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4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0.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46"/>
  </p:notesMasterIdLst>
  <p:handoutMasterIdLst>
    <p:handoutMasterId r:id="rId47"/>
  </p:handoutMasterIdLst>
  <p:sldIdLst>
    <p:sldId id="322" r:id="rId3"/>
    <p:sldId id="323" r:id="rId4"/>
    <p:sldId id="324" r:id="rId5"/>
    <p:sldId id="325" r:id="rId6"/>
    <p:sldId id="372" r:id="rId7"/>
    <p:sldId id="328" r:id="rId8"/>
    <p:sldId id="443" r:id="rId9"/>
    <p:sldId id="373" r:id="rId10"/>
    <p:sldId id="330" r:id="rId11"/>
    <p:sldId id="331" r:id="rId12"/>
    <p:sldId id="332" r:id="rId13"/>
    <p:sldId id="333" r:id="rId14"/>
    <p:sldId id="334" r:id="rId15"/>
    <p:sldId id="433" r:id="rId16"/>
    <p:sldId id="432" r:id="rId17"/>
    <p:sldId id="378" r:id="rId18"/>
    <p:sldId id="336" r:id="rId19"/>
    <p:sldId id="442" r:id="rId20"/>
    <p:sldId id="429" r:id="rId21"/>
    <p:sldId id="440" r:id="rId22"/>
    <p:sldId id="340" r:id="rId23"/>
    <p:sldId id="341" r:id="rId24"/>
    <p:sldId id="342" r:id="rId25"/>
    <p:sldId id="343" r:id="rId26"/>
    <p:sldId id="430" r:id="rId27"/>
    <p:sldId id="345" r:id="rId28"/>
    <p:sldId id="346" r:id="rId29"/>
    <p:sldId id="347" r:id="rId30"/>
    <p:sldId id="348" r:id="rId31"/>
    <p:sldId id="436" r:id="rId32"/>
    <p:sldId id="437" r:id="rId33"/>
    <p:sldId id="352" r:id="rId34"/>
    <p:sldId id="431" r:id="rId35"/>
    <p:sldId id="355" r:id="rId36"/>
    <p:sldId id="358" r:id="rId37"/>
    <p:sldId id="374" r:id="rId38"/>
    <p:sldId id="441" r:id="rId39"/>
    <p:sldId id="434" r:id="rId40"/>
    <p:sldId id="435" r:id="rId41"/>
    <p:sldId id="368" r:id="rId42"/>
    <p:sldId id="369" r:id="rId43"/>
    <p:sldId id="370" r:id="rId44"/>
    <p:sldId id="302" r:id="rId45"/>
  </p:sldIdLst>
  <p:sldSz cx="9144000" cy="6858000" type="screen4x3"/>
  <p:notesSz cx="7010400" cy="9372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0">
          <p15:clr>
            <a:srgbClr val="A4A3A4"/>
          </p15:clr>
        </p15:guide>
        <p15:guide id="2" pos="2883">
          <p15:clr>
            <a:srgbClr val="A4A3A4"/>
          </p15:clr>
        </p15:guide>
      </p15:sldGuideLst>
    </p:ext>
    <p:ext uri="{2D200454-40CA-4A62-9FC3-DE9A4176ACB9}">
      <p15:notesGuideLst xmlns:p15="http://schemas.microsoft.com/office/powerpoint/2012/main">
        <p15:guide id="1" orient="horz" pos="2952">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BFAF"/>
    <a:srgbClr val="D24A57"/>
    <a:srgbClr val="AC2B37"/>
    <a:srgbClr val="FFBC1D"/>
    <a:srgbClr val="5C5F0B"/>
    <a:srgbClr val="B7BE16"/>
    <a:srgbClr val="ACB7B2"/>
    <a:srgbClr val="762C7C"/>
    <a:srgbClr val="AF1C63"/>
    <a:srgbClr val="D422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71" autoAdjust="0"/>
    <p:restoredTop sz="94803" autoAdjust="0"/>
  </p:normalViewPr>
  <p:slideViewPr>
    <p:cSldViewPr snapToGrid="0">
      <p:cViewPr>
        <p:scale>
          <a:sx n="100" d="100"/>
          <a:sy n="100" d="100"/>
        </p:scale>
        <p:origin x="468" y="198"/>
      </p:cViewPr>
      <p:guideLst>
        <p:guide orient="horz" pos="780"/>
        <p:guide pos="2883"/>
      </p:guideLst>
    </p:cSldViewPr>
  </p:slideViewPr>
  <p:notesTextViewPr>
    <p:cViewPr>
      <p:scale>
        <a:sx n="100" d="100"/>
        <a:sy n="100" d="100"/>
      </p:scale>
      <p:origin x="0" y="0"/>
    </p:cViewPr>
  </p:notesTextViewPr>
  <p:sorterViewPr>
    <p:cViewPr>
      <p:scale>
        <a:sx n="45" d="100"/>
        <a:sy n="45" d="100"/>
      </p:scale>
      <p:origin x="0" y="0"/>
    </p:cViewPr>
  </p:sorterViewPr>
  <p:notesViewPr>
    <p:cSldViewPr snapToGrid="0">
      <p:cViewPr varScale="1">
        <p:scale>
          <a:sx n="55" d="100"/>
          <a:sy n="55" d="100"/>
        </p:scale>
        <p:origin x="-2538" y="-90"/>
      </p:cViewPr>
      <p:guideLst>
        <p:guide orient="horz" pos="2952"/>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jpeg"/><Relationship Id="rId1" Type="http://schemas.openxmlformats.org/officeDocument/2006/relationships/image" Target="../media/image259.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jpeg"/><Relationship Id="rId1" Type="http://schemas.openxmlformats.org/officeDocument/2006/relationships/image" Target="../media/image259.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07835E-82F4-7947-9498-91432EFC883D}" type="doc">
      <dgm:prSet loTypeId="urn:microsoft.com/office/officeart/2005/8/layout/cycle8" loCatId="" qsTypeId="urn:microsoft.com/office/officeart/2005/8/quickstyle/simple4" qsCatId="simple" csTypeId="urn:microsoft.com/office/officeart/2005/8/colors/accent1_2" csCatId="accent1" phldr="1"/>
      <dgm:spPr/>
      <dgm:t>
        <a:bodyPr/>
        <a:lstStyle/>
        <a:p>
          <a:endParaRPr lang="en-US"/>
        </a:p>
      </dgm:t>
    </dgm:pt>
    <dgm:pt modelId="{F5CBD492-9381-144E-AB6D-26C754D5B0E4}">
      <dgm:prSet phldrT="[Text]"/>
      <dgm:spPr/>
      <dgm:t>
        <a:bodyPr/>
        <a:lstStyle/>
        <a:p>
          <a:r>
            <a:rPr lang="en-US" b="1" dirty="0" smtClean="0"/>
            <a:t>Envision</a:t>
          </a:r>
          <a:endParaRPr lang="en-US" b="1" dirty="0"/>
        </a:p>
      </dgm:t>
    </dgm:pt>
    <dgm:pt modelId="{7A26C7B8-75A4-294B-A139-1720AC4A70D0}" type="parTrans" cxnId="{296C8D6E-17E1-8646-AC36-E562D57AE1D6}">
      <dgm:prSet/>
      <dgm:spPr/>
      <dgm:t>
        <a:bodyPr/>
        <a:lstStyle/>
        <a:p>
          <a:endParaRPr lang="en-US"/>
        </a:p>
      </dgm:t>
    </dgm:pt>
    <dgm:pt modelId="{861331D1-A6A0-6148-B22D-1D514E29DF77}" type="sibTrans" cxnId="{296C8D6E-17E1-8646-AC36-E562D57AE1D6}">
      <dgm:prSet/>
      <dgm:spPr/>
      <dgm:t>
        <a:bodyPr/>
        <a:lstStyle/>
        <a:p>
          <a:endParaRPr lang="en-US"/>
        </a:p>
      </dgm:t>
    </dgm:pt>
    <dgm:pt modelId="{611C7A16-A088-AC4A-BA07-C5FEE516E4E4}">
      <dgm:prSet phldrT="[Text]"/>
      <dgm:spPr/>
      <dgm:t>
        <a:bodyPr/>
        <a:lstStyle/>
        <a:p>
          <a:r>
            <a:rPr lang="en-US" b="1" dirty="0" smtClean="0"/>
            <a:t>Implement</a:t>
          </a:r>
          <a:endParaRPr lang="en-US" b="1" dirty="0"/>
        </a:p>
      </dgm:t>
    </dgm:pt>
    <dgm:pt modelId="{8CCAF699-87DA-4940-A6E2-2EB5E0F2031C}" type="parTrans" cxnId="{E0FD0024-5166-4141-9837-1093DD010566}">
      <dgm:prSet/>
      <dgm:spPr/>
      <dgm:t>
        <a:bodyPr/>
        <a:lstStyle/>
        <a:p>
          <a:endParaRPr lang="en-US"/>
        </a:p>
      </dgm:t>
    </dgm:pt>
    <dgm:pt modelId="{1410B964-371F-ED43-800F-CF47EE4BE2AD}" type="sibTrans" cxnId="{E0FD0024-5166-4141-9837-1093DD010566}">
      <dgm:prSet/>
      <dgm:spPr/>
      <dgm:t>
        <a:bodyPr/>
        <a:lstStyle/>
        <a:p>
          <a:endParaRPr lang="en-US"/>
        </a:p>
      </dgm:t>
    </dgm:pt>
    <dgm:pt modelId="{EA8E1D02-3442-4042-9CDA-D241805CE2AD}">
      <dgm:prSet phldrT="[Text]"/>
      <dgm:spPr/>
      <dgm:t>
        <a:bodyPr/>
        <a:lstStyle/>
        <a:p>
          <a:r>
            <a:rPr lang="en-US" b="1" dirty="0" smtClean="0"/>
            <a:t>Run</a:t>
          </a:r>
          <a:endParaRPr lang="en-US" b="1" dirty="0"/>
        </a:p>
      </dgm:t>
    </dgm:pt>
    <dgm:pt modelId="{A863A544-B2DA-9D4B-84C6-E9DB3C90C302}" type="parTrans" cxnId="{D31E6CA2-279C-3B48-BAC3-0F3AD3F5C027}">
      <dgm:prSet/>
      <dgm:spPr/>
      <dgm:t>
        <a:bodyPr/>
        <a:lstStyle/>
        <a:p>
          <a:endParaRPr lang="en-US"/>
        </a:p>
      </dgm:t>
    </dgm:pt>
    <dgm:pt modelId="{0DE1D35F-95E0-4F47-8EF5-8B78F170E2BD}" type="sibTrans" cxnId="{D31E6CA2-279C-3B48-BAC3-0F3AD3F5C027}">
      <dgm:prSet/>
      <dgm:spPr/>
      <dgm:t>
        <a:bodyPr/>
        <a:lstStyle/>
        <a:p>
          <a:endParaRPr lang="en-US"/>
        </a:p>
      </dgm:t>
    </dgm:pt>
    <dgm:pt modelId="{1FB6CAAE-8EF4-6247-A582-C9794588EBDD}" type="pres">
      <dgm:prSet presAssocID="{CC07835E-82F4-7947-9498-91432EFC883D}" presName="compositeShape" presStyleCnt="0">
        <dgm:presLayoutVars>
          <dgm:chMax val="7"/>
          <dgm:dir/>
          <dgm:resizeHandles val="exact"/>
        </dgm:presLayoutVars>
      </dgm:prSet>
      <dgm:spPr/>
      <dgm:t>
        <a:bodyPr/>
        <a:lstStyle/>
        <a:p>
          <a:endParaRPr lang="en-US"/>
        </a:p>
      </dgm:t>
    </dgm:pt>
    <dgm:pt modelId="{DDDDBD06-BC4A-BB48-9116-B485C92442B4}" type="pres">
      <dgm:prSet presAssocID="{CC07835E-82F4-7947-9498-91432EFC883D}" presName="wedge1" presStyleLbl="node1" presStyleIdx="0" presStyleCnt="3"/>
      <dgm:spPr/>
      <dgm:t>
        <a:bodyPr/>
        <a:lstStyle/>
        <a:p>
          <a:endParaRPr lang="en-US"/>
        </a:p>
      </dgm:t>
    </dgm:pt>
    <dgm:pt modelId="{CFBE3C18-7DE5-FD4D-8D96-C3C4CC67F5DA}" type="pres">
      <dgm:prSet presAssocID="{CC07835E-82F4-7947-9498-91432EFC883D}" presName="dummy1a" presStyleCnt="0"/>
      <dgm:spPr/>
    </dgm:pt>
    <dgm:pt modelId="{9928D795-443A-5E4A-80E7-353FFBF578BE}" type="pres">
      <dgm:prSet presAssocID="{CC07835E-82F4-7947-9498-91432EFC883D}" presName="dummy1b" presStyleCnt="0"/>
      <dgm:spPr/>
    </dgm:pt>
    <dgm:pt modelId="{69297CA0-945F-A140-8A73-EC460EE8EC00}" type="pres">
      <dgm:prSet presAssocID="{CC07835E-82F4-7947-9498-91432EFC883D}" presName="wedge1Tx" presStyleLbl="node1" presStyleIdx="0" presStyleCnt="3">
        <dgm:presLayoutVars>
          <dgm:chMax val="0"/>
          <dgm:chPref val="0"/>
          <dgm:bulletEnabled val="1"/>
        </dgm:presLayoutVars>
      </dgm:prSet>
      <dgm:spPr/>
      <dgm:t>
        <a:bodyPr/>
        <a:lstStyle/>
        <a:p>
          <a:endParaRPr lang="en-US"/>
        </a:p>
      </dgm:t>
    </dgm:pt>
    <dgm:pt modelId="{658D58CE-9F02-904A-91FE-FA6A1BC9F672}" type="pres">
      <dgm:prSet presAssocID="{CC07835E-82F4-7947-9498-91432EFC883D}" presName="wedge2" presStyleLbl="node1" presStyleIdx="1" presStyleCnt="3"/>
      <dgm:spPr/>
      <dgm:t>
        <a:bodyPr/>
        <a:lstStyle/>
        <a:p>
          <a:endParaRPr lang="en-US"/>
        </a:p>
      </dgm:t>
    </dgm:pt>
    <dgm:pt modelId="{E07252D2-2133-3F45-904A-524C24D3A765}" type="pres">
      <dgm:prSet presAssocID="{CC07835E-82F4-7947-9498-91432EFC883D}" presName="dummy2a" presStyleCnt="0"/>
      <dgm:spPr/>
    </dgm:pt>
    <dgm:pt modelId="{140399B3-827C-A746-9056-27E803DE32EA}" type="pres">
      <dgm:prSet presAssocID="{CC07835E-82F4-7947-9498-91432EFC883D}" presName="dummy2b" presStyleCnt="0"/>
      <dgm:spPr/>
    </dgm:pt>
    <dgm:pt modelId="{5D68C906-BD48-CF47-A93C-9876B9BC66BE}" type="pres">
      <dgm:prSet presAssocID="{CC07835E-82F4-7947-9498-91432EFC883D}" presName="wedge2Tx" presStyleLbl="node1" presStyleIdx="1" presStyleCnt="3">
        <dgm:presLayoutVars>
          <dgm:chMax val="0"/>
          <dgm:chPref val="0"/>
          <dgm:bulletEnabled val="1"/>
        </dgm:presLayoutVars>
      </dgm:prSet>
      <dgm:spPr/>
      <dgm:t>
        <a:bodyPr/>
        <a:lstStyle/>
        <a:p>
          <a:endParaRPr lang="en-US"/>
        </a:p>
      </dgm:t>
    </dgm:pt>
    <dgm:pt modelId="{B33F5A3B-DD30-5944-BDC3-BA59F4907E4B}" type="pres">
      <dgm:prSet presAssocID="{CC07835E-82F4-7947-9498-91432EFC883D}" presName="wedge3" presStyleLbl="node1" presStyleIdx="2" presStyleCnt="3"/>
      <dgm:spPr/>
      <dgm:t>
        <a:bodyPr/>
        <a:lstStyle/>
        <a:p>
          <a:endParaRPr lang="en-US"/>
        </a:p>
      </dgm:t>
    </dgm:pt>
    <dgm:pt modelId="{B430B8D3-E038-D54B-BED2-37CC51FB6317}" type="pres">
      <dgm:prSet presAssocID="{CC07835E-82F4-7947-9498-91432EFC883D}" presName="dummy3a" presStyleCnt="0"/>
      <dgm:spPr/>
    </dgm:pt>
    <dgm:pt modelId="{85EB37DB-63E7-6B43-BA8C-E24B86017B2F}" type="pres">
      <dgm:prSet presAssocID="{CC07835E-82F4-7947-9498-91432EFC883D}" presName="dummy3b" presStyleCnt="0"/>
      <dgm:spPr/>
    </dgm:pt>
    <dgm:pt modelId="{ECDF5FA1-BF3F-5447-8ED4-7D18F601F272}" type="pres">
      <dgm:prSet presAssocID="{CC07835E-82F4-7947-9498-91432EFC883D}" presName="wedge3Tx" presStyleLbl="node1" presStyleIdx="2" presStyleCnt="3">
        <dgm:presLayoutVars>
          <dgm:chMax val="0"/>
          <dgm:chPref val="0"/>
          <dgm:bulletEnabled val="1"/>
        </dgm:presLayoutVars>
      </dgm:prSet>
      <dgm:spPr/>
      <dgm:t>
        <a:bodyPr/>
        <a:lstStyle/>
        <a:p>
          <a:endParaRPr lang="en-US"/>
        </a:p>
      </dgm:t>
    </dgm:pt>
    <dgm:pt modelId="{8AAAF0A6-7A1A-9349-8EA7-0D41C12995B0}" type="pres">
      <dgm:prSet presAssocID="{861331D1-A6A0-6148-B22D-1D514E29DF77}" presName="arrowWedge1" presStyleLbl="fgSibTrans2D1" presStyleIdx="0" presStyleCnt="3"/>
      <dgm:spPr/>
    </dgm:pt>
    <dgm:pt modelId="{31D3B5DE-0DB2-1446-A120-58BDDD83D5CB}" type="pres">
      <dgm:prSet presAssocID="{1410B964-371F-ED43-800F-CF47EE4BE2AD}" presName="arrowWedge2" presStyleLbl="fgSibTrans2D1" presStyleIdx="1" presStyleCnt="3"/>
      <dgm:spPr/>
    </dgm:pt>
    <dgm:pt modelId="{23DB807A-6624-D645-A28B-4A99278C9820}" type="pres">
      <dgm:prSet presAssocID="{0DE1D35F-95E0-4F47-8EF5-8B78F170E2BD}" presName="arrowWedge3" presStyleLbl="fgSibTrans2D1" presStyleIdx="2" presStyleCnt="3"/>
      <dgm:spPr/>
    </dgm:pt>
  </dgm:ptLst>
  <dgm:cxnLst>
    <dgm:cxn modelId="{54DB2482-285A-4051-887C-E507BE36A6A0}" type="presOf" srcId="{CC07835E-82F4-7947-9498-91432EFC883D}" destId="{1FB6CAAE-8EF4-6247-A582-C9794588EBDD}" srcOrd="0" destOrd="0" presId="urn:microsoft.com/office/officeart/2005/8/layout/cycle8"/>
    <dgm:cxn modelId="{16E1E14F-7875-4F49-9C2E-7703EC60B604}" type="presOf" srcId="{611C7A16-A088-AC4A-BA07-C5FEE516E4E4}" destId="{658D58CE-9F02-904A-91FE-FA6A1BC9F672}" srcOrd="0" destOrd="0" presId="urn:microsoft.com/office/officeart/2005/8/layout/cycle8"/>
    <dgm:cxn modelId="{D31E6CA2-279C-3B48-BAC3-0F3AD3F5C027}" srcId="{CC07835E-82F4-7947-9498-91432EFC883D}" destId="{EA8E1D02-3442-4042-9CDA-D241805CE2AD}" srcOrd="2" destOrd="0" parTransId="{A863A544-B2DA-9D4B-84C6-E9DB3C90C302}" sibTransId="{0DE1D35F-95E0-4F47-8EF5-8B78F170E2BD}"/>
    <dgm:cxn modelId="{296C8D6E-17E1-8646-AC36-E562D57AE1D6}" srcId="{CC07835E-82F4-7947-9498-91432EFC883D}" destId="{F5CBD492-9381-144E-AB6D-26C754D5B0E4}" srcOrd="0" destOrd="0" parTransId="{7A26C7B8-75A4-294B-A139-1720AC4A70D0}" sibTransId="{861331D1-A6A0-6148-B22D-1D514E29DF77}"/>
    <dgm:cxn modelId="{8E3F27D1-C9A1-4AFD-85C5-6270223FE127}" type="presOf" srcId="{EA8E1D02-3442-4042-9CDA-D241805CE2AD}" destId="{ECDF5FA1-BF3F-5447-8ED4-7D18F601F272}" srcOrd="1" destOrd="0" presId="urn:microsoft.com/office/officeart/2005/8/layout/cycle8"/>
    <dgm:cxn modelId="{494FBC6C-6435-4C55-9BEB-CF6693F64340}" type="presOf" srcId="{F5CBD492-9381-144E-AB6D-26C754D5B0E4}" destId="{DDDDBD06-BC4A-BB48-9116-B485C92442B4}" srcOrd="0" destOrd="0" presId="urn:microsoft.com/office/officeart/2005/8/layout/cycle8"/>
    <dgm:cxn modelId="{FAEC7095-5D17-43A2-8590-2534DF243D5B}" type="presOf" srcId="{611C7A16-A088-AC4A-BA07-C5FEE516E4E4}" destId="{5D68C906-BD48-CF47-A93C-9876B9BC66BE}" srcOrd="1" destOrd="0" presId="urn:microsoft.com/office/officeart/2005/8/layout/cycle8"/>
    <dgm:cxn modelId="{E0FD0024-5166-4141-9837-1093DD010566}" srcId="{CC07835E-82F4-7947-9498-91432EFC883D}" destId="{611C7A16-A088-AC4A-BA07-C5FEE516E4E4}" srcOrd="1" destOrd="0" parTransId="{8CCAF699-87DA-4940-A6E2-2EB5E0F2031C}" sibTransId="{1410B964-371F-ED43-800F-CF47EE4BE2AD}"/>
    <dgm:cxn modelId="{E3EFDCAC-3774-4A0C-91D7-33F75740275E}" type="presOf" srcId="{F5CBD492-9381-144E-AB6D-26C754D5B0E4}" destId="{69297CA0-945F-A140-8A73-EC460EE8EC00}" srcOrd="1" destOrd="0" presId="urn:microsoft.com/office/officeart/2005/8/layout/cycle8"/>
    <dgm:cxn modelId="{7DF393E3-9B83-48BF-9ECB-35481E813246}" type="presOf" srcId="{EA8E1D02-3442-4042-9CDA-D241805CE2AD}" destId="{B33F5A3B-DD30-5944-BDC3-BA59F4907E4B}" srcOrd="0" destOrd="0" presId="urn:microsoft.com/office/officeart/2005/8/layout/cycle8"/>
    <dgm:cxn modelId="{798D73CB-ED8D-477D-B0F9-6F203D4D6E25}" type="presParOf" srcId="{1FB6CAAE-8EF4-6247-A582-C9794588EBDD}" destId="{DDDDBD06-BC4A-BB48-9116-B485C92442B4}" srcOrd="0" destOrd="0" presId="urn:microsoft.com/office/officeart/2005/8/layout/cycle8"/>
    <dgm:cxn modelId="{389556A3-A72F-49C4-8DF9-9C7A9113EBBF}" type="presParOf" srcId="{1FB6CAAE-8EF4-6247-A582-C9794588EBDD}" destId="{CFBE3C18-7DE5-FD4D-8D96-C3C4CC67F5DA}" srcOrd="1" destOrd="0" presId="urn:microsoft.com/office/officeart/2005/8/layout/cycle8"/>
    <dgm:cxn modelId="{38C1DF3D-431A-43A8-A1CD-D378D1B90667}" type="presParOf" srcId="{1FB6CAAE-8EF4-6247-A582-C9794588EBDD}" destId="{9928D795-443A-5E4A-80E7-353FFBF578BE}" srcOrd="2" destOrd="0" presId="urn:microsoft.com/office/officeart/2005/8/layout/cycle8"/>
    <dgm:cxn modelId="{E2096466-ECBA-47CD-91A7-E3EFFD25B34E}" type="presParOf" srcId="{1FB6CAAE-8EF4-6247-A582-C9794588EBDD}" destId="{69297CA0-945F-A140-8A73-EC460EE8EC00}" srcOrd="3" destOrd="0" presId="urn:microsoft.com/office/officeart/2005/8/layout/cycle8"/>
    <dgm:cxn modelId="{D16E2696-011F-4CAE-B51F-A95316B95375}" type="presParOf" srcId="{1FB6CAAE-8EF4-6247-A582-C9794588EBDD}" destId="{658D58CE-9F02-904A-91FE-FA6A1BC9F672}" srcOrd="4" destOrd="0" presId="urn:microsoft.com/office/officeart/2005/8/layout/cycle8"/>
    <dgm:cxn modelId="{8008CECD-C1B5-409A-8626-C916C403DFD2}" type="presParOf" srcId="{1FB6CAAE-8EF4-6247-A582-C9794588EBDD}" destId="{E07252D2-2133-3F45-904A-524C24D3A765}" srcOrd="5" destOrd="0" presId="urn:microsoft.com/office/officeart/2005/8/layout/cycle8"/>
    <dgm:cxn modelId="{282E3004-7C68-449E-9C3F-B5D6B92644EC}" type="presParOf" srcId="{1FB6CAAE-8EF4-6247-A582-C9794588EBDD}" destId="{140399B3-827C-A746-9056-27E803DE32EA}" srcOrd="6" destOrd="0" presId="urn:microsoft.com/office/officeart/2005/8/layout/cycle8"/>
    <dgm:cxn modelId="{4C06738A-AB7A-4195-84D1-E24B9FA9326E}" type="presParOf" srcId="{1FB6CAAE-8EF4-6247-A582-C9794588EBDD}" destId="{5D68C906-BD48-CF47-A93C-9876B9BC66BE}" srcOrd="7" destOrd="0" presId="urn:microsoft.com/office/officeart/2005/8/layout/cycle8"/>
    <dgm:cxn modelId="{DC149806-1DEF-4D5E-9B76-F13FF0CC3CB2}" type="presParOf" srcId="{1FB6CAAE-8EF4-6247-A582-C9794588EBDD}" destId="{B33F5A3B-DD30-5944-BDC3-BA59F4907E4B}" srcOrd="8" destOrd="0" presId="urn:microsoft.com/office/officeart/2005/8/layout/cycle8"/>
    <dgm:cxn modelId="{2D964D5B-E766-432E-AC5B-89CB68ABD59C}" type="presParOf" srcId="{1FB6CAAE-8EF4-6247-A582-C9794588EBDD}" destId="{B430B8D3-E038-D54B-BED2-37CC51FB6317}" srcOrd="9" destOrd="0" presId="urn:microsoft.com/office/officeart/2005/8/layout/cycle8"/>
    <dgm:cxn modelId="{921AADDB-D2D4-4462-955B-893CBCDC2B2A}" type="presParOf" srcId="{1FB6CAAE-8EF4-6247-A582-C9794588EBDD}" destId="{85EB37DB-63E7-6B43-BA8C-E24B86017B2F}" srcOrd="10" destOrd="0" presId="urn:microsoft.com/office/officeart/2005/8/layout/cycle8"/>
    <dgm:cxn modelId="{C9AA8537-4442-432A-BD6E-4594282FA5E5}" type="presParOf" srcId="{1FB6CAAE-8EF4-6247-A582-C9794588EBDD}" destId="{ECDF5FA1-BF3F-5447-8ED4-7D18F601F272}" srcOrd="11" destOrd="0" presId="urn:microsoft.com/office/officeart/2005/8/layout/cycle8"/>
    <dgm:cxn modelId="{8B2518FD-6F50-4724-AA8E-AB3F1AFA32E4}" type="presParOf" srcId="{1FB6CAAE-8EF4-6247-A582-C9794588EBDD}" destId="{8AAAF0A6-7A1A-9349-8EA7-0D41C12995B0}" srcOrd="12" destOrd="0" presId="urn:microsoft.com/office/officeart/2005/8/layout/cycle8"/>
    <dgm:cxn modelId="{497740BC-630E-482B-BCFB-9112FC88E6D7}" type="presParOf" srcId="{1FB6CAAE-8EF4-6247-A582-C9794588EBDD}" destId="{31D3B5DE-0DB2-1446-A120-58BDDD83D5CB}" srcOrd="13" destOrd="0" presId="urn:microsoft.com/office/officeart/2005/8/layout/cycle8"/>
    <dgm:cxn modelId="{371204B3-007C-4DEF-BEC8-4A85931C8C18}" type="presParOf" srcId="{1FB6CAAE-8EF4-6247-A582-C9794588EBDD}" destId="{23DB807A-6624-D645-A28B-4A99278C9820}" srcOrd="14" destOrd="0" presId="urn:microsoft.com/office/officeart/2005/8/layout/cycle8"/>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D1FC0B-84EB-4AFA-B5EF-976F70854874}" type="doc">
      <dgm:prSet loTypeId="urn:microsoft.com/office/officeart/2005/8/layout/vList4#1" loCatId="list" qsTypeId="urn:microsoft.com/office/officeart/2005/8/quickstyle/simple3" qsCatId="simple" csTypeId="urn:microsoft.com/office/officeart/2005/8/colors/colorful1#1" csCatId="colorful" phldr="1"/>
      <dgm:spPr/>
      <dgm:t>
        <a:bodyPr/>
        <a:lstStyle/>
        <a:p>
          <a:endParaRPr lang="en-US"/>
        </a:p>
      </dgm:t>
    </dgm:pt>
    <dgm:pt modelId="{4D9A97E7-0DBE-4A74-A605-465429060834}">
      <dgm:prSet phldrT="[Text]" custT="1"/>
      <dgm:spPr/>
      <dgm:t>
        <a:bodyPr/>
        <a:lstStyle/>
        <a:p>
          <a:r>
            <a:rPr lang="en-US" sz="1100" b="1" dirty="0" smtClean="0">
              <a:solidFill>
                <a:schemeClr val="accent1"/>
              </a:solidFill>
            </a:rPr>
            <a:t>DistributionDIRECT</a:t>
          </a:r>
        </a:p>
        <a:p>
          <a:endParaRPr lang="en-US" sz="1100" b="1" dirty="0" smtClean="0">
            <a:solidFill>
              <a:schemeClr val="accent1"/>
            </a:solidFill>
          </a:endParaRPr>
        </a:p>
        <a:p>
          <a:endParaRPr lang="en-US" sz="1100" b="1" dirty="0" smtClean="0">
            <a:solidFill>
              <a:schemeClr val="accent1"/>
            </a:solidFill>
          </a:endParaRPr>
        </a:p>
        <a:p>
          <a:endParaRPr lang="en-US" sz="1100" b="1" dirty="0">
            <a:solidFill>
              <a:schemeClr val="accent1"/>
            </a:solidFill>
          </a:endParaRPr>
        </a:p>
      </dgm:t>
    </dgm:pt>
    <dgm:pt modelId="{649D457A-B0AC-43F3-833C-0E20FDFD9F4F}" type="parTrans" cxnId="{4212B684-B811-41CE-B30B-3468886D8C25}">
      <dgm:prSet/>
      <dgm:spPr/>
      <dgm:t>
        <a:bodyPr/>
        <a:lstStyle/>
        <a:p>
          <a:endParaRPr lang="en-US"/>
        </a:p>
      </dgm:t>
    </dgm:pt>
    <dgm:pt modelId="{E5473CC4-5648-4434-9FF6-CFB2C6DCB7CB}" type="sibTrans" cxnId="{4212B684-B811-41CE-B30B-3468886D8C25}">
      <dgm:prSet/>
      <dgm:spPr/>
      <dgm:t>
        <a:bodyPr/>
        <a:lstStyle/>
        <a:p>
          <a:endParaRPr lang="en-US"/>
        </a:p>
      </dgm:t>
    </dgm:pt>
    <dgm:pt modelId="{714564D9-A7AF-4459-A3D4-A50A47C3914C}">
      <dgm:prSet phldrT="[Text]" custT="1"/>
      <dgm:spPr/>
      <dgm:t>
        <a:bodyPr/>
        <a:lstStyle/>
        <a:p>
          <a:r>
            <a:rPr lang="en-US" sz="1100" b="1" dirty="0" smtClean="0">
              <a:solidFill>
                <a:schemeClr val="accent1"/>
              </a:solidFill>
            </a:rPr>
            <a:t>GSDIRECT</a:t>
          </a:r>
        </a:p>
        <a:p>
          <a:endParaRPr lang="en-US" sz="1100" b="1" dirty="0" smtClean="0">
            <a:solidFill>
              <a:schemeClr val="accent1"/>
            </a:solidFill>
          </a:endParaRPr>
        </a:p>
        <a:p>
          <a:endParaRPr lang="en-US" sz="1100" b="1" dirty="0" smtClean="0">
            <a:solidFill>
              <a:schemeClr val="accent1"/>
            </a:solidFill>
          </a:endParaRPr>
        </a:p>
        <a:p>
          <a:endParaRPr lang="en-US" sz="1100" b="1" dirty="0">
            <a:solidFill>
              <a:schemeClr val="accent1"/>
            </a:solidFill>
          </a:endParaRPr>
        </a:p>
      </dgm:t>
    </dgm:pt>
    <dgm:pt modelId="{89C576F4-EF52-4892-9643-89253D509909}" type="parTrans" cxnId="{7CA49E45-ADF9-4746-9EC8-3957D880FFD4}">
      <dgm:prSet/>
      <dgm:spPr/>
      <dgm:t>
        <a:bodyPr/>
        <a:lstStyle/>
        <a:p>
          <a:endParaRPr lang="en-US"/>
        </a:p>
      </dgm:t>
    </dgm:pt>
    <dgm:pt modelId="{49D41E0E-6DC2-403E-B2AF-BA0B5E40F0C3}" type="sibTrans" cxnId="{7CA49E45-ADF9-4746-9EC8-3957D880FFD4}">
      <dgm:prSet/>
      <dgm:spPr/>
      <dgm:t>
        <a:bodyPr/>
        <a:lstStyle/>
        <a:p>
          <a:endParaRPr lang="en-US"/>
        </a:p>
      </dgm:t>
    </dgm:pt>
    <dgm:pt modelId="{8EDAE0D0-EF44-4818-B171-A2C44B3A0125}">
      <dgm:prSet phldrT="[Text]" custT="1"/>
      <dgm:spPr/>
      <dgm:t>
        <a:bodyPr/>
        <a:lstStyle/>
        <a:p>
          <a:r>
            <a:rPr lang="en-US" sz="1100" b="1" dirty="0" smtClean="0">
              <a:solidFill>
                <a:schemeClr val="accent1"/>
              </a:solidFill>
            </a:rPr>
            <a:t>RetailDIRECT – CX</a:t>
          </a:r>
        </a:p>
        <a:p>
          <a:endParaRPr lang="en-US" sz="1100" b="1" dirty="0" smtClean="0">
            <a:solidFill>
              <a:schemeClr val="accent1"/>
            </a:solidFill>
          </a:endParaRPr>
        </a:p>
        <a:p>
          <a:endParaRPr lang="en-US" sz="1100" b="1" dirty="0" smtClean="0">
            <a:solidFill>
              <a:schemeClr val="accent1"/>
            </a:solidFill>
          </a:endParaRPr>
        </a:p>
        <a:p>
          <a:endParaRPr lang="en-US" sz="1100" b="1" dirty="0" smtClean="0">
            <a:solidFill>
              <a:schemeClr val="accent1"/>
            </a:solidFill>
          </a:endParaRPr>
        </a:p>
      </dgm:t>
    </dgm:pt>
    <dgm:pt modelId="{C5AC3049-DCA1-41F8-BA0F-B4C897E32DAC}" type="parTrans" cxnId="{B056642A-7CD1-42C5-8440-291432E6C438}">
      <dgm:prSet/>
      <dgm:spPr/>
      <dgm:t>
        <a:bodyPr/>
        <a:lstStyle/>
        <a:p>
          <a:endParaRPr lang="en-US"/>
        </a:p>
      </dgm:t>
    </dgm:pt>
    <dgm:pt modelId="{2245B54A-4F32-4E19-9745-46B4E8ED99E8}" type="sibTrans" cxnId="{B056642A-7CD1-42C5-8440-291432E6C438}">
      <dgm:prSet/>
      <dgm:spPr/>
      <dgm:t>
        <a:bodyPr/>
        <a:lstStyle/>
        <a:p>
          <a:endParaRPr lang="en-US"/>
        </a:p>
      </dgm:t>
    </dgm:pt>
    <dgm:pt modelId="{BCFC6D18-88E1-4125-8293-C60229EF8B78}" type="pres">
      <dgm:prSet presAssocID="{45D1FC0B-84EB-4AFA-B5EF-976F70854874}" presName="linear" presStyleCnt="0">
        <dgm:presLayoutVars>
          <dgm:dir/>
          <dgm:resizeHandles val="exact"/>
        </dgm:presLayoutVars>
      </dgm:prSet>
      <dgm:spPr/>
      <dgm:t>
        <a:bodyPr/>
        <a:lstStyle/>
        <a:p>
          <a:endParaRPr lang="en-US"/>
        </a:p>
      </dgm:t>
    </dgm:pt>
    <dgm:pt modelId="{AED465D1-E070-46E9-B6DC-50E2EA36E095}" type="pres">
      <dgm:prSet presAssocID="{4D9A97E7-0DBE-4A74-A605-465429060834}" presName="comp" presStyleCnt="0"/>
      <dgm:spPr/>
    </dgm:pt>
    <dgm:pt modelId="{3AFFC878-135B-4F9C-8550-CB64D63AFCB5}" type="pres">
      <dgm:prSet presAssocID="{4D9A97E7-0DBE-4A74-A605-465429060834}" presName="box" presStyleLbl="node1" presStyleIdx="0" presStyleCnt="3"/>
      <dgm:spPr/>
      <dgm:t>
        <a:bodyPr/>
        <a:lstStyle/>
        <a:p>
          <a:endParaRPr lang="en-US"/>
        </a:p>
      </dgm:t>
    </dgm:pt>
    <dgm:pt modelId="{41D234A2-3680-4973-BEB3-0D3B0987D815}" type="pres">
      <dgm:prSet presAssocID="{4D9A97E7-0DBE-4A74-A605-465429060834}" presName="img" presStyleLbl="fgImgPlace1" presStyleIdx="0" presStyleCnt="3"/>
      <dgm:spPr>
        <a:blipFill rotWithShape="0">
          <a:blip xmlns:r="http://schemas.openxmlformats.org/officeDocument/2006/relationships" r:embed="rId1"/>
          <a:stretch>
            <a:fillRect/>
          </a:stretch>
        </a:blipFill>
      </dgm:spPr>
    </dgm:pt>
    <dgm:pt modelId="{1A7D0E2A-5077-4647-9CED-ACE8238D0DE4}" type="pres">
      <dgm:prSet presAssocID="{4D9A97E7-0DBE-4A74-A605-465429060834}" presName="text" presStyleLbl="node1" presStyleIdx="0" presStyleCnt="3">
        <dgm:presLayoutVars>
          <dgm:bulletEnabled val="1"/>
        </dgm:presLayoutVars>
      </dgm:prSet>
      <dgm:spPr/>
      <dgm:t>
        <a:bodyPr/>
        <a:lstStyle/>
        <a:p>
          <a:endParaRPr lang="en-US"/>
        </a:p>
      </dgm:t>
    </dgm:pt>
    <dgm:pt modelId="{C3E7CC7C-F068-4BDF-91E2-C3DFCC3E1E01}" type="pres">
      <dgm:prSet presAssocID="{E5473CC4-5648-4434-9FF6-CFB2C6DCB7CB}" presName="spacer" presStyleCnt="0"/>
      <dgm:spPr/>
    </dgm:pt>
    <dgm:pt modelId="{1186D827-2F3E-4E65-AAF0-25E17FB4F968}" type="pres">
      <dgm:prSet presAssocID="{714564D9-A7AF-4459-A3D4-A50A47C3914C}" presName="comp" presStyleCnt="0"/>
      <dgm:spPr/>
    </dgm:pt>
    <dgm:pt modelId="{0909899E-8493-471E-9C85-E53B7479D4F4}" type="pres">
      <dgm:prSet presAssocID="{714564D9-A7AF-4459-A3D4-A50A47C3914C}" presName="box" presStyleLbl="node1" presStyleIdx="1" presStyleCnt="3"/>
      <dgm:spPr/>
      <dgm:t>
        <a:bodyPr/>
        <a:lstStyle/>
        <a:p>
          <a:endParaRPr lang="en-US"/>
        </a:p>
      </dgm:t>
    </dgm:pt>
    <dgm:pt modelId="{C935FCBF-1947-42BA-823D-01FE0053E31E}" type="pres">
      <dgm:prSet presAssocID="{714564D9-A7AF-4459-A3D4-A50A47C3914C}" presName="img" presStyleLbl="fgImgPlace1" presStyleIdx="1" presStyleCnt="3"/>
      <dgm:spPr>
        <a:blipFill rotWithShape="0">
          <a:blip xmlns:r="http://schemas.openxmlformats.org/officeDocument/2006/relationships" r:embed="rId2"/>
          <a:stretch>
            <a:fillRect/>
          </a:stretch>
        </a:blipFill>
      </dgm:spPr>
    </dgm:pt>
    <dgm:pt modelId="{3EB5A792-B456-4E01-AC4B-E6A36348A1FA}" type="pres">
      <dgm:prSet presAssocID="{714564D9-A7AF-4459-A3D4-A50A47C3914C}" presName="text" presStyleLbl="node1" presStyleIdx="1" presStyleCnt="3">
        <dgm:presLayoutVars>
          <dgm:bulletEnabled val="1"/>
        </dgm:presLayoutVars>
      </dgm:prSet>
      <dgm:spPr/>
      <dgm:t>
        <a:bodyPr/>
        <a:lstStyle/>
        <a:p>
          <a:endParaRPr lang="en-US"/>
        </a:p>
      </dgm:t>
    </dgm:pt>
    <dgm:pt modelId="{838CBA38-FA9B-4CAE-B4BF-7C3C5C52B0DB}" type="pres">
      <dgm:prSet presAssocID="{49D41E0E-6DC2-403E-B2AF-BA0B5E40F0C3}" presName="spacer" presStyleCnt="0"/>
      <dgm:spPr/>
    </dgm:pt>
    <dgm:pt modelId="{9EC1880D-68D2-412A-9610-19547B601B1B}" type="pres">
      <dgm:prSet presAssocID="{8EDAE0D0-EF44-4818-B171-A2C44B3A0125}" presName="comp" presStyleCnt="0"/>
      <dgm:spPr/>
    </dgm:pt>
    <dgm:pt modelId="{572D1D7B-0F34-420C-97B8-F5C5637D6F95}" type="pres">
      <dgm:prSet presAssocID="{8EDAE0D0-EF44-4818-B171-A2C44B3A0125}" presName="box" presStyleLbl="node1" presStyleIdx="2" presStyleCnt="3"/>
      <dgm:spPr/>
      <dgm:t>
        <a:bodyPr/>
        <a:lstStyle/>
        <a:p>
          <a:endParaRPr lang="en-US"/>
        </a:p>
      </dgm:t>
    </dgm:pt>
    <dgm:pt modelId="{9C5AE113-66ED-4EB5-AF08-5CD90B088517}" type="pres">
      <dgm:prSet presAssocID="{8EDAE0D0-EF44-4818-B171-A2C44B3A0125}" presName="img" presStyleLbl="fgImgPlace1" presStyleIdx="2" presStyleCnt="3"/>
      <dgm:spPr>
        <a:blipFill rotWithShape="0">
          <a:blip xmlns:r="http://schemas.openxmlformats.org/officeDocument/2006/relationships" r:embed="rId3"/>
          <a:stretch>
            <a:fillRect/>
          </a:stretch>
        </a:blipFill>
      </dgm:spPr>
    </dgm:pt>
    <dgm:pt modelId="{DED75543-D589-4573-BA98-5A7BEFB1DD03}" type="pres">
      <dgm:prSet presAssocID="{8EDAE0D0-EF44-4818-B171-A2C44B3A0125}" presName="text" presStyleLbl="node1" presStyleIdx="2" presStyleCnt="3">
        <dgm:presLayoutVars>
          <dgm:bulletEnabled val="1"/>
        </dgm:presLayoutVars>
      </dgm:prSet>
      <dgm:spPr/>
      <dgm:t>
        <a:bodyPr/>
        <a:lstStyle/>
        <a:p>
          <a:endParaRPr lang="en-US"/>
        </a:p>
      </dgm:t>
    </dgm:pt>
  </dgm:ptLst>
  <dgm:cxnLst>
    <dgm:cxn modelId="{4212B684-B811-41CE-B30B-3468886D8C25}" srcId="{45D1FC0B-84EB-4AFA-B5EF-976F70854874}" destId="{4D9A97E7-0DBE-4A74-A605-465429060834}" srcOrd="0" destOrd="0" parTransId="{649D457A-B0AC-43F3-833C-0E20FDFD9F4F}" sibTransId="{E5473CC4-5648-4434-9FF6-CFB2C6DCB7CB}"/>
    <dgm:cxn modelId="{306CD14C-0474-4C53-AA90-B853DF79C188}" type="presOf" srcId="{8EDAE0D0-EF44-4818-B171-A2C44B3A0125}" destId="{DED75543-D589-4573-BA98-5A7BEFB1DD03}" srcOrd="1" destOrd="0" presId="urn:microsoft.com/office/officeart/2005/8/layout/vList4#1"/>
    <dgm:cxn modelId="{4684488F-61E9-41FA-A723-57023ED8419A}" type="presOf" srcId="{45D1FC0B-84EB-4AFA-B5EF-976F70854874}" destId="{BCFC6D18-88E1-4125-8293-C60229EF8B78}" srcOrd="0" destOrd="0" presId="urn:microsoft.com/office/officeart/2005/8/layout/vList4#1"/>
    <dgm:cxn modelId="{0489433D-B44E-4894-BF51-B846BD445AC0}" type="presOf" srcId="{714564D9-A7AF-4459-A3D4-A50A47C3914C}" destId="{0909899E-8493-471E-9C85-E53B7479D4F4}" srcOrd="0" destOrd="0" presId="urn:microsoft.com/office/officeart/2005/8/layout/vList4#1"/>
    <dgm:cxn modelId="{B28D8671-22D2-454B-A4BC-E4A6CE0FD221}" type="presOf" srcId="{8EDAE0D0-EF44-4818-B171-A2C44B3A0125}" destId="{572D1D7B-0F34-420C-97B8-F5C5637D6F95}" srcOrd="0" destOrd="0" presId="urn:microsoft.com/office/officeart/2005/8/layout/vList4#1"/>
    <dgm:cxn modelId="{7CA49E45-ADF9-4746-9EC8-3957D880FFD4}" srcId="{45D1FC0B-84EB-4AFA-B5EF-976F70854874}" destId="{714564D9-A7AF-4459-A3D4-A50A47C3914C}" srcOrd="1" destOrd="0" parTransId="{89C576F4-EF52-4892-9643-89253D509909}" sibTransId="{49D41E0E-6DC2-403E-B2AF-BA0B5E40F0C3}"/>
    <dgm:cxn modelId="{46E2A5DD-7793-4898-880C-CC85EB9C91D3}" type="presOf" srcId="{4D9A97E7-0DBE-4A74-A605-465429060834}" destId="{3AFFC878-135B-4F9C-8550-CB64D63AFCB5}" srcOrd="0" destOrd="0" presId="urn:microsoft.com/office/officeart/2005/8/layout/vList4#1"/>
    <dgm:cxn modelId="{39722331-6B5A-4CC4-B01C-E4F795013D1D}" type="presOf" srcId="{4D9A97E7-0DBE-4A74-A605-465429060834}" destId="{1A7D0E2A-5077-4647-9CED-ACE8238D0DE4}" srcOrd="1" destOrd="0" presId="urn:microsoft.com/office/officeart/2005/8/layout/vList4#1"/>
    <dgm:cxn modelId="{B056642A-7CD1-42C5-8440-291432E6C438}" srcId="{45D1FC0B-84EB-4AFA-B5EF-976F70854874}" destId="{8EDAE0D0-EF44-4818-B171-A2C44B3A0125}" srcOrd="2" destOrd="0" parTransId="{C5AC3049-DCA1-41F8-BA0F-B4C897E32DAC}" sibTransId="{2245B54A-4F32-4E19-9745-46B4E8ED99E8}"/>
    <dgm:cxn modelId="{703BA2D0-B695-47B5-996A-EF389F97BE82}" type="presOf" srcId="{714564D9-A7AF-4459-A3D4-A50A47C3914C}" destId="{3EB5A792-B456-4E01-AC4B-E6A36348A1FA}" srcOrd="1" destOrd="0" presId="urn:microsoft.com/office/officeart/2005/8/layout/vList4#1"/>
    <dgm:cxn modelId="{69A8C8D6-FEA0-4C7B-B8A8-111AD6B3C345}" type="presParOf" srcId="{BCFC6D18-88E1-4125-8293-C60229EF8B78}" destId="{AED465D1-E070-46E9-B6DC-50E2EA36E095}" srcOrd="0" destOrd="0" presId="urn:microsoft.com/office/officeart/2005/8/layout/vList4#1"/>
    <dgm:cxn modelId="{CF63E99F-0E8D-4DFD-8C3B-8DC25EBCDA63}" type="presParOf" srcId="{AED465D1-E070-46E9-B6DC-50E2EA36E095}" destId="{3AFFC878-135B-4F9C-8550-CB64D63AFCB5}" srcOrd="0" destOrd="0" presId="urn:microsoft.com/office/officeart/2005/8/layout/vList4#1"/>
    <dgm:cxn modelId="{8FF9580E-61B3-4624-A81D-F8D3623531C0}" type="presParOf" srcId="{AED465D1-E070-46E9-B6DC-50E2EA36E095}" destId="{41D234A2-3680-4973-BEB3-0D3B0987D815}" srcOrd="1" destOrd="0" presId="urn:microsoft.com/office/officeart/2005/8/layout/vList4#1"/>
    <dgm:cxn modelId="{6172120C-F123-4E86-B10B-1B6FC2926DAA}" type="presParOf" srcId="{AED465D1-E070-46E9-B6DC-50E2EA36E095}" destId="{1A7D0E2A-5077-4647-9CED-ACE8238D0DE4}" srcOrd="2" destOrd="0" presId="urn:microsoft.com/office/officeart/2005/8/layout/vList4#1"/>
    <dgm:cxn modelId="{DA0AE378-05C5-4658-A86B-8841C8654585}" type="presParOf" srcId="{BCFC6D18-88E1-4125-8293-C60229EF8B78}" destId="{C3E7CC7C-F068-4BDF-91E2-C3DFCC3E1E01}" srcOrd="1" destOrd="0" presId="urn:microsoft.com/office/officeart/2005/8/layout/vList4#1"/>
    <dgm:cxn modelId="{6F8E14DC-24CB-4D14-8868-A946FFB28B8E}" type="presParOf" srcId="{BCFC6D18-88E1-4125-8293-C60229EF8B78}" destId="{1186D827-2F3E-4E65-AAF0-25E17FB4F968}" srcOrd="2" destOrd="0" presId="urn:microsoft.com/office/officeart/2005/8/layout/vList4#1"/>
    <dgm:cxn modelId="{17A3F67B-7F9D-4583-A287-0A72B29A3EF7}" type="presParOf" srcId="{1186D827-2F3E-4E65-AAF0-25E17FB4F968}" destId="{0909899E-8493-471E-9C85-E53B7479D4F4}" srcOrd="0" destOrd="0" presId="urn:microsoft.com/office/officeart/2005/8/layout/vList4#1"/>
    <dgm:cxn modelId="{98E81DFE-AE84-4F4E-8DD7-36A15B7DC7A8}" type="presParOf" srcId="{1186D827-2F3E-4E65-AAF0-25E17FB4F968}" destId="{C935FCBF-1947-42BA-823D-01FE0053E31E}" srcOrd="1" destOrd="0" presId="urn:microsoft.com/office/officeart/2005/8/layout/vList4#1"/>
    <dgm:cxn modelId="{3360091E-A480-4103-A9F9-867E91FC9C86}" type="presParOf" srcId="{1186D827-2F3E-4E65-AAF0-25E17FB4F968}" destId="{3EB5A792-B456-4E01-AC4B-E6A36348A1FA}" srcOrd="2" destOrd="0" presId="urn:microsoft.com/office/officeart/2005/8/layout/vList4#1"/>
    <dgm:cxn modelId="{6F92D8BB-5AC0-4B07-8DA6-D11FAFCA1F2B}" type="presParOf" srcId="{BCFC6D18-88E1-4125-8293-C60229EF8B78}" destId="{838CBA38-FA9B-4CAE-B4BF-7C3C5C52B0DB}" srcOrd="3" destOrd="0" presId="urn:microsoft.com/office/officeart/2005/8/layout/vList4#1"/>
    <dgm:cxn modelId="{A90511FF-BBC5-417A-AAAF-ECA1E2692B51}" type="presParOf" srcId="{BCFC6D18-88E1-4125-8293-C60229EF8B78}" destId="{9EC1880D-68D2-412A-9610-19547B601B1B}" srcOrd="4" destOrd="0" presId="urn:microsoft.com/office/officeart/2005/8/layout/vList4#1"/>
    <dgm:cxn modelId="{1EBD7B1B-F7E0-484B-9ECA-E357D6FDDA97}" type="presParOf" srcId="{9EC1880D-68D2-412A-9610-19547B601B1B}" destId="{572D1D7B-0F34-420C-97B8-F5C5637D6F95}" srcOrd="0" destOrd="0" presId="urn:microsoft.com/office/officeart/2005/8/layout/vList4#1"/>
    <dgm:cxn modelId="{72569214-2B08-4A2D-8C28-B5B9E353DBD9}" type="presParOf" srcId="{9EC1880D-68D2-412A-9610-19547B601B1B}" destId="{9C5AE113-66ED-4EB5-AF08-5CD90B088517}" srcOrd="1" destOrd="0" presId="urn:microsoft.com/office/officeart/2005/8/layout/vList4#1"/>
    <dgm:cxn modelId="{32860523-A5AD-48EC-A2E1-2E49C8D1EC30}" type="presParOf" srcId="{9EC1880D-68D2-412A-9610-19547B601B1B}" destId="{DED75543-D589-4573-BA98-5A7BEFB1DD03}" srcOrd="2" destOrd="0" presId="urn:microsoft.com/office/officeart/2005/8/layout/vList4#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DDBD06-BC4A-BB48-9116-B485C92442B4}">
      <dsp:nvSpPr>
        <dsp:cNvPr id="0" name=""/>
        <dsp:cNvSpPr/>
      </dsp:nvSpPr>
      <dsp:spPr>
        <a:xfrm>
          <a:off x="375165" y="94996"/>
          <a:ext cx="1227648" cy="1227648"/>
        </a:xfrm>
        <a:prstGeom prst="pie">
          <a:avLst>
            <a:gd name="adj1" fmla="val 16200000"/>
            <a:gd name="adj2" fmla="val 18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b="1" kern="1200" dirty="0" smtClean="0"/>
            <a:t>Envision</a:t>
          </a:r>
          <a:endParaRPr lang="en-US" sz="700" b="1" kern="1200" dirty="0"/>
        </a:p>
      </dsp:txBody>
      <dsp:txXfrm>
        <a:off x="1022165" y="355141"/>
        <a:ext cx="438445" cy="365371"/>
      </dsp:txXfrm>
    </dsp:sp>
    <dsp:sp modelId="{658D58CE-9F02-904A-91FE-FA6A1BC9F672}">
      <dsp:nvSpPr>
        <dsp:cNvPr id="0" name=""/>
        <dsp:cNvSpPr/>
      </dsp:nvSpPr>
      <dsp:spPr>
        <a:xfrm>
          <a:off x="349881" y="138841"/>
          <a:ext cx="1227648" cy="1227648"/>
        </a:xfrm>
        <a:prstGeom prst="pie">
          <a:avLst>
            <a:gd name="adj1" fmla="val 1800000"/>
            <a:gd name="adj2" fmla="val 90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b="1" kern="1200" dirty="0" smtClean="0"/>
            <a:t>Implement</a:t>
          </a:r>
          <a:endParaRPr lang="en-US" sz="700" b="1" kern="1200" dirty="0"/>
        </a:p>
      </dsp:txBody>
      <dsp:txXfrm>
        <a:off x="642179" y="935351"/>
        <a:ext cx="657668" cy="321526"/>
      </dsp:txXfrm>
    </dsp:sp>
    <dsp:sp modelId="{B33F5A3B-DD30-5944-BDC3-BA59F4907E4B}">
      <dsp:nvSpPr>
        <dsp:cNvPr id="0" name=""/>
        <dsp:cNvSpPr/>
      </dsp:nvSpPr>
      <dsp:spPr>
        <a:xfrm>
          <a:off x="324598" y="94996"/>
          <a:ext cx="1227648" cy="1227648"/>
        </a:xfrm>
        <a:prstGeom prst="pie">
          <a:avLst>
            <a:gd name="adj1" fmla="val 9000000"/>
            <a:gd name="adj2" fmla="val 162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b="1" kern="1200" dirty="0" smtClean="0"/>
            <a:t>Run</a:t>
          </a:r>
          <a:endParaRPr lang="en-US" sz="700" b="1" kern="1200" dirty="0"/>
        </a:p>
      </dsp:txBody>
      <dsp:txXfrm>
        <a:off x="466800" y="355141"/>
        <a:ext cx="438445" cy="365371"/>
      </dsp:txXfrm>
    </dsp:sp>
    <dsp:sp modelId="{8AAAF0A6-7A1A-9349-8EA7-0D41C12995B0}">
      <dsp:nvSpPr>
        <dsp:cNvPr id="0" name=""/>
        <dsp:cNvSpPr/>
      </dsp:nvSpPr>
      <dsp:spPr>
        <a:xfrm>
          <a:off x="299269" y="18999"/>
          <a:ext cx="1379642" cy="1379642"/>
        </a:xfrm>
        <a:prstGeom prst="circularArrow">
          <a:avLst>
            <a:gd name="adj1" fmla="val 5085"/>
            <a:gd name="adj2" fmla="val 327528"/>
            <a:gd name="adj3" fmla="val 1472472"/>
            <a:gd name="adj4" fmla="val 16199432"/>
            <a:gd name="adj5" fmla="val 5932"/>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1D3B5DE-0DB2-1446-A120-58BDDD83D5CB}">
      <dsp:nvSpPr>
        <dsp:cNvPr id="0" name=""/>
        <dsp:cNvSpPr/>
      </dsp:nvSpPr>
      <dsp:spPr>
        <a:xfrm>
          <a:off x="273884" y="62766"/>
          <a:ext cx="1379642" cy="1379642"/>
        </a:xfrm>
        <a:prstGeom prst="circularArrow">
          <a:avLst>
            <a:gd name="adj1" fmla="val 5085"/>
            <a:gd name="adj2" fmla="val 327528"/>
            <a:gd name="adj3" fmla="val 8671970"/>
            <a:gd name="adj4" fmla="val 1800502"/>
            <a:gd name="adj5" fmla="val 5932"/>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3DB807A-6624-D645-A28B-4A99278C9820}">
      <dsp:nvSpPr>
        <dsp:cNvPr id="0" name=""/>
        <dsp:cNvSpPr/>
      </dsp:nvSpPr>
      <dsp:spPr>
        <a:xfrm>
          <a:off x="248499" y="18999"/>
          <a:ext cx="1379642" cy="1379642"/>
        </a:xfrm>
        <a:prstGeom prst="circularArrow">
          <a:avLst>
            <a:gd name="adj1" fmla="val 5085"/>
            <a:gd name="adj2" fmla="val 327528"/>
            <a:gd name="adj3" fmla="val 15873039"/>
            <a:gd name="adj4" fmla="val 9000000"/>
            <a:gd name="adj5" fmla="val 5932"/>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FC878-135B-4F9C-8550-CB64D63AFCB5}">
      <dsp:nvSpPr>
        <dsp:cNvPr id="0" name=""/>
        <dsp:cNvSpPr/>
      </dsp:nvSpPr>
      <dsp:spPr>
        <a:xfrm>
          <a:off x="0" y="0"/>
          <a:ext cx="4143948" cy="971549"/>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r>
            <a:rPr lang="en-US" sz="1100" b="1" kern="1200" dirty="0" smtClean="0">
              <a:solidFill>
                <a:schemeClr val="accent1"/>
              </a:solidFill>
            </a:rPr>
            <a:t>DistributionDIRECT</a:t>
          </a:r>
        </a:p>
        <a:p>
          <a:pPr lvl="0" algn="l" defTabSz="488950">
            <a:lnSpc>
              <a:spcPct val="90000"/>
            </a:lnSpc>
            <a:spcBef>
              <a:spcPct val="0"/>
            </a:spcBef>
            <a:spcAft>
              <a:spcPct val="35000"/>
            </a:spcAft>
          </a:pPr>
          <a:endParaRPr lang="en-US" sz="1100" b="1" kern="1200" dirty="0" smtClean="0">
            <a:solidFill>
              <a:schemeClr val="accent1"/>
            </a:solidFill>
          </a:endParaRPr>
        </a:p>
        <a:p>
          <a:pPr lvl="0" algn="l" defTabSz="488950">
            <a:lnSpc>
              <a:spcPct val="90000"/>
            </a:lnSpc>
            <a:spcBef>
              <a:spcPct val="0"/>
            </a:spcBef>
            <a:spcAft>
              <a:spcPct val="35000"/>
            </a:spcAft>
          </a:pPr>
          <a:endParaRPr lang="en-US" sz="1100" b="1" kern="1200" dirty="0" smtClean="0">
            <a:solidFill>
              <a:schemeClr val="accent1"/>
            </a:solidFill>
          </a:endParaRPr>
        </a:p>
        <a:p>
          <a:pPr lvl="0" algn="l" defTabSz="488950">
            <a:lnSpc>
              <a:spcPct val="90000"/>
            </a:lnSpc>
            <a:spcBef>
              <a:spcPct val="0"/>
            </a:spcBef>
            <a:spcAft>
              <a:spcPct val="35000"/>
            </a:spcAft>
          </a:pPr>
          <a:endParaRPr lang="en-US" sz="1100" b="1" kern="1200" dirty="0">
            <a:solidFill>
              <a:schemeClr val="accent1"/>
            </a:solidFill>
          </a:endParaRPr>
        </a:p>
      </dsp:txBody>
      <dsp:txXfrm>
        <a:off x="925944" y="0"/>
        <a:ext cx="3218003" cy="971549"/>
      </dsp:txXfrm>
    </dsp:sp>
    <dsp:sp modelId="{41D234A2-3680-4973-BEB3-0D3B0987D815}">
      <dsp:nvSpPr>
        <dsp:cNvPr id="0" name=""/>
        <dsp:cNvSpPr/>
      </dsp:nvSpPr>
      <dsp:spPr>
        <a:xfrm>
          <a:off x="97154" y="97155"/>
          <a:ext cx="828789" cy="777240"/>
        </a:xfrm>
        <a:prstGeom prst="roundRect">
          <a:avLst>
            <a:gd name="adj" fmla="val 10000"/>
          </a:avLst>
        </a:prstGeom>
        <a:blipFill rotWithShape="0">
          <a:blip xmlns:r="http://schemas.openxmlformats.org/officeDocument/2006/relationships" r:embed="rId1"/>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0909899E-8493-471E-9C85-E53B7479D4F4}">
      <dsp:nvSpPr>
        <dsp:cNvPr id="0" name=""/>
        <dsp:cNvSpPr/>
      </dsp:nvSpPr>
      <dsp:spPr>
        <a:xfrm>
          <a:off x="0" y="1068705"/>
          <a:ext cx="4143948" cy="971549"/>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r>
            <a:rPr lang="en-US" sz="1100" b="1" kern="1200" dirty="0" smtClean="0">
              <a:solidFill>
                <a:schemeClr val="accent1"/>
              </a:solidFill>
            </a:rPr>
            <a:t>GSDIRECT</a:t>
          </a:r>
        </a:p>
        <a:p>
          <a:pPr lvl="0" algn="l" defTabSz="488950">
            <a:lnSpc>
              <a:spcPct val="90000"/>
            </a:lnSpc>
            <a:spcBef>
              <a:spcPct val="0"/>
            </a:spcBef>
            <a:spcAft>
              <a:spcPct val="35000"/>
            </a:spcAft>
          </a:pPr>
          <a:endParaRPr lang="en-US" sz="1100" b="1" kern="1200" dirty="0" smtClean="0">
            <a:solidFill>
              <a:schemeClr val="accent1"/>
            </a:solidFill>
          </a:endParaRPr>
        </a:p>
        <a:p>
          <a:pPr lvl="0" algn="l" defTabSz="488950">
            <a:lnSpc>
              <a:spcPct val="90000"/>
            </a:lnSpc>
            <a:spcBef>
              <a:spcPct val="0"/>
            </a:spcBef>
            <a:spcAft>
              <a:spcPct val="35000"/>
            </a:spcAft>
          </a:pPr>
          <a:endParaRPr lang="en-US" sz="1100" b="1" kern="1200" dirty="0" smtClean="0">
            <a:solidFill>
              <a:schemeClr val="accent1"/>
            </a:solidFill>
          </a:endParaRPr>
        </a:p>
        <a:p>
          <a:pPr lvl="0" algn="l" defTabSz="488950">
            <a:lnSpc>
              <a:spcPct val="90000"/>
            </a:lnSpc>
            <a:spcBef>
              <a:spcPct val="0"/>
            </a:spcBef>
            <a:spcAft>
              <a:spcPct val="35000"/>
            </a:spcAft>
          </a:pPr>
          <a:endParaRPr lang="en-US" sz="1100" b="1" kern="1200" dirty="0">
            <a:solidFill>
              <a:schemeClr val="accent1"/>
            </a:solidFill>
          </a:endParaRPr>
        </a:p>
      </dsp:txBody>
      <dsp:txXfrm>
        <a:off x="925944" y="1068705"/>
        <a:ext cx="3218003" cy="971549"/>
      </dsp:txXfrm>
    </dsp:sp>
    <dsp:sp modelId="{C935FCBF-1947-42BA-823D-01FE0053E31E}">
      <dsp:nvSpPr>
        <dsp:cNvPr id="0" name=""/>
        <dsp:cNvSpPr/>
      </dsp:nvSpPr>
      <dsp:spPr>
        <a:xfrm>
          <a:off x="97154" y="1165860"/>
          <a:ext cx="828789" cy="777240"/>
        </a:xfrm>
        <a:prstGeom prst="roundRect">
          <a:avLst>
            <a:gd name="adj" fmla="val 10000"/>
          </a:avLst>
        </a:prstGeom>
        <a:blipFill rotWithShape="0">
          <a:blip xmlns:r="http://schemas.openxmlformats.org/officeDocument/2006/relationships" r:embed="rId2"/>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572D1D7B-0F34-420C-97B8-F5C5637D6F95}">
      <dsp:nvSpPr>
        <dsp:cNvPr id="0" name=""/>
        <dsp:cNvSpPr/>
      </dsp:nvSpPr>
      <dsp:spPr>
        <a:xfrm>
          <a:off x="0" y="2137410"/>
          <a:ext cx="4143948" cy="971549"/>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r>
            <a:rPr lang="en-US" sz="1100" b="1" kern="1200" dirty="0" smtClean="0">
              <a:solidFill>
                <a:schemeClr val="accent1"/>
              </a:solidFill>
            </a:rPr>
            <a:t>RetailDIRECT – CX</a:t>
          </a:r>
        </a:p>
        <a:p>
          <a:pPr lvl="0" algn="l" defTabSz="488950">
            <a:lnSpc>
              <a:spcPct val="90000"/>
            </a:lnSpc>
            <a:spcBef>
              <a:spcPct val="0"/>
            </a:spcBef>
            <a:spcAft>
              <a:spcPct val="35000"/>
            </a:spcAft>
          </a:pPr>
          <a:endParaRPr lang="en-US" sz="1100" b="1" kern="1200" dirty="0" smtClean="0">
            <a:solidFill>
              <a:schemeClr val="accent1"/>
            </a:solidFill>
          </a:endParaRPr>
        </a:p>
        <a:p>
          <a:pPr lvl="0" algn="l" defTabSz="488950">
            <a:lnSpc>
              <a:spcPct val="90000"/>
            </a:lnSpc>
            <a:spcBef>
              <a:spcPct val="0"/>
            </a:spcBef>
            <a:spcAft>
              <a:spcPct val="35000"/>
            </a:spcAft>
          </a:pPr>
          <a:endParaRPr lang="en-US" sz="1100" b="1" kern="1200" dirty="0" smtClean="0">
            <a:solidFill>
              <a:schemeClr val="accent1"/>
            </a:solidFill>
          </a:endParaRPr>
        </a:p>
        <a:p>
          <a:pPr lvl="0" algn="l" defTabSz="488950">
            <a:lnSpc>
              <a:spcPct val="90000"/>
            </a:lnSpc>
            <a:spcBef>
              <a:spcPct val="0"/>
            </a:spcBef>
            <a:spcAft>
              <a:spcPct val="35000"/>
            </a:spcAft>
          </a:pPr>
          <a:endParaRPr lang="en-US" sz="1100" b="1" kern="1200" dirty="0" smtClean="0">
            <a:solidFill>
              <a:schemeClr val="accent1"/>
            </a:solidFill>
          </a:endParaRPr>
        </a:p>
      </dsp:txBody>
      <dsp:txXfrm>
        <a:off x="925944" y="2137410"/>
        <a:ext cx="3218003" cy="971549"/>
      </dsp:txXfrm>
    </dsp:sp>
    <dsp:sp modelId="{9C5AE113-66ED-4EB5-AF08-5CD90B088517}">
      <dsp:nvSpPr>
        <dsp:cNvPr id="0" name=""/>
        <dsp:cNvSpPr/>
      </dsp:nvSpPr>
      <dsp:spPr>
        <a:xfrm>
          <a:off x="97154" y="2234564"/>
          <a:ext cx="828789" cy="777240"/>
        </a:xfrm>
        <a:prstGeom prst="roundRect">
          <a:avLst>
            <a:gd name="adj" fmla="val 10000"/>
          </a:avLst>
        </a:prstGeom>
        <a:blipFill rotWithShape="0">
          <a:blip xmlns:r="http://schemas.openxmlformats.org/officeDocument/2006/relationships" r:embed="rId3"/>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3.png"/></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43.wmf"/><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image" Target="../media/image141.wmf"/><Relationship Id="rId6" Type="http://schemas.openxmlformats.org/officeDocument/2006/relationships/image" Target="../media/image146.wmf"/><Relationship Id="rId5" Type="http://schemas.openxmlformats.org/officeDocument/2006/relationships/image" Target="../media/image145.png"/><Relationship Id="rId4" Type="http://schemas.openxmlformats.org/officeDocument/2006/relationships/image" Target="../media/image144.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wmf"/><Relationship Id="rId1" Type="http://schemas.openxmlformats.org/officeDocument/2006/relationships/image" Target="../media/image16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8630"/>
          </a:xfrm>
          <a:prstGeom prst="rect">
            <a:avLst/>
          </a:prstGeom>
        </p:spPr>
        <p:txBody>
          <a:bodyPr vert="horz" lIns="93616" tIns="46808" rIns="93616" bIns="46808"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8630"/>
          </a:xfrm>
          <a:prstGeom prst="rect">
            <a:avLst/>
          </a:prstGeom>
        </p:spPr>
        <p:txBody>
          <a:bodyPr vert="horz" lIns="93616" tIns="46808" rIns="93616" bIns="46808" rtlCol="0"/>
          <a:lstStyle>
            <a:lvl1pPr algn="r">
              <a:defRPr sz="1200"/>
            </a:lvl1pPr>
          </a:lstStyle>
          <a:p>
            <a:fld id="{CBC2C562-3ABF-449F-BC7D-78255304C412}" type="datetimeFigureOut">
              <a:rPr lang="en-US" smtClean="0"/>
              <a:pPr/>
              <a:t>6/16/2015</a:t>
            </a:fld>
            <a:endParaRPr lang="en-US"/>
          </a:p>
        </p:txBody>
      </p:sp>
      <p:sp>
        <p:nvSpPr>
          <p:cNvPr id="4" name="Footer Placeholder 3"/>
          <p:cNvSpPr>
            <a:spLocks noGrp="1"/>
          </p:cNvSpPr>
          <p:nvPr>
            <p:ph type="ftr" sz="quarter" idx="2"/>
          </p:nvPr>
        </p:nvSpPr>
        <p:spPr>
          <a:xfrm>
            <a:off x="0" y="8902343"/>
            <a:ext cx="3037840" cy="468630"/>
          </a:xfrm>
          <a:prstGeom prst="rect">
            <a:avLst/>
          </a:prstGeom>
        </p:spPr>
        <p:txBody>
          <a:bodyPr vert="horz" lIns="93616" tIns="46808" rIns="93616" bIns="46808"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902343"/>
            <a:ext cx="3037840" cy="468630"/>
          </a:xfrm>
          <a:prstGeom prst="rect">
            <a:avLst/>
          </a:prstGeom>
        </p:spPr>
        <p:txBody>
          <a:bodyPr vert="horz" lIns="93616" tIns="46808" rIns="93616" bIns="46808" rtlCol="0" anchor="b"/>
          <a:lstStyle>
            <a:lvl1pPr algn="r">
              <a:defRPr sz="1200"/>
            </a:lvl1pPr>
          </a:lstStyle>
          <a:p>
            <a:fld id="{88C4C71A-1C17-4342-AD83-9B360BA581CB}" type="slidenum">
              <a:rPr lang="en-US" smtClean="0"/>
              <a:pPr/>
              <a:t>‹#›</a:t>
            </a:fld>
            <a:endParaRPr lang="en-US"/>
          </a:p>
        </p:txBody>
      </p:sp>
    </p:spTree>
    <p:extLst>
      <p:ext uri="{BB962C8B-B14F-4D97-AF65-F5344CB8AC3E}">
        <p14:creationId xmlns:p14="http://schemas.microsoft.com/office/powerpoint/2010/main" val="2001803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8630"/>
          </a:xfrm>
          <a:prstGeom prst="rect">
            <a:avLst/>
          </a:prstGeom>
        </p:spPr>
        <p:txBody>
          <a:bodyPr vert="horz" lIns="93616" tIns="46808" rIns="93616" bIns="46808" rtlCol="0"/>
          <a:lstStyle>
            <a:lvl1pPr algn="l">
              <a:defRPr sz="1200"/>
            </a:lvl1pPr>
          </a:lstStyle>
          <a:p>
            <a:endParaRPr lang="en-US"/>
          </a:p>
        </p:txBody>
      </p:sp>
      <p:sp>
        <p:nvSpPr>
          <p:cNvPr id="3" name="Date Placeholder 2"/>
          <p:cNvSpPr>
            <a:spLocks noGrp="1"/>
          </p:cNvSpPr>
          <p:nvPr>
            <p:ph type="dt" idx="1"/>
          </p:nvPr>
        </p:nvSpPr>
        <p:spPr>
          <a:xfrm>
            <a:off x="3970938" y="0"/>
            <a:ext cx="3037840" cy="468630"/>
          </a:xfrm>
          <a:prstGeom prst="rect">
            <a:avLst/>
          </a:prstGeom>
        </p:spPr>
        <p:txBody>
          <a:bodyPr vert="horz" lIns="93616" tIns="46808" rIns="93616" bIns="46808" rtlCol="0"/>
          <a:lstStyle>
            <a:lvl1pPr algn="r">
              <a:defRPr sz="1200"/>
            </a:lvl1pPr>
          </a:lstStyle>
          <a:p>
            <a:fld id="{6D0524E5-8614-4D32-A3DF-F32181F74545}" type="datetimeFigureOut">
              <a:rPr lang="en-US" smtClean="0"/>
              <a:pPr/>
              <a:t>6/16/2015</a:t>
            </a:fld>
            <a:endParaRPr lang="en-US"/>
          </a:p>
        </p:txBody>
      </p:sp>
      <p:sp>
        <p:nvSpPr>
          <p:cNvPr id="4" name="Slide Image Placeholder 3"/>
          <p:cNvSpPr>
            <a:spLocks noGrp="1" noRot="1" noChangeAspect="1"/>
          </p:cNvSpPr>
          <p:nvPr>
            <p:ph type="sldImg" idx="2"/>
          </p:nvPr>
        </p:nvSpPr>
        <p:spPr>
          <a:xfrm>
            <a:off x="1162050" y="703263"/>
            <a:ext cx="4686300" cy="3514725"/>
          </a:xfrm>
          <a:prstGeom prst="rect">
            <a:avLst/>
          </a:prstGeom>
          <a:noFill/>
          <a:ln w="12700">
            <a:solidFill>
              <a:prstClr val="black"/>
            </a:solidFill>
          </a:ln>
        </p:spPr>
        <p:txBody>
          <a:bodyPr vert="horz" lIns="93616" tIns="46808" rIns="93616" bIns="46808" rtlCol="0" anchor="ctr"/>
          <a:lstStyle/>
          <a:p>
            <a:endParaRPr lang="en-US"/>
          </a:p>
        </p:txBody>
      </p:sp>
      <p:sp>
        <p:nvSpPr>
          <p:cNvPr id="5" name="Notes Placeholder 4"/>
          <p:cNvSpPr>
            <a:spLocks noGrp="1"/>
          </p:cNvSpPr>
          <p:nvPr>
            <p:ph type="body" sz="quarter" idx="3"/>
          </p:nvPr>
        </p:nvSpPr>
        <p:spPr>
          <a:xfrm>
            <a:off x="701040" y="4451985"/>
            <a:ext cx="5608320" cy="4217670"/>
          </a:xfrm>
          <a:prstGeom prst="rect">
            <a:avLst/>
          </a:prstGeom>
        </p:spPr>
        <p:txBody>
          <a:bodyPr vert="horz" lIns="93616" tIns="46808" rIns="93616" bIns="4680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902343"/>
            <a:ext cx="3037840" cy="468630"/>
          </a:xfrm>
          <a:prstGeom prst="rect">
            <a:avLst/>
          </a:prstGeom>
        </p:spPr>
        <p:txBody>
          <a:bodyPr vert="horz" lIns="93616" tIns="46808" rIns="93616" bIns="4680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902343"/>
            <a:ext cx="3037840" cy="468630"/>
          </a:xfrm>
          <a:prstGeom prst="rect">
            <a:avLst/>
          </a:prstGeom>
        </p:spPr>
        <p:txBody>
          <a:bodyPr vert="horz" lIns="93616" tIns="46808" rIns="93616" bIns="46808" rtlCol="0" anchor="b"/>
          <a:lstStyle>
            <a:lvl1pPr algn="r">
              <a:defRPr sz="1200"/>
            </a:lvl1pPr>
          </a:lstStyle>
          <a:p>
            <a:fld id="{9FF4F04D-5809-46B9-BC34-D0E45399D316}" type="slidenum">
              <a:rPr lang="en-US" smtClean="0"/>
              <a:pPr/>
              <a:t>‹#›</a:t>
            </a:fld>
            <a:endParaRPr lang="en-US"/>
          </a:p>
        </p:txBody>
      </p:sp>
    </p:spTree>
    <p:extLst>
      <p:ext uri="{BB962C8B-B14F-4D97-AF65-F5344CB8AC3E}">
        <p14:creationId xmlns:p14="http://schemas.microsoft.com/office/powerpoint/2010/main" val="175421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F4F04D-5809-46B9-BC34-D0E45399D316}" type="slidenum">
              <a:rPr lang="en-US" smtClean="0"/>
              <a:pPr/>
              <a:t>1</a:t>
            </a:fld>
            <a:endParaRPr lang="en-US"/>
          </a:p>
        </p:txBody>
      </p:sp>
    </p:spTree>
    <p:extLst>
      <p:ext uri="{BB962C8B-B14F-4D97-AF65-F5344CB8AC3E}">
        <p14:creationId xmlns:p14="http://schemas.microsoft.com/office/powerpoint/2010/main" val="1195097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BE83255-CCB2-498A-B648-7198B5BF436A}" type="slidenum">
              <a:rPr lang="fr-FR" altLang="en-US">
                <a:ea typeface="MS UI Gothic"/>
                <a:cs typeface="MS UI Gothic"/>
              </a:rPr>
              <a:pPr fontAlgn="base">
                <a:spcBef>
                  <a:spcPct val="0"/>
                </a:spcBef>
                <a:spcAft>
                  <a:spcPct val="0"/>
                </a:spcAft>
              </a:pPr>
              <a:t>10</a:t>
            </a:fld>
            <a:endParaRPr lang="fr-FR" altLang="en-US" dirty="0">
              <a:ea typeface="MS UI Gothic"/>
              <a:cs typeface="MS UI Gothic"/>
            </a:endParaRPr>
          </a:p>
        </p:txBody>
      </p:sp>
      <p:sp>
        <p:nvSpPr>
          <p:cNvPr id="94211" name="Rectangle 2"/>
          <p:cNvSpPr>
            <a:spLocks noGrp="1" noRot="1" noChangeAspect="1" noChangeArrowheads="1" noTextEdit="1"/>
          </p:cNvSpPr>
          <p:nvPr>
            <p:ph type="sldImg"/>
          </p:nvPr>
        </p:nvSpPr>
        <p:spPr bwMode="auto">
          <a:xfrm>
            <a:off x="1163638" y="703263"/>
            <a:ext cx="4684712" cy="3514725"/>
          </a:xfrm>
          <a:noFill/>
          <a:ln>
            <a:solidFill>
              <a:srgbClr val="000000"/>
            </a:solidFill>
            <a:miter lim="800000"/>
            <a:headEnd/>
            <a:tailEnd/>
          </a:ln>
        </p:spPr>
      </p:sp>
      <p:sp>
        <p:nvSpPr>
          <p:cNvPr id="94212" name="Rectangle 3"/>
          <p:cNvSpPr>
            <a:spLocks noGrp="1" noChangeArrowheads="1"/>
          </p:cNvSpPr>
          <p:nvPr>
            <p:ph type="body" idx="1"/>
          </p:nvPr>
        </p:nvSpPr>
        <p:spPr bwMode="auto">
          <a:xfrm>
            <a:off x="931863" y="4449763"/>
            <a:ext cx="5146675" cy="4219575"/>
          </a:xfrm>
          <a:noFill/>
        </p:spPr>
        <p:txBody>
          <a:bodyPr wrap="square" lIns="88527" tIns="44264" rIns="88527" bIns="44264" numCol="1" anchor="t" anchorCtr="0" compatLnSpc="1">
            <a:prstTxWarp prst="textNoShape">
              <a:avLst/>
            </a:prstTxWarp>
          </a:bodyPr>
          <a:lstStyle/>
          <a:p>
            <a:pPr>
              <a:spcBef>
                <a:spcPct val="0"/>
              </a:spcBef>
            </a:pPr>
            <a:endParaRPr lang="en-US" dirty="0" smtClean="0"/>
          </a:p>
        </p:txBody>
      </p:sp>
    </p:spTree>
    <p:extLst>
      <p:ext uri="{BB962C8B-B14F-4D97-AF65-F5344CB8AC3E}">
        <p14:creationId xmlns:p14="http://schemas.microsoft.com/office/powerpoint/2010/main" val="3919664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489D75AC-7A88-4FA2-92B1-BD80F98D65D0}" type="slidenum">
              <a:rPr lang="en-US" smtClean="0">
                <a:latin typeface="Arial" charset="0"/>
              </a:rPr>
              <a:pPr/>
              <a:t>11</a:t>
            </a:fld>
            <a:endParaRPr lang="en-US" smtClean="0">
              <a:latin typeface="Arial"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935038" y="4452625"/>
            <a:ext cx="5140325" cy="4217351"/>
          </a:xfrm>
          <a:noFill/>
          <a:ln/>
        </p:spPr>
        <p:txBody>
          <a:bodyPr/>
          <a:lstStyle/>
          <a:p>
            <a:pPr eaLnBrk="1" hangingPunct="1"/>
            <a:endParaRPr lang="en-US" smtClean="0">
              <a:latin typeface="Arial" charset="0"/>
            </a:endParaRPr>
          </a:p>
        </p:txBody>
      </p:sp>
    </p:spTree>
    <p:extLst>
      <p:ext uri="{BB962C8B-B14F-4D97-AF65-F5344CB8AC3E}">
        <p14:creationId xmlns:p14="http://schemas.microsoft.com/office/powerpoint/2010/main" val="870300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dirty="0" smtClean="0"/>
          </a:p>
        </p:txBody>
      </p:sp>
      <p:sp>
        <p:nvSpPr>
          <p:cNvPr id="890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3807F23-786D-4AC5-9C87-2CE25E60CC0B}" type="slidenum">
              <a:rPr lang="en-GB">
                <a:solidFill>
                  <a:srgbClr val="000000"/>
                </a:solidFill>
                <a:latin typeface="Arial" pitchFamily="34" charset="0"/>
                <a:cs typeface="Arial" pitchFamily="34" charset="0"/>
              </a:rPr>
              <a:pPr fontAlgn="base">
                <a:spcBef>
                  <a:spcPct val="0"/>
                </a:spcBef>
                <a:spcAft>
                  <a:spcPct val="0"/>
                </a:spcAft>
              </a:pPr>
              <a:t>12</a:t>
            </a:fld>
            <a:endParaRPr lang="en-GB"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856927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p>
        </p:txBody>
      </p:sp>
      <p:sp>
        <p:nvSpPr>
          <p:cNvPr id="901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87FCE20-F2D8-485A-AA9E-9F4259D8DE51}" type="slidenum">
              <a:rPr lang="en-US"/>
              <a:pPr fontAlgn="base">
                <a:spcBef>
                  <a:spcPct val="0"/>
                </a:spcBef>
                <a:spcAft>
                  <a:spcPct val="0"/>
                </a:spcAft>
              </a:pPr>
              <a:t>13</a:t>
            </a:fld>
            <a:endParaRPr lang="en-US" dirty="0"/>
          </a:p>
        </p:txBody>
      </p:sp>
    </p:spTree>
    <p:extLst>
      <p:ext uri="{BB962C8B-B14F-4D97-AF65-F5344CB8AC3E}">
        <p14:creationId xmlns:p14="http://schemas.microsoft.com/office/powerpoint/2010/main" val="276383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C840CD9-4111-473A-9DF6-FA874817AC0F}" type="slidenum">
              <a:rPr lang="en-US"/>
              <a:pPr fontAlgn="base">
                <a:spcBef>
                  <a:spcPct val="0"/>
                </a:spcBef>
                <a:spcAft>
                  <a:spcPct val="0"/>
                </a:spcAft>
              </a:pPr>
              <a:t>14</a:t>
            </a:fld>
            <a:endParaRPr lang="en-US" dirty="0"/>
          </a:p>
        </p:txBody>
      </p:sp>
      <p:sp>
        <p:nvSpPr>
          <p:cNvPr id="798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987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GB" dirty="0" smtClean="0"/>
          </a:p>
        </p:txBody>
      </p:sp>
    </p:spTree>
    <p:extLst>
      <p:ext uri="{BB962C8B-B14F-4D97-AF65-F5344CB8AC3E}">
        <p14:creationId xmlns:p14="http://schemas.microsoft.com/office/powerpoint/2010/main" val="1896438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BF11B80B-A01A-4472-AB3D-0308D771FFE3}" type="slidenum">
              <a:rPr lang="en-US" smtClean="0">
                <a:latin typeface="Arial" charset="0"/>
              </a:rPr>
              <a:pPr/>
              <a:t>15</a:t>
            </a:fld>
            <a:endParaRPr lang="en-US" smtClean="0">
              <a:latin typeface="Arial"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xfrm>
            <a:off x="935039" y="4452626"/>
            <a:ext cx="5140325" cy="4217350"/>
          </a:xfrm>
          <a:noFill/>
          <a:ln/>
        </p:spPr>
        <p:txBody>
          <a:bodyPr/>
          <a:lstStyle/>
          <a:p>
            <a:pPr eaLnBrk="1" hangingPunct="1"/>
            <a:endParaRPr lang="en-US" smtClean="0">
              <a:latin typeface="Arial" charset="0"/>
            </a:endParaRPr>
          </a:p>
        </p:txBody>
      </p:sp>
    </p:spTree>
    <p:extLst>
      <p:ext uri="{BB962C8B-B14F-4D97-AF65-F5344CB8AC3E}">
        <p14:creationId xmlns:p14="http://schemas.microsoft.com/office/powerpoint/2010/main" val="1360529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C840CD9-4111-473A-9DF6-FA874817AC0F}" type="slidenum">
              <a:rPr lang="en-US"/>
              <a:pPr fontAlgn="base">
                <a:spcBef>
                  <a:spcPct val="0"/>
                </a:spcBef>
                <a:spcAft>
                  <a:spcPct val="0"/>
                </a:spcAft>
              </a:pPr>
              <a:t>16</a:t>
            </a:fld>
            <a:endParaRPr lang="en-US" dirty="0"/>
          </a:p>
        </p:txBody>
      </p:sp>
      <p:sp>
        <p:nvSpPr>
          <p:cNvPr id="798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987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GB" dirty="0" smtClean="0"/>
          </a:p>
        </p:txBody>
      </p:sp>
    </p:spTree>
    <p:extLst>
      <p:ext uri="{BB962C8B-B14F-4D97-AF65-F5344CB8AC3E}">
        <p14:creationId xmlns:p14="http://schemas.microsoft.com/office/powerpoint/2010/main" val="2459979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C8DDA95A-506D-4E16-8615-3B7218D56F31}" type="slidenum">
              <a:rPr lang="en-US" smtClean="0"/>
              <a:pPr/>
              <a:t>17</a:t>
            </a:fld>
            <a:endParaRPr lang="en-US" smtClean="0"/>
          </a:p>
        </p:txBody>
      </p:sp>
      <p:sp>
        <p:nvSpPr>
          <p:cNvPr id="49155" name="Rectangle 2"/>
          <p:cNvSpPr>
            <a:spLocks noGrp="1" noRot="1" noChangeAspect="1" noChangeArrowheads="1" noTextEdit="1"/>
          </p:cNvSpPr>
          <p:nvPr>
            <p:ph type="sldImg"/>
          </p:nvPr>
        </p:nvSpPr>
        <p:spPr>
          <a:xfrm>
            <a:off x="1165225" y="703263"/>
            <a:ext cx="4687888" cy="3516312"/>
          </a:xfrm>
          <a:ln/>
        </p:spPr>
      </p:sp>
      <p:sp>
        <p:nvSpPr>
          <p:cNvPr id="49156" name="Rectangle 3"/>
          <p:cNvSpPr>
            <a:spLocks noGrp="1" noChangeArrowheads="1"/>
          </p:cNvSpPr>
          <p:nvPr>
            <p:ph type="body" idx="1"/>
          </p:nvPr>
        </p:nvSpPr>
        <p:spPr>
          <a:xfrm>
            <a:off x="935634" y="4453845"/>
            <a:ext cx="5139134" cy="4215190"/>
          </a:xfrm>
          <a:noFill/>
          <a:ln/>
        </p:spPr>
        <p:txBody>
          <a:bodyPr/>
          <a:lstStyle/>
          <a:p>
            <a:pPr eaLnBrk="1" hangingPunct="1"/>
            <a:endParaRPr lang="en-AU" smtClean="0"/>
          </a:p>
        </p:txBody>
      </p:sp>
    </p:spTree>
    <p:extLst>
      <p:ext uri="{BB962C8B-B14F-4D97-AF65-F5344CB8AC3E}">
        <p14:creationId xmlns:p14="http://schemas.microsoft.com/office/powerpoint/2010/main" val="1644291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C7F46BF-515F-4C8C-961A-AFA2CA1D9005}" type="slidenum">
              <a:rPr lang="en-US" smtClean="0"/>
              <a:pPr/>
              <a:t>18</a:t>
            </a:fld>
            <a:endParaRPr lang="en-US"/>
          </a:p>
        </p:txBody>
      </p:sp>
    </p:spTree>
    <p:extLst>
      <p:ext uri="{BB962C8B-B14F-4D97-AF65-F5344CB8AC3E}">
        <p14:creationId xmlns:p14="http://schemas.microsoft.com/office/powerpoint/2010/main" val="4178932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GB"/>
              <a:t>© 2004 Capgemini - All rights reserved</a:t>
            </a:r>
          </a:p>
        </p:txBody>
      </p:sp>
      <p:sp>
        <p:nvSpPr>
          <p:cNvPr id="6" name="Rectangle 10"/>
          <p:cNvSpPr>
            <a:spLocks noGrp="1" noChangeArrowheads="1"/>
          </p:cNvSpPr>
          <p:nvPr>
            <p:ph type="sldNum" sz="quarter" idx="5"/>
          </p:nvPr>
        </p:nvSpPr>
        <p:spPr>
          <a:ln/>
        </p:spPr>
        <p:txBody>
          <a:bodyPr/>
          <a:lstStyle/>
          <a:p>
            <a:fld id="{9BA5B9D7-F5F1-42B7-AA07-D0A2AF42CF60}" type="slidenum">
              <a:rPr lang="en-GB"/>
              <a:pPr/>
              <a:t>19</a:t>
            </a:fld>
            <a:endParaRPr lang="en-GB"/>
          </a:p>
        </p:txBody>
      </p:sp>
      <p:sp>
        <p:nvSpPr>
          <p:cNvPr id="1381378" name="Rectangle 2"/>
          <p:cNvSpPr>
            <a:spLocks noGrp="1" noRot="1" noChangeAspect="1" noChangeArrowheads="1" noTextEdit="1"/>
          </p:cNvSpPr>
          <p:nvPr>
            <p:ph type="sldImg"/>
          </p:nvPr>
        </p:nvSpPr>
        <p:spPr>
          <a:ln/>
        </p:spPr>
      </p:sp>
      <p:sp>
        <p:nvSpPr>
          <p:cNvPr id="1381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93407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F4F04D-5809-46B9-BC34-D0E45399D316}" type="slidenum">
              <a:rPr lang="en-US" smtClean="0"/>
              <a:pPr/>
              <a:t>2</a:t>
            </a:fld>
            <a:endParaRPr lang="en-US"/>
          </a:p>
        </p:txBody>
      </p:sp>
    </p:spTree>
    <p:extLst>
      <p:ext uri="{BB962C8B-B14F-4D97-AF65-F5344CB8AC3E}">
        <p14:creationId xmlns:p14="http://schemas.microsoft.com/office/powerpoint/2010/main" val="2801587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048491-B63B-4AF9-B2DD-EC3EA4BCEE1F}" type="slidenum">
              <a:rPr lang="en-US"/>
              <a:pPr/>
              <a:t>20</a:t>
            </a:fld>
            <a:endParaRPr lang="en-US"/>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2278904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048491-B63B-4AF9-B2DD-EC3EA4BCEE1F}" type="slidenum">
              <a:rPr lang="en-US"/>
              <a:pPr/>
              <a:t>21</a:t>
            </a:fld>
            <a:endParaRPr lang="en-US"/>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3091991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68C779-12B4-4B70-9B97-EF1DBA458E1E}" type="slidenum">
              <a:rPr lang="en-US"/>
              <a:pPr/>
              <a:t>22</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1288553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F4F04D-5809-46B9-BC34-D0E45399D316}" type="slidenum">
              <a:rPr lang="en-US" smtClean="0"/>
              <a:pPr/>
              <a:t>23</a:t>
            </a:fld>
            <a:endParaRPr lang="en-US"/>
          </a:p>
        </p:txBody>
      </p:sp>
    </p:spTree>
    <p:extLst>
      <p:ext uri="{BB962C8B-B14F-4D97-AF65-F5344CB8AC3E}">
        <p14:creationId xmlns:p14="http://schemas.microsoft.com/office/powerpoint/2010/main" val="2822630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405813-29D0-484A-8284-A6A35355FB9A}" type="slidenum">
              <a:rPr lang="en-US"/>
              <a:pPr/>
              <a:t>24</a:t>
            </a:fld>
            <a:endParaRPr lang="en-US"/>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2787450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GB"/>
              <a:t>© 2004 Capgemini - All rights reserved</a:t>
            </a:r>
          </a:p>
        </p:txBody>
      </p:sp>
      <p:sp>
        <p:nvSpPr>
          <p:cNvPr id="6" name="Rectangle 10"/>
          <p:cNvSpPr>
            <a:spLocks noGrp="1" noChangeArrowheads="1"/>
          </p:cNvSpPr>
          <p:nvPr>
            <p:ph type="sldNum" sz="quarter" idx="5"/>
          </p:nvPr>
        </p:nvSpPr>
        <p:spPr>
          <a:ln/>
        </p:spPr>
        <p:txBody>
          <a:bodyPr/>
          <a:lstStyle/>
          <a:p>
            <a:fld id="{9BA5B9D7-F5F1-42B7-AA07-D0A2AF42CF60}" type="slidenum">
              <a:rPr lang="en-GB"/>
              <a:pPr/>
              <a:t>25</a:t>
            </a:fld>
            <a:endParaRPr lang="en-GB"/>
          </a:p>
        </p:txBody>
      </p:sp>
      <p:sp>
        <p:nvSpPr>
          <p:cNvPr id="1381378" name="Rectangle 2"/>
          <p:cNvSpPr>
            <a:spLocks noGrp="1" noRot="1" noChangeAspect="1" noChangeArrowheads="1" noTextEdit="1"/>
          </p:cNvSpPr>
          <p:nvPr>
            <p:ph type="sldImg"/>
          </p:nvPr>
        </p:nvSpPr>
        <p:spPr>
          <a:ln/>
        </p:spPr>
      </p:sp>
      <p:sp>
        <p:nvSpPr>
          <p:cNvPr id="1381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66581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F4F04D-5809-46B9-BC34-D0E45399D316}"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888109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F4F04D-5809-46B9-BC34-D0E45399D316}"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792272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F4F04D-5809-46B9-BC34-D0E45399D316}" type="slidenum">
              <a:rPr lang="en-US" smtClean="0"/>
              <a:pPr/>
              <a:t>28</a:t>
            </a:fld>
            <a:endParaRPr lang="en-US"/>
          </a:p>
        </p:txBody>
      </p:sp>
    </p:spTree>
    <p:extLst>
      <p:ext uri="{BB962C8B-B14F-4D97-AF65-F5344CB8AC3E}">
        <p14:creationId xmlns:p14="http://schemas.microsoft.com/office/powerpoint/2010/main" val="222632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F4F04D-5809-46B9-BC34-D0E45399D316}" type="slidenum">
              <a:rPr lang="en-US" smtClean="0"/>
              <a:pPr/>
              <a:t>29</a:t>
            </a:fld>
            <a:endParaRPr lang="en-US"/>
          </a:p>
        </p:txBody>
      </p:sp>
    </p:spTree>
    <p:extLst>
      <p:ext uri="{BB962C8B-B14F-4D97-AF65-F5344CB8AC3E}">
        <p14:creationId xmlns:p14="http://schemas.microsoft.com/office/powerpoint/2010/main" val="121726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GB"/>
              <a:t>© 2004 Capgemini - All rights reserved</a:t>
            </a:r>
          </a:p>
        </p:txBody>
      </p:sp>
      <p:sp>
        <p:nvSpPr>
          <p:cNvPr id="6" name="Rectangle 10"/>
          <p:cNvSpPr>
            <a:spLocks noGrp="1" noChangeArrowheads="1"/>
          </p:cNvSpPr>
          <p:nvPr>
            <p:ph type="sldNum" sz="quarter" idx="5"/>
          </p:nvPr>
        </p:nvSpPr>
        <p:spPr>
          <a:ln/>
        </p:spPr>
        <p:txBody>
          <a:bodyPr/>
          <a:lstStyle/>
          <a:p>
            <a:fld id="{9BA5B9D7-F5F1-42B7-AA07-D0A2AF42CF60}" type="slidenum">
              <a:rPr lang="en-GB"/>
              <a:pPr/>
              <a:t>3</a:t>
            </a:fld>
            <a:endParaRPr lang="en-GB"/>
          </a:p>
        </p:txBody>
      </p:sp>
      <p:sp>
        <p:nvSpPr>
          <p:cNvPr id="1381378" name="Rectangle 2"/>
          <p:cNvSpPr>
            <a:spLocks noGrp="1" noRot="1" noChangeAspect="1" noChangeArrowheads="1" noTextEdit="1"/>
          </p:cNvSpPr>
          <p:nvPr>
            <p:ph type="sldImg"/>
          </p:nvPr>
        </p:nvSpPr>
        <p:spPr>
          <a:ln/>
        </p:spPr>
      </p:sp>
      <p:sp>
        <p:nvSpPr>
          <p:cNvPr id="1381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33858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2050" y="703263"/>
            <a:ext cx="4686300" cy="3514725"/>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F4F04D-5809-46B9-BC34-D0E45399D316}" type="slidenum">
              <a:rPr lang="en-US" smtClean="0"/>
              <a:pPr/>
              <a:t>30</a:t>
            </a:fld>
            <a:endParaRPr lang="en-US"/>
          </a:p>
        </p:txBody>
      </p:sp>
    </p:spTree>
    <p:extLst>
      <p:ext uri="{BB962C8B-B14F-4D97-AF65-F5344CB8AC3E}">
        <p14:creationId xmlns:p14="http://schemas.microsoft.com/office/powerpoint/2010/main" val="2582977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F4F04D-5809-46B9-BC34-D0E45399D316}" type="slidenum">
              <a:rPr lang="en-US" smtClean="0"/>
              <a:pPr/>
              <a:t>32</a:t>
            </a:fld>
            <a:endParaRPr lang="en-US"/>
          </a:p>
        </p:txBody>
      </p:sp>
    </p:spTree>
    <p:extLst>
      <p:ext uri="{BB962C8B-B14F-4D97-AF65-F5344CB8AC3E}">
        <p14:creationId xmlns:p14="http://schemas.microsoft.com/office/powerpoint/2010/main" val="4792714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GB"/>
              <a:t>© 2004 Capgemini - All rights reserved</a:t>
            </a:r>
          </a:p>
        </p:txBody>
      </p:sp>
      <p:sp>
        <p:nvSpPr>
          <p:cNvPr id="6" name="Rectangle 10"/>
          <p:cNvSpPr>
            <a:spLocks noGrp="1" noChangeArrowheads="1"/>
          </p:cNvSpPr>
          <p:nvPr>
            <p:ph type="sldNum" sz="quarter" idx="5"/>
          </p:nvPr>
        </p:nvSpPr>
        <p:spPr>
          <a:ln/>
        </p:spPr>
        <p:txBody>
          <a:bodyPr/>
          <a:lstStyle/>
          <a:p>
            <a:fld id="{9BA5B9D7-F5F1-42B7-AA07-D0A2AF42CF60}" type="slidenum">
              <a:rPr lang="en-GB"/>
              <a:pPr/>
              <a:t>33</a:t>
            </a:fld>
            <a:endParaRPr lang="en-GB"/>
          </a:p>
        </p:txBody>
      </p:sp>
      <p:sp>
        <p:nvSpPr>
          <p:cNvPr id="1381378" name="Rectangle 2"/>
          <p:cNvSpPr>
            <a:spLocks noGrp="1" noRot="1" noChangeAspect="1" noChangeArrowheads="1" noTextEdit="1"/>
          </p:cNvSpPr>
          <p:nvPr>
            <p:ph type="sldImg"/>
          </p:nvPr>
        </p:nvSpPr>
        <p:spPr>
          <a:ln/>
        </p:spPr>
      </p:sp>
      <p:sp>
        <p:nvSpPr>
          <p:cNvPr id="1381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74366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F4F04D-5809-46B9-BC34-D0E45399D316}" type="slidenum">
              <a:rPr lang="en-US" smtClean="0"/>
              <a:pPr/>
              <a:t>34</a:t>
            </a:fld>
            <a:endParaRPr lang="en-US"/>
          </a:p>
        </p:txBody>
      </p:sp>
    </p:spTree>
    <p:extLst>
      <p:ext uri="{BB962C8B-B14F-4D97-AF65-F5344CB8AC3E}">
        <p14:creationId xmlns:p14="http://schemas.microsoft.com/office/powerpoint/2010/main" val="9149565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3638" y="704850"/>
            <a:ext cx="4683125" cy="3513138"/>
          </a:xfrm>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smtClean="0"/>
              <a:t>© 2010 Capgemini. All rights reserved.</a:t>
            </a:r>
            <a:endParaRPr lang="fr-FR"/>
          </a:p>
        </p:txBody>
      </p:sp>
      <p:sp>
        <p:nvSpPr>
          <p:cNvPr id="5" name="Slide Number Placeholder 4"/>
          <p:cNvSpPr>
            <a:spLocks noGrp="1"/>
          </p:cNvSpPr>
          <p:nvPr>
            <p:ph type="sldNum" sz="quarter" idx="11"/>
          </p:nvPr>
        </p:nvSpPr>
        <p:spPr/>
        <p:txBody>
          <a:bodyPr/>
          <a:lstStyle/>
          <a:p>
            <a:pPr>
              <a:defRPr/>
            </a:pPr>
            <a:fld id="{539B1419-BD3A-4B7B-9B7F-3EABCC051F78}" type="slidenum">
              <a:rPr lang="fr-FR" smtClean="0"/>
              <a:pPr>
                <a:defRPr/>
              </a:pPr>
              <a:t>35</a:t>
            </a:fld>
            <a:endParaRPr lang="fr-FR" dirty="0"/>
          </a:p>
        </p:txBody>
      </p:sp>
    </p:spTree>
    <p:extLst>
      <p:ext uri="{BB962C8B-B14F-4D97-AF65-F5344CB8AC3E}">
        <p14:creationId xmlns:p14="http://schemas.microsoft.com/office/powerpoint/2010/main" val="1085437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36</a:t>
            </a:fld>
            <a:endParaRPr lang="en-US"/>
          </a:p>
        </p:txBody>
      </p:sp>
    </p:spTree>
    <p:extLst>
      <p:ext uri="{BB962C8B-B14F-4D97-AF65-F5344CB8AC3E}">
        <p14:creationId xmlns:p14="http://schemas.microsoft.com/office/powerpoint/2010/main" val="36665201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xfrm>
            <a:off x="1074738" y="1722438"/>
            <a:ext cx="4860925" cy="3644900"/>
          </a:xfrm>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6260" name="Slide Number Placeholder 3"/>
          <p:cNvSpPr>
            <a:spLocks noGrp="1"/>
          </p:cNvSpPr>
          <p:nvPr>
            <p:ph type="sldNum" sz="quarter" idx="5"/>
          </p:nvPr>
        </p:nvSpPr>
        <p:spPr bwMode="auto">
          <a:ln>
            <a:miter lim="800000"/>
            <a:headEnd/>
            <a:tailEnd/>
          </a:ln>
        </p:spPr>
        <p:txBody>
          <a:bodyPr wrap="square" lIns="91427" tIns="45713" rIns="91427" bIns="45713" numCol="1" anchorCtr="0" compatLnSpc="1">
            <a:prstTxWarp prst="textNoShape">
              <a:avLst/>
            </a:prstTxWarp>
          </a:bodyPr>
          <a:lstStyle/>
          <a:p>
            <a:pPr fontAlgn="base">
              <a:spcBef>
                <a:spcPct val="0"/>
              </a:spcBef>
              <a:spcAft>
                <a:spcPct val="0"/>
              </a:spcAft>
              <a:defRPr/>
            </a:pPr>
            <a:fld id="{E59F294E-9FF1-4649-A974-F23C3AE79D1E}" type="slidenum">
              <a:rPr lang="en-US" smtClean="0"/>
              <a:pPr fontAlgn="base">
                <a:spcBef>
                  <a:spcPct val="0"/>
                </a:spcBef>
                <a:spcAft>
                  <a:spcPct val="0"/>
                </a:spcAft>
                <a:defRPr/>
              </a:pPr>
              <a:t>37</a:t>
            </a:fld>
            <a:endParaRPr lang="en-US" smtClean="0"/>
          </a:p>
        </p:txBody>
      </p:sp>
    </p:spTree>
    <p:extLst>
      <p:ext uri="{BB962C8B-B14F-4D97-AF65-F5344CB8AC3E}">
        <p14:creationId xmlns:p14="http://schemas.microsoft.com/office/powerpoint/2010/main" val="15137141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F4F04D-5809-46B9-BC34-D0E45399D316}" type="slidenum">
              <a:rPr lang="en-US" smtClean="0"/>
              <a:pPr/>
              <a:t>38</a:t>
            </a:fld>
            <a:endParaRPr lang="en-US" dirty="0"/>
          </a:p>
        </p:txBody>
      </p:sp>
    </p:spTree>
    <p:extLst>
      <p:ext uri="{BB962C8B-B14F-4D97-AF65-F5344CB8AC3E}">
        <p14:creationId xmlns:p14="http://schemas.microsoft.com/office/powerpoint/2010/main" val="10061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F4F04D-5809-46B9-BC34-D0E45399D316}" type="slidenum">
              <a:rPr lang="en-US" smtClean="0"/>
              <a:pPr/>
              <a:t>39</a:t>
            </a:fld>
            <a:endParaRPr lang="en-US" dirty="0"/>
          </a:p>
        </p:txBody>
      </p:sp>
    </p:spTree>
    <p:extLst>
      <p:ext uri="{BB962C8B-B14F-4D97-AF65-F5344CB8AC3E}">
        <p14:creationId xmlns:p14="http://schemas.microsoft.com/office/powerpoint/2010/main" val="3147889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F4F04D-5809-46B9-BC34-D0E45399D316}" type="slidenum">
              <a:rPr lang="en-US" smtClean="0"/>
              <a:pPr/>
              <a:t>40</a:t>
            </a:fld>
            <a:endParaRPr lang="en-US"/>
          </a:p>
        </p:txBody>
      </p:sp>
    </p:spTree>
    <p:extLst>
      <p:ext uri="{BB962C8B-B14F-4D97-AF65-F5344CB8AC3E}">
        <p14:creationId xmlns:p14="http://schemas.microsoft.com/office/powerpoint/2010/main" val="298528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F4F04D-5809-46B9-BC34-D0E45399D316}" type="slidenum">
              <a:rPr lang="en-US" smtClean="0"/>
              <a:pPr/>
              <a:t>4</a:t>
            </a:fld>
            <a:endParaRPr lang="en-US"/>
          </a:p>
        </p:txBody>
      </p:sp>
    </p:spTree>
    <p:extLst>
      <p:ext uri="{BB962C8B-B14F-4D97-AF65-F5344CB8AC3E}">
        <p14:creationId xmlns:p14="http://schemas.microsoft.com/office/powerpoint/2010/main" val="3284299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F4F04D-5809-46B9-BC34-D0E45399D316}" type="slidenum">
              <a:rPr lang="en-US" smtClean="0"/>
              <a:pPr/>
              <a:t>41</a:t>
            </a:fld>
            <a:endParaRPr lang="en-US"/>
          </a:p>
        </p:txBody>
      </p:sp>
    </p:spTree>
    <p:extLst>
      <p:ext uri="{BB962C8B-B14F-4D97-AF65-F5344CB8AC3E}">
        <p14:creationId xmlns:p14="http://schemas.microsoft.com/office/powerpoint/2010/main" val="42806733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F4F04D-5809-46B9-BC34-D0E45399D316}" type="slidenum">
              <a:rPr lang="en-US" smtClean="0"/>
              <a:pPr/>
              <a:t>42</a:t>
            </a:fld>
            <a:endParaRPr lang="en-US"/>
          </a:p>
        </p:txBody>
      </p:sp>
    </p:spTree>
    <p:extLst>
      <p:ext uri="{BB962C8B-B14F-4D97-AF65-F5344CB8AC3E}">
        <p14:creationId xmlns:p14="http://schemas.microsoft.com/office/powerpoint/2010/main" val="30005080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F4F04D-5809-46B9-BC34-D0E45399D316}" type="slidenum">
              <a:rPr lang="en-US" smtClean="0"/>
              <a:pPr/>
              <a:t>43</a:t>
            </a:fld>
            <a:endParaRPr lang="en-US"/>
          </a:p>
        </p:txBody>
      </p:sp>
    </p:spTree>
    <p:extLst>
      <p:ext uri="{BB962C8B-B14F-4D97-AF65-F5344CB8AC3E}">
        <p14:creationId xmlns:p14="http://schemas.microsoft.com/office/powerpoint/2010/main" val="1152524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F4F04D-5809-46B9-BC34-D0E45399D316}" type="slidenum">
              <a:rPr lang="en-US" smtClean="0"/>
              <a:pPr/>
              <a:t>5</a:t>
            </a:fld>
            <a:endParaRPr lang="en-US"/>
          </a:p>
        </p:txBody>
      </p:sp>
    </p:spTree>
    <p:extLst>
      <p:ext uri="{BB962C8B-B14F-4D97-AF65-F5344CB8AC3E}">
        <p14:creationId xmlns:p14="http://schemas.microsoft.com/office/powerpoint/2010/main" val="2422979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noChangeArrowheads="1"/>
          </p:cNvSpPr>
          <p:nvPr/>
        </p:nvSpPr>
        <p:spPr bwMode="auto">
          <a:xfrm>
            <a:off x="3971255" y="9137088"/>
            <a:ext cx="3037578" cy="234059"/>
          </a:xfrm>
          <a:prstGeom prst="rect">
            <a:avLst/>
          </a:prstGeom>
          <a:noFill/>
          <a:ln w="9525">
            <a:noFill/>
            <a:miter lim="800000"/>
            <a:headEnd/>
            <a:tailEnd/>
          </a:ln>
        </p:spPr>
        <p:txBody>
          <a:bodyPr lIns="91402" tIns="45702" rIns="91402" bIns="45702" anchor="b"/>
          <a:lstStyle/>
          <a:p>
            <a:pPr algn="r" defTabSz="914225"/>
            <a:fld id="{0573F6BA-7F77-4E96-A75D-65809F40D691}" type="slidenum">
              <a:rPr lang="fr-FR" sz="900">
                <a:solidFill>
                  <a:prstClr val="black"/>
                </a:solidFill>
              </a:rPr>
              <a:pPr algn="r" defTabSz="914225"/>
              <a:t>6</a:t>
            </a:fld>
            <a:endParaRPr lang="fr-FR" sz="900" dirty="0">
              <a:solidFill>
                <a:prstClr val="black"/>
              </a:solidFill>
            </a:endParaRPr>
          </a:p>
        </p:txBody>
      </p:sp>
      <p:sp>
        <p:nvSpPr>
          <p:cNvPr id="97283" name="Rectangle 6"/>
          <p:cNvSpPr txBox="1">
            <a:spLocks noGrp="1" noChangeArrowheads="1"/>
          </p:cNvSpPr>
          <p:nvPr/>
        </p:nvSpPr>
        <p:spPr bwMode="auto">
          <a:xfrm>
            <a:off x="1" y="9137088"/>
            <a:ext cx="3037579" cy="234059"/>
          </a:xfrm>
          <a:prstGeom prst="rect">
            <a:avLst/>
          </a:prstGeom>
          <a:noFill/>
          <a:ln w="9525">
            <a:noFill/>
            <a:miter lim="800000"/>
            <a:headEnd/>
            <a:tailEnd/>
          </a:ln>
        </p:spPr>
        <p:txBody>
          <a:bodyPr lIns="91402" tIns="45702" rIns="91402" bIns="45702" anchor="b"/>
          <a:lstStyle/>
          <a:p>
            <a:pPr defTabSz="914225"/>
            <a:r>
              <a:rPr lang="fr-FR" sz="900" dirty="0">
                <a:solidFill>
                  <a:prstClr val="black"/>
                </a:solidFill>
              </a:rPr>
              <a:t>© 2009 Capgemini. All rights reserved</a:t>
            </a:r>
          </a:p>
        </p:txBody>
      </p:sp>
      <p:sp>
        <p:nvSpPr>
          <p:cNvPr id="97284" name="Rectangle 7"/>
          <p:cNvSpPr txBox="1">
            <a:spLocks noGrp="1" noChangeArrowheads="1"/>
          </p:cNvSpPr>
          <p:nvPr/>
        </p:nvSpPr>
        <p:spPr bwMode="auto">
          <a:xfrm>
            <a:off x="3971255" y="9137088"/>
            <a:ext cx="3037578" cy="234059"/>
          </a:xfrm>
          <a:prstGeom prst="rect">
            <a:avLst/>
          </a:prstGeom>
          <a:noFill/>
          <a:ln w="9525">
            <a:noFill/>
            <a:miter lim="800000"/>
            <a:headEnd/>
            <a:tailEnd/>
          </a:ln>
        </p:spPr>
        <p:txBody>
          <a:bodyPr lIns="91402" tIns="45702" rIns="91402" bIns="45702" anchor="b"/>
          <a:lstStyle/>
          <a:p>
            <a:pPr algn="r" defTabSz="914225"/>
            <a:fld id="{BB45650A-AE11-4E71-8DB3-EB3976FD3469}" type="slidenum">
              <a:rPr lang="fr-FR" sz="900">
                <a:solidFill>
                  <a:prstClr val="black"/>
                </a:solidFill>
              </a:rPr>
              <a:pPr algn="r" defTabSz="914225"/>
              <a:t>6</a:t>
            </a:fld>
            <a:endParaRPr lang="fr-FR" sz="900" dirty="0">
              <a:solidFill>
                <a:prstClr val="black"/>
              </a:solidFill>
            </a:endParaRPr>
          </a:p>
        </p:txBody>
      </p:sp>
      <p:sp>
        <p:nvSpPr>
          <p:cNvPr id="97285" name="Rectangle 2"/>
          <p:cNvSpPr>
            <a:spLocks noGrp="1" noRot="1" noChangeAspect="1" noChangeArrowheads="1" noTextEdit="1"/>
          </p:cNvSpPr>
          <p:nvPr>
            <p:ph type="sldImg"/>
          </p:nvPr>
        </p:nvSpPr>
        <p:spPr>
          <a:xfrm>
            <a:off x="1006475" y="585788"/>
            <a:ext cx="4997450" cy="3749675"/>
          </a:xfrm>
          <a:ln/>
        </p:spPr>
      </p:sp>
      <p:sp>
        <p:nvSpPr>
          <p:cNvPr id="97286" name="Rectangle 3"/>
          <p:cNvSpPr>
            <a:spLocks noGrp="1" noChangeArrowheads="1"/>
          </p:cNvSpPr>
          <p:nvPr>
            <p:ph type="body" idx="1"/>
          </p:nvPr>
        </p:nvSpPr>
        <p:spPr>
          <a:noFill/>
          <a:ln/>
        </p:spPr>
        <p:txBody>
          <a:bodyPr lIns="91402" tIns="45702" rIns="91402" bIns="45702"/>
          <a:lstStyle/>
          <a:p>
            <a:endParaRPr lang="en-GB" dirty="0" smtClean="0">
              <a:latin typeface="Arial" pitchFamily="34" charset="0"/>
              <a:cs typeface="Arial" pitchFamily="34" charset="0"/>
            </a:endParaRPr>
          </a:p>
        </p:txBody>
      </p:sp>
    </p:spTree>
    <p:extLst>
      <p:ext uri="{BB962C8B-B14F-4D97-AF65-F5344CB8AC3E}">
        <p14:creationId xmlns:p14="http://schemas.microsoft.com/office/powerpoint/2010/main" val="2513089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DCE8D99-D49E-4687-8A57-96590E47E250}" type="slidenum">
              <a:rPr lang="en-US" smtClean="0"/>
              <a:pPr>
                <a:defRPr/>
              </a:pPr>
              <a:t>7</a:t>
            </a:fld>
            <a:endParaRPr lang="en-US"/>
          </a:p>
        </p:txBody>
      </p:sp>
    </p:spTree>
    <p:extLst>
      <p:ext uri="{BB962C8B-B14F-4D97-AF65-F5344CB8AC3E}">
        <p14:creationId xmlns:p14="http://schemas.microsoft.com/office/powerpoint/2010/main" val="71959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FF4F04D-5809-46B9-BC34-D0E45399D316}" type="slidenum">
              <a:rPr lang="en-US" smtClean="0"/>
              <a:pPr/>
              <a:t>8</a:t>
            </a:fld>
            <a:endParaRPr lang="en-US"/>
          </a:p>
        </p:txBody>
      </p:sp>
    </p:spTree>
    <p:extLst>
      <p:ext uri="{BB962C8B-B14F-4D97-AF65-F5344CB8AC3E}">
        <p14:creationId xmlns:p14="http://schemas.microsoft.com/office/powerpoint/2010/main" val="2111923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EEC0E602-01C5-4D40-9429-7D1EFA2AB644}" type="slidenum">
              <a:rPr lang="en-US" smtClean="0">
                <a:latin typeface="Arial" charset="0"/>
              </a:rPr>
              <a:pPr/>
              <a:t>9</a:t>
            </a:fld>
            <a:endParaRPr lang="en-US" smtClean="0">
              <a:latin typeface="Arial"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935039" y="4452626"/>
            <a:ext cx="5140325" cy="4217350"/>
          </a:xfrm>
          <a:noFill/>
          <a:ln/>
        </p:spPr>
        <p:txBody>
          <a:bodyPr/>
          <a:lstStyle/>
          <a:p>
            <a:pPr eaLnBrk="1" hangingPunct="1"/>
            <a:endParaRPr lang="en-US" smtClean="0">
              <a:latin typeface="Arial" charset="0"/>
            </a:endParaRPr>
          </a:p>
        </p:txBody>
      </p:sp>
    </p:spTree>
    <p:extLst>
      <p:ext uri="{BB962C8B-B14F-4D97-AF65-F5344CB8AC3E}">
        <p14:creationId xmlns:p14="http://schemas.microsoft.com/office/powerpoint/2010/main" val="14429731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4.jpe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emf"/><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5.emf"/><Relationship Id="rId2" Type="http://schemas.openxmlformats.org/officeDocument/2006/relationships/tags" Target="../tags/tag21.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2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9.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39.xml"/><Relationship Id="rId7" Type="http://schemas.openxmlformats.org/officeDocument/2006/relationships/slideMaster" Target="../slideMasters/slideMaster2.xml"/><Relationship Id="rId2" Type="http://schemas.openxmlformats.org/officeDocument/2006/relationships/tags" Target="../tags/tag38.xml"/><Relationship Id="rId1" Type="http://schemas.openxmlformats.org/officeDocument/2006/relationships/vmlDrawing" Target="../drawings/vmlDrawing7.vml"/><Relationship Id="rId6" Type="http://schemas.openxmlformats.org/officeDocument/2006/relationships/tags" Target="../tags/tag42.xml"/><Relationship Id="rId5" Type="http://schemas.openxmlformats.org/officeDocument/2006/relationships/tags" Target="../tags/tag41.xml"/><Relationship Id="rId10" Type="http://schemas.openxmlformats.org/officeDocument/2006/relationships/image" Target="../media/image13.png"/><Relationship Id="rId4" Type="http://schemas.openxmlformats.org/officeDocument/2006/relationships/tags" Target="../tags/tag40.xml"/><Relationship Id="rId9"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4.jpe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3.emf"/><Relationship Id="rId2" Type="http://schemas.openxmlformats.org/officeDocument/2006/relationships/tags" Target="../tags/tag6.xml"/><Relationship Id="rId1" Type="http://schemas.openxmlformats.org/officeDocument/2006/relationships/vmlDrawing" Target="../drawings/vmlDrawing1.vml"/><Relationship Id="rId6" Type="http://schemas.openxmlformats.org/officeDocument/2006/relationships/tags" Target="../tags/tag10.xml"/><Relationship Id="rId11" Type="http://schemas.openxmlformats.org/officeDocument/2006/relationships/image" Target="../media/image5.emf"/><Relationship Id="rId5" Type="http://schemas.openxmlformats.org/officeDocument/2006/relationships/tags" Target="../tags/tag9.xml"/><Relationship Id="rId10" Type="http://schemas.openxmlformats.org/officeDocument/2006/relationships/oleObject" Target="../embeddings/oleObject1.bin"/><Relationship Id="rId4" Type="http://schemas.openxmlformats.org/officeDocument/2006/relationships/tags" Target="../tags/tag8.xml"/><Relationship Id="rId9"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image" Target="../media/image13.png"/><Relationship Id="rId2" Type="http://schemas.openxmlformats.org/officeDocument/2006/relationships/tags" Target="../tags/tag43.xml"/><Relationship Id="rId1" Type="http://schemas.openxmlformats.org/officeDocument/2006/relationships/vmlDrawing" Target="../drawings/vmlDrawing8.vml"/><Relationship Id="rId6" Type="http://schemas.openxmlformats.org/officeDocument/2006/relationships/image" Target="../media/image5.emf"/><Relationship Id="rId5" Type="http://schemas.openxmlformats.org/officeDocument/2006/relationships/oleObject" Target="../embeddings/oleObject8.bin"/><Relationship Id="rId4"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5.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13.xml"/><Relationship Id="rId7" Type="http://schemas.openxmlformats.org/officeDocument/2006/relationships/oleObject" Target="../embeddings/oleObject2.bin"/><Relationship Id="rId2" Type="http://schemas.openxmlformats.org/officeDocument/2006/relationships/tags" Target="../tags/tag12.xml"/><Relationship Id="rId1" Type="http://schemas.openxmlformats.org/officeDocument/2006/relationships/vmlDrawing" Target="../drawings/vmlDrawing2.vml"/><Relationship Id="rId6" Type="http://schemas.openxmlformats.org/officeDocument/2006/relationships/slideMaster" Target="../slideMasters/slideMaster1.xml"/><Relationship Id="rId5" Type="http://schemas.openxmlformats.org/officeDocument/2006/relationships/tags" Target="../tags/tag15.xml"/><Relationship Id="rId4" Type="http://schemas.openxmlformats.org/officeDocument/2006/relationships/tags" Target="../tags/tag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19.xml"/><Relationship Id="rId7" Type="http://schemas.openxmlformats.org/officeDocument/2006/relationships/oleObject" Target="../embeddings/oleObject3.bin"/><Relationship Id="rId2" Type="http://schemas.openxmlformats.org/officeDocument/2006/relationships/tags" Target="../tags/tag18.xml"/><Relationship Id="rId1" Type="http://schemas.openxmlformats.org/officeDocument/2006/relationships/vmlDrawing" Target="../drawings/vmlDrawing3.vml"/><Relationship Id="rId6" Type="http://schemas.openxmlformats.org/officeDocument/2006/relationships/image" Target="../media/image6.jpeg"/><Relationship Id="rId5" Type="http://schemas.openxmlformats.org/officeDocument/2006/relationships/slideMaster" Target="../slideMasters/slideMaster1.xml"/><Relationship Id="rId4" Type="http://schemas.openxmlformats.org/officeDocument/2006/relationships/tags" Target="../tags/tag2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50000">
              <a:schemeClr val="accent2"/>
            </a:gs>
            <a:gs pos="50000">
              <a:schemeClr val="accent1">
                <a:tint val="44500"/>
                <a:satMod val="160000"/>
              </a:schemeClr>
            </a:gs>
            <a:gs pos="100000">
              <a:schemeClr val="accent1">
                <a:tint val="23500"/>
                <a:satMod val="160000"/>
              </a:schemeClr>
            </a:gs>
          </a:gsLst>
          <a:lin ang="2700000" scaled="0"/>
        </a:gradFill>
        <a:effectLst/>
      </p:bgPr>
    </p:bg>
    <p:spTree>
      <p:nvGrpSpPr>
        <p:cNvPr id="1" name=""/>
        <p:cNvGrpSpPr/>
        <p:nvPr/>
      </p:nvGrpSpPr>
      <p:grpSpPr>
        <a:xfrm>
          <a:off x="0" y="0"/>
          <a:ext cx="0" cy="0"/>
          <a:chOff x="0" y="0"/>
          <a:chExt cx="0" cy="0"/>
        </a:xfrm>
      </p:grpSpPr>
      <p:pic>
        <p:nvPicPr>
          <p:cNvPr id="221185" name="Picture 1"/>
          <p:cNvPicPr>
            <a:picLocks noChangeAspect="1" noChangeArrowheads="1"/>
          </p:cNvPicPr>
          <p:nvPr userDrawn="1"/>
        </p:nvPicPr>
        <p:blipFill>
          <a:blip r:embed="rId5" cstate="print"/>
          <a:srcRect l="5542"/>
          <a:stretch>
            <a:fillRect/>
          </a:stretch>
        </p:blipFill>
        <p:spPr bwMode="auto">
          <a:xfrm>
            <a:off x="-2052" y="1238250"/>
            <a:ext cx="9146052" cy="5162626"/>
          </a:xfrm>
          <a:prstGeom prst="rect">
            <a:avLst/>
          </a:prstGeom>
          <a:noFill/>
          <a:ln w="9525">
            <a:noFill/>
            <a:miter lim="800000"/>
            <a:headEnd/>
            <a:tailEnd/>
          </a:ln>
          <a:effectLst/>
        </p:spPr>
      </p:pic>
      <p:sp>
        <p:nvSpPr>
          <p:cNvPr id="16" name="Rectangle 15"/>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2"/>
            </p:custDataLst>
          </p:nvPr>
        </p:nvSpPr>
        <p:spPr bwMode="auto">
          <a:xfrm>
            <a:off x="-2052" y="0"/>
            <a:ext cx="9146052" cy="247668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22" name="Picture 104" descr="C:\Users\UserSim\Desktop\Capgemini\moto.emf"/>
          <p:cNvPicPr>
            <a:picLocks noChangeAspect="1" noChangeArrowheads="1"/>
          </p:cNvPicPr>
          <p:nvPr userDrawn="1">
            <p:custDataLst>
              <p:tags r:id="rId3"/>
            </p:custDataLst>
          </p:nvPr>
        </p:nvPicPr>
        <p:blipFill>
          <a:blip r:embed="rId6" cstate="email"/>
          <a:srcRect/>
          <a:stretch>
            <a:fillRect/>
          </a:stretch>
        </p:blipFill>
        <p:spPr bwMode="auto">
          <a:xfrm>
            <a:off x="5807786" y="6520694"/>
            <a:ext cx="3001425" cy="239021"/>
          </a:xfrm>
          <a:prstGeom prst="rect">
            <a:avLst/>
          </a:prstGeom>
          <a:noFill/>
        </p:spPr>
      </p:pic>
      <p:pic>
        <p:nvPicPr>
          <p:cNvPr id="23" name="Picture 22" descr="capgemini_rgb.jpg"/>
          <p:cNvPicPr>
            <a:picLocks noChangeAspect="1"/>
          </p:cNvPicPr>
          <p:nvPr userDrawn="1"/>
        </p:nvPicPr>
        <p:blipFill>
          <a:blip r:embed="rId7" cstate="print"/>
          <a:stretch>
            <a:fillRect/>
          </a:stretch>
        </p:blipFill>
        <p:spPr>
          <a:xfrm>
            <a:off x="643210" y="514697"/>
            <a:ext cx="3136080" cy="958698"/>
          </a:xfrm>
          <a:prstGeom prst="rect">
            <a:avLst/>
          </a:prstGeom>
        </p:spPr>
      </p:pic>
      <p:sp>
        <p:nvSpPr>
          <p:cNvPr id="2" name="Title 1"/>
          <p:cNvSpPr>
            <a:spLocks noGrp="1"/>
          </p:cNvSpPr>
          <p:nvPr userDrawn="1">
            <p:ph type="ctrTitle"/>
          </p:nvPr>
        </p:nvSpPr>
        <p:spPr>
          <a:xfrm>
            <a:off x="5575300" y="3263900"/>
            <a:ext cx="3322811" cy="1965770"/>
          </a:xfrm>
        </p:spPr>
        <p:txBody>
          <a:bodyPr lIns="228600"/>
          <a:lstStyle>
            <a:lvl1pPr algn="r">
              <a:defRPr sz="2800">
                <a:solidFill>
                  <a:schemeClr val="bg1"/>
                </a:solidFill>
              </a:defRPr>
            </a:lvl1pPr>
          </a:lstStyle>
          <a:p>
            <a:r>
              <a:rPr lang="en-US" dirty="0" smtClean="0"/>
              <a:t>Click to edit Master title style</a:t>
            </a:r>
            <a:endParaRPr lang="en-US" dirty="0"/>
          </a:p>
        </p:txBody>
      </p:sp>
      <p:sp>
        <p:nvSpPr>
          <p:cNvPr id="3" name="Subtitle 2"/>
          <p:cNvSpPr>
            <a:spLocks noGrp="1"/>
          </p:cNvSpPr>
          <p:nvPr userDrawn="1">
            <p:ph type="subTitle" idx="1"/>
          </p:nvPr>
        </p:nvSpPr>
        <p:spPr>
          <a:xfrm>
            <a:off x="5575300" y="5229670"/>
            <a:ext cx="3322811" cy="914400"/>
          </a:xfrm>
        </p:spPr>
        <p:txBody>
          <a:bodyPr lIns="228600" rIns="0">
            <a:noAutofit/>
          </a:bodyPr>
          <a:lstStyle>
            <a:lvl1pPr marL="0" indent="0" algn="r">
              <a:buNone/>
              <a:defRPr sz="20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10" name="Group 9"/>
          <p:cNvGrpSpPr/>
          <p:nvPr userDrawn="1"/>
        </p:nvGrpSpPr>
        <p:grpSpPr>
          <a:xfrm>
            <a:off x="0" y="5799958"/>
            <a:ext cx="9133368" cy="522917"/>
            <a:chOff x="-9074234" y="5258943"/>
            <a:chExt cx="18197050" cy="1041845"/>
          </a:xfrm>
        </p:grpSpPr>
        <p:sp>
          <p:nvSpPr>
            <p:cNvPr id="11" name="Freeform 10"/>
            <p:cNvSpPr/>
            <p:nvPr/>
          </p:nvSpPr>
          <p:spPr>
            <a:xfrm>
              <a:off x="6283402" y="5712535"/>
              <a:ext cx="586054" cy="439900"/>
            </a:xfrm>
            <a:custGeom>
              <a:avLst/>
              <a:gdLst>
                <a:gd name="connsiteX0" fmla="*/ 0 w 10000"/>
                <a:gd name="connsiteY0" fmla="*/ 1667 h 10000"/>
                <a:gd name="connsiteX1" fmla="*/ 4055 w 10000"/>
                <a:gd name="connsiteY1" fmla="*/ 30 h 10000"/>
                <a:gd name="connsiteX2" fmla="*/ 5945 w 10000"/>
                <a:gd name="connsiteY2" fmla="*/ 30 h 10000"/>
                <a:gd name="connsiteX3" fmla="*/ 10000 w 10000"/>
                <a:gd name="connsiteY3" fmla="*/ 1667 h 10000"/>
                <a:gd name="connsiteX4" fmla="*/ 10000 w 10000"/>
                <a:gd name="connsiteY4" fmla="*/ 8333 h 10000"/>
                <a:gd name="connsiteX5" fmla="*/ 5945 w 10000"/>
                <a:gd name="connsiteY5" fmla="*/ 9970 h 10000"/>
                <a:gd name="connsiteX6" fmla="*/ 4055 w 10000"/>
                <a:gd name="connsiteY6" fmla="*/ 9970 h 10000"/>
                <a:gd name="connsiteX7" fmla="*/ 0 w 10000"/>
                <a:gd name="connsiteY7" fmla="*/ 8333 h 10000"/>
                <a:gd name="connsiteX8" fmla="*/ 0 w 10000"/>
                <a:gd name="connsiteY8" fmla="*/ 1667 h 10000"/>
                <a:gd name="connsiteX0" fmla="*/ 10000 w 10000"/>
                <a:gd name="connsiteY0" fmla="*/ 1667 h 10000"/>
                <a:gd name="connsiteX1" fmla="*/ 5945 w 10000"/>
                <a:gd name="connsiteY1" fmla="*/ 3304 h 10000"/>
                <a:gd name="connsiteX2" fmla="*/ 4055 w 10000"/>
                <a:gd name="connsiteY2" fmla="*/ 3304 h 10000"/>
                <a:gd name="connsiteX3" fmla="*/ 0 w 10000"/>
                <a:gd name="connsiteY3" fmla="*/ 1667 h 10000"/>
                <a:gd name="connsiteX0" fmla="*/ 0 w 10000"/>
                <a:gd name="connsiteY0" fmla="*/ 1667 h 10000"/>
                <a:gd name="connsiteX1" fmla="*/ 4055 w 10000"/>
                <a:gd name="connsiteY1" fmla="*/ 30 h 10000"/>
                <a:gd name="connsiteX2" fmla="*/ 5945 w 10000"/>
                <a:gd name="connsiteY2" fmla="*/ 30 h 10000"/>
                <a:gd name="connsiteX3" fmla="*/ 10000 w 10000"/>
                <a:gd name="connsiteY3" fmla="*/ 1667 h 10000"/>
                <a:gd name="connsiteX4" fmla="*/ 10000 w 10000"/>
                <a:gd name="connsiteY4" fmla="*/ 8333 h 10000"/>
                <a:gd name="connsiteX5" fmla="*/ 5945 w 10000"/>
                <a:gd name="connsiteY5" fmla="*/ 9970 h 10000"/>
                <a:gd name="connsiteX6" fmla="*/ 4055 w 10000"/>
                <a:gd name="connsiteY6" fmla="*/ 9970 h 10000"/>
                <a:gd name="connsiteX7" fmla="*/ 0 w 10000"/>
                <a:gd name="connsiteY7" fmla="*/ 8333 h 10000"/>
                <a:gd name="connsiteX8" fmla="*/ 0 w 10000"/>
                <a:gd name="connsiteY8" fmla="*/ 1667 h 10000"/>
                <a:gd name="connsiteX0" fmla="*/ 0 w 10000"/>
                <a:gd name="connsiteY0" fmla="*/ 1677 h 10020"/>
                <a:gd name="connsiteX1" fmla="*/ 4055 w 10000"/>
                <a:gd name="connsiteY1" fmla="*/ 40 h 10020"/>
                <a:gd name="connsiteX2" fmla="*/ 5945 w 10000"/>
                <a:gd name="connsiteY2" fmla="*/ 40 h 10020"/>
                <a:gd name="connsiteX3" fmla="*/ 10000 w 10000"/>
                <a:gd name="connsiteY3" fmla="*/ 1677 h 10020"/>
                <a:gd name="connsiteX4" fmla="*/ 10000 w 10000"/>
                <a:gd name="connsiteY4" fmla="*/ 8343 h 10020"/>
                <a:gd name="connsiteX5" fmla="*/ 5945 w 10000"/>
                <a:gd name="connsiteY5" fmla="*/ 9980 h 10020"/>
                <a:gd name="connsiteX6" fmla="*/ 4055 w 10000"/>
                <a:gd name="connsiteY6" fmla="*/ 9980 h 10020"/>
                <a:gd name="connsiteX7" fmla="*/ 0 w 10000"/>
                <a:gd name="connsiteY7" fmla="*/ 8343 h 10020"/>
                <a:gd name="connsiteX8" fmla="*/ 0 w 10000"/>
                <a:gd name="connsiteY8" fmla="*/ 1677 h 10020"/>
                <a:gd name="connsiteX0" fmla="*/ 10000 w 10000"/>
                <a:gd name="connsiteY0" fmla="*/ 1677 h 10020"/>
                <a:gd name="connsiteX1" fmla="*/ 5945 w 10000"/>
                <a:gd name="connsiteY1" fmla="*/ 3314 h 10020"/>
                <a:gd name="connsiteX2" fmla="*/ 4055 w 10000"/>
                <a:gd name="connsiteY2" fmla="*/ 3314 h 10020"/>
                <a:gd name="connsiteX3" fmla="*/ 0 w 10000"/>
                <a:gd name="connsiteY3" fmla="*/ 1677 h 10020"/>
                <a:gd name="connsiteX0" fmla="*/ 0 w 10000"/>
                <a:gd name="connsiteY0" fmla="*/ 1677 h 10020"/>
                <a:gd name="connsiteX1" fmla="*/ 4055 w 10000"/>
                <a:gd name="connsiteY1" fmla="*/ 40 h 10020"/>
                <a:gd name="connsiteX2" fmla="*/ 5945 w 10000"/>
                <a:gd name="connsiteY2" fmla="*/ 40 h 10020"/>
                <a:gd name="connsiteX3" fmla="*/ 10000 w 10000"/>
                <a:gd name="connsiteY3" fmla="*/ 1677 h 10020"/>
                <a:gd name="connsiteX4" fmla="*/ 10000 w 10000"/>
                <a:gd name="connsiteY4" fmla="*/ 8343 h 10020"/>
                <a:gd name="connsiteX5" fmla="*/ 7465 w 10000"/>
                <a:gd name="connsiteY5" fmla="*/ 9744 h 10020"/>
                <a:gd name="connsiteX6" fmla="*/ 5945 w 10000"/>
                <a:gd name="connsiteY6" fmla="*/ 9980 h 10020"/>
                <a:gd name="connsiteX7" fmla="*/ 4055 w 10000"/>
                <a:gd name="connsiteY7" fmla="*/ 9980 h 10020"/>
                <a:gd name="connsiteX8" fmla="*/ 0 w 10000"/>
                <a:gd name="connsiteY8" fmla="*/ 8343 h 10020"/>
                <a:gd name="connsiteX9" fmla="*/ 0 w 10000"/>
                <a:gd name="connsiteY9" fmla="*/ 1677 h 10020"/>
                <a:gd name="connsiteX0" fmla="*/ 0 w 10000"/>
                <a:gd name="connsiteY0" fmla="*/ 1677 h 11361"/>
                <a:gd name="connsiteX1" fmla="*/ 4055 w 10000"/>
                <a:gd name="connsiteY1" fmla="*/ 40 h 11361"/>
                <a:gd name="connsiteX2" fmla="*/ 5945 w 10000"/>
                <a:gd name="connsiteY2" fmla="*/ 40 h 11361"/>
                <a:gd name="connsiteX3" fmla="*/ 10000 w 10000"/>
                <a:gd name="connsiteY3" fmla="*/ 1677 h 11361"/>
                <a:gd name="connsiteX4" fmla="*/ 10000 w 10000"/>
                <a:gd name="connsiteY4" fmla="*/ 8343 h 11361"/>
                <a:gd name="connsiteX5" fmla="*/ 5945 w 10000"/>
                <a:gd name="connsiteY5" fmla="*/ 9980 h 11361"/>
                <a:gd name="connsiteX6" fmla="*/ 4055 w 10000"/>
                <a:gd name="connsiteY6" fmla="*/ 9980 h 11361"/>
                <a:gd name="connsiteX7" fmla="*/ 0 w 10000"/>
                <a:gd name="connsiteY7" fmla="*/ 8343 h 11361"/>
                <a:gd name="connsiteX8" fmla="*/ 0 w 10000"/>
                <a:gd name="connsiteY8" fmla="*/ 1677 h 11361"/>
                <a:gd name="connsiteX0" fmla="*/ 10000 w 10000"/>
                <a:gd name="connsiteY0" fmla="*/ 1677 h 11361"/>
                <a:gd name="connsiteX1" fmla="*/ 5945 w 10000"/>
                <a:gd name="connsiteY1" fmla="*/ 3314 h 11361"/>
                <a:gd name="connsiteX2" fmla="*/ 4055 w 10000"/>
                <a:gd name="connsiteY2" fmla="*/ 3314 h 11361"/>
                <a:gd name="connsiteX3" fmla="*/ 0 w 10000"/>
                <a:gd name="connsiteY3" fmla="*/ 1677 h 11361"/>
                <a:gd name="connsiteX0" fmla="*/ 5945 w 10000"/>
                <a:gd name="connsiteY0" fmla="*/ 9980 h 11361"/>
                <a:gd name="connsiteX1" fmla="*/ 4055 w 10000"/>
                <a:gd name="connsiteY1" fmla="*/ 9980 h 11361"/>
                <a:gd name="connsiteX2" fmla="*/ 0 w 10000"/>
                <a:gd name="connsiteY2" fmla="*/ 8343 h 11361"/>
                <a:gd name="connsiteX3" fmla="*/ 0 w 10000"/>
                <a:gd name="connsiteY3" fmla="*/ 1677 h 11361"/>
                <a:gd name="connsiteX4" fmla="*/ 4055 w 10000"/>
                <a:gd name="connsiteY4" fmla="*/ 40 h 11361"/>
                <a:gd name="connsiteX5" fmla="*/ 5945 w 10000"/>
                <a:gd name="connsiteY5" fmla="*/ 40 h 11361"/>
                <a:gd name="connsiteX6" fmla="*/ 10000 w 10000"/>
                <a:gd name="connsiteY6" fmla="*/ 1677 h 11361"/>
                <a:gd name="connsiteX7" fmla="*/ 10000 w 10000"/>
                <a:gd name="connsiteY7" fmla="*/ 8343 h 11361"/>
                <a:gd name="connsiteX8" fmla="*/ 7465 w 10000"/>
                <a:gd name="connsiteY8" fmla="*/ 9744 h 11361"/>
                <a:gd name="connsiteX9" fmla="*/ 7065 w 10000"/>
                <a:gd name="connsiteY9" fmla="*/ 11361 h 11361"/>
                <a:gd name="connsiteX0" fmla="*/ 0 w 10000"/>
                <a:gd name="connsiteY0" fmla="*/ 1677 h 10020"/>
                <a:gd name="connsiteX1" fmla="*/ 4055 w 10000"/>
                <a:gd name="connsiteY1" fmla="*/ 40 h 10020"/>
                <a:gd name="connsiteX2" fmla="*/ 5945 w 10000"/>
                <a:gd name="connsiteY2" fmla="*/ 40 h 10020"/>
                <a:gd name="connsiteX3" fmla="*/ 10000 w 10000"/>
                <a:gd name="connsiteY3" fmla="*/ 1677 h 10020"/>
                <a:gd name="connsiteX4" fmla="*/ 10000 w 10000"/>
                <a:gd name="connsiteY4" fmla="*/ 8343 h 10020"/>
                <a:gd name="connsiteX5" fmla="*/ 5945 w 10000"/>
                <a:gd name="connsiteY5" fmla="*/ 9980 h 10020"/>
                <a:gd name="connsiteX6" fmla="*/ 4055 w 10000"/>
                <a:gd name="connsiteY6" fmla="*/ 9980 h 10020"/>
                <a:gd name="connsiteX7" fmla="*/ 0 w 10000"/>
                <a:gd name="connsiteY7" fmla="*/ 8343 h 10020"/>
                <a:gd name="connsiteX8" fmla="*/ 0 w 10000"/>
                <a:gd name="connsiteY8" fmla="*/ 1677 h 10020"/>
                <a:gd name="connsiteX0" fmla="*/ 10000 w 10000"/>
                <a:gd name="connsiteY0" fmla="*/ 1677 h 10020"/>
                <a:gd name="connsiteX1" fmla="*/ 5945 w 10000"/>
                <a:gd name="connsiteY1" fmla="*/ 3314 h 10020"/>
                <a:gd name="connsiteX2" fmla="*/ 4055 w 10000"/>
                <a:gd name="connsiteY2" fmla="*/ 3314 h 10020"/>
                <a:gd name="connsiteX3" fmla="*/ 0 w 10000"/>
                <a:gd name="connsiteY3" fmla="*/ 1677 h 10020"/>
                <a:gd name="connsiteX0" fmla="*/ 5945 w 10000"/>
                <a:gd name="connsiteY0" fmla="*/ 9980 h 10020"/>
                <a:gd name="connsiteX1" fmla="*/ 4055 w 10000"/>
                <a:gd name="connsiteY1" fmla="*/ 9980 h 10020"/>
                <a:gd name="connsiteX2" fmla="*/ 0 w 10000"/>
                <a:gd name="connsiteY2" fmla="*/ 8343 h 10020"/>
                <a:gd name="connsiteX3" fmla="*/ 0 w 10000"/>
                <a:gd name="connsiteY3" fmla="*/ 1677 h 10020"/>
                <a:gd name="connsiteX4" fmla="*/ 4055 w 10000"/>
                <a:gd name="connsiteY4" fmla="*/ 40 h 10020"/>
                <a:gd name="connsiteX5" fmla="*/ 5945 w 10000"/>
                <a:gd name="connsiteY5" fmla="*/ 40 h 10020"/>
                <a:gd name="connsiteX6" fmla="*/ 10000 w 10000"/>
                <a:gd name="connsiteY6" fmla="*/ 1677 h 10020"/>
                <a:gd name="connsiteX7" fmla="*/ 10000 w 10000"/>
                <a:gd name="connsiteY7" fmla="*/ 8343 h 10020"/>
                <a:gd name="connsiteX8" fmla="*/ 7465 w 10000"/>
                <a:gd name="connsiteY8" fmla="*/ 9744 h 10020"/>
                <a:gd name="connsiteX0" fmla="*/ 0 w 10000"/>
                <a:gd name="connsiteY0" fmla="*/ 1677 h 10020"/>
                <a:gd name="connsiteX1" fmla="*/ 4055 w 10000"/>
                <a:gd name="connsiteY1" fmla="*/ 40 h 10020"/>
                <a:gd name="connsiteX2" fmla="*/ 5945 w 10000"/>
                <a:gd name="connsiteY2" fmla="*/ 40 h 10020"/>
                <a:gd name="connsiteX3" fmla="*/ 10000 w 10000"/>
                <a:gd name="connsiteY3" fmla="*/ 1677 h 10020"/>
                <a:gd name="connsiteX4" fmla="*/ 10000 w 10000"/>
                <a:gd name="connsiteY4" fmla="*/ 8343 h 10020"/>
                <a:gd name="connsiteX5" fmla="*/ 5945 w 10000"/>
                <a:gd name="connsiteY5" fmla="*/ 9980 h 10020"/>
                <a:gd name="connsiteX6" fmla="*/ 4055 w 10000"/>
                <a:gd name="connsiteY6" fmla="*/ 9980 h 10020"/>
                <a:gd name="connsiteX7" fmla="*/ 0 w 10000"/>
                <a:gd name="connsiteY7" fmla="*/ 8343 h 10020"/>
                <a:gd name="connsiteX8" fmla="*/ 0 w 10000"/>
                <a:gd name="connsiteY8" fmla="*/ 1677 h 10020"/>
                <a:gd name="connsiteX0" fmla="*/ 10000 w 10000"/>
                <a:gd name="connsiteY0" fmla="*/ 1677 h 10020"/>
                <a:gd name="connsiteX1" fmla="*/ 5945 w 10000"/>
                <a:gd name="connsiteY1" fmla="*/ 3314 h 10020"/>
                <a:gd name="connsiteX2" fmla="*/ 4055 w 10000"/>
                <a:gd name="connsiteY2" fmla="*/ 3314 h 10020"/>
                <a:gd name="connsiteX3" fmla="*/ 0 w 10000"/>
                <a:gd name="connsiteY3" fmla="*/ 1677 h 10020"/>
                <a:gd name="connsiteX0" fmla="*/ 5945 w 10000"/>
                <a:gd name="connsiteY0" fmla="*/ 9980 h 10020"/>
                <a:gd name="connsiteX1" fmla="*/ 4055 w 10000"/>
                <a:gd name="connsiteY1" fmla="*/ 9980 h 10020"/>
                <a:gd name="connsiteX2" fmla="*/ 0 w 10000"/>
                <a:gd name="connsiteY2" fmla="*/ 8343 h 10020"/>
                <a:gd name="connsiteX3" fmla="*/ 0 w 10000"/>
                <a:gd name="connsiteY3" fmla="*/ 1677 h 10020"/>
                <a:gd name="connsiteX4" fmla="*/ 4055 w 10000"/>
                <a:gd name="connsiteY4" fmla="*/ 40 h 10020"/>
                <a:gd name="connsiteX5" fmla="*/ 5945 w 10000"/>
                <a:gd name="connsiteY5" fmla="*/ 40 h 10020"/>
                <a:gd name="connsiteX6" fmla="*/ 10000 w 10000"/>
                <a:gd name="connsiteY6" fmla="*/ 1677 h 10020"/>
                <a:gd name="connsiteX7" fmla="*/ 10000 w 10000"/>
                <a:gd name="connsiteY7" fmla="*/ 8343 h 10020"/>
                <a:gd name="connsiteX8" fmla="*/ 7465 w 10000"/>
                <a:gd name="connsiteY8" fmla="*/ 9744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20" stroke="0" extrusionOk="0">
                  <a:moveTo>
                    <a:pt x="0" y="1677"/>
                  </a:moveTo>
                  <a:cubicBezTo>
                    <a:pt x="0" y="878"/>
                    <a:pt x="1701" y="191"/>
                    <a:pt x="4055" y="40"/>
                  </a:cubicBezTo>
                  <a:cubicBezTo>
                    <a:pt x="4679" y="0"/>
                    <a:pt x="5321" y="0"/>
                    <a:pt x="5945" y="40"/>
                  </a:cubicBezTo>
                  <a:cubicBezTo>
                    <a:pt x="8299" y="191"/>
                    <a:pt x="10000" y="878"/>
                    <a:pt x="10000" y="1677"/>
                  </a:cubicBezTo>
                  <a:lnTo>
                    <a:pt x="10000" y="8343"/>
                  </a:lnTo>
                  <a:cubicBezTo>
                    <a:pt x="10000" y="9142"/>
                    <a:pt x="8299" y="9829"/>
                    <a:pt x="5945" y="9980"/>
                  </a:cubicBezTo>
                  <a:cubicBezTo>
                    <a:pt x="5321" y="10020"/>
                    <a:pt x="4679" y="10020"/>
                    <a:pt x="4055" y="9980"/>
                  </a:cubicBezTo>
                  <a:cubicBezTo>
                    <a:pt x="1701" y="9829"/>
                    <a:pt x="0" y="9142"/>
                    <a:pt x="0" y="8343"/>
                  </a:cubicBezTo>
                  <a:lnTo>
                    <a:pt x="0" y="1677"/>
                  </a:lnTo>
                  <a:close/>
                </a:path>
                <a:path w="10000" h="10020" fill="none" extrusionOk="0">
                  <a:moveTo>
                    <a:pt x="10000" y="1677"/>
                  </a:moveTo>
                  <a:cubicBezTo>
                    <a:pt x="10000" y="2476"/>
                    <a:pt x="8299" y="3163"/>
                    <a:pt x="5945" y="3314"/>
                  </a:cubicBezTo>
                  <a:cubicBezTo>
                    <a:pt x="5321" y="3354"/>
                    <a:pt x="4679" y="3354"/>
                    <a:pt x="4055" y="3314"/>
                  </a:cubicBezTo>
                  <a:cubicBezTo>
                    <a:pt x="1701" y="3163"/>
                    <a:pt x="0" y="2476"/>
                    <a:pt x="0" y="1677"/>
                  </a:cubicBezTo>
                </a:path>
                <a:path w="10000" h="10020" fill="none">
                  <a:moveTo>
                    <a:pt x="5945" y="9980"/>
                  </a:moveTo>
                  <a:cubicBezTo>
                    <a:pt x="5321" y="10020"/>
                    <a:pt x="4679" y="10020"/>
                    <a:pt x="4055" y="9980"/>
                  </a:cubicBezTo>
                  <a:cubicBezTo>
                    <a:pt x="1701" y="9829"/>
                    <a:pt x="0" y="9142"/>
                    <a:pt x="0" y="8343"/>
                  </a:cubicBezTo>
                  <a:lnTo>
                    <a:pt x="0" y="1677"/>
                  </a:lnTo>
                  <a:cubicBezTo>
                    <a:pt x="0" y="878"/>
                    <a:pt x="1701" y="191"/>
                    <a:pt x="4055" y="40"/>
                  </a:cubicBezTo>
                  <a:cubicBezTo>
                    <a:pt x="4679" y="0"/>
                    <a:pt x="5321" y="0"/>
                    <a:pt x="5945" y="40"/>
                  </a:cubicBezTo>
                  <a:cubicBezTo>
                    <a:pt x="8299" y="191"/>
                    <a:pt x="10000" y="878"/>
                    <a:pt x="10000" y="1677"/>
                  </a:cubicBezTo>
                  <a:lnTo>
                    <a:pt x="10000" y="8343"/>
                  </a:lnTo>
                  <a:cubicBezTo>
                    <a:pt x="9578" y="9687"/>
                    <a:pt x="8098" y="9668"/>
                    <a:pt x="7465" y="9744"/>
                  </a:cubicBezTo>
                </a:path>
              </a:pathLst>
            </a:cu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nvGrpSpPr>
            <p:cNvPr id="12" name="Groupe 42"/>
            <p:cNvGrpSpPr/>
            <p:nvPr/>
          </p:nvGrpSpPr>
          <p:grpSpPr>
            <a:xfrm>
              <a:off x="3193987" y="5407761"/>
              <a:ext cx="411654" cy="388998"/>
              <a:chOff x="6029301" y="3500239"/>
              <a:chExt cx="261937" cy="233362"/>
            </a:xfrm>
          </p:grpSpPr>
          <p:sp>
            <p:nvSpPr>
              <p:cNvPr id="45" name="Freeform 221"/>
              <p:cNvSpPr>
                <a:spLocks/>
              </p:cNvSpPr>
              <p:nvPr/>
            </p:nvSpPr>
            <p:spPr bwMode="auto">
              <a:xfrm>
                <a:off x="6195988" y="3614539"/>
                <a:ext cx="33338" cy="60325"/>
              </a:xfrm>
              <a:custGeom>
                <a:avLst/>
                <a:gdLst/>
                <a:ahLst/>
                <a:cxnLst>
                  <a:cxn ang="0">
                    <a:pos x="0" y="0"/>
                  </a:cxn>
                  <a:cxn ang="0">
                    <a:pos x="21" y="19"/>
                  </a:cxn>
                  <a:cxn ang="0">
                    <a:pos x="0" y="38"/>
                  </a:cxn>
                </a:cxnLst>
                <a:rect l="0" t="0" r="r" b="b"/>
                <a:pathLst>
                  <a:path w="21" h="38">
                    <a:moveTo>
                      <a:pt x="0" y="0"/>
                    </a:moveTo>
                    <a:lnTo>
                      <a:pt x="21" y="19"/>
                    </a:lnTo>
                    <a:lnTo>
                      <a:pt x="0" y="38"/>
                    </a:lnTo>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22"/>
              <p:cNvSpPr>
                <a:spLocks/>
              </p:cNvSpPr>
              <p:nvPr/>
            </p:nvSpPr>
            <p:spPr bwMode="auto">
              <a:xfrm>
                <a:off x="6065813" y="3500239"/>
                <a:ext cx="225425" cy="233362"/>
              </a:xfrm>
              <a:custGeom>
                <a:avLst/>
                <a:gdLst/>
                <a:ahLst/>
                <a:cxnLst>
                  <a:cxn ang="0">
                    <a:pos x="0" y="64"/>
                  </a:cxn>
                  <a:cxn ang="0">
                    <a:pos x="39" y="64"/>
                  </a:cxn>
                  <a:cxn ang="0">
                    <a:pos x="39" y="23"/>
                  </a:cxn>
                  <a:cxn ang="0">
                    <a:pos x="39" y="23"/>
                  </a:cxn>
                  <a:cxn ang="0">
                    <a:pos x="40" y="18"/>
                  </a:cxn>
                  <a:cxn ang="0">
                    <a:pos x="42" y="14"/>
                  </a:cxn>
                  <a:cxn ang="0">
                    <a:pos x="43" y="10"/>
                  </a:cxn>
                  <a:cxn ang="0">
                    <a:pos x="45" y="6"/>
                  </a:cxn>
                  <a:cxn ang="0">
                    <a:pos x="49" y="4"/>
                  </a:cxn>
                  <a:cxn ang="0">
                    <a:pos x="53" y="1"/>
                  </a:cxn>
                  <a:cxn ang="0">
                    <a:pos x="57" y="0"/>
                  </a:cxn>
                  <a:cxn ang="0">
                    <a:pos x="62" y="0"/>
                  </a:cxn>
                  <a:cxn ang="0">
                    <a:pos x="119" y="0"/>
                  </a:cxn>
                  <a:cxn ang="0">
                    <a:pos x="119" y="0"/>
                  </a:cxn>
                  <a:cxn ang="0">
                    <a:pos x="124" y="0"/>
                  </a:cxn>
                  <a:cxn ang="0">
                    <a:pos x="128" y="1"/>
                  </a:cxn>
                  <a:cxn ang="0">
                    <a:pos x="132" y="4"/>
                  </a:cxn>
                  <a:cxn ang="0">
                    <a:pos x="135" y="6"/>
                  </a:cxn>
                  <a:cxn ang="0">
                    <a:pos x="138" y="10"/>
                  </a:cxn>
                  <a:cxn ang="0">
                    <a:pos x="139" y="14"/>
                  </a:cxn>
                  <a:cxn ang="0">
                    <a:pos x="141" y="18"/>
                  </a:cxn>
                  <a:cxn ang="0">
                    <a:pos x="142" y="23"/>
                  </a:cxn>
                  <a:cxn ang="0">
                    <a:pos x="142" y="124"/>
                  </a:cxn>
                  <a:cxn ang="0">
                    <a:pos x="142" y="124"/>
                  </a:cxn>
                  <a:cxn ang="0">
                    <a:pos x="141" y="129"/>
                  </a:cxn>
                  <a:cxn ang="0">
                    <a:pos x="139" y="133"/>
                  </a:cxn>
                  <a:cxn ang="0">
                    <a:pos x="138" y="137"/>
                  </a:cxn>
                  <a:cxn ang="0">
                    <a:pos x="135" y="141"/>
                  </a:cxn>
                  <a:cxn ang="0">
                    <a:pos x="132" y="143"/>
                  </a:cxn>
                  <a:cxn ang="0">
                    <a:pos x="128" y="146"/>
                  </a:cxn>
                  <a:cxn ang="0">
                    <a:pos x="124" y="147"/>
                  </a:cxn>
                  <a:cxn ang="0">
                    <a:pos x="119" y="147"/>
                  </a:cxn>
                  <a:cxn ang="0">
                    <a:pos x="62" y="147"/>
                  </a:cxn>
                  <a:cxn ang="0">
                    <a:pos x="62" y="147"/>
                  </a:cxn>
                  <a:cxn ang="0">
                    <a:pos x="57" y="147"/>
                  </a:cxn>
                  <a:cxn ang="0">
                    <a:pos x="53" y="146"/>
                  </a:cxn>
                  <a:cxn ang="0">
                    <a:pos x="49" y="143"/>
                  </a:cxn>
                  <a:cxn ang="0">
                    <a:pos x="45" y="141"/>
                  </a:cxn>
                  <a:cxn ang="0">
                    <a:pos x="43" y="137"/>
                  </a:cxn>
                  <a:cxn ang="0">
                    <a:pos x="42" y="133"/>
                  </a:cxn>
                  <a:cxn ang="0">
                    <a:pos x="40" y="129"/>
                  </a:cxn>
                  <a:cxn ang="0">
                    <a:pos x="39" y="124"/>
                  </a:cxn>
                  <a:cxn ang="0">
                    <a:pos x="39" y="91"/>
                  </a:cxn>
                  <a:cxn ang="0">
                    <a:pos x="80" y="91"/>
                  </a:cxn>
                </a:cxnLst>
                <a:rect l="0" t="0" r="r" b="b"/>
                <a:pathLst>
                  <a:path w="142" h="147">
                    <a:moveTo>
                      <a:pt x="0" y="64"/>
                    </a:moveTo>
                    <a:lnTo>
                      <a:pt x="39" y="64"/>
                    </a:lnTo>
                    <a:lnTo>
                      <a:pt x="39" y="23"/>
                    </a:lnTo>
                    <a:lnTo>
                      <a:pt x="39" y="23"/>
                    </a:lnTo>
                    <a:lnTo>
                      <a:pt x="40" y="18"/>
                    </a:lnTo>
                    <a:lnTo>
                      <a:pt x="42" y="14"/>
                    </a:lnTo>
                    <a:lnTo>
                      <a:pt x="43" y="10"/>
                    </a:lnTo>
                    <a:lnTo>
                      <a:pt x="45" y="6"/>
                    </a:lnTo>
                    <a:lnTo>
                      <a:pt x="49" y="4"/>
                    </a:lnTo>
                    <a:lnTo>
                      <a:pt x="53" y="1"/>
                    </a:lnTo>
                    <a:lnTo>
                      <a:pt x="57" y="0"/>
                    </a:lnTo>
                    <a:lnTo>
                      <a:pt x="62" y="0"/>
                    </a:lnTo>
                    <a:lnTo>
                      <a:pt x="119" y="0"/>
                    </a:lnTo>
                    <a:lnTo>
                      <a:pt x="119" y="0"/>
                    </a:lnTo>
                    <a:lnTo>
                      <a:pt x="124" y="0"/>
                    </a:lnTo>
                    <a:lnTo>
                      <a:pt x="128" y="1"/>
                    </a:lnTo>
                    <a:lnTo>
                      <a:pt x="132" y="4"/>
                    </a:lnTo>
                    <a:lnTo>
                      <a:pt x="135" y="6"/>
                    </a:lnTo>
                    <a:lnTo>
                      <a:pt x="138" y="10"/>
                    </a:lnTo>
                    <a:lnTo>
                      <a:pt x="139" y="14"/>
                    </a:lnTo>
                    <a:lnTo>
                      <a:pt x="141" y="18"/>
                    </a:lnTo>
                    <a:lnTo>
                      <a:pt x="142" y="23"/>
                    </a:lnTo>
                    <a:lnTo>
                      <a:pt x="142" y="124"/>
                    </a:lnTo>
                    <a:lnTo>
                      <a:pt x="142" y="124"/>
                    </a:lnTo>
                    <a:lnTo>
                      <a:pt x="141" y="129"/>
                    </a:lnTo>
                    <a:lnTo>
                      <a:pt x="139" y="133"/>
                    </a:lnTo>
                    <a:lnTo>
                      <a:pt x="138" y="137"/>
                    </a:lnTo>
                    <a:lnTo>
                      <a:pt x="135" y="141"/>
                    </a:lnTo>
                    <a:lnTo>
                      <a:pt x="132" y="143"/>
                    </a:lnTo>
                    <a:lnTo>
                      <a:pt x="128" y="146"/>
                    </a:lnTo>
                    <a:lnTo>
                      <a:pt x="124" y="147"/>
                    </a:lnTo>
                    <a:lnTo>
                      <a:pt x="119" y="147"/>
                    </a:lnTo>
                    <a:lnTo>
                      <a:pt x="62" y="147"/>
                    </a:lnTo>
                    <a:lnTo>
                      <a:pt x="62" y="147"/>
                    </a:lnTo>
                    <a:lnTo>
                      <a:pt x="57" y="147"/>
                    </a:lnTo>
                    <a:lnTo>
                      <a:pt x="53" y="146"/>
                    </a:lnTo>
                    <a:lnTo>
                      <a:pt x="49" y="143"/>
                    </a:lnTo>
                    <a:lnTo>
                      <a:pt x="45" y="141"/>
                    </a:lnTo>
                    <a:lnTo>
                      <a:pt x="43" y="137"/>
                    </a:lnTo>
                    <a:lnTo>
                      <a:pt x="42" y="133"/>
                    </a:lnTo>
                    <a:lnTo>
                      <a:pt x="40" y="129"/>
                    </a:lnTo>
                    <a:lnTo>
                      <a:pt x="39" y="124"/>
                    </a:lnTo>
                    <a:lnTo>
                      <a:pt x="39" y="91"/>
                    </a:lnTo>
                    <a:lnTo>
                      <a:pt x="80" y="91"/>
                    </a:lnTo>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23"/>
              <p:cNvSpPr>
                <a:spLocks/>
              </p:cNvSpPr>
              <p:nvPr/>
            </p:nvSpPr>
            <p:spPr bwMode="auto">
              <a:xfrm>
                <a:off x="6029301" y="3568502"/>
                <a:ext cx="31750" cy="63500"/>
              </a:xfrm>
              <a:custGeom>
                <a:avLst/>
                <a:gdLst/>
                <a:ahLst/>
                <a:cxnLst>
                  <a:cxn ang="0">
                    <a:pos x="20" y="40"/>
                  </a:cxn>
                  <a:cxn ang="0">
                    <a:pos x="0" y="21"/>
                  </a:cxn>
                  <a:cxn ang="0">
                    <a:pos x="20" y="0"/>
                  </a:cxn>
                </a:cxnLst>
                <a:rect l="0" t="0" r="r" b="b"/>
                <a:pathLst>
                  <a:path w="20" h="40">
                    <a:moveTo>
                      <a:pt x="20" y="40"/>
                    </a:moveTo>
                    <a:lnTo>
                      <a:pt x="0" y="21"/>
                    </a:lnTo>
                    <a:lnTo>
                      <a:pt x="20" y="0"/>
                    </a:lnTo>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 name="Group 25"/>
            <p:cNvGrpSpPr/>
            <p:nvPr/>
          </p:nvGrpSpPr>
          <p:grpSpPr>
            <a:xfrm>
              <a:off x="-9074234" y="5258943"/>
              <a:ext cx="18197050" cy="1041845"/>
              <a:chOff x="-10152407" y="3284504"/>
              <a:chExt cx="18197050" cy="1041845"/>
            </a:xfrm>
          </p:grpSpPr>
          <p:sp>
            <p:nvSpPr>
              <p:cNvPr id="14" name="Freeform 407"/>
              <p:cNvSpPr>
                <a:spLocks/>
              </p:cNvSpPr>
              <p:nvPr/>
            </p:nvSpPr>
            <p:spPr bwMode="auto">
              <a:xfrm>
                <a:off x="1801503" y="3284504"/>
                <a:ext cx="1108835" cy="762058"/>
              </a:xfrm>
              <a:custGeom>
                <a:avLst/>
                <a:gdLst>
                  <a:gd name="connsiteX0" fmla="*/ 10000 w 10000"/>
                  <a:gd name="connsiteY0" fmla="*/ 8947 h 10000"/>
                  <a:gd name="connsiteX1" fmla="*/ 10000 w 10000"/>
                  <a:gd name="connsiteY1" fmla="*/ 8947 h 10000"/>
                  <a:gd name="connsiteX2" fmla="*/ 9917 w 10000"/>
                  <a:gd name="connsiteY2" fmla="*/ 9342 h 10000"/>
                  <a:gd name="connsiteX3" fmla="*/ 9835 w 10000"/>
                  <a:gd name="connsiteY3" fmla="*/ 9671 h 10000"/>
                  <a:gd name="connsiteX4" fmla="*/ 9545 w 10000"/>
                  <a:gd name="connsiteY4" fmla="*/ 9934 h 10000"/>
                  <a:gd name="connsiteX5" fmla="*/ 9298 w 10000"/>
                  <a:gd name="connsiteY5" fmla="*/ 10000 h 10000"/>
                  <a:gd name="connsiteX6" fmla="*/ 661 w 10000"/>
                  <a:gd name="connsiteY6" fmla="*/ 10000 h 10000"/>
                  <a:gd name="connsiteX7" fmla="*/ 661 w 10000"/>
                  <a:gd name="connsiteY7" fmla="*/ 10000 h 10000"/>
                  <a:gd name="connsiteX8" fmla="*/ 413 w 10000"/>
                  <a:gd name="connsiteY8" fmla="*/ 9934 h 10000"/>
                  <a:gd name="connsiteX9" fmla="*/ 207 w 10000"/>
                  <a:gd name="connsiteY9" fmla="*/ 9671 h 10000"/>
                  <a:gd name="connsiteX10" fmla="*/ 41 w 10000"/>
                  <a:gd name="connsiteY10" fmla="*/ 9342 h 10000"/>
                  <a:gd name="connsiteX11" fmla="*/ 0 w 10000"/>
                  <a:gd name="connsiteY11" fmla="*/ 8947 h 10000"/>
                  <a:gd name="connsiteX12" fmla="*/ 9091 w 10000"/>
                  <a:gd name="connsiteY12" fmla="*/ 8947 h 10000"/>
                  <a:gd name="connsiteX13" fmla="*/ 9091 w 10000"/>
                  <a:gd name="connsiteY13" fmla="*/ 0 h 10000"/>
                  <a:gd name="connsiteX14" fmla="*/ 868 w 10000"/>
                  <a:gd name="connsiteY14" fmla="*/ 0 h 10000"/>
                  <a:gd name="connsiteX15" fmla="*/ 849 w 10000"/>
                  <a:gd name="connsiteY15" fmla="*/ 7914 h 10000"/>
                  <a:gd name="connsiteX0" fmla="*/ 10000 w 10000"/>
                  <a:gd name="connsiteY0" fmla="*/ 8947 h 10000"/>
                  <a:gd name="connsiteX1" fmla="*/ 10000 w 10000"/>
                  <a:gd name="connsiteY1" fmla="*/ 8839 h 10000"/>
                  <a:gd name="connsiteX2" fmla="*/ 9917 w 10000"/>
                  <a:gd name="connsiteY2" fmla="*/ 9342 h 10000"/>
                  <a:gd name="connsiteX3" fmla="*/ 9835 w 10000"/>
                  <a:gd name="connsiteY3" fmla="*/ 9671 h 10000"/>
                  <a:gd name="connsiteX4" fmla="*/ 9545 w 10000"/>
                  <a:gd name="connsiteY4" fmla="*/ 9934 h 10000"/>
                  <a:gd name="connsiteX5" fmla="*/ 9298 w 10000"/>
                  <a:gd name="connsiteY5" fmla="*/ 10000 h 10000"/>
                  <a:gd name="connsiteX6" fmla="*/ 661 w 10000"/>
                  <a:gd name="connsiteY6" fmla="*/ 10000 h 10000"/>
                  <a:gd name="connsiteX7" fmla="*/ 661 w 10000"/>
                  <a:gd name="connsiteY7" fmla="*/ 10000 h 10000"/>
                  <a:gd name="connsiteX8" fmla="*/ 413 w 10000"/>
                  <a:gd name="connsiteY8" fmla="*/ 9934 h 10000"/>
                  <a:gd name="connsiteX9" fmla="*/ 207 w 10000"/>
                  <a:gd name="connsiteY9" fmla="*/ 9671 h 10000"/>
                  <a:gd name="connsiteX10" fmla="*/ 41 w 10000"/>
                  <a:gd name="connsiteY10" fmla="*/ 9342 h 10000"/>
                  <a:gd name="connsiteX11" fmla="*/ 0 w 10000"/>
                  <a:gd name="connsiteY11" fmla="*/ 8947 h 10000"/>
                  <a:gd name="connsiteX12" fmla="*/ 9091 w 10000"/>
                  <a:gd name="connsiteY12" fmla="*/ 8947 h 10000"/>
                  <a:gd name="connsiteX13" fmla="*/ 9091 w 10000"/>
                  <a:gd name="connsiteY13" fmla="*/ 0 h 10000"/>
                  <a:gd name="connsiteX14" fmla="*/ 868 w 10000"/>
                  <a:gd name="connsiteY14" fmla="*/ 0 h 10000"/>
                  <a:gd name="connsiteX15" fmla="*/ 849 w 10000"/>
                  <a:gd name="connsiteY15" fmla="*/ 7914 h 10000"/>
                  <a:gd name="connsiteX0" fmla="*/ 10000 w 10019"/>
                  <a:gd name="connsiteY0" fmla="*/ 8947 h 10000"/>
                  <a:gd name="connsiteX1" fmla="*/ 10019 w 10019"/>
                  <a:gd name="connsiteY1" fmla="*/ 8162 h 10000"/>
                  <a:gd name="connsiteX2" fmla="*/ 9917 w 10019"/>
                  <a:gd name="connsiteY2" fmla="*/ 9342 h 10000"/>
                  <a:gd name="connsiteX3" fmla="*/ 9835 w 10019"/>
                  <a:gd name="connsiteY3" fmla="*/ 9671 h 10000"/>
                  <a:gd name="connsiteX4" fmla="*/ 9545 w 10019"/>
                  <a:gd name="connsiteY4" fmla="*/ 9934 h 10000"/>
                  <a:gd name="connsiteX5" fmla="*/ 9298 w 10019"/>
                  <a:gd name="connsiteY5" fmla="*/ 10000 h 10000"/>
                  <a:gd name="connsiteX6" fmla="*/ 661 w 10019"/>
                  <a:gd name="connsiteY6" fmla="*/ 10000 h 10000"/>
                  <a:gd name="connsiteX7" fmla="*/ 661 w 10019"/>
                  <a:gd name="connsiteY7" fmla="*/ 10000 h 10000"/>
                  <a:gd name="connsiteX8" fmla="*/ 413 w 10019"/>
                  <a:gd name="connsiteY8" fmla="*/ 9934 h 10000"/>
                  <a:gd name="connsiteX9" fmla="*/ 207 w 10019"/>
                  <a:gd name="connsiteY9" fmla="*/ 9671 h 10000"/>
                  <a:gd name="connsiteX10" fmla="*/ 41 w 10019"/>
                  <a:gd name="connsiteY10" fmla="*/ 9342 h 10000"/>
                  <a:gd name="connsiteX11" fmla="*/ 0 w 10019"/>
                  <a:gd name="connsiteY11" fmla="*/ 8947 h 10000"/>
                  <a:gd name="connsiteX12" fmla="*/ 9091 w 10019"/>
                  <a:gd name="connsiteY12" fmla="*/ 8947 h 10000"/>
                  <a:gd name="connsiteX13" fmla="*/ 9091 w 10019"/>
                  <a:gd name="connsiteY13" fmla="*/ 0 h 10000"/>
                  <a:gd name="connsiteX14" fmla="*/ 868 w 10019"/>
                  <a:gd name="connsiteY14" fmla="*/ 0 h 10000"/>
                  <a:gd name="connsiteX15" fmla="*/ 849 w 10019"/>
                  <a:gd name="connsiteY15" fmla="*/ 7914 h 10000"/>
                  <a:gd name="connsiteX0" fmla="*/ 10000 w 10019"/>
                  <a:gd name="connsiteY0" fmla="*/ 8947 h 10000"/>
                  <a:gd name="connsiteX1" fmla="*/ 10019 w 10019"/>
                  <a:gd name="connsiteY1" fmla="*/ 8758 h 10000"/>
                  <a:gd name="connsiteX2" fmla="*/ 9917 w 10019"/>
                  <a:gd name="connsiteY2" fmla="*/ 9342 h 10000"/>
                  <a:gd name="connsiteX3" fmla="*/ 9835 w 10019"/>
                  <a:gd name="connsiteY3" fmla="*/ 9671 h 10000"/>
                  <a:gd name="connsiteX4" fmla="*/ 9545 w 10019"/>
                  <a:gd name="connsiteY4" fmla="*/ 9934 h 10000"/>
                  <a:gd name="connsiteX5" fmla="*/ 9298 w 10019"/>
                  <a:gd name="connsiteY5" fmla="*/ 10000 h 10000"/>
                  <a:gd name="connsiteX6" fmla="*/ 661 w 10019"/>
                  <a:gd name="connsiteY6" fmla="*/ 10000 h 10000"/>
                  <a:gd name="connsiteX7" fmla="*/ 661 w 10019"/>
                  <a:gd name="connsiteY7" fmla="*/ 10000 h 10000"/>
                  <a:gd name="connsiteX8" fmla="*/ 413 w 10019"/>
                  <a:gd name="connsiteY8" fmla="*/ 9934 h 10000"/>
                  <a:gd name="connsiteX9" fmla="*/ 207 w 10019"/>
                  <a:gd name="connsiteY9" fmla="*/ 9671 h 10000"/>
                  <a:gd name="connsiteX10" fmla="*/ 41 w 10019"/>
                  <a:gd name="connsiteY10" fmla="*/ 9342 h 10000"/>
                  <a:gd name="connsiteX11" fmla="*/ 0 w 10019"/>
                  <a:gd name="connsiteY11" fmla="*/ 8947 h 10000"/>
                  <a:gd name="connsiteX12" fmla="*/ 9091 w 10019"/>
                  <a:gd name="connsiteY12" fmla="*/ 8947 h 10000"/>
                  <a:gd name="connsiteX13" fmla="*/ 9091 w 10019"/>
                  <a:gd name="connsiteY13" fmla="*/ 0 h 10000"/>
                  <a:gd name="connsiteX14" fmla="*/ 868 w 10019"/>
                  <a:gd name="connsiteY14" fmla="*/ 0 h 10000"/>
                  <a:gd name="connsiteX15" fmla="*/ 849 w 10019"/>
                  <a:gd name="connsiteY15" fmla="*/ 791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9" h="10000">
                    <a:moveTo>
                      <a:pt x="10000" y="8947"/>
                    </a:moveTo>
                    <a:cubicBezTo>
                      <a:pt x="10006" y="8685"/>
                      <a:pt x="10013" y="9020"/>
                      <a:pt x="10019" y="8758"/>
                    </a:cubicBezTo>
                    <a:cubicBezTo>
                      <a:pt x="9991" y="8890"/>
                      <a:pt x="9945" y="9210"/>
                      <a:pt x="9917" y="9342"/>
                    </a:cubicBezTo>
                    <a:cubicBezTo>
                      <a:pt x="9890" y="9452"/>
                      <a:pt x="9862" y="9561"/>
                      <a:pt x="9835" y="9671"/>
                    </a:cubicBezTo>
                    <a:lnTo>
                      <a:pt x="9545" y="9934"/>
                    </a:lnTo>
                    <a:lnTo>
                      <a:pt x="9298" y="10000"/>
                    </a:lnTo>
                    <a:lnTo>
                      <a:pt x="661" y="10000"/>
                    </a:lnTo>
                    <a:lnTo>
                      <a:pt x="661" y="10000"/>
                    </a:lnTo>
                    <a:lnTo>
                      <a:pt x="413" y="9934"/>
                    </a:lnTo>
                    <a:lnTo>
                      <a:pt x="207" y="9671"/>
                    </a:lnTo>
                    <a:cubicBezTo>
                      <a:pt x="152" y="9561"/>
                      <a:pt x="96" y="9452"/>
                      <a:pt x="41" y="9342"/>
                    </a:cubicBezTo>
                    <a:cubicBezTo>
                      <a:pt x="27" y="9210"/>
                      <a:pt x="14" y="9079"/>
                      <a:pt x="0" y="8947"/>
                    </a:cubicBezTo>
                    <a:lnTo>
                      <a:pt x="9091" y="8947"/>
                    </a:lnTo>
                    <a:lnTo>
                      <a:pt x="9091" y="0"/>
                    </a:lnTo>
                    <a:lnTo>
                      <a:pt x="868" y="0"/>
                    </a:lnTo>
                    <a:cubicBezTo>
                      <a:pt x="862" y="2638"/>
                      <a:pt x="855" y="5276"/>
                      <a:pt x="849" y="7914"/>
                    </a:cubicBezTo>
                  </a:path>
                </a:pathLst>
              </a:custGeom>
              <a:noFill/>
              <a:ln w="12700">
                <a:solidFill>
                  <a:schemeClr val="accent6"/>
                </a:solidFill>
                <a:prstDash val="solid"/>
                <a:round/>
                <a:headEnd/>
                <a:tailEnd/>
              </a:ln>
            </p:spPr>
            <p:txBody>
              <a:bodyPr vert="horz" wrap="square" lIns="83969" tIns="41985" rIns="83969" bIns="41985" numCol="1" anchor="t" anchorCtr="0" compatLnSpc="1">
                <a:prstTxWarp prst="textNoShape">
                  <a:avLst/>
                </a:prstTxWarp>
              </a:bodyPr>
              <a:lstStyle/>
              <a:p>
                <a:endParaRPr lang="en-US"/>
              </a:p>
            </p:txBody>
          </p:sp>
          <p:cxnSp>
            <p:nvCxnSpPr>
              <p:cNvPr id="15" name="Straight Connector 14"/>
              <p:cNvCxnSpPr>
                <a:endCxn id="28" idx="0"/>
              </p:cNvCxnSpPr>
              <p:nvPr/>
            </p:nvCxnSpPr>
            <p:spPr>
              <a:xfrm>
                <a:off x="2908802" y="3949410"/>
                <a:ext cx="294503" cy="35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080557" y="4255949"/>
                <a:ext cx="96408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9" name="Group 27"/>
              <p:cNvGrpSpPr/>
              <p:nvPr/>
            </p:nvGrpSpPr>
            <p:grpSpPr>
              <a:xfrm>
                <a:off x="4256572" y="3369026"/>
                <a:ext cx="665179" cy="743019"/>
                <a:chOff x="4625845" y="5307009"/>
                <a:chExt cx="432008" cy="482562"/>
              </a:xfrm>
            </p:grpSpPr>
            <p:sp>
              <p:nvSpPr>
                <p:cNvPr id="41" name="Freeform 40"/>
                <p:cNvSpPr/>
                <p:nvPr/>
              </p:nvSpPr>
              <p:spPr>
                <a:xfrm>
                  <a:off x="4715541" y="5491384"/>
                  <a:ext cx="207767" cy="298187"/>
                </a:xfrm>
                <a:custGeom>
                  <a:avLst/>
                  <a:gdLst>
                    <a:gd name="connsiteX0" fmla="*/ 0 w 594182"/>
                    <a:gd name="connsiteY0" fmla="*/ 868146 h 868146"/>
                    <a:gd name="connsiteX1" fmla="*/ 224152 w 594182"/>
                    <a:gd name="connsiteY1" fmla="*/ 362913 h 868146"/>
                    <a:gd name="connsiteX2" fmla="*/ 138761 w 594182"/>
                    <a:gd name="connsiteY2" fmla="*/ 152993 h 868146"/>
                    <a:gd name="connsiteX3" fmla="*/ 302428 w 594182"/>
                    <a:gd name="connsiteY3" fmla="*/ 0 h 868146"/>
                    <a:gd name="connsiteX4" fmla="*/ 455421 w 594182"/>
                    <a:gd name="connsiteY4" fmla="*/ 181457 h 868146"/>
                    <a:gd name="connsiteX5" fmla="*/ 366472 w 594182"/>
                    <a:gd name="connsiteY5" fmla="*/ 370029 h 868146"/>
                    <a:gd name="connsiteX6" fmla="*/ 594182 w 594182"/>
                    <a:gd name="connsiteY6" fmla="*/ 857472 h 868146"/>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4854 h 874854"/>
                    <a:gd name="connsiteX1" fmla="*/ 259732 w 619088"/>
                    <a:gd name="connsiteY1" fmla="*/ 369621 h 874854"/>
                    <a:gd name="connsiteX2" fmla="*/ 163667 w 619088"/>
                    <a:gd name="connsiteY2" fmla="*/ 159701 h 874854"/>
                    <a:gd name="connsiteX3" fmla="*/ 327334 w 619088"/>
                    <a:gd name="connsiteY3" fmla="*/ 6708 h 874854"/>
                    <a:gd name="connsiteX4" fmla="*/ 480327 w 619088"/>
                    <a:gd name="connsiteY4" fmla="*/ 188165 h 874854"/>
                    <a:gd name="connsiteX5" fmla="*/ 391378 w 619088"/>
                    <a:gd name="connsiteY5" fmla="*/ 376737 h 874854"/>
                    <a:gd name="connsiteX6" fmla="*/ 619088 w 619088"/>
                    <a:gd name="connsiteY6" fmla="*/ 864180 h 874854"/>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215752 h 876040"/>
                    <a:gd name="connsiteX5" fmla="*/ 391378 w 619088"/>
                    <a:gd name="connsiteY5" fmla="*/ 377923 h 876040"/>
                    <a:gd name="connsiteX6" fmla="*/ 619088 w 619088"/>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3419 h 873419"/>
                    <a:gd name="connsiteX1" fmla="*/ 259732 w 626204"/>
                    <a:gd name="connsiteY1" fmla="*/ 368186 h 873419"/>
                    <a:gd name="connsiteX2" fmla="*/ 177899 w 626204"/>
                    <a:gd name="connsiteY2" fmla="*/ 158266 h 873419"/>
                    <a:gd name="connsiteX3" fmla="*/ 327334 w 626204"/>
                    <a:gd name="connsiteY3" fmla="*/ 5273 h 873419"/>
                    <a:gd name="connsiteX4" fmla="*/ 468554 w 626204"/>
                    <a:gd name="connsiteY4" fmla="*/ 203273 h 873419"/>
                    <a:gd name="connsiteX5" fmla="*/ 391378 w 626204"/>
                    <a:gd name="connsiteY5" fmla="*/ 375302 h 873419"/>
                    <a:gd name="connsiteX6" fmla="*/ 619088 w 626204"/>
                    <a:gd name="connsiteY6" fmla="*/ 862745 h 873419"/>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57049"/>
                    <a:gd name="connsiteY0" fmla="*/ 868146 h 938628"/>
                    <a:gd name="connsiteX1" fmla="*/ 259732 w 657049"/>
                    <a:gd name="connsiteY1" fmla="*/ 362913 h 938628"/>
                    <a:gd name="connsiteX2" fmla="*/ 177899 w 657049"/>
                    <a:gd name="connsiteY2" fmla="*/ 152993 h 938628"/>
                    <a:gd name="connsiteX3" fmla="*/ 327334 w 657049"/>
                    <a:gd name="connsiteY3" fmla="*/ 0 h 938628"/>
                    <a:gd name="connsiteX4" fmla="*/ 468554 w 657049"/>
                    <a:gd name="connsiteY4" fmla="*/ 198000 h 938628"/>
                    <a:gd name="connsiteX5" fmla="*/ 391378 w 657049"/>
                    <a:gd name="connsiteY5" fmla="*/ 365046 h 938628"/>
                    <a:gd name="connsiteX6" fmla="*/ 619088 w 657049"/>
                    <a:gd name="connsiteY6" fmla="*/ 857472 h 938628"/>
                    <a:gd name="connsiteX7" fmla="*/ 619145 w 657049"/>
                    <a:gd name="connsiteY7" fmla="*/ 851990 h 938628"/>
                    <a:gd name="connsiteX0" fmla="*/ 24906 w 657049"/>
                    <a:gd name="connsiteY0" fmla="*/ 868146 h 938630"/>
                    <a:gd name="connsiteX1" fmla="*/ 259732 w 657049"/>
                    <a:gd name="connsiteY1" fmla="*/ 362913 h 938630"/>
                    <a:gd name="connsiteX2" fmla="*/ 177899 w 657049"/>
                    <a:gd name="connsiteY2" fmla="*/ 152993 h 938630"/>
                    <a:gd name="connsiteX3" fmla="*/ 327334 w 657049"/>
                    <a:gd name="connsiteY3" fmla="*/ 0 h 938630"/>
                    <a:gd name="connsiteX4" fmla="*/ 468554 w 657049"/>
                    <a:gd name="connsiteY4" fmla="*/ 198000 h 938630"/>
                    <a:gd name="connsiteX5" fmla="*/ 391378 w 657049"/>
                    <a:gd name="connsiteY5" fmla="*/ 365046 h 938630"/>
                    <a:gd name="connsiteX6" fmla="*/ 619088 w 657049"/>
                    <a:gd name="connsiteY6" fmla="*/ 857472 h 938630"/>
                    <a:gd name="connsiteX7" fmla="*/ 302694 w 657049"/>
                    <a:gd name="connsiteY7" fmla="*/ 886388 h 938630"/>
                    <a:gd name="connsiteX0" fmla="*/ 24906 w 626204"/>
                    <a:gd name="connsiteY0" fmla="*/ 868146 h 917992"/>
                    <a:gd name="connsiteX1" fmla="*/ 259732 w 626204"/>
                    <a:gd name="connsiteY1" fmla="*/ 362913 h 917992"/>
                    <a:gd name="connsiteX2" fmla="*/ 177899 w 626204"/>
                    <a:gd name="connsiteY2" fmla="*/ 152993 h 917992"/>
                    <a:gd name="connsiteX3" fmla="*/ 327334 w 626204"/>
                    <a:gd name="connsiteY3" fmla="*/ 0 h 917992"/>
                    <a:gd name="connsiteX4" fmla="*/ 468554 w 626204"/>
                    <a:gd name="connsiteY4" fmla="*/ 198000 h 917992"/>
                    <a:gd name="connsiteX5" fmla="*/ 391378 w 626204"/>
                    <a:gd name="connsiteY5" fmla="*/ 365046 h 917992"/>
                    <a:gd name="connsiteX6" fmla="*/ 619088 w 626204"/>
                    <a:gd name="connsiteY6" fmla="*/ 857472 h 917992"/>
                    <a:gd name="connsiteX7" fmla="*/ 302694 w 626204"/>
                    <a:gd name="connsiteY7" fmla="*/ 886388 h 917992"/>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204" h="898723">
                      <a:moveTo>
                        <a:pt x="24906" y="868146"/>
                      </a:moveTo>
                      <a:cubicBezTo>
                        <a:pt x="30239" y="790488"/>
                        <a:pt x="0" y="424128"/>
                        <a:pt x="259732" y="362913"/>
                      </a:cubicBezTo>
                      <a:cubicBezTo>
                        <a:pt x="169004" y="308857"/>
                        <a:pt x="166632" y="213478"/>
                        <a:pt x="177899" y="152993"/>
                      </a:cubicBezTo>
                      <a:cubicBezTo>
                        <a:pt x="189166" y="92508"/>
                        <a:pt x="224746" y="7894"/>
                        <a:pt x="327334" y="0"/>
                      </a:cubicBezTo>
                      <a:cubicBezTo>
                        <a:pt x="423198" y="6894"/>
                        <a:pt x="471404" y="81280"/>
                        <a:pt x="468554" y="198000"/>
                      </a:cubicBezTo>
                      <a:cubicBezTo>
                        <a:pt x="460479" y="244957"/>
                        <a:pt x="464316" y="292826"/>
                        <a:pt x="391378" y="365046"/>
                      </a:cubicBezTo>
                      <a:cubicBezTo>
                        <a:pt x="626204" y="423671"/>
                        <a:pt x="607228" y="723455"/>
                        <a:pt x="619088" y="857472"/>
                      </a:cubicBezTo>
                      <a:cubicBezTo>
                        <a:pt x="533221" y="898723"/>
                        <a:pt x="302682" y="887530"/>
                        <a:pt x="302694" y="886388"/>
                      </a:cubicBezTo>
                    </a:path>
                  </a:pathLst>
                </a:cu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Freeform 41"/>
                <p:cNvSpPr/>
                <p:nvPr/>
              </p:nvSpPr>
              <p:spPr>
                <a:xfrm>
                  <a:off x="4850086" y="5399197"/>
                  <a:ext cx="207767" cy="298187"/>
                </a:xfrm>
                <a:custGeom>
                  <a:avLst/>
                  <a:gdLst>
                    <a:gd name="connsiteX0" fmla="*/ 0 w 594182"/>
                    <a:gd name="connsiteY0" fmla="*/ 868146 h 868146"/>
                    <a:gd name="connsiteX1" fmla="*/ 224152 w 594182"/>
                    <a:gd name="connsiteY1" fmla="*/ 362913 h 868146"/>
                    <a:gd name="connsiteX2" fmla="*/ 138761 w 594182"/>
                    <a:gd name="connsiteY2" fmla="*/ 152993 h 868146"/>
                    <a:gd name="connsiteX3" fmla="*/ 302428 w 594182"/>
                    <a:gd name="connsiteY3" fmla="*/ 0 h 868146"/>
                    <a:gd name="connsiteX4" fmla="*/ 455421 w 594182"/>
                    <a:gd name="connsiteY4" fmla="*/ 181457 h 868146"/>
                    <a:gd name="connsiteX5" fmla="*/ 366472 w 594182"/>
                    <a:gd name="connsiteY5" fmla="*/ 370029 h 868146"/>
                    <a:gd name="connsiteX6" fmla="*/ 594182 w 594182"/>
                    <a:gd name="connsiteY6" fmla="*/ 857472 h 868146"/>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4854 h 874854"/>
                    <a:gd name="connsiteX1" fmla="*/ 259732 w 619088"/>
                    <a:gd name="connsiteY1" fmla="*/ 369621 h 874854"/>
                    <a:gd name="connsiteX2" fmla="*/ 163667 w 619088"/>
                    <a:gd name="connsiteY2" fmla="*/ 159701 h 874854"/>
                    <a:gd name="connsiteX3" fmla="*/ 327334 w 619088"/>
                    <a:gd name="connsiteY3" fmla="*/ 6708 h 874854"/>
                    <a:gd name="connsiteX4" fmla="*/ 480327 w 619088"/>
                    <a:gd name="connsiteY4" fmla="*/ 188165 h 874854"/>
                    <a:gd name="connsiteX5" fmla="*/ 391378 w 619088"/>
                    <a:gd name="connsiteY5" fmla="*/ 376737 h 874854"/>
                    <a:gd name="connsiteX6" fmla="*/ 619088 w 619088"/>
                    <a:gd name="connsiteY6" fmla="*/ 864180 h 874854"/>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215752 h 876040"/>
                    <a:gd name="connsiteX5" fmla="*/ 391378 w 619088"/>
                    <a:gd name="connsiteY5" fmla="*/ 377923 h 876040"/>
                    <a:gd name="connsiteX6" fmla="*/ 619088 w 619088"/>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3419 h 873419"/>
                    <a:gd name="connsiteX1" fmla="*/ 259732 w 626204"/>
                    <a:gd name="connsiteY1" fmla="*/ 368186 h 873419"/>
                    <a:gd name="connsiteX2" fmla="*/ 177899 w 626204"/>
                    <a:gd name="connsiteY2" fmla="*/ 158266 h 873419"/>
                    <a:gd name="connsiteX3" fmla="*/ 327334 w 626204"/>
                    <a:gd name="connsiteY3" fmla="*/ 5273 h 873419"/>
                    <a:gd name="connsiteX4" fmla="*/ 468554 w 626204"/>
                    <a:gd name="connsiteY4" fmla="*/ 203273 h 873419"/>
                    <a:gd name="connsiteX5" fmla="*/ 391378 w 626204"/>
                    <a:gd name="connsiteY5" fmla="*/ 375302 h 873419"/>
                    <a:gd name="connsiteX6" fmla="*/ 619088 w 626204"/>
                    <a:gd name="connsiteY6" fmla="*/ 862745 h 873419"/>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57049"/>
                    <a:gd name="connsiteY0" fmla="*/ 868146 h 938628"/>
                    <a:gd name="connsiteX1" fmla="*/ 259732 w 657049"/>
                    <a:gd name="connsiteY1" fmla="*/ 362913 h 938628"/>
                    <a:gd name="connsiteX2" fmla="*/ 177899 w 657049"/>
                    <a:gd name="connsiteY2" fmla="*/ 152993 h 938628"/>
                    <a:gd name="connsiteX3" fmla="*/ 327334 w 657049"/>
                    <a:gd name="connsiteY3" fmla="*/ 0 h 938628"/>
                    <a:gd name="connsiteX4" fmla="*/ 468554 w 657049"/>
                    <a:gd name="connsiteY4" fmla="*/ 198000 h 938628"/>
                    <a:gd name="connsiteX5" fmla="*/ 391378 w 657049"/>
                    <a:gd name="connsiteY5" fmla="*/ 365046 h 938628"/>
                    <a:gd name="connsiteX6" fmla="*/ 619088 w 657049"/>
                    <a:gd name="connsiteY6" fmla="*/ 857472 h 938628"/>
                    <a:gd name="connsiteX7" fmla="*/ 619145 w 657049"/>
                    <a:gd name="connsiteY7" fmla="*/ 851990 h 938628"/>
                    <a:gd name="connsiteX0" fmla="*/ 24906 w 657049"/>
                    <a:gd name="connsiteY0" fmla="*/ 868146 h 938630"/>
                    <a:gd name="connsiteX1" fmla="*/ 259732 w 657049"/>
                    <a:gd name="connsiteY1" fmla="*/ 362913 h 938630"/>
                    <a:gd name="connsiteX2" fmla="*/ 177899 w 657049"/>
                    <a:gd name="connsiteY2" fmla="*/ 152993 h 938630"/>
                    <a:gd name="connsiteX3" fmla="*/ 327334 w 657049"/>
                    <a:gd name="connsiteY3" fmla="*/ 0 h 938630"/>
                    <a:gd name="connsiteX4" fmla="*/ 468554 w 657049"/>
                    <a:gd name="connsiteY4" fmla="*/ 198000 h 938630"/>
                    <a:gd name="connsiteX5" fmla="*/ 391378 w 657049"/>
                    <a:gd name="connsiteY5" fmla="*/ 365046 h 938630"/>
                    <a:gd name="connsiteX6" fmla="*/ 619088 w 657049"/>
                    <a:gd name="connsiteY6" fmla="*/ 857472 h 938630"/>
                    <a:gd name="connsiteX7" fmla="*/ 302694 w 657049"/>
                    <a:gd name="connsiteY7" fmla="*/ 886388 h 938630"/>
                    <a:gd name="connsiteX0" fmla="*/ 24906 w 626204"/>
                    <a:gd name="connsiteY0" fmla="*/ 868146 h 917992"/>
                    <a:gd name="connsiteX1" fmla="*/ 259732 w 626204"/>
                    <a:gd name="connsiteY1" fmla="*/ 362913 h 917992"/>
                    <a:gd name="connsiteX2" fmla="*/ 177899 w 626204"/>
                    <a:gd name="connsiteY2" fmla="*/ 152993 h 917992"/>
                    <a:gd name="connsiteX3" fmla="*/ 327334 w 626204"/>
                    <a:gd name="connsiteY3" fmla="*/ 0 h 917992"/>
                    <a:gd name="connsiteX4" fmla="*/ 468554 w 626204"/>
                    <a:gd name="connsiteY4" fmla="*/ 198000 h 917992"/>
                    <a:gd name="connsiteX5" fmla="*/ 391378 w 626204"/>
                    <a:gd name="connsiteY5" fmla="*/ 365046 h 917992"/>
                    <a:gd name="connsiteX6" fmla="*/ 619088 w 626204"/>
                    <a:gd name="connsiteY6" fmla="*/ 857472 h 917992"/>
                    <a:gd name="connsiteX7" fmla="*/ 302694 w 626204"/>
                    <a:gd name="connsiteY7" fmla="*/ 886388 h 917992"/>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 name="connsiteX0" fmla="*/ 54945 w 626204"/>
                    <a:gd name="connsiteY0" fmla="*/ 687921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204" h="898723">
                      <a:moveTo>
                        <a:pt x="54945" y="687921"/>
                      </a:moveTo>
                      <a:cubicBezTo>
                        <a:pt x="60278" y="610263"/>
                        <a:pt x="0" y="424128"/>
                        <a:pt x="259732" y="362913"/>
                      </a:cubicBezTo>
                      <a:cubicBezTo>
                        <a:pt x="169004" y="308857"/>
                        <a:pt x="166632" y="213478"/>
                        <a:pt x="177899" y="152993"/>
                      </a:cubicBezTo>
                      <a:cubicBezTo>
                        <a:pt x="189166" y="92508"/>
                        <a:pt x="224746" y="7894"/>
                        <a:pt x="327334" y="0"/>
                      </a:cubicBezTo>
                      <a:cubicBezTo>
                        <a:pt x="423198" y="6894"/>
                        <a:pt x="471404" y="81280"/>
                        <a:pt x="468554" y="198000"/>
                      </a:cubicBezTo>
                      <a:cubicBezTo>
                        <a:pt x="460479" y="244957"/>
                        <a:pt x="464316" y="292826"/>
                        <a:pt x="391378" y="365046"/>
                      </a:cubicBezTo>
                      <a:cubicBezTo>
                        <a:pt x="626204" y="423671"/>
                        <a:pt x="607228" y="723455"/>
                        <a:pt x="619088" y="857472"/>
                      </a:cubicBezTo>
                      <a:cubicBezTo>
                        <a:pt x="533221" y="898723"/>
                        <a:pt x="302682" y="887530"/>
                        <a:pt x="302694" y="886388"/>
                      </a:cubicBezTo>
                    </a:path>
                  </a:pathLst>
                </a:cu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Freeform 42"/>
                <p:cNvSpPr/>
                <p:nvPr/>
              </p:nvSpPr>
              <p:spPr>
                <a:xfrm>
                  <a:off x="4625845" y="5307009"/>
                  <a:ext cx="207767" cy="288042"/>
                </a:xfrm>
                <a:custGeom>
                  <a:avLst/>
                  <a:gdLst>
                    <a:gd name="connsiteX0" fmla="*/ 0 w 594182"/>
                    <a:gd name="connsiteY0" fmla="*/ 868146 h 868146"/>
                    <a:gd name="connsiteX1" fmla="*/ 224152 w 594182"/>
                    <a:gd name="connsiteY1" fmla="*/ 362913 h 868146"/>
                    <a:gd name="connsiteX2" fmla="*/ 138761 w 594182"/>
                    <a:gd name="connsiteY2" fmla="*/ 152993 h 868146"/>
                    <a:gd name="connsiteX3" fmla="*/ 302428 w 594182"/>
                    <a:gd name="connsiteY3" fmla="*/ 0 h 868146"/>
                    <a:gd name="connsiteX4" fmla="*/ 455421 w 594182"/>
                    <a:gd name="connsiteY4" fmla="*/ 181457 h 868146"/>
                    <a:gd name="connsiteX5" fmla="*/ 366472 w 594182"/>
                    <a:gd name="connsiteY5" fmla="*/ 370029 h 868146"/>
                    <a:gd name="connsiteX6" fmla="*/ 594182 w 594182"/>
                    <a:gd name="connsiteY6" fmla="*/ 857472 h 868146"/>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4854 h 874854"/>
                    <a:gd name="connsiteX1" fmla="*/ 259732 w 619088"/>
                    <a:gd name="connsiteY1" fmla="*/ 369621 h 874854"/>
                    <a:gd name="connsiteX2" fmla="*/ 163667 w 619088"/>
                    <a:gd name="connsiteY2" fmla="*/ 159701 h 874854"/>
                    <a:gd name="connsiteX3" fmla="*/ 327334 w 619088"/>
                    <a:gd name="connsiteY3" fmla="*/ 6708 h 874854"/>
                    <a:gd name="connsiteX4" fmla="*/ 480327 w 619088"/>
                    <a:gd name="connsiteY4" fmla="*/ 188165 h 874854"/>
                    <a:gd name="connsiteX5" fmla="*/ 391378 w 619088"/>
                    <a:gd name="connsiteY5" fmla="*/ 376737 h 874854"/>
                    <a:gd name="connsiteX6" fmla="*/ 619088 w 619088"/>
                    <a:gd name="connsiteY6" fmla="*/ 864180 h 874854"/>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215752 h 876040"/>
                    <a:gd name="connsiteX5" fmla="*/ 391378 w 619088"/>
                    <a:gd name="connsiteY5" fmla="*/ 377923 h 876040"/>
                    <a:gd name="connsiteX6" fmla="*/ 619088 w 619088"/>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3419 h 873419"/>
                    <a:gd name="connsiteX1" fmla="*/ 259732 w 626204"/>
                    <a:gd name="connsiteY1" fmla="*/ 368186 h 873419"/>
                    <a:gd name="connsiteX2" fmla="*/ 177899 w 626204"/>
                    <a:gd name="connsiteY2" fmla="*/ 158266 h 873419"/>
                    <a:gd name="connsiteX3" fmla="*/ 327334 w 626204"/>
                    <a:gd name="connsiteY3" fmla="*/ 5273 h 873419"/>
                    <a:gd name="connsiteX4" fmla="*/ 468554 w 626204"/>
                    <a:gd name="connsiteY4" fmla="*/ 203273 h 873419"/>
                    <a:gd name="connsiteX5" fmla="*/ 391378 w 626204"/>
                    <a:gd name="connsiteY5" fmla="*/ 375302 h 873419"/>
                    <a:gd name="connsiteX6" fmla="*/ 619088 w 626204"/>
                    <a:gd name="connsiteY6" fmla="*/ 862745 h 873419"/>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57049"/>
                    <a:gd name="connsiteY0" fmla="*/ 868146 h 938628"/>
                    <a:gd name="connsiteX1" fmla="*/ 259732 w 657049"/>
                    <a:gd name="connsiteY1" fmla="*/ 362913 h 938628"/>
                    <a:gd name="connsiteX2" fmla="*/ 177899 w 657049"/>
                    <a:gd name="connsiteY2" fmla="*/ 152993 h 938628"/>
                    <a:gd name="connsiteX3" fmla="*/ 327334 w 657049"/>
                    <a:gd name="connsiteY3" fmla="*/ 0 h 938628"/>
                    <a:gd name="connsiteX4" fmla="*/ 468554 w 657049"/>
                    <a:gd name="connsiteY4" fmla="*/ 198000 h 938628"/>
                    <a:gd name="connsiteX5" fmla="*/ 391378 w 657049"/>
                    <a:gd name="connsiteY5" fmla="*/ 365046 h 938628"/>
                    <a:gd name="connsiteX6" fmla="*/ 619088 w 657049"/>
                    <a:gd name="connsiteY6" fmla="*/ 857472 h 938628"/>
                    <a:gd name="connsiteX7" fmla="*/ 619145 w 657049"/>
                    <a:gd name="connsiteY7" fmla="*/ 851990 h 938628"/>
                    <a:gd name="connsiteX0" fmla="*/ 24906 w 657049"/>
                    <a:gd name="connsiteY0" fmla="*/ 868146 h 938630"/>
                    <a:gd name="connsiteX1" fmla="*/ 259732 w 657049"/>
                    <a:gd name="connsiteY1" fmla="*/ 362913 h 938630"/>
                    <a:gd name="connsiteX2" fmla="*/ 177899 w 657049"/>
                    <a:gd name="connsiteY2" fmla="*/ 152993 h 938630"/>
                    <a:gd name="connsiteX3" fmla="*/ 327334 w 657049"/>
                    <a:gd name="connsiteY3" fmla="*/ 0 h 938630"/>
                    <a:gd name="connsiteX4" fmla="*/ 468554 w 657049"/>
                    <a:gd name="connsiteY4" fmla="*/ 198000 h 938630"/>
                    <a:gd name="connsiteX5" fmla="*/ 391378 w 657049"/>
                    <a:gd name="connsiteY5" fmla="*/ 365046 h 938630"/>
                    <a:gd name="connsiteX6" fmla="*/ 619088 w 657049"/>
                    <a:gd name="connsiteY6" fmla="*/ 857472 h 938630"/>
                    <a:gd name="connsiteX7" fmla="*/ 302694 w 657049"/>
                    <a:gd name="connsiteY7" fmla="*/ 886388 h 938630"/>
                    <a:gd name="connsiteX0" fmla="*/ 24906 w 626204"/>
                    <a:gd name="connsiteY0" fmla="*/ 868146 h 917992"/>
                    <a:gd name="connsiteX1" fmla="*/ 259732 w 626204"/>
                    <a:gd name="connsiteY1" fmla="*/ 362913 h 917992"/>
                    <a:gd name="connsiteX2" fmla="*/ 177899 w 626204"/>
                    <a:gd name="connsiteY2" fmla="*/ 152993 h 917992"/>
                    <a:gd name="connsiteX3" fmla="*/ 327334 w 626204"/>
                    <a:gd name="connsiteY3" fmla="*/ 0 h 917992"/>
                    <a:gd name="connsiteX4" fmla="*/ 468554 w 626204"/>
                    <a:gd name="connsiteY4" fmla="*/ 198000 h 917992"/>
                    <a:gd name="connsiteX5" fmla="*/ 391378 w 626204"/>
                    <a:gd name="connsiteY5" fmla="*/ 365046 h 917992"/>
                    <a:gd name="connsiteX6" fmla="*/ 619088 w 626204"/>
                    <a:gd name="connsiteY6" fmla="*/ 857472 h 917992"/>
                    <a:gd name="connsiteX7" fmla="*/ 302694 w 626204"/>
                    <a:gd name="connsiteY7" fmla="*/ 886388 h 917992"/>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3 w 626204"/>
                    <a:gd name="connsiteY7" fmla="*/ 886390 h 898723"/>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204" h="868146">
                      <a:moveTo>
                        <a:pt x="24906" y="868146"/>
                      </a:moveTo>
                      <a:cubicBezTo>
                        <a:pt x="30239" y="790488"/>
                        <a:pt x="0" y="424128"/>
                        <a:pt x="259732" y="362913"/>
                      </a:cubicBezTo>
                      <a:cubicBezTo>
                        <a:pt x="169004" y="308857"/>
                        <a:pt x="166632" y="213478"/>
                        <a:pt x="177899" y="152993"/>
                      </a:cubicBezTo>
                      <a:cubicBezTo>
                        <a:pt x="189166" y="92508"/>
                        <a:pt x="224746" y="7894"/>
                        <a:pt x="327334" y="0"/>
                      </a:cubicBezTo>
                      <a:cubicBezTo>
                        <a:pt x="423198" y="6894"/>
                        <a:pt x="471404" y="81280"/>
                        <a:pt x="468554" y="198000"/>
                      </a:cubicBezTo>
                      <a:cubicBezTo>
                        <a:pt x="460479" y="244957"/>
                        <a:pt x="464316" y="292826"/>
                        <a:pt x="391378" y="365046"/>
                      </a:cubicBezTo>
                      <a:cubicBezTo>
                        <a:pt x="626204" y="423671"/>
                        <a:pt x="584702" y="550746"/>
                        <a:pt x="574032" y="564607"/>
                      </a:cubicBezTo>
                    </a:path>
                  </a:pathLst>
                </a:cu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4" name="Straight Connector 43"/>
                <p:cNvCxnSpPr/>
                <p:nvPr/>
              </p:nvCxnSpPr>
              <p:spPr>
                <a:xfrm>
                  <a:off x="4691595" y="5591045"/>
                  <a:ext cx="87694" cy="813"/>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0" name="Groupe 538"/>
              <p:cNvGrpSpPr/>
              <p:nvPr/>
            </p:nvGrpSpPr>
            <p:grpSpPr>
              <a:xfrm>
                <a:off x="5791259" y="3805105"/>
                <a:ext cx="1276851" cy="521244"/>
                <a:chOff x="503575" y="2069902"/>
                <a:chExt cx="536213" cy="206374"/>
              </a:xfrm>
            </p:grpSpPr>
            <p:sp>
              <p:nvSpPr>
                <p:cNvPr id="31" name="Freeform 286"/>
                <p:cNvSpPr>
                  <a:spLocks/>
                </p:cNvSpPr>
                <p:nvPr/>
              </p:nvSpPr>
              <p:spPr bwMode="auto">
                <a:xfrm>
                  <a:off x="957238" y="2069902"/>
                  <a:ext cx="82550" cy="185737"/>
                </a:xfrm>
                <a:custGeom>
                  <a:avLst/>
                  <a:gdLst/>
                  <a:ahLst/>
                  <a:cxnLst>
                    <a:cxn ang="0">
                      <a:pos x="52" y="0"/>
                    </a:cxn>
                    <a:cxn ang="0">
                      <a:pos x="0" y="21"/>
                    </a:cxn>
                    <a:cxn ang="0">
                      <a:pos x="34" y="117"/>
                    </a:cxn>
                    <a:cxn ang="0">
                      <a:pos x="34" y="117"/>
                    </a:cxn>
                    <a:cxn ang="0">
                      <a:pos x="44" y="113"/>
                    </a:cxn>
                    <a:cxn ang="0">
                      <a:pos x="52" y="110"/>
                    </a:cxn>
                  </a:cxnLst>
                  <a:rect l="0" t="0" r="r" b="b"/>
                  <a:pathLst>
                    <a:path w="52" h="117">
                      <a:moveTo>
                        <a:pt x="52" y="0"/>
                      </a:moveTo>
                      <a:lnTo>
                        <a:pt x="0" y="21"/>
                      </a:lnTo>
                      <a:lnTo>
                        <a:pt x="34" y="117"/>
                      </a:lnTo>
                      <a:lnTo>
                        <a:pt x="34" y="117"/>
                      </a:lnTo>
                      <a:lnTo>
                        <a:pt x="44" y="113"/>
                      </a:lnTo>
                      <a:lnTo>
                        <a:pt x="52" y="110"/>
                      </a:lnTo>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87"/>
                <p:cNvSpPr>
                  <a:spLocks/>
                </p:cNvSpPr>
                <p:nvPr/>
              </p:nvSpPr>
              <p:spPr bwMode="auto">
                <a:xfrm>
                  <a:off x="627038" y="2231827"/>
                  <a:ext cx="38100" cy="23812"/>
                </a:xfrm>
                <a:custGeom>
                  <a:avLst/>
                  <a:gdLst/>
                  <a:ahLst/>
                  <a:cxnLst>
                    <a:cxn ang="0">
                      <a:pos x="0" y="8"/>
                    </a:cxn>
                    <a:cxn ang="0">
                      <a:pos x="19" y="15"/>
                    </a:cxn>
                    <a:cxn ang="0">
                      <a:pos x="24" y="0"/>
                    </a:cxn>
                  </a:cxnLst>
                  <a:rect l="0" t="0" r="r" b="b"/>
                  <a:pathLst>
                    <a:path w="24" h="15">
                      <a:moveTo>
                        <a:pt x="0" y="8"/>
                      </a:moveTo>
                      <a:lnTo>
                        <a:pt x="19" y="15"/>
                      </a:lnTo>
                      <a:lnTo>
                        <a:pt x="24" y="0"/>
                      </a:lnTo>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88"/>
                <p:cNvSpPr>
                  <a:spLocks/>
                </p:cNvSpPr>
                <p:nvPr/>
              </p:nvSpPr>
              <p:spPr bwMode="auto">
                <a:xfrm>
                  <a:off x="503575" y="2073339"/>
                  <a:ext cx="218967" cy="38486"/>
                </a:xfrm>
                <a:custGeom>
                  <a:avLst/>
                  <a:gdLst>
                    <a:gd name="connsiteX0" fmla="*/ 10000 w 10000"/>
                    <a:gd name="connsiteY0" fmla="*/ 10000 h 10000"/>
                    <a:gd name="connsiteX1" fmla="*/ 1315 w 10000"/>
                    <a:gd name="connsiteY1" fmla="*/ 1050 h 10000"/>
                    <a:gd name="connsiteX2" fmla="*/ 189 w 10000"/>
                    <a:gd name="connsiteY2" fmla="*/ 0 h 10000"/>
                    <a:gd name="connsiteX3" fmla="*/ 0 w 10000"/>
                    <a:gd name="connsiteY3" fmla="*/ 0 h 10000"/>
                    <a:gd name="connsiteX0" fmla="*/ 27046 w 27046"/>
                    <a:gd name="connsiteY0" fmla="*/ 10723 h 10723"/>
                    <a:gd name="connsiteX1" fmla="*/ 18361 w 27046"/>
                    <a:gd name="connsiteY1" fmla="*/ 1773 h 10723"/>
                    <a:gd name="connsiteX2" fmla="*/ 17235 w 27046"/>
                    <a:gd name="connsiteY2" fmla="*/ 723 h 10723"/>
                    <a:gd name="connsiteX3" fmla="*/ 0 w 27046"/>
                    <a:gd name="connsiteY3" fmla="*/ 0 h 10723"/>
                    <a:gd name="connsiteX0" fmla="*/ 27458 w 27458"/>
                    <a:gd name="connsiteY0" fmla="*/ 10000 h 10000"/>
                    <a:gd name="connsiteX1" fmla="*/ 18773 w 27458"/>
                    <a:gd name="connsiteY1" fmla="*/ 1050 h 10000"/>
                    <a:gd name="connsiteX2" fmla="*/ 17647 w 27458"/>
                    <a:gd name="connsiteY2" fmla="*/ 0 h 10000"/>
                    <a:gd name="connsiteX3" fmla="*/ 0 w 27458"/>
                    <a:gd name="connsiteY3" fmla="*/ 2531 h 10000"/>
                    <a:gd name="connsiteX0" fmla="*/ 27458 w 27458"/>
                    <a:gd name="connsiteY0" fmla="*/ 8950 h 8950"/>
                    <a:gd name="connsiteX1" fmla="*/ 18773 w 27458"/>
                    <a:gd name="connsiteY1" fmla="*/ 0 h 8950"/>
                    <a:gd name="connsiteX2" fmla="*/ 17922 w 27458"/>
                    <a:gd name="connsiteY2" fmla="*/ 1481 h 8950"/>
                    <a:gd name="connsiteX3" fmla="*/ 0 w 27458"/>
                    <a:gd name="connsiteY3" fmla="*/ 1481 h 8950"/>
                    <a:gd name="connsiteX0" fmla="*/ 10000 w 10000"/>
                    <a:gd name="connsiteY0" fmla="*/ 11391 h 11391"/>
                    <a:gd name="connsiteX1" fmla="*/ 6837 w 10000"/>
                    <a:gd name="connsiteY1" fmla="*/ 1391 h 11391"/>
                    <a:gd name="connsiteX2" fmla="*/ 0 w 10000"/>
                    <a:gd name="connsiteY2" fmla="*/ 3046 h 11391"/>
                    <a:gd name="connsiteX0" fmla="*/ 10000 w 10000"/>
                    <a:gd name="connsiteY0" fmla="*/ 9775 h 9775"/>
                    <a:gd name="connsiteX1" fmla="*/ 6837 w 10000"/>
                    <a:gd name="connsiteY1" fmla="*/ 1391 h 9775"/>
                    <a:gd name="connsiteX2" fmla="*/ 0 w 10000"/>
                    <a:gd name="connsiteY2" fmla="*/ 1430 h 9775"/>
                    <a:gd name="connsiteX0" fmla="*/ 10000 w 10000"/>
                    <a:gd name="connsiteY0" fmla="*/ 9173 h 9173"/>
                    <a:gd name="connsiteX1" fmla="*/ 6837 w 10000"/>
                    <a:gd name="connsiteY1" fmla="*/ 596 h 9173"/>
                    <a:gd name="connsiteX2" fmla="*/ 0 w 10000"/>
                    <a:gd name="connsiteY2" fmla="*/ 636 h 9173"/>
                    <a:gd name="connsiteX0" fmla="*/ 10000 w 10495"/>
                    <a:gd name="connsiteY0" fmla="*/ 10000 h 15516"/>
                    <a:gd name="connsiteX1" fmla="*/ 10492 w 10495"/>
                    <a:gd name="connsiteY1" fmla="*/ 15516 h 15516"/>
                    <a:gd name="connsiteX2" fmla="*/ 6837 w 10495"/>
                    <a:gd name="connsiteY2" fmla="*/ 650 h 15516"/>
                    <a:gd name="connsiteX3" fmla="*/ 0 w 10495"/>
                    <a:gd name="connsiteY3" fmla="*/ 693 h 15516"/>
                    <a:gd name="connsiteX0" fmla="*/ 10492 w 10492"/>
                    <a:gd name="connsiteY0" fmla="*/ 15516 h 15516"/>
                    <a:gd name="connsiteX1" fmla="*/ 6837 w 10492"/>
                    <a:gd name="connsiteY1" fmla="*/ 650 h 15516"/>
                    <a:gd name="connsiteX2" fmla="*/ 0 w 10492"/>
                    <a:gd name="connsiteY2" fmla="*/ 693 h 15516"/>
                    <a:gd name="connsiteX0" fmla="*/ 9478 w 9478"/>
                    <a:gd name="connsiteY0" fmla="*/ 15900 h 15900"/>
                    <a:gd name="connsiteX1" fmla="*/ 5823 w 9478"/>
                    <a:gd name="connsiteY1" fmla="*/ 1034 h 15900"/>
                    <a:gd name="connsiteX2" fmla="*/ 0 w 9478"/>
                    <a:gd name="connsiteY2" fmla="*/ 384 h 15900"/>
                  </a:gdLst>
                  <a:ahLst/>
                  <a:cxnLst>
                    <a:cxn ang="0">
                      <a:pos x="connsiteX0" y="connsiteY0"/>
                    </a:cxn>
                    <a:cxn ang="0">
                      <a:pos x="connsiteX1" y="connsiteY1"/>
                    </a:cxn>
                    <a:cxn ang="0">
                      <a:pos x="connsiteX2" y="connsiteY2"/>
                    </a:cxn>
                  </a:cxnLst>
                  <a:rect l="l" t="t" r="r" b="b"/>
                  <a:pathLst>
                    <a:path w="9478" h="15900">
                      <a:moveTo>
                        <a:pt x="9478" y="15900"/>
                      </a:moveTo>
                      <a:lnTo>
                        <a:pt x="5823" y="1034"/>
                      </a:lnTo>
                      <a:cubicBezTo>
                        <a:pt x="4256" y="384"/>
                        <a:pt x="1424" y="0"/>
                        <a:pt x="0" y="384"/>
                      </a:cubicBezTo>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89"/>
                <p:cNvSpPr>
                  <a:spLocks/>
                </p:cNvSpPr>
                <p:nvPr/>
              </p:nvSpPr>
              <p:spPr bwMode="auto">
                <a:xfrm>
                  <a:off x="687363" y="2096889"/>
                  <a:ext cx="134938" cy="120650"/>
                </a:xfrm>
                <a:custGeom>
                  <a:avLst/>
                  <a:gdLst/>
                  <a:ahLst/>
                  <a:cxnLst>
                    <a:cxn ang="0">
                      <a:pos x="85" y="0"/>
                    </a:cxn>
                    <a:cxn ang="0">
                      <a:pos x="29" y="4"/>
                    </a:cxn>
                    <a:cxn ang="0">
                      <a:pos x="29" y="4"/>
                    </a:cxn>
                    <a:cxn ang="0">
                      <a:pos x="28" y="5"/>
                    </a:cxn>
                    <a:cxn ang="0">
                      <a:pos x="25" y="6"/>
                    </a:cxn>
                    <a:cxn ang="0">
                      <a:pos x="23" y="9"/>
                    </a:cxn>
                    <a:cxn ang="0">
                      <a:pos x="23" y="9"/>
                    </a:cxn>
                    <a:cxn ang="0">
                      <a:pos x="11" y="43"/>
                    </a:cxn>
                    <a:cxn ang="0">
                      <a:pos x="0" y="74"/>
                    </a:cxn>
                    <a:cxn ang="0">
                      <a:pos x="10" y="76"/>
                    </a:cxn>
                  </a:cxnLst>
                  <a:rect l="0" t="0" r="r" b="b"/>
                  <a:pathLst>
                    <a:path w="85" h="76">
                      <a:moveTo>
                        <a:pt x="85" y="0"/>
                      </a:moveTo>
                      <a:lnTo>
                        <a:pt x="29" y="4"/>
                      </a:lnTo>
                      <a:lnTo>
                        <a:pt x="29" y="4"/>
                      </a:lnTo>
                      <a:lnTo>
                        <a:pt x="28" y="5"/>
                      </a:lnTo>
                      <a:lnTo>
                        <a:pt x="25" y="6"/>
                      </a:lnTo>
                      <a:lnTo>
                        <a:pt x="23" y="9"/>
                      </a:lnTo>
                      <a:lnTo>
                        <a:pt x="23" y="9"/>
                      </a:lnTo>
                      <a:lnTo>
                        <a:pt x="11" y="43"/>
                      </a:lnTo>
                      <a:lnTo>
                        <a:pt x="0" y="74"/>
                      </a:lnTo>
                      <a:lnTo>
                        <a:pt x="10" y="76"/>
                      </a:lnTo>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90"/>
                <p:cNvSpPr>
                  <a:spLocks/>
                </p:cNvSpPr>
                <p:nvPr/>
              </p:nvSpPr>
              <p:spPr bwMode="auto">
                <a:xfrm>
                  <a:off x="846113" y="2188964"/>
                  <a:ext cx="114300" cy="87312"/>
                </a:xfrm>
                <a:custGeom>
                  <a:avLst/>
                  <a:gdLst/>
                  <a:ahLst/>
                  <a:cxnLst>
                    <a:cxn ang="0">
                      <a:pos x="0" y="34"/>
                    </a:cxn>
                    <a:cxn ang="0">
                      <a:pos x="0" y="34"/>
                    </a:cxn>
                    <a:cxn ang="0">
                      <a:pos x="6" y="39"/>
                    </a:cxn>
                    <a:cxn ang="0">
                      <a:pos x="13" y="44"/>
                    </a:cxn>
                    <a:cxn ang="0">
                      <a:pos x="13" y="44"/>
                    </a:cxn>
                    <a:cxn ang="0">
                      <a:pos x="19" y="51"/>
                    </a:cxn>
                    <a:cxn ang="0">
                      <a:pos x="21" y="53"/>
                    </a:cxn>
                    <a:cxn ang="0">
                      <a:pos x="25" y="55"/>
                    </a:cxn>
                    <a:cxn ang="0">
                      <a:pos x="28" y="55"/>
                    </a:cxn>
                    <a:cxn ang="0">
                      <a:pos x="28" y="55"/>
                    </a:cxn>
                    <a:cxn ang="0">
                      <a:pos x="32" y="55"/>
                    </a:cxn>
                    <a:cxn ang="0">
                      <a:pos x="34" y="52"/>
                    </a:cxn>
                    <a:cxn ang="0">
                      <a:pos x="37" y="48"/>
                    </a:cxn>
                    <a:cxn ang="0">
                      <a:pos x="37" y="46"/>
                    </a:cxn>
                    <a:cxn ang="0">
                      <a:pos x="37" y="46"/>
                    </a:cxn>
                    <a:cxn ang="0">
                      <a:pos x="37" y="43"/>
                    </a:cxn>
                    <a:cxn ang="0">
                      <a:pos x="35" y="41"/>
                    </a:cxn>
                    <a:cxn ang="0">
                      <a:pos x="32" y="35"/>
                    </a:cxn>
                    <a:cxn ang="0">
                      <a:pos x="23" y="29"/>
                    </a:cxn>
                    <a:cxn ang="0">
                      <a:pos x="8" y="14"/>
                    </a:cxn>
                    <a:cxn ang="0">
                      <a:pos x="9" y="13"/>
                    </a:cxn>
                    <a:cxn ang="0">
                      <a:pos x="33" y="34"/>
                    </a:cxn>
                    <a:cxn ang="0">
                      <a:pos x="33" y="34"/>
                    </a:cxn>
                    <a:cxn ang="0">
                      <a:pos x="38" y="39"/>
                    </a:cxn>
                    <a:cxn ang="0">
                      <a:pos x="42" y="42"/>
                    </a:cxn>
                    <a:cxn ang="0">
                      <a:pos x="46" y="44"/>
                    </a:cxn>
                    <a:cxn ang="0">
                      <a:pos x="46" y="44"/>
                    </a:cxn>
                    <a:cxn ang="0">
                      <a:pos x="49" y="44"/>
                    </a:cxn>
                    <a:cxn ang="0">
                      <a:pos x="53" y="42"/>
                    </a:cxn>
                    <a:cxn ang="0">
                      <a:pos x="53" y="42"/>
                    </a:cxn>
                    <a:cxn ang="0">
                      <a:pos x="56" y="39"/>
                    </a:cxn>
                    <a:cxn ang="0">
                      <a:pos x="58" y="34"/>
                    </a:cxn>
                    <a:cxn ang="0">
                      <a:pos x="58" y="34"/>
                    </a:cxn>
                    <a:cxn ang="0">
                      <a:pos x="57" y="32"/>
                    </a:cxn>
                    <a:cxn ang="0">
                      <a:pos x="56" y="29"/>
                    </a:cxn>
                    <a:cxn ang="0">
                      <a:pos x="52" y="25"/>
                    </a:cxn>
                    <a:cxn ang="0">
                      <a:pos x="27" y="3"/>
                    </a:cxn>
                    <a:cxn ang="0">
                      <a:pos x="27" y="3"/>
                    </a:cxn>
                    <a:cxn ang="0">
                      <a:pos x="28" y="0"/>
                    </a:cxn>
                    <a:cxn ang="0">
                      <a:pos x="28" y="0"/>
                    </a:cxn>
                    <a:cxn ang="0">
                      <a:pos x="44" y="15"/>
                    </a:cxn>
                    <a:cxn ang="0">
                      <a:pos x="44" y="15"/>
                    </a:cxn>
                    <a:cxn ang="0">
                      <a:pos x="53" y="23"/>
                    </a:cxn>
                    <a:cxn ang="0">
                      <a:pos x="58" y="27"/>
                    </a:cxn>
                    <a:cxn ang="0">
                      <a:pos x="62" y="28"/>
                    </a:cxn>
                    <a:cxn ang="0">
                      <a:pos x="62" y="28"/>
                    </a:cxn>
                    <a:cxn ang="0">
                      <a:pos x="62" y="28"/>
                    </a:cxn>
                    <a:cxn ang="0">
                      <a:pos x="66" y="28"/>
                    </a:cxn>
                    <a:cxn ang="0">
                      <a:pos x="70" y="25"/>
                    </a:cxn>
                    <a:cxn ang="0">
                      <a:pos x="72" y="23"/>
                    </a:cxn>
                    <a:cxn ang="0">
                      <a:pos x="72" y="19"/>
                    </a:cxn>
                    <a:cxn ang="0">
                      <a:pos x="72" y="18"/>
                    </a:cxn>
                  </a:cxnLst>
                  <a:rect l="0" t="0" r="r" b="b"/>
                  <a:pathLst>
                    <a:path w="72" h="55">
                      <a:moveTo>
                        <a:pt x="0" y="34"/>
                      </a:moveTo>
                      <a:lnTo>
                        <a:pt x="0" y="34"/>
                      </a:lnTo>
                      <a:lnTo>
                        <a:pt x="6" y="39"/>
                      </a:lnTo>
                      <a:lnTo>
                        <a:pt x="13" y="44"/>
                      </a:lnTo>
                      <a:lnTo>
                        <a:pt x="13" y="44"/>
                      </a:lnTo>
                      <a:lnTo>
                        <a:pt x="19" y="51"/>
                      </a:lnTo>
                      <a:lnTo>
                        <a:pt x="21" y="53"/>
                      </a:lnTo>
                      <a:lnTo>
                        <a:pt x="25" y="55"/>
                      </a:lnTo>
                      <a:lnTo>
                        <a:pt x="28" y="55"/>
                      </a:lnTo>
                      <a:lnTo>
                        <a:pt x="28" y="55"/>
                      </a:lnTo>
                      <a:lnTo>
                        <a:pt x="32" y="55"/>
                      </a:lnTo>
                      <a:lnTo>
                        <a:pt x="34" y="52"/>
                      </a:lnTo>
                      <a:lnTo>
                        <a:pt x="37" y="48"/>
                      </a:lnTo>
                      <a:lnTo>
                        <a:pt x="37" y="46"/>
                      </a:lnTo>
                      <a:lnTo>
                        <a:pt x="37" y="46"/>
                      </a:lnTo>
                      <a:lnTo>
                        <a:pt x="37" y="43"/>
                      </a:lnTo>
                      <a:lnTo>
                        <a:pt x="35" y="41"/>
                      </a:lnTo>
                      <a:lnTo>
                        <a:pt x="32" y="35"/>
                      </a:lnTo>
                      <a:lnTo>
                        <a:pt x="23" y="29"/>
                      </a:lnTo>
                      <a:lnTo>
                        <a:pt x="8" y="14"/>
                      </a:lnTo>
                      <a:lnTo>
                        <a:pt x="9" y="13"/>
                      </a:lnTo>
                      <a:lnTo>
                        <a:pt x="33" y="34"/>
                      </a:lnTo>
                      <a:lnTo>
                        <a:pt x="33" y="34"/>
                      </a:lnTo>
                      <a:lnTo>
                        <a:pt x="38" y="39"/>
                      </a:lnTo>
                      <a:lnTo>
                        <a:pt x="42" y="42"/>
                      </a:lnTo>
                      <a:lnTo>
                        <a:pt x="46" y="44"/>
                      </a:lnTo>
                      <a:lnTo>
                        <a:pt x="46" y="44"/>
                      </a:lnTo>
                      <a:lnTo>
                        <a:pt x="49" y="44"/>
                      </a:lnTo>
                      <a:lnTo>
                        <a:pt x="53" y="42"/>
                      </a:lnTo>
                      <a:lnTo>
                        <a:pt x="53" y="42"/>
                      </a:lnTo>
                      <a:lnTo>
                        <a:pt x="56" y="39"/>
                      </a:lnTo>
                      <a:lnTo>
                        <a:pt x="58" y="34"/>
                      </a:lnTo>
                      <a:lnTo>
                        <a:pt x="58" y="34"/>
                      </a:lnTo>
                      <a:lnTo>
                        <a:pt x="57" y="32"/>
                      </a:lnTo>
                      <a:lnTo>
                        <a:pt x="56" y="29"/>
                      </a:lnTo>
                      <a:lnTo>
                        <a:pt x="52" y="25"/>
                      </a:lnTo>
                      <a:lnTo>
                        <a:pt x="27" y="3"/>
                      </a:lnTo>
                      <a:lnTo>
                        <a:pt x="27" y="3"/>
                      </a:lnTo>
                      <a:lnTo>
                        <a:pt x="28" y="0"/>
                      </a:lnTo>
                      <a:lnTo>
                        <a:pt x="28" y="0"/>
                      </a:lnTo>
                      <a:lnTo>
                        <a:pt x="44" y="15"/>
                      </a:lnTo>
                      <a:lnTo>
                        <a:pt x="44" y="15"/>
                      </a:lnTo>
                      <a:lnTo>
                        <a:pt x="53" y="23"/>
                      </a:lnTo>
                      <a:lnTo>
                        <a:pt x="58" y="27"/>
                      </a:lnTo>
                      <a:lnTo>
                        <a:pt x="62" y="28"/>
                      </a:lnTo>
                      <a:lnTo>
                        <a:pt x="62" y="28"/>
                      </a:lnTo>
                      <a:lnTo>
                        <a:pt x="62" y="28"/>
                      </a:lnTo>
                      <a:lnTo>
                        <a:pt x="66" y="28"/>
                      </a:lnTo>
                      <a:lnTo>
                        <a:pt x="70" y="25"/>
                      </a:lnTo>
                      <a:lnTo>
                        <a:pt x="72" y="23"/>
                      </a:lnTo>
                      <a:lnTo>
                        <a:pt x="72" y="19"/>
                      </a:lnTo>
                      <a:lnTo>
                        <a:pt x="72" y="18"/>
                      </a:lnTo>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91"/>
                <p:cNvSpPr>
                  <a:spLocks/>
                </p:cNvSpPr>
                <p:nvPr/>
              </p:nvSpPr>
              <p:spPr bwMode="auto">
                <a:xfrm>
                  <a:off x="792138" y="2093714"/>
                  <a:ext cx="192088" cy="138112"/>
                </a:xfrm>
                <a:custGeom>
                  <a:avLst/>
                  <a:gdLst/>
                  <a:ahLst/>
                  <a:cxnLst>
                    <a:cxn ang="0">
                      <a:pos x="93" y="4"/>
                    </a:cxn>
                    <a:cxn ang="0">
                      <a:pos x="31" y="0"/>
                    </a:cxn>
                    <a:cxn ang="0">
                      <a:pos x="31" y="0"/>
                    </a:cxn>
                    <a:cxn ang="0">
                      <a:pos x="28" y="0"/>
                    </a:cxn>
                    <a:cxn ang="0">
                      <a:pos x="24" y="2"/>
                    </a:cxn>
                    <a:cxn ang="0">
                      <a:pos x="20" y="3"/>
                    </a:cxn>
                    <a:cxn ang="0">
                      <a:pos x="19" y="6"/>
                    </a:cxn>
                    <a:cxn ang="0">
                      <a:pos x="19" y="6"/>
                    </a:cxn>
                    <a:cxn ang="0">
                      <a:pos x="14" y="16"/>
                    </a:cxn>
                    <a:cxn ang="0">
                      <a:pos x="9" y="25"/>
                    </a:cxn>
                    <a:cxn ang="0">
                      <a:pos x="0" y="45"/>
                    </a:cxn>
                    <a:cxn ang="0">
                      <a:pos x="0" y="45"/>
                    </a:cxn>
                    <a:cxn ang="0">
                      <a:pos x="2" y="47"/>
                    </a:cxn>
                    <a:cxn ang="0">
                      <a:pos x="5" y="49"/>
                    </a:cxn>
                    <a:cxn ang="0">
                      <a:pos x="9" y="50"/>
                    </a:cxn>
                    <a:cxn ang="0">
                      <a:pos x="12" y="50"/>
                    </a:cxn>
                    <a:cxn ang="0">
                      <a:pos x="12" y="50"/>
                    </a:cxn>
                    <a:cxn ang="0">
                      <a:pos x="16" y="49"/>
                    </a:cxn>
                    <a:cxn ang="0">
                      <a:pos x="19" y="47"/>
                    </a:cxn>
                    <a:cxn ang="0">
                      <a:pos x="24" y="42"/>
                    </a:cxn>
                    <a:cxn ang="0">
                      <a:pos x="24" y="42"/>
                    </a:cxn>
                    <a:cxn ang="0">
                      <a:pos x="29" y="32"/>
                    </a:cxn>
                    <a:cxn ang="0">
                      <a:pos x="31" y="27"/>
                    </a:cxn>
                    <a:cxn ang="0">
                      <a:pos x="31" y="27"/>
                    </a:cxn>
                    <a:cxn ang="0">
                      <a:pos x="35" y="19"/>
                    </a:cxn>
                    <a:cxn ang="0">
                      <a:pos x="35" y="19"/>
                    </a:cxn>
                    <a:cxn ang="0">
                      <a:pos x="50" y="21"/>
                    </a:cxn>
                    <a:cxn ang="0">
                      <a:pos x="50" y="21"/>
                    </a:cxn>
                    <a:cxn ang="0">
                      <a:pos x="53" y="21"/>
                    </a:cxn>
                    <a:cxn ang="0">
                      <a:pos x="55" y="23"/>
                    </a:cxn>
                    <a:cxn ang="0">
                      <a:pos x="59" y="27"/>
                    </a:cxn>
                    <a:cxn ang="0">
                      <a:pos x="59" y="27"/>
                    </a:cxn>
                    <a:cxn ang="0">
                      <a:pos x="76" y="42"/>
                    </a:cxn>
                    <a:cxn ang="0">
                      <a:pos x="121" y="87"/>
                    </a:cxn>
                  </a:cxnLst>
                  <a:rect l="0" t="0" r="r" b="b"/>
                  <a:pathLst>
                    <a:path w="121" h="87">
                      <a:moveTo>
                        <a:pt x="93" y="4"/>
                      </a:moveTo>
                      <a:lnTo>
                        <a:pt x="31" y="0"/>
                      </a:lnTo>
                      <a:lnTo>
                        <a:pt x="31" y="0"/>
                      </a:lnTo>
                      <a:lnTo>
                        <a:pt x="28" y="0"/>
                      </a:lnTo>
                      <a:lnTo>
                        <a:pt x="24" y="2"/>
                      </a:lnTo>
                      <a:lnTo>
                        <a:pt x="20" y="3"/>
                      </a:lnTo>
                      <a:lnTo>
                        <a:pt x="19" y="6"/>
                      </a:lnTo>
                      <a:lnTo>
                        <a:pt x="19" y="6"/>
                      </a:lnTo>
                      <a:lnTo>
                        <a:pt x="14" y="16"/>
                      </a:lnTo>
                      <a:lnTo>
                        <a:pt x="9" y="25"/>
                      </a:lnTo>
                      <a:lnTo>
                        <a:pt x="0" y="45"/>
                      </a:lnTo>
                      <a:lnTo>
                        <a:pt x="0" y="45"/>
                      </a:lnTo>
                      <a:lnTo>
                        <a:pt x="2" y="47"/>
                      </a:lnTo>
                      <a:lnTo>
                        <a:pt x="5" y="49"/>
                      </a:lnTo>
                      <a:lnTo>
                        <a:pt x="9" y="50"/>
                      </a:lnTo>
                      <a:lnTo>
                        <a:pt x="12" y="50"/>
                      </a:lnTo>
                      <a:lnTo>
                        <a:pt x="12" y="50"/>
                      </a:lnTo>
                      <a:lnTo>
                        <a:pt x="16" y="49"/>
                      </a:lnTo>
                      <a:lnTo>
                        <a:pt x="19" y="47"/>
                      </a:lnTo>
                      <a:lnTo>
                        <a:pt x="24" y="42"/>
                      </a:lnTo>
                      <a:lnTo>
                        <a:pt x="24" y="42"/>
                      </a:lnTo>
                      <a:lnTo>
                        <a:pt x="29" y="32"/>
                      </a:lnTo>
                      <a:lnTo>
                        <a:pt x="31" y="27"/>
                      </a:lnTo>
                      <a:lnTo>
                        <a:pt x="31" y="27"/>
                      </a:lnTo>
                      <a:lnTo>
                        <a:pt x="35" y="19"/>
                      </a:lnTo>
                      <a:lnTo>
                        <a:pt x="35" y="19"/>
                      </a:lnTo>
                      <a:lnTo>
                        <a:pt x="50" y="21"/>
                      </a:lnTo>
                      <a:lnTo>
                        <a:pt x="50" y="21"/>
                      </a:lnTo>
                      <a:lnTo>
                        <a:pt x="53" y="21"/>
                      </a:lnTo>
                      <a:lnTo>
                        <a:pt x="55" y="23"/>
                      </a:lnTo>
                      <a:lnTo>
                        <a:pt x="59" y="27"/>
                      </a:lnTo>
                      <a:lnTo>
                        <a:pt x="59" y="27"/>
                      </a:lnTo>
                      <a:lnTo>
                        <a:pt x="76" y="42"/>
                      </a:lnTo>
                      <a:lnTo>
                        <a:pt x="121" y="87"/>
                      </a:lnTo>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92"/>
                <p:cNvSpPr>
                  <a:spLocks/>
                </p:cNvSpPr>
                <p:nvPr/>
              </p:nvSpPr>
              <p:spPr bwMode="auto">
                <a:xfrm>
                  <a:off x="734988" y="2193727"/>
                  <a:ext cx="44450" cy="63500"/>
                </a:xfrm>
                <a:custGeom>
                  <a:avLst/>
                  <a:gdLst/>
                  <a:ahLst/>
                  <a:cxnLst>
                    <a:cxn ang="0">
                      <a:pos x="22" y="0"/>
                    </a:cxn>
                    <a:cxn ang="0">
                      <a:pos x="22" y="0"/>
                    </a:cxn>
                    <a:cxn ang="0">
                      <a:pos x="22" y="0"/>
                    </a:cxn>
                    <a:cxn ang="0">
                      <a:pos x="24" y="2"/>
                    </a:cxn>
                    <a:cxn ang="0">
                      <a:pos x="27" y="5"/>
                    </a:cxn>
                    <a:cxn ang="0">
                      <a:pos x="28" y="8"/>
                    </a:cxn>
                    <a:cxn ang="0">
                      <a:pos x="28" y="12"/>
                    </a:cxn>
                    <a:cxn ang="0">
                      <a:pos x="20" y="34"/>
                    </a:cxn>
                    <a:cxn ang="0">
                      <a:pos x="20" y="34"/>
                    </a:cxn>
                    <a:cxn ang="0">
                      <a:pos x="18" y="36"/>
                    </a:cxn>
                    <a:cxn ang="0">
                      <a:pos x="15" y="39"/>
                    </a:cxn>
                    <a:cxn ang="0">
                      <a:pos x="12" y="40"/>
                    </a:cxn>
                    <a:cxn ang="0">
                      <a:pos x="8" y="39"/>
                    </a:cxn>
                    <a:cxn ang="0">
                      <a:pos x="8" y="39"/>
                    </a:cxn>
                    <a:cxn ang="0">
                      <a:pos x="4" y="38"/>
                    </a:cxn>
                    <a:cxn ang="0">
                      <a:pos x="1" y="34"/>
                    </a:cxn>
                    <a:cxn ang="0">
                      <a:pos x="0" y="31"/>
                    </a:cxn>
                    <a:cxn ang="0">
                      <a:pos x="1" y="27"/>
                    </a:cxn>
                    <a:cxn ang="0">
                      <a:pos x="9" y="6"/>
                    </a:cxn>
                    <a:cxn ang="0">
                      <a:pos x="9" y="6"/>
                    </a:cxn>
                    <a:cxn ang="0">
                      <a:pos x="10" y="2"/>
                    </a:cxn>
                    <a:cxn ang="0">
                      <a:pos x="14" y="0"/>
                    </a:cxn>
                    <a:cxn ang="0">
                      <a:pos x="17" y="0"/>
                    </a:cxn>
                    <a:cxn ang="0">
                      <a:pos x="22" y="0"/>
                    </a:cxn>
                    <a:cxn ang="0">
                      <a:pos x="22" y="0"/>
                    </a:cxn>
                  </a:cxnLst>
                  <a:rect l="0" t="0" r="r" b="b"/>
                  <a:pathLst>
                    <a:path w="28" h="40">
                      <a:moveTo>
                        <a:pt x="22" y="0"/>
                      </a:moveTo>
                      <a:lnTo>
                        <a:pt x="22" y="0"/>
                      </a:lnTo>
                      <a:lnTo>
                        <a:pt x="22" y="0"/>
                      </a:lnTo>
                      <a:lnTo>
                        <a:pt x="24" y="2"/>
                      </a:lnTo>
                      <a:lnTo>
                        <a:pt x="27" y="5"/>
                      </a:lnTo>
                      <a:lnTo>
                        <a:pt x="28" y="8"/>
                      </a:lnTo>
                      <a:lnTo>
                        <a:pt x="28" y="12"/>
                      </a:lnTo>
                      <a:lnTo>
                        <a:pt x="20" y="34"/>
                      </a:lnTo>
                      <a:lnTo>
                        <a:pt x="20" y="34"/>
                      </a:lnTo>
                      <a:lnTo>
                        <a:pt x="18" y="36"/>
                      </a:lnTo>
                      <a:lnTo>
                        <a:pt x="15" y="39"/>
                      </a:lnTo>
                      <a:lnTo>
                        <a:pt x="12" y="40"/>
                      </a:lnTo>
                      <a:lnTo>
                        <a:pt x="8" y="39"/>
                      </a:lnTo>
                      <a:lnTo>
                        <a:pt x="8" y="39"/>
                      </a:lnTo>
                      <a:lnTo>
                        <a:pt x="4" y="38"/>
                      </a:lnTo>
                      <a:lnTo>
                        <a:pt x="1" y="34"/>
                      </a:lnTo>
                      <a:lnTo>
                        <a:pt x="0" y="31"/>
                      </a:lnTo>
                      <a:lnTo>
                        <a:pt x="1" y="27"/>
                      </a:lnTo>
                      <a:lnTo>
                        <a:pt x="9" y="6"/>
                      </a:lnTo>
                      <a:lnTo>
                        <a:pt x="9" y="6"/>
                      </a:lnTo>
                      <a:lnTo>
                        <a:pt x="10" y="2"/>
                      </a:lnTo>
                      <a:lnTo>
                        <a:pt x="14" y="0"/>
                      </a:lnTo>
                      <a:lnTo>
                        <a:pt x="17" y="0"/>
                      </a:lnTo>
                      <a:lnTo>
                        <a:pt x="22" y="0"/>
                      </a:lnTo>
                      <a:lnTo>
                        <a:pt x="22" y="0"/>
                      </a:lnTo>
                      <a:close/>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93"/>
                <p:cNvSpPr>
                  <a:spLocks/>
                </p:cNvSpPr>
                <p:nvPr/>
              </p:nvSpPr>
              <p:spPr bwMode="auto">
                <a:xfrm>
                  <a:off x="706413" y="2184202"/>
                  <a:ext cx="39688" cy="55562"/>
                </a:xfrm>
                <a:custGeom>
                  <a:avLst/>
                  <a:gdLst/>
                  <a:ahLst/>
                  <a:cxnLst>
                    <a:cxn ang="0">
                      <a:pos x="17" y="2"/>
                    </a:cxn>
                    <a:cxn ang="0">
                      <a:pos x="17" y="2"/>
                    </a:cxn>
                    <a:cxn ang="0">
                      <a:pos x="17" y="2"/>
                    </a:cxn>
                    <a:cxn ang="0">
                      <a:pos x="21" y="3"/>
                    </a:cxn>
                    <a:cxn ang="0">
                      <a:pos x="23" y="7"/>
                    </a:cxn>
                    <a:cxn ang="0">
                      <a:pos x="25" y="11"/>
                    </a:cxn>
                    <a:cxn ang="0">
                      <a:pos x="23" y="14"/>
                    </a:cxn>
                    <a:cxn ang="0">
                      <a:pos x="19" y="27"/>
                    </a:cxn>
                    <a:cxn ang="0">
                      <a:pos x="19" y="27"/>
                    </a:cxn>
                    <a:cxn ang="0">
                      <a:pos x="17" y="31"/>
                    </a:cxn>
                    <a:cxn ang="0">
                      <a:pos x="14" y="33"/>
                    </a:cxn>
                    <a:cxn ang="0">
                      <a:pos x="11" y="35"/>
                    </a:cxn>
                    <a:cxn ang="0">
                      <a:pos x="7" y="33"/>
                    </a:cxn>
                    <a:cxn ang="0">
                      <a:pos x="7" y="33"/>
                    </a:cxn>
                    <a:cxn ang="0">
                      <a:pos x="3" y="32"/>
                    </a:cxn>
                    <a:cxn ang="0">
                      <a:pos x="0" y="28"/>
                    </a:cxn>
                    <a:cxn ang="0">
                      <a:pos x="0" y="25"/>
                    </a:cxn>
                    <a:cxn ang="0">
                      <a:pos x="0" y="21"/>
                    </a:cxn>
                    <a:cxn ang="0">
                      <a:pos x="4" y="8"/>
                    </a:cxn>
                    <a:cxn ang="0">
                      <a:pos x="4" y="8"/>
                    </a:cxn>
                    <a:cxn ang="0">
                      <a:pos x="7" y="4"/>
                    </a:cxn>
                    <a:cxn ang="0">
                      <a:pos x="9" y="2"/>
                    </a:cxn>
                    <a:cxn ang="0">
                      <a:pos x="13" y="0"/>
                    </a:cxn>
                    <a:cxn ang="0">
                      <a:pos x="17" y="2"/>
                    </a:cxn>
                    <a:cxn ang="0">
                      <a:pos x="17" y="2"/>
                    </a:cxn>
                  </a:cxnLst>
                  <a:rect l="0" t="0" r="r" b="b"/>
                  <a:pathLst>
                    <a:path w="25" h="35">
                      <a:moveTo>
                        <a:pt x="17" y="2"/>
                      </a:moveTo>
                      <a:lnTo>
                        <a:pt x="17" y="2"/>
                      </a:lnTo>
                      <a:lnTo>
                        <a:pt x="17" y="2"/>
                      </a:lnTo>
                      <a:lnTo>
                        <a:pt x="21" y="3"/>
                      </a:lnTo>
                      <a:lnTo>
                        <a:pt x="23" y="7"/>
                      </a:lnTo>
                      <a:lnTo>
                        <a:pt x="25" y="11"/>
                      </a:lnTo>
                      <a:lnTo>
                        <a:pt x="23" y="14"/>
                      </a:lnTo>
                      <a:lnTo>
                        <a:pt x="19" y="27"/>
                      </a:lnTo>
                      <a:lnTo>
                        <a:pt x="19" y="27"/>
                      </a:lnTo>
                      <a:lnTo>
                        <a:pt x="17" y="31"/>
                      </a:lnTo>
                      <a:lnTo>
                        <a:pt x="14" y="33"/>
                      </a:lnTo>
                      <a:lnTo>
                        <a:pt x="11" y="35"/>
                      </a:lnTo>
                      <a:lnTo>
                        <a:pt x="7" y="33"/>
                      </a:lnTo>
                      <a:lnTo>
                        <a:pt x="7" y="33"/>
                      </a:lnTo>
                      <a:lnTo>
                        <a:pt x="3" y="32"/>
                      </a:lnTo>
                      <a:lnTo>
                        <a:pt x="0" y="28"/>
                      </a:lnTo>
                      <a:lnTo>
                        <a:pt x="0" y="25"/>
                      </a:lnTo>
                      <a:lnTo>
                        <a:pt x="0" y="21"/>
                      </a:lnTo>
                      <a:lnTo>
                        <a:pt x="4" y="8"/>
                      </a:lnTo>
                      <a:lnTo>
                        <a:pt x="4" y="8"/>
                      </a:lnTo>
                      <a:lnTo>
                        <a:pt x="7" y="4"/>
                      </a:lnTo>
                      <a:lnTo>
                        <a:pt x="9" y="2"/>
                      </a:lnTo>
                      <a:lnTo>
                        <a:pt x="13" y="0"/>
                      </a:lnTo>
                      <a:lnTo>
                        <a:pt x="17" y="2"/>
                      </a:lnTo>
                      <a:lnTo>
                        <a:pt x="17" y="2"/>
                      </a:lnTo>
                      <a:close/>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94"/>
                <p:cNvSpPr>
                  <a:spLocks/>
                </p:cNvSpPr>
                <p:nvPr/>
              </p:nvSpPr>
              <p:spPr bwMode="auto">
                <a:xfrm>
                  <a:off x="769913" y="2203252"/>
                  <a:ext cx="41275" cy="66675"/>
                </a:xfrm>
                <a:custGeom>
                  <a:avLst/>
                  <a:gdLst/>
                  <a:ahLst/>
                  <a:cxnLst>
                    <a:cxn ang="0">
                      <a:pos x="20" y="1"/>
                    </a:cxn>
                    <a:cxn ang="0">
                      <a:pos x="20" y="1"/>
                    </a:cxn>
                    <a:cxn ang="0">
                      <a:pos x="20" y="1"/>
                    </a:cxn>
                    <a:cxn ang="0">
                      <a:pos x="24" y="2"/>
                    </a:cxn>
                    <a:cxn ang="0">
                      <a:pos x="26" y="6"/>
                    </a:cxn>
                    <a:cxn ang="0">
                      <a:pos x="26" y="10"/>
                    </a:cxn>
                    <a:cxn ang="0">
                      <a:pos x="26" y="14"/>
                    </a:cxn>
                    <a:cxn ang="0">
                      <a:pos x="19" y="34"/>
                    </a:cxn>
                    <a:cxn ang="0">
                      <a:pos x="19" y="34"/>
                    </a:cxn>
                    <a:cxn ang="0">
                      <a:pos x="17" y="38"/>
                    </a:cxn>
                    <a:cxn ang="0">
                      <a:pos x="14" y="40"/>
                    </a:cxn>
                    <a:cxn ang="0">
                      <a:pos x="10" y="42"/>
                    </a:cxn>
                    <a:cxn ang="0">
                      <a:pos x="6" y="40"/>
                    </a:cxn>
                    <a:cxn ang="0">
                      <a:pos x="6" y="40"/>
                    </a:cxn>
                    <a:cxn ang="0">
                      <a:pos x="4" y="39"/>
                    </a:cxn>
                    <a:cxn ang="0">
                      <a:pos x="1" y="35"/>
                    </a:cxn>
                    <a:cxn ang="0">
                      <a:pos x="0" y="32"/>
                    </a:cxn>
                    <a:cxn ang="0">
                      <a:pos x="0" y="28"/>
                    </a:cxn>
                    <a:cxn ang="0">
                      <a:pos x="7" y="7"/>
                    </a:cxn>
                    <a:cxn ang="0">
                      <a:pos x="7" y="7"/>
                    </a:cxn>
                    <a:cxn ang="0">
                      <a:pos x="10" y="4"/>
                    </a:cxn>
                    <a:cxn ang="0">
                      <a:pos x="12" y="1"/>
                    </a:cxn>
                    <a:cxn ang="0">
                      <a:pos x="16" y="0"/>
                    </a:cxn>
                    <a:cxn ang="0">
                      <a:pos x="20" y="1"/>
                    </a:cxn>
                    <a:cxn ang="0">
                      <a:pos x="20" y="1"/>
                    </a:cxn>
                  </a:cxnLst>
                  <a:rect l="0" t="0" r="r" b="b"/>
                  <a:pathLst>
                    <a:path w="26" h="42">
                      <a:moveTo>
                        <a:pt x="20" y="1"/>
                      </a:moveTo>
                      <a:lnTo>
                        <a:pt x="20" y="1"/>
                      </a:lnTo>
                      <a:lnTo>
                        <a:pt x="20" y="1"/>
                      </a:lnTo>
                      <a:lnTo>
                        <a:pt x="24" y="2"/>
                      </a:lnTo>
                      <a:lnTo>
                        <a:pt x="26" y="6"/>
                      </a:lnTo>
                      <a:lnTo>
                        <a:pt x="26" y="10"/>
                      </a:lnTo>
                      <a:lnTo>
                        <a:pt x="26" y="14"/>
                      </a:lnTo>
                      <a:lnTo>
                        <a:pt x="19" y="34"/>
                      </a:lnTo>
                      <a:lnTo>
                        <a:pt x="19" y="34"/>
                      </a:lnTo>
                      <a:lnTo>
                        <a:pt x="17" y="38"/>
                      </a:lnTo>
                      <a:lnTo>
                        <a:pt x="14" y="40"/>
                      </a:lnTo>
                      <a:lnTo>
                        <a:pt x="10" y="42"/>
                      </a:lnTo>
                      <a:lnTo>
                        <a:pt x="6" y="40"/>
                      </a:lnTo>
                      <a:lnTo>
                        <a:pt x="6" y="40"/>
                      </a:lnTo>
                      <a:lnTo>
                        <a:pt x="4" y="39"/>
                      </a:lnTo>
                      <a:lnTo>
                        <a:pt x="1" y="35"/>
                      </a:lnTo>
                      <a:lnTo>
                        <a:pt x="0" y="32"/>
                      </a:lnTo>
                      <a:lnTo>
                        <a:pt x="0" y="28"/>
                      </a:lnTo>
                      <a:lnTo>
                        <a:pt x="7" y="7"/>
                      </a:lnTo>
                      <a:lnTo>
                        <a:pt x="7" y="7"/>
                      </a:lnTo>
                      <a:lnTo>
                        <a:pt x="10" y="4"/>
                      </a:lnTo>
                      <a:lnTo>
                        <a:pt x="12" y="1"/>
                      </a:lnTo>
                      <a:lnTo>
                        <a:pt x="16" y="0"/>
                      </a:lnTo>
                      <a:lnTo>
                        <a:pt x="20" y="1"/>
                      </a:lnTo>
                      <a:lnTo>
                        <a:pt x="20" y="1"/>
                      </a:lnTo>
                      <a:close/>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95"/>
                <p:cNvSpPr>
                  <a:spLocks/>
                </p:cNvSpPr>
                <p:nvPr/>
              </p:nvSpPr>
              <p:spPr bwMode="auto">
                <a:xfrm>
                  <a:off x="806426" y="2220714"/>
                  <a:ext cx="38100" cy="55562"/>
                </a:xfrm>
                <a:custGeom>
                  <a:avLst/>
                  <a:gdLst/>
                  <a:ahLst/>
                  <a:cxnLst>
                    <a:cxn ang="0">
                      <a:pos x="17" y="0"/>
                    </a:cxn>
                    <a:cxn ang="0">
                      <a:pos x="17" y="0"/>
                    </a:cxn>
                    <a:cxn ang="0">
                      <a:pos x="17" y="0"/>
                    </a:cxn>
                    <a:cxn ang="0">
                      <a:pos x="20" y="3"/>
                    </a:cxn>
                    <a:cxn ang="0">
                      <a:pos x="22" y="5"/>
                    </a:cxn>
                    <a:cxn ang="0">
                      <a:pos x="24" y="9"/>
                    </a:cxn>
                    <a:cxn ang="0">
                      <a:pos x="22" y="14"/>
                    </a:cxn>
                    <a:cxn ang="0">
                      <a:pos x="19" y="27"/>
                    </a:cxn>
                    <a:cxn ang="0">
                      <a:pos x="19" y="27"/>
                    </a:cxn>
                    <a:cxn ang="0">
                      <a:pos x="16" y="31"/>
                    </a:cxn>
                    <a:cxn ang="0">
                      <a:pos x="14" y="33"/>
                    </a:cxn>
                    <a:cxn ang="0">
                      <a:pos x="10" y="35"/>
                    </a:cxn>
                    <a:cxn ang="0">
                      <a:pos x="6" y="33"/>
                    </a:cxn>
                    <a:cxn ang="0">
                      <a:pos x="6" y="33"/>
                    </a:cxn>
                    <a:cxn ang="0">
                      <a:pos x="2" y="32"/>
                    </a:cxn>
                    <a:cxn ang="0">
                      <a:pos x="0" y="28"/>
                    </a:cxn>
                    <a:cxn ang="0">
                      <a:pos x="0" y="24"/>
                    </a:cxn>
                    <a:cxn ang="0">
                      <a:pos x="0" y="21"/>
                    </a:cxn>
                    <a:cxn ang="0">
                      <a:pos x="5" y="8"/>
                    </a:cxn>
                    <a:cxn ang="0">
                      <a:pos x="5" y="8"/>
                    </a:cxn>
                    <a:cxn ang="0">
                      <a:pos x="6" y="4"/>
                    </a:cxn>
                    <a:cxn ang="0">
                      <a:pos x="10" y="2"/>
                    </a:cxn>
                    <a:cxn ang="0">
                      <a:pos x="12" y="0"/>
                    </a:cxn>
                    <a:cxn ang="0">
                      <a:pos x="17" y="0"/>
                    </a:cxn>
                    <a:cxn ang="0">
                      <a:pos x="17" y="0"/>
                    </a:cxn>
                  </a:cxnLst>
                  <a:rect l="0" t="0" r="r" b="b"/>
                  <a:pathLst>
                    <a:path w="24" h="35">
                      <a:moveTo>
                        <a:pt x="17" y="0"/>
                      </a:moveTo>
                      <a:lnTo>
                        <a:pt x="17" y="0"/>
                      </a:lnTo>
                      <a:lnTo>
                        <a:pt x="17" y="0"/>
                      </a:lnTo>
                      <a:lnTo>
                        <a:pt x="20" y="3"/>
                      </a:lnTo>
                      <a:lnTo>
                        <a:pt x="22" y="5"/>
                      </a:lnTo>
                      <a:lnTo>
                        <a:pt x="24" y="9"/>
                      </a:lnTo>
                      <a:lnTo>
                        <a:pt x="22" y="14"/>
                      </a:lnTo>
                      <a:lnTo>
                        <a:pt x="19" y="27"/>
                      </a:lnTo>
                      <a:lnTo>
                        <a:pt x="19" y="27"/>
                      </a:lnTo>
                      <a:lnTo>
                        <a:pt x="16" y="31"/>
                      </a:lnTo>
                      <a:lnTo>
                        <a:pt x="14" y="33"/>
                      </a:lnTo>
                      <a:lnTo>
                        <a:pt x="10" y="35"/>
                      </a:lnTo>
                      <a:lnTo>
                        <a:pt x="6" y="33"/>
                      </a:lnTo>
                      <a:lnTo>
                        <a:pt x="6" y="33"/>
                      </a:lnTo>
                      <a:lnTo>
                        <a:pt x="2" y="32"/>
                      </a:lnTo>
                      <a:lnTo>
                        <a:pt x="0" y="28"/>
                      </a:lnTo>
                      <a:lnTo>
                        <a:pt x="0" y="24"/>
                      </a:lnTo>
                      <a:lnTo>
                        <a:pt x="0" y="21"/>
                      </a:lnTo>
                      <a:lnTo>
                        <a:pt x="5" y="8"/>
                      </a:lnTo>
                      <a:lnTo>
                        <a:pt x="5" y="8"/>
                      </a:lnTo>
                      <a:lnTo>
                        <a:pt x="6" y="4"/>
                      </a:lnTo>
                      <a:lnTo>
                        <a:pt x="10" y="2"/>
                      </a:lnTo>
                      <a:lnTo>
                        <a:pt x="12" y="0"/>
                      </a:lnTo>
                      <a:lnTo>
                        <a:pt x="17" y="0"/>
                      </a:lnTo>
                      <a:lnTo>
                        <a:pt x="17" y="0"/>
                      </a:lnTo>
                      <a:close/>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 name="Groupe 281"/>
              <p:cNvGrpSpPr/>
              <p:nvPr/>
            </p:nvGrpSpPr>
            <p:grpSpPr>
              <a:xfrm>
                <a:off x="3198809" y="3470804"/>
                <a:ext cx="759506" cy="483723"/>
                <a:chOff x="3909985" y="7118978"/>
                <a:chExt cx="268291" cy="161098"/>
              </a:xfrm>
            </p:grpSpPr>
            <p:sp>
              <p:nvSpPr>
                <p:cNvPr id="27" name="Line 326"/>
                <p:cNvSpPr>
                  <a:spLocks noChangeShapeType="1"/>
                </p:cNvSpPr>
                <p:nvPr/>
              </p:nvSpPr>
              <p:spPr bwMode="auto">
                <a:xfrm>
                  <a:off x="3909985" y="7121327"/>
                  <a:ext cx="1588" cy="157162"/>
                </a:xfrm>
                <a:prstGeom prst="line">
                  <a:avLst/>
                </a:pr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327"/>
                <p:cNvSpPr>
                  <a:spLocks noChangeShapeType="1"/>
                </p:cNvSpPr>
                <p:nvPr/>
              </p:nvSpPr>
              <p:spPr bwMode="auto">
                <a:xfrm>
                  <a:off x="3911576" y="7278489"/>
                  <a:ext cx="266700" cy="1587"/>
                </a:xfrm>
                <a:prstGeom prst="line">
                  <a:avLst/>
                </a:pr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328"/>
                <p:cNvSpPr>
                  <a:spLocks/>
                </p:cNvSpPr>
                <p:nvPr/>
              </p:nvSpPr>
              <p:spPr bwMode="auto">
                <a:xfrm>
                  <a:off x="3935386" y="7143552"/>
                  <a:ext cx="180975" cy="115887"/>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29"/>
                <p:cNvSpPr>
                  <a:spLocks/>
                </p:cNvSpPr>
                <p:nvPr/>
              </p:nvSpPr>
              <p:spPr bwMode="auto">
                <a:xfrm>
                  <a:off x="4090349" y="7118978"/>
                  <a:ext cx="50800" cy="55562"/>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24" name="Straight Connector 23"/>
              <p:cNvCxnSpPr/>
              <p:nvPr/>
            </p:nvCxnSpPr>
            <p:spPr>
              <a:xfrm>
                <a:off x="4908145" y="3909496"/>
                <a:ext cx="295254" cy="96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3940770" y="3950299"/>
                <a:ext cx="468732" cy="168061"/>
              </a:xfrm>
              <a:custGeom>
                <a:avLst/>
                <a:gdLst>
                  <a:gd name="connsiteX0" fmla="*/ 476479 w 476479"/>
                  <a:gd name="connsiteY0" fmla="*/ 134956 h 143219"/>
                  <a:gd name="connsiteX1" fmla="*/ 225845 w 476479"/>
                  <a:gd name="connsiteY1" fmla="*/ 143219 h 143219"/>
                  <a:gd name="connsiteX2" fmla="*/ 0 w 476479"/>
                  <a:gd name="connsiteY2" fmla="*/ 93643 h 143219"/>
                  <a:gd name="connsiteX3" fmla="*/ 322243 w 476479"/>
                  <a:gd name="connsiteY3" fmla="*/ 27542 h 143219"/>
                  <a:gd name="connsiteX4" fmla="*/ 19279 w 476479"/>
                  <a:gd name="connsiteY4" fmla="*/ 0 h 143219"/>
                  <a:gd name="connsiteX0" fmla="*/ 476479 w 476479"/>
                  <a:gd name="connsiteY0" fmla="*/ 134956 h 143219"/>
                  <a:gd name="connsiteX1" fmla="*/ 225845 w 476479"/>
                  <a:gd name="connsiteY1" fmla="*/ 143219 h 143219"/>
                  <a:gd name="connsiteX2" fmla="*/ 0 w 476479"/>
                  <a:gd name="connsiteY2" fmla="*/ 93643 h 143219"/>
                  <a:gd name="connsiteX3" fmla="*/ 322243 w 476479"/>
                  <a:gd name="connsiteY3" fmla="*/ 27542 h 143219"/>
                  <a:gd name="connsiteX4" fmla="*/ 19279 w 476479"/>
                  <a:gd name="connsiteY4" fmla="*/ 0 h 143219"/>
                  <a:gd name="connsiteX0" fmla="*/ 492545 w 492545"/>
                  <a:gd name="connsiteY0" fmla="*/ 134956 h 143219"/>
                  <a:gd name="connsiteX1" fmla="*/ 241911 w 492545"/>
                  <a:gd name="connsiteY1" fmla="*/ 143219 h 143219"/>
                  <a:gd name="connsiteX2" fmla="*/ 16066 w 492545"/>
                  <a:gd name="connsiteY2" fmla="*/ 93643 h 143219"/>
                  <a:gd name="connsiteX3" fmla="*/ 338309 w 492545"/>
                  <a:gd name="connsiteY3" fmla="*/ 27542 h 143219"/>
                  <a:gd name="connsiteX4" fmla="*/ 35345 w 492545"/>
                  <a:gd name="connsiteY4" fmla="*/ 0 h 143219"/>
                  <a:gd name="connsiteX0" fmla="*/ 476479 w 476479"/>
                  <a:gd name="connsiteY0" fmla="*/ 134956 h 146260"/>
                  <a:gd name="connsiteX1" fmla="*/ 225845 w 476479"/>
                  <a:gd name="connsiteY1" fmla="*/ 143219 h 146260"/>
                  <a:gd name="connsiteX2" fmla="*/ 0 w 476479"/>
                  <a:gd name="connsiteY2" fmla="*/ 93643 h 146260"/>
                  <a:gd name="connsiteX3" fmla="*/ 322243 w 476479"/>
                  <a:gd name="connsiteY3" fmla="*/ 27542 h 146260"/>
                  <a:gd name="connsiteX4" fmla="*/ 19279 w 476479"/>
                  <a:gd name="connsiteY4" fmla="*/ 0 h 146260"/>
                  <a:gd name="connsiteX0" fmla="*/ 481845 w 481845"/>
                  <a:gd name="connsiteY0" fmla="*/ 134956 h 146260"/>
                  <a:gd name="connsiteX1" fmla="*/ 231211 w 481845"/>
                  <a:gd name="connsiteY1" fmla="*/ 143219 h 146260"/>
                  <a:gd name="connsiteX2" fmla="*/ 5366 w 481845"/>
                  <a:gd name="connsiteY2" fmla="*/ 93643 h 146260"/>
                  <a:gd name="connsiteX3" fmla="*/ 327609 w 481845"/>
                  <a:gd name="connsiteY3" fmla="*/ 27542 h 146260"/>
                  <a:gd name="connsiteX4" fmla="*/ 24645 w 481845"/>
                  <a:gd name="connsiteY4" fmla="*/ 0 h 146260"/>
                  <a:gd name="connsiteX0" fmla="*/ 481845 w 481845"/>
                  <a:gd name="connsiteY0" fmla="*/ 134956 h 151023"/>
                  <a:gd name="connsiteX1" fmla="*/ 231211 w 481845"/>
                  <a:gd name="connsiteY1" fmla="*/ 143219 h 151023"/>
                  <a:gd name="connsiteX2" fmla="*/ 5366 w 481845"/>
                  <a:gd name="connsiteY2" fmla="*/ 93643 h 151023"/>
                  <a:gd name="connsiteX3" fmla="*/ 327609 w 481845"/>
                  <a:gd name="connsiteY3" fmla="*/ 27542 h 151023"/>
                  <a:gd name="connsiteX4" fmla="*/ 24645 w 481845"/>
                  <a:gd name="connsiteY4" fmla="*/ 0 h 151023"/>
                  <a:gd name="connsiteX0" fmla="*/ 478257 w 478257"/>
                  <a:gd name="connsiteY0" fmla="*/ 134956 h 151023"/>
                  <a:gd name="connsiteX1" fmla="*/ 227623 w 478257"/>
                  <a:gd name="connsiteY1" fmla="*/ 143219 h 151023"/>
                  <a:gd name="connsiteX2" fmla="*/ 1778 w 478257"/>
                  <a:gd name="connsiteY2" fmla="*/ 93643 h 151023"/>
                  <a:gd name="connsiteX3" fmla="*/ 324021 w 478257"/>
                  <a:gd name="connsiteY3" fmla="*/ 27542 h 151023"/>
                  <a:gd name="connsiteX4" fmla="*/ 21057 w 478257"/>
                  <a:gd name="connsiteY4" fmla="*/ 0 h 151023"/>
                  <a:gd name="connsiteX0" fmla="*/ 468732 w 468732"/>
                  <a:gd name="connsiteY0" fmla="*/ 134956 h 153405"/>
                  <a:gd name="connsiteX1" fmla="*/ 218098 w 468732"/>
                  <a:gd name="connsiteY1" fmla="*/ 143219 h 153405"/>
                  <a:gd name="connsiteX2" fmla="*/ 1778 w 468732"/>
                  <a:gd name="connsiteY2" fmla="*/ 96025 h 153405"/>
                  <a:gd name="connsiteX3" fmla="*/ 314496 w 468732"/>
                  <a:gd name="connsiteY3" fmla="*/ 27542 h 153405"/>
                  <a:gd name="connsiteX4" fmla="*/ 11532 w 468732"/>
                  <a:gd name="connsiteY4" fmla="*/ 0 h 153405"/>
                  <a:gd name="connsiteX0" fmla="*/ 468732 w 468732"/>
                  <a:gd name="connsiteY0" fmla="*/ 134956 h 153405"/>
                  <a:gd name="connsiteX1" fmla="*/ 218098 w 468732"/>
                  <a:gd name="connsiteY1" fmla="*/ 143219 h 153405"/>
                  <a:gd name="connsiteX2" fmla="*/ 1778 w 468732"/>
                  <a:gd name="connsiteY2" fmla="*/ 96025 h 153405"/>
                  <a:gd name="connsiteX3" fmla="*/ 290683 w 468732"/>
                  <a:gd name="connsiteY3" fmla="*/ 27542 h 153405"/>
                  <a:gd name="connsiteX4" fmla="*/ 11532 w 468732"/>
                  <a:gd name="connsiteY4" fmla="*/ 0 h 153405"/>
                  <a:gd name="connsiteX0" fmla="*/ 468732 w 468732"/>
                  <a:gd name="connsiteY0" fmla="*/ 151993 h 170442"/>
                  <a:gd name="connsiteX1" fmla="*/ 218098 w 468732"/>
                  <a:gd name="connsiteY1" fmla="*/ 160256 h 170442"/>
                  <a:gd name="connsiteX2" fmla="*/ 1778 w 468732"/>
                  <a:gd name="connsiteY2" fmla="*/ 113062 h 170442"/>
                  <a:gd name="connsiteX3" fmla="*/ 290683 w 468732"/>
                  <a:gd name="connsiteY3" fmla="*/ 44579 h 170442"/>
                  <a:gd name="connsiteX4" fmla="*/ 11532 w 468732"/>
                  <a:gd name="connsiteY4" fmla="*/ 17037 h 170442"/>
                  <a:gd name="connsiteX0" fmla="*/ 468732 w 468732"/>
                  <a:gd name="connsiteY0" fmla="*/ 151993 h 170442"/>
                  <a:gd name="connsiteX1" fmla="*/ 218098 w 468732"/>
                  <a:gd name="connsiteY1" fmla="*/ 160256 h 170442"/>
                  <a:gd name="connsiteX2" fmla="*/ 1778 w 468732"/>
                  <a:gd name="connsiteY2" fmla="*/ 113062 h 170442"/>
                  <a:gd name="connsiteX3" fmla="*/ 290683 w 468732"/>
                  <a:gd name="connsiteY3" fmla="*/ 44579 h 170442"/>
                  <a:gd name="connsiteX4" fmla="*/ 11532 w 468732"/>
                  <a:gd name="connsiteY4" fmla="*/ 17037 h 170442"/>
                  <a:gd name="connsiteX0" fmla="*/ 468732 w 468732"/>
                  <a:gd name="connsiteY0" fmla="*/ 151993 h 170442"/>
                  <a:gd name="connsiteX1" fmla="*/ 218098 w 468732"/>
                  <a:gd name="connsiteY1" fmla="*/ 160256 h 170442"/>
                  <a:gd name="connsiteX2" fmla="*/ 1778 w 468732"/>
                  <a:gd name="connsiteY2" fmla="*/ 113062 h 170442"/>
                  <a:gd name="connsiteX3" fmla="*/ 290683 w 468732"/>
                  <a:gd name="connsiteY3" fmla="*/ 44579 h 170442"/>
                  <a:gd name="connsiteX4" fmla="*/ 11532 w 468732"/>
                  <a:gd name="connsiteY4" fmla="*/ 12274 h 170442"/>
                  <a:gd name="connsiteX0" fmla="*/ 468732 w 468732"/>
                  <a:gd name="connsiteY0" fmla="*/ 151993 h 170442"/>
                  <a:gd name="connsiteX1" fmla="*/ 218098 w 468732"/>
                  <a:gd name="connsiteY1" fmla="*/ 160256 h 170442"/>
                  <a:gd name="connsiteX2" fmla="*/ 1778 w 468732"/>
                  <a:gd name="connsiteY2" fmla="*/ 113062 h 170442"/>
                  <a:gd name="connsiteX3" fmla="*/ 290683 w 468732"/>
                  <a:gd name="connsiteY3" fmla="*/ 44579 h 170442"/>
                  <a:gd name="connsiteX4" fmla="*/ 11532 w 468732"/>
                  <a:gd name="connsiteY4" fmla="*/ 12274 h 170442"/>
                  <a:gd name="connsiteX0" fmla="*/ 468732 w 468732"/>
                  <a:gd name="connsiteY0" fmla="*/ 151993 h 170442"/>
                  <a:gd name="connsiteX1" fmla="*/ 218098 w 468732"/>
                  <a:gd name="connsiteY1" fmla="*/ 160256 h 170442"/>
                  <a:gd name="connsiteX2" fmla="*/ 1778 w 468732"/>
                  <a:gd name="connsiteY2" fmla="*/ 113062 h 170442"/>
                  <a:gd name="connsiteX3" fmla="*/ 290683 w 468732"/>
                  <a:gd name="connsiteY3" fmla="*/ 44579 h 170442"/>
                  <a:gd name="connsiteX4" fmla="*/ 11532 w 468732"/>
                  <a:gd name="connsiteY4" fmla="*/ 14655 h 170442"/>
                  <a:gd name="connsiteX0" fmla="*/ 468732 w 468732"/>
                  <a:gd name="connsiteY0" fmla="*/ 142468 h 160917"/>
                  <a:gd name="connsiteX1" fmla="*/ 218098 w 468732"/>
                  <a:gd name="connsiteY1" fmla="*/ 150731 h 160917"/>
                  <a:gd name="connsiteX2" fmla="*/ 1778 w 468732"/>
                  <a:gd name="connsiteY2" fmla="*/ 103537 h 160917"/>
                  <a:gd name="connsiteX3" fmla="*/ 290683 w 468732"/>
                  <a:gd name="connsiteY3" fmla="*/ 44579 h 160917"/>
                  <a:gd name="connsiteX4" fmla="*/ 11532 w 468732"/>
                  <a:gd name="connsiteY4" fmla="*/ 5130 h 160917"/>
                  <a:gd name="connsiteX0" fmla="*/ 468732 w 468732"/>
                  <a:gd name="connsiteY0" fmla="*/ 142468 h 168061"/>
                  <a:gd name="connsiteX1" fmla="*/ 218098 w 468732"/>
                  <a:gd name="connsiteY1" fmla="*/ 150731 h 168061"/>
                  <a:gd name="connsiteX2" fmla="*/ 1778 w 468732"/>
                  <a:gd name="connsiteY2" fmla="*/ 110681 h 168061"/>
                  <a:gd name="connsiteX3" fmla="*/ 290683 w 468732"/>
                  <a:gd name="connsiteY3" fmla="*/ 44579 h 168061"/>
                  <a:gd name="connsiteX4" fmla="*/ 11532 w 468732"/>
                  <a:gd name="connsiteY4" fmla="*/ 5130 h 168061"/>
                  <a:gd name="connsiteX0" fmla="*/ 468732 w 468732"/>
                  <a:gd name="connsiteY0" fmla="*/ 142468 h 168061"/>
                  <a:gd name="connsiteX1" fmla="*/ 218098 w 468732"/>
                  <a:gd name="connsiteY1" fmla="*/ 150731 h 168061"/>
                  <a:gd name="connsiteX2" fmla="*/ 1778 w 468732"/>
                  <a:gd name="connsiteY2" fmla="*/ 110681 h 168061"/>
                  <a:gd name="connsiteX3" fmla="*/ 290683 w 468732"/>
                  <a:gd name="connsiteY3" fmla="*/ 44579 h 168061"/>
                  <a:gd name="connsiteX4" fmla="*/ 11532 w 468732"/>
                  <a:gd name="connsiteY4" fmla="*/ 5130 h 168061"/>
                  <a:gd name="connsiteX0" fmla="*/ 468732 w 468732"/>
                  <a:gd name="connsiteY0" fmla="*/ 142468 h 168061"/>
                  <a:gd name="connsiteX1" fmla="*/ 218098 w 468732"/>
                  <a:gd name="connsiteY1" fmla="*/ 143588 h 168061"/>
                  <a:gd name="connsiteX2" fmla="*/ 1778 w 468732"/>
                  <a:gd name="connsiteY2" fmla="*/ 110681 h 168061"/>
                  <a:gd name="connsiteX3" fmla="*/ 290683 w 468732"/>
                  <a:gd name="connsiteY3" fmla="*/ 44579 h 168061"/>
                  <a:gd name="connsiteX4" fmla="*/ 11532 w 468732"/>
                  <a:gd name="connsiteY4" fmla="*/ 5130 h 168061"/>
                  <a:gd name="connsiteX0" fmla="*/ 468732 w 468732"/>
                  <a:gd name="connsiteY0" fmla="*/ 142468 h 168061"/>
                  <a:gd name="connsiteX1" fmla="*/ 241911 w 468732"/>
                  <a:gd name="connsiteY1" fmla="*/ 150731 h 168061"/>
                  <a:gd name="connsiteX2" fmla="*/ 1778 w 468732"/>
                  <a:gd name="connsiteY2" fmla="*/ 110681 h 168061"/>
                  <a:gd name="connsiteX3" fmla="*/ 290683 w 468732"/>
                  <a:gd name="connsiteY3" fmla="*/ 44579 h 168061"/>
                  <a:gd name="connsiteX4" fmla="*/ 11532 w 468732"/>
                  <a:gd name="connsiteY4" fmla="*/ 5130 h 168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732" h="168061">
                    <a:moveTo>
                      <a:pt x="468732" y="142468"/>
                    </a:moveTo>
                    <a:lnTo>
                      <a:pt x="241911" y="150731"/>
                    </a:lnTo>
                    <a:cubicBezTo>
                      <a:pt x="162498" y="143846"/>
                      <a:pt x="0" y="168061"/>
                      <a:pt x="1778" y="110681"/>
                    </a:cubicBezTo>
                    <a:cubicBezTo>
                      <a:pt x="3556" y="60446"/>
                      <a:pt x="293820" y="93920"/>
                      <a:pt x="290683" y="44579"/>
                    </a:cubicBezTo>
                    <a:cubicBezTo>
                      <a:pt x="292309" y="0"/>
                      <a:pt x="119663" y="2405"/>
                      <a:pt x="11532" y="5130"/>
                    </a:cubicBezTo>
                  </a:path>
                </a:pathLst>
              </a:cu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Connector 25"/>
              <p:cNvCxnSpPr/>
              <p:nvPr/>
            </p:nvCxnSpPr>
            <p:spPr>
              <a:xfrm>
                <a:off x="-10152407" y="3865246"/>
                <a:ext cx="1203467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2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1"/>
            <a:ext cx="5111751" cy="5853113"/>
          </a:xfrm>
        </p:spPr>
        <p:txBody>
          <a:bodyPr>
            <a:no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573620"/>
            <a:ext cx="3008313" cy="507831"/>
          </a:xfrm>
        </p:spPr>
        <p:txBody>
          <a:bodyPr/>
          <a:lstStyle>
            <a:lvl1pPr marL="0" indent="0">
              <a:buNone/>
              <a:defRPr sz="1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a:p>
            <a:pPr lvl="1"/>
            <a:r>
              <a:rPr lang="en-US" smtClean="0"/>
              <a:t>Second level</a:t>
            </a:r>
          </a:p>
        </p:txBody>
      </p:sp>
      <p:pic>
        <p:nvPicPr>
          <p:cNvPr id="8" name="Picture 4" descr="capgemini_rgb-[Converted]"/>
          <p:cNvPicPr>
            <a:picLocks noChangeAspect="1" noChangeArrowheads="1"/>
          </p:cNvPicPr>
          <p:nvPr userDrawn="1"/>
        </p:nvPicPr>
        <p:blipFill>
          <a:blip r:embed="rId2" cstate="print"/>
          <a:srcRect/>
          <a:stretch>
            <a:fillRect/>
          </a:stretch>
        </p:blipFill>
        <p:spPr bwMode="gray">
          <a:xfrm>
            <a:off x="273049" y="6451601"/>
            <a:ext cx="1289051" cy="301625"/>
          </a:xfrm>
          <a:prstGeom prst="rect">
            <a:avLst/>
          </a:prstGeom>
          <a:noFill/>
          <a:ln w="9525">
            <a:noFill/>
            <a:miter lim="800000"/>
            <a:headEnd/>
            <a:tailEnd/>
          </a:ln>
        </p:spPr>
      </p:pic>
      <p:sp>
        <p:nvSpPr>
          <p:cNvPr id="9" name="Text Box 5"/>
          <p:cNvSpPr txBox="1">
            <a:spLocks noChangeArrowheads="1"/>
          </p:cNvSpPr>
          <p:nvPr userDrawn="1"/>
        </p:nvSpPr>
        <p:spPr bwMode="gray">
          <a:xfrm>
            <a:off x="1571625" y="6491288"/>
            <a:ext cx="1311578" cy="223138"/>
          </a:xfrm>
          <a:prstGeom prst="rect">
            <a:avLst/>
          </a:prstGeom>
          <a:noFill/>
          <a:ln w="19050">
            <a:noFill/>
            <a:miter lim="800000"/>
            <a:headEnd/>
            <a:tailEnd/>
          </a:ln>
          <a:effectLst/>
        </p:spPr>
        <p:txBody>
          <a:bodyPr wrap="none">
            <a:spAutoFit/>
          </a:bodyPr>
          <a:lstStyle/>
          <a:p>
            <a:pPr eaLnBrk="0" hangingPunct="0">
              <a:lnSpc>
                <a:spcPct val="85000"/>
              </a:lnSpc>
            </a:pPr>
            <a:r>
              <a:rPr lang="en-US" sz="1000">
                <a:solidFill>
                  <a:srgbClr val="969696"/>
                </a:solidFill>
              </a:rPr>
              <a:t>In collaboration with</a:t>
            </a:r>
          </a:p>
        </p:txBody>
      </p:sp>
      <p:sp>
        <p:nvSpPr>
          <p:cNvPr id="10" name="Rectangle 6"/>
          <p:cNvSpPr>
            <a:spLocks noChangeArrowheads="1"/>
          </p:cNvSpPr>
          <p:nvPr userDrawn="1"/>
        </p:nvSpPr>
        <p:spPr bwMode="gray">
          <a:xfrm>
            <a:off x="2927351" y="6400801"/>
            <a:ext cx="1020763" cy="403225"/>
          </a:xfrm>
          <a:prstGeom prst="rect">
            <a:avLst/>
          </a:prstGeom>
          <a:noFill/>
          <a:ln w="19050">
            <a:solidFill>
              <a:srgbClr val="B2B2B2"/>
            </a:solidFill>
            <a:prstDash val="sysDot"/>
            <a:miter lim="800000"/>
            <a:headEnd/>
            <a:tailEnd/>
          </a:ln>
          <a:effectLst/>
        </p:spPr>
        <p:txBody>
          <a:bodyPr wrap="none" anchor="ctr"/>
          <a:lstStyle/>
          <a:p>
            <a:r>
              <a:rPr lang="en-US" sz="1000">
                <a:solidFill>
                  <a:srgbClr val="969696"/>
                </a:solidFill>
              </a:rPr>
              <a:t>Client or</a:t>
            </a:r>
            <a:br>
              <a:rPr lang="en-US" sz="1000">
                <a:solidFill>
                  <a:srgbClr val="969696"/>
                </a:solidFill>
              </a:rPr>
            </a:br>
            <a:r>
              <a:rPr lang="en-US" sz="1000">
                <a:solidFill>
                  <a:srgbClr val="969696"/>
                </a:solidFill>
              </a:rPr>
              <a:t>Partner logo</a:t>
            </a:r>
          </a:p>
        </p:txBody>
      </p:sp>
      <p:sp>
        <p:nvSpPr>
          <p:cNvPr id="11" name="Line 7"/>
          <p:cNvSpPr>
            <a:spLocks noChangeShapeType="1"/>
          </p:cNvSpPr>
          <p:nvPr userDrawn="1"/>
        </p:nvSpPr>
        <p:spPr bwMode="gray">
          <a:xfrm>
            <a:off x="8691563" y="6500813"/>
            <a:ext cx="0" cy="239712"/>
          </a:xfrm>
          <a:prstGeom prst="line">
            <a:avLst/>
          </a:prstGeom>
          <a:noFill/>
          <a:ln w="9525">
            <a:solidFill>
              <a:srgbClr val="969696"/>
            </a:solidFill>
            <a:round/>
            <a:headEnd/>
            <a:tailEnd/>
          </a:ln>
          <a:effectLst/>
        </p:spPr>
        <p:txBody>
          <a:bodyPr wrap="none" anchor="ctr"/>
          <a:lstStyle/>
          <a:p>
            <a:endParaRPr lang="en-US"/>
          </a:p>
        </p:txBody>
      </p:sp>
      <p:sp>
        <p:nvSpPr>
          <p:cNvPr id="12" name="Text Box 8"/>
          <p:cNvSpPr txBox="1">
            <a:spLocks noChangeArrowheads="1"/>
          </p:cNvSpPr>
          <p:nvPr userDrawn="1"/>
        </p:nvSpPr>
        <p:spPr bwMode="gray">
          <a:xfrm>
            <a:off x="8691564" y="6499225"/>
            <a:ext cx="452437" cy="242888"/>
          </a:xfrm>
          <a:prstGeom prst="rect">
            <a:avLst/>
          </a:prstGeom>
          <a:noFill/>
          <a:ln w="12700" algn="ctr">
            <a:noFill/>
            <a:miter lim="800000"/>
            <a:headEnd/>
            <a:tailEnd type="none" w="lg" len="lg"/>
          </a:ln>
          <a:effectLst/>
        </p:spPr>
        <p:txBody>
          <a:bodyPr anchor="ctr" anchorCtr="1"/>
          <a:lstStyle/>
          <a:p>
            <a:pPr eaLnBrk="0" hangingPunct="0">
              <a:lnSpc>
                <a:spcPct val="85000"/>
              </a:lnSpc>
            </a:pPr>
            <a:fld id="{D8875A08-D8CE-4767-B6E0-EF624296B065}" type="slidenum">
              <a:rPr lang="en-US" sz="800">
                <a:solidFill>
                  <a:srgbClr val="969696"/>
                </a:solidFill>
                <a:latin typeface="Arial Narrow" pitchFamily="34" charset="0"/>
              </a:rPr>
              <a:pPr eaLnBrk="0" hangingPunct="0">
                <a:lnSpc>
                  <a:spcPct val="85000"/>
                </a:lnSpc>
              </a:pPr>
              <a:t>‹#›</a:t>
            </a:fld>
            <a:endParaRPr lang="en-US" sz="800">
              <a:solidFill>
                <a:srgbClr val="969696"/>
              </a:solidFill>
              <a:latin typeface="Arial Narrow" pitchFamily="34" charset="0"/>
            </a:endParaRPr>
          </a:p>
        </p:txBody>
      </p:sp>
      <p:sp>
        <p:nvSpPr>
          <p:cNvPr id="13" name="Text Box 9"/>
          <p:cNvSpPr txBox="1">
            <a:spLocks noChangeArrowheads="1"/>
          </p:cNvSpPr>
          <p:nvPr userDrawn="1"/>
        </p:nvSpPr>
        <p:spPr bwMode="gray">
          <a:xfrm>
            <a:off x="4106863" y="6484938"/>
            <a:ext cx="4551363" cy="275460"/>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800" dirty="0">
                <a:solidFill>
                  <a:srgbClr val="969696"/>
                </a:solidFill>
                <a:latin typeface="Arial Narrow" pitchFamily="34" charset="0"/>
              </a:rPr>
              <a:t>DOCUMENT TITLE</a:t>
            </a:r>
          </a:p>
          <a:p>
            <a:pPr algn="r" eaLnBrk="0" hangingPunct="0">
              <a:lnSpc>
                <a:spcPct val="85000"/>
              </a:lnSpc>
            </a:pPr>
            <a:r>
              <a:rPr lang="en-US" sz="600" dirty="0" smtClean="0">
                <a:solidFill>
                  <a:srgbClr val="969696"/>
                </a:solidFill>
                <a:latin typeface="Arial Narrow" pitchFamily="34" charset="0"/>
              </a:rPr>
              <a:t>The information contained in this document is proprietary. Copyright © 2011 Capgemini. All rights reserved.</a:t>
            </a:r>
            <a:endParaRPr lang="en-US" sz="600" dirty="0">
              <a:solidFill>
                <a:srgbClr val="969696"/>
              </a:solidFill>
              <a:latin typeface="Arial Narrow" pitchFamily="34" charset="0"/>
            </a:endParaRPr>
          </a:p>
        </p:txBody>
      </p:sp>
      <p:cxnSp>
        <p:nvCxnSpPr>
          <p:cNvPr id="16" name="Straight Connector 15"/>
          <p:cNvCxnSpPr/>
          <p:nvPr userDrawn="1"/>
        </p:nvCxnSpPr>
        <p:spPr>
          <a:xfrm rot="5400000">
            <a:off x="524707" y="3164093"/>
            <a:ext cx="5987940" cy="158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01483"/>
            <a:ext cx="5486400" cy="49244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21544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Placeholder 1"/>
          <p:cNvSpPr>
            <a:spLocks noGrp="1"/>
          </p:cNvSpPr>
          <p:nvPr>
            <p:ph type="title"/>
          </p:nvPr>
        </p:nvSpPr>
        <p:spPr>
          <a:xfrm>
            <a:off x="320040" y="25263"/>
            <a:ext cx="8503920" cy="822960"/>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bodyPr>
          <a:lstStyle/>
          <a:p>
            <a:r>
              <a:rPr lang="en-US" smtClean="0"/>
              <a:t>Click to edit Master title style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7438968" y="1005841"/>
            <a:ext cx="1384995" cy="518230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5" name="Text Box 5"/>
          <p:cNvSpPr txBox="1">
            <a:spLocks noChangeArrowheads="1"/>
          </p:cNvSpPr>
          <p:nvPr userDrawn="1"/>
        </p:nvSpPr>
        <p:spPr bwMode="gray">
          <a:xfrm rot="5400000">
            <a:off x="-381606" y="2135545"/>
            <a:ext cx="1311578" cy="223138"/>
          </a:xfrm>
          <a:prstGeom prst="rect">
            <a:avLst/>
          </a:prstGeom>
          <a:noFill/>
          <a:ln w="19050">
            <a:noFill/>
            <a:miter lim="800000"/>
            <a:headEnd/>
            <a:tailEnd/>
          </a:ln>
          <a:effectLst/>
        </p:spPr>
        <p:txBody>
          <a:bodyPr wrap="none">
            <a:spAutoFit/>
          </a:bodyPr>
          <a:lstStyle/>
          <a:p>
            <a:pPr eaLnBrk="0" hangingPunct="0">
              <a:lnSpc>
                <a:spcPct val="85000"/>
              </a:lnSpc>
            </a:pPr>
            <a:r>
              <a:rPr lang="en-US" sz="1000">
                <a:solidFill>
                  <a:srgbClr val="969696"/>
                </a:solidFill>
              </a:rPr>
              <a:t>In collaboration with</a:t>
            </a:r>
          </a:p>
        </p:txBody>
      </p:sp>
      <p:sp>
        <p:nvSpPr>
          <p:cNvPr id="16" name="Rectangle 6"/>
          <p:cNvSpPr>
            <a:spLocks noChangeArrowheads="1"/>
          </p:cNvSpPr>
          <p:nvPr userDrawn="1"/>
        </p:nvSpPr>
        <p:spPr bwMode="gray">
          <a:xfrm rot="5400000">
            <a:off x="-236198" y="3261528"/>
            <a:ext cx="1020763" cy="403225"/>
          </a:xfrm>
          <a:prstGeom prst="rect">
            <a:avLst/>
          </a:prstGeom>
          <a:noFill/>
          <a:ln w="19050">
            <a:solidFill>
              <a:srgbClr val="B2B2B2"/>
            </a:solidFill>
            <a:prstDash val="sysDot"/>
            <a:miter lim="800000"/>
            <a:headEnd/>
            <a:tailEnd/>
          </a:ln>
          <a:effectLst/>
        </p:spPr>
        <p:txBody>
          <a:bodyPr wrap="none" anchor="ctr"/>
          <a:lstStyle/>
          <a:p>
            <a:r>
              <a:rPr lang="en-US" sz="1000" dirty="0">
                <a:solidFill>
                  <a:srgbClr val="969696"/>
                </a:solidFill>
              </a:rPr>
              <a:t>Client or</a:t>
            </a:r>
            <a:br>
              <a:rPr lang="en-US" sz="1000" dirty="0">
                <a:solidFill>
                  <a:srgbClr val="969696"/>
                </a:solidFill>
              </a:rPr>
            </a:br>
            <a:r>
              <a:rPr lang="en-US" sz="1000" dirty="0">
                <a:solidFill>
                  <a:srgbClr val="969696"/>
                </a:solidFill>
              </a:rPr>
              <a:t>Partner logo</a:t>
            </a:r>
          </a:p>
        </p:txBody>
      </p:sp>
      <p:sp>
        <p:nvSpPr>
          <p:cNvPr id="17" name="Line 7"/>
          <p:cNvSpPr>
            <a:spLocks noChangeShapeType="1"/>
          </p:cNvSpPr>
          <p:nvPr userDrawn="1"/>
        </p:nvSpPr>
        <p:spPr bwMode="gray">
          <a:xfrm rot="5400000">
            <a:off x="274183" y="6303903"/>
            <a:ext cx="0" cy="239712"/>
          </a:xfrm>
          <a:prstGeom prst="line">
            <a:avLst/>
          </a:prstGeom>
          <a:noFill/>
          <a:ln w="9525">
            <a:solidFill>
              <a:srgbClr val="969696"/>
            </a:solidFill>
            <a:round/>
            <a:headEnd/>
            <a:tailEnd/>
          </a:ln>
          <a:effectLst/>
        </p:spPr>
        <p:txBody>
          <a:bodyPr wrap="none" anchor="ctr"/>
          <a:lstStyle/>
          <a:p>
            <a:endParaRPr lang="en-US"/>
          </a:p>
        </p:txBody>
      </p:sp>
      <p:sp>
        <p:nvSpPr>
          <p:cNvPr id="18" name="Text Box 8"/>
          <p:cNvSpPr txBox="1">
            <a:spLocks noChangeArrowheads="1"/>
          </p:cNvSpPr>
          <p:nvPr userDrawn="1"/>
        </p:nvSpPr>
        <p:spPr bwMode="gray">
          <a:xfrm rot="5400000">
            <a:off x="47966" y="6528534"/>
            <a:ext cx="452437" cy="242888"/>
          </a:xfrm>
          <a:prstGeom prst="rect">
            <a:avLst/>
          </a:prstGeom>
          <a:noFill/>
          <a:ln w="12700" algn="ctr">
            <a:noFill/>
            <a:miter lim="800000"/>
            <a:headEnd/>
            <a:tailEnd type="none" w="lg" len="lg"/>
          </a:ln>
          <a:effectLst/>
        </p:spPr>
        <p:txBody>
          <a:bodyPr anchor="ctr" anchorCtr="1"/>
          <a:lstStyle/>
          <a:p>
            <a:pPr eaLnBrk="0" hangingPunct="0">
              <a:lnSpc>
                <a:spcPct val="85000"/>
              </a:lnSpc>
            </a:pPr>
            <a:fld id="{D8875A08-D8CE-4767-B6E0-EF624296B065}" type="slidenum">
              <a:rPr lang="en-US" sz="800">
                <a:solidFill>
                  <a:srgbClr val="969696"/>
                </a:solidFill>
                <a:latin typeface="Arial Narrow" pitchFamily="34" charset="0"/>
              </a:rPr>
              <a:pPr eaLnBrk="0" hangingPunct="0">
                <a:lnSpc>
                  <a:spcPct val="85000"/>
                </a:lnSpc>
              </a:pPr>
              <a:t>‹#›</a:t>
            </a:fld>
            <a:endParaRPr lang="en-US" sz="800" dirty="0">
              <a:solidFill>
                <a:srgbClr val="969696"/>
              </a:solidFill>
              <a:latin typeface="Arial Narrow" pitchFamily="34" charset="0"/>
            </a:endParaRPr>
          </a:p>
        </p:txBody>
      </p:sp>
      <p:sp>
        <p:nvSpPr>
          <p:cNvPr id="19" name="Text Box 9"/>
          <p:cNvSpPr txBox="1">
            <a:spLocks noChangeArrowheads="1"/>
          </p:cNvSpPr>
          <p:nvPr userDrawn="1"/>
        </p:nvSpPr>
        <p:spPr bwMode="gray">
          <a:xfrm rot="5400000">
            <a:off x="-666778" y="5272489"/>
            <a:ext cx="1881922" cy="353943"/>
          </a:xfrm>
          <a:prstGeom prst="rect">
            <a:avLst/>
          </a:prstGeom>
          <a:noFill/>
          <a:ln w="12700" algn="ctr">
            <a:noFill/>
            <a:miter lim="800000"/>
            <a:headEnd/>
            <a:tailEnd type="none" w="lg" len="lg"/>
          </a:ln>
          <a:effectLst/>
        </p:spPr>
        <p:txBody>
          <a:bodyPr wrap="square">
            <a:spAutoFit/>
          </a:bodyPr>
          <a:lstStyle/>
          <a:p>
            <a:pPr algn="r" eaLnBrk="0" hangingPunct="0">
              <a:lnSpc>
                <a:spcPct val="85000"/>
              </a:lnSpc>
            </a:pPr>
            <a:r>
              <a:rPr lang="en-US" sz="800" dirty="0">
                <a:solidFill>
                  <a:srgbClr val="969696"/>
                </a:solidFill>
                <a:latin typeface="Arial Narrow" pitchFamily="34" charset="0"/>
              </a:rPr>
              <a:t>DOCUMENT TITLE</a:t>
            </a:r>
          </a:p>
          <a:p>
            <a:pPr algn="r" eaLnBrk="0" hangingPunct="0">
              <a:lnSpc>
                <a:spcPct val="85000"/>
              </a:lnSpc>
            </a:pPr>
            <a:r>
              <a:rPr lang="en-US" sz="600" dirty="0" smtClean="0">
                <a:solidFill>
                  <a:srgbClr val="969696"/>
                </a:solidFill>
                <a:latin typeface="Arial Narrow" pitchFamily="34" charset="0"/>
              </a:rPr>
              <a:t>The information contained in this document is proprietary. Copyright © 2012 Capgemini. All rights reserved.</a:t>
            </a:r>
            <a:endParaRPr lang="en-US" sz="600" dirty="0">
              <a:solidFill>
                <a:srgbClr val="969696"/>
              </a:solidFill>
              <a:latin typeface="Arial Narrow" pitchFamily="34" charset="0"/>
            </a:endParaRPr>
          </a:p>
        </p:txBody>
      </p:sp>
      <p:sp>
        <p:nvSpPr>
          <p:cNvPr id="2" name="Vertical Title 1"/>
          <p:cNvSpPr>
            <a:spLocks noGrp="1"/>
          </p:cNvSpPr>
          <p:nvPr userDrawn="1">
            <p:ph type="title" orient="vert"/>
          </p:nvPr>
        </p:nvSpPr>
        <p:spPr>
          <a:xfrm>
            <a:off x="8144556" y="274639"/>
            <a:ext cx="925033" cy="6285819"/>
          </a:xfrm>
        </p:spPr>
        <p:txBody>
          <a:bodyPr vert="eaVert"/>
          <a:lstStyle/>
          <a:p>
            <a:r>
              <a:rPr lang="en-US" smtClean="0"/>
              <a:t>Click to edit Master title style</a:t>
            </a:r>
            <a:endParaRPr lang="en-US" dirty="0"/>
          </a:p>
        </p:txBody>
      </p:sp>
      <p:sp>
        <p:nvSpPr>
          <p:cNvPr id="3" name="Vertical Text Placeholder 2"/>
          <p:cNvSpPr>
            <a:spLocks noGrp="1"/>
          </p:cNvSpPr>
          <p:nvPr userDrawn="1">
            <p:ph type="body" orient="vert" idx="1"/>
          </p:nvPr>
        </p:nvSpPr>
        <p:spPr>
          <a:xfrm>
            <a:off x="6586951" y="274639"/>
            <a:ext cx="1384995" cy="628581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3" name="Group 12"/>
          <p:cNvGrpSpPr/>
          <p:nvPr userDrawn="1"/>
        </p:nvGrpSpPr>
        <p:grpSpPr>
          <a:xfrm>
            <a:off x="8069937" y="1589"/>
            <a:ext cx="1" cy="6858000"/>
            <a:chOff x="8069935" y="1589"/>
            <a:chExt cx="1" cy="6858000"/>
          </a:xfrm>
        </p:grpSpPr>
        <p:sp>
          <p:nvSpPr>
            <p:cNvPr id="8" name="Line 12"/>
            <p:cNvSpPr>
              <a:spLocks noChangeShapeType="1"/>
            </p:cNvSpPr>
            <p:nvPr userDrawn="1"/>
          </p:nvSpPr>
          <p:spPr bwMode="gray">
            <a:xfrm rot="5400000">
              <a:off x="4640935" y="3430589"/>
              <a:ext cx="6858000" cy="0"/>
            </a:xfrm>
            <a:prstGeom prst="line">
              <a:avLst/>
            </a:prstGeom>
            <a:noFill/>
            <a:ln w="9525">
              <a:solidFill>
                <a:schemeClr val="bg2"/>
              </a:solidFill>
              <a:round/>
              <a:headEnd/>
              <a:tailEnd/>
            </a:ln>
            <a:effectLst/>
          </p:spPr>
          <p:txBody>
            <a:bodyPr wrap="none" anchor="ctr"/>
            <a:lstStyle/>
            <a:p>
              <a:endParaRPr lang="en-US"/>
            </a:p>
          </p:txBody>
        </p:sp>
        <p:sp>
          <p:nvSpPr>
            <p:cNvPr id="9" name="Line 13"/>
            <p:cNvSpPr>
              <a:spLocks noChangeShapeType="1"/>
            </p:cNvSpPr>
            <p:nvPr userDrawn="1"/>
          </p:nvSpPr>
          <p:spPr bwMode="gray">
            <a:xfrm rot="5400000">
              <a:off x="6861848" y="1482726"/>
              <a:ext cx="2416175" cy="0"/>
            </a:xfrm>
            <a:prstGeom prst="line">
              <a:avLst/>
            </a:prstGeom>
            <a:noFill/>
            <a:ln w="28575">
              <a:solidFill>
                <a:schemeClr val="bg2"/>
              </a:solidFill>
              <a:round/>
              <a:headEnd/>
              <a:tailEnd/>
            </a:ln>
            <a:effectLst/>
          </p:spPr>
          <p:txBody>
            <a:bodyPr wrap="none" anchor="ctr"/>
            <a:lstStyle/>
            <a:p>
              <a:endParaRPr lang="en-US"/>
            </a:p>
          </p:txBody>
        </p:sp>
      </p:grpSp>
      <p:pic>
        <p:nvPicPr>
          <p:cNvPr id="14" name="Picture 4" descr="capgemini_rgb-[Converted]"/>
          <p:cNvPicPr>
            <a:picLocks noChangeAspect="1" noChangeArrowheads="1"/>
          </p:cNvPicPr>
          <p:nvPr userDrawn="1"/>
        </p:nvPicPr>
        <p:blipFill>
          <a:blip r:embed="rId2" cstate="print"/>
          <a:srcRect/>
          <a:stretch>
            <a:fillRect/>
          </a:stretch>
        </p:blipFill>
        <p:spPr bwMode="gray">
          <a:xfrm rot="5400000">
            <a:off x="-370342" y="768352"/>
            <a:ext cx="1289050" cy="301625"/>
          </a:xfrm>
          <a:prstGeom prst="rect">
            <a:avLst/>
          </a:prstGeom>
          <a:noFill/>
          <a:ln w="9525">
            <a:noFill/>
            <a:miter lim="800000"/>
            <a:headEnd/>
            <a:tailEnd/>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66579" name="think-cell Slide" r:id="rId6" imgW="360" imgH="360" progId="">
                  <p:embed/>
                </p:oleObj>
              </mc:Choice>
              <mc:Fallback>
                <p:oleObj name="think-cell Slide" r:id="rId6" imgW="360" imgH="360" progId="">
                  <p:embed/>
                  <p:pic>
                    <p:nvPicPr>
                      <p:cNvPr id="0"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1123384"/>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247581" y="6587490"/>
            <a:ext cx="2469389" cy="215444"/>
          </a:xfrm>
          <a:prstGeom prst="rect">
            <a:avLst/>
          </a:prstGeom>
        </p:spPr>
        <p:txBody>
          <a:bodyPr/>
          <a:lstStyle/>
          <a:p>
            <a:r>
              <a:rPr lang="en-US" dirty="0" smtClean="0"/>
              <a:t>The information contained in this presentation is proprietary. Copyright ©2010 Capgemini. All rights reserved.</a:t>
            </a:r>
            <a:endParaRPr lang="en-US" dirty="0"/>
          </a:p>
        </p:txBody>
      </p:sp>
      <p:sp>
        <p:nvSpPr>
          <p:cNvPr id="4" name="Slide Number Placeholder 3"/>
          <p:cNvSpPr>
            <a:spLocks noGrp="1"/>
          </p:cNvSpPr>
          <p:nvPr>
            <p:ph type="sldNum" sz="quarter" idx="11"/>
          </p:nvPr>
        </p:nvSpPr>
        <p:spPr>
          <a:xfrm>
            <a:off x="8769350" y="6531769"/>
            <a:ext cx="238125" cy="130175"/>
          </a:xfrm>
          <a:prstGeom prst="rect">
            <a:avLst/>
          </a:prstGeom>
        </p:spPr>
        <p:txBody>
          <a:bodyPr/>
          <a:lstStyle/>
          <a:p>
            <a:fld id="{F4147050-0161-4A8B-8C65-9431945EA027}" type="slidenum">
              <a:rPr lang="en-US" smtClean="0"/>
              <a:pPr/>
              <a:t>‹#›</a:t>
            </a:fld>
            <a:endParaRPr lang="en-US" dirty="0"/>
          </a:p>
        </p:txBody>
      </p:sp>
      <p:sp>
        <p:nvSpPr>
          <p:cNvPr id="5" name="Rectangle 134"/>
          <p:cNvSpPr>
            <a:spLocks noGrp="1" noChangeArrowheads="1"/>
          </p:cNvSpPr>
          <p:nvPr>
            <p:ph type="title"/>
          </p:nvPr>
        </p:nvSpPr>
        <p:spPr bwMode="auto">
          <a:xfrm>
            <a:off x="241300" y="212725"/>
            <a:ext cx="8714232" cy="549275"/>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p>
            <a:pPr lvl="0"/>
            <a:r>
              <a:rPr lang="en-US" smtClean="0"/>
              <a:t>Click to edit Master title style</a:t>
            </a:r>
            <a:endParaRPr lang="en-US" dirty="0" smtClean="0"/>
          </a:p>
        </p:txBody>
      </p:sp>
    </p:spTree>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217107" name="think-cell Slide" r:id="rId7" imgW="360" imgH="360" progId="">
                  <p:embed/>
                </p:oleObj>
              </mc:Choice>
              <mc:Fallback>
                <p:oleObj name="think-cell Slide" r:id="rId7" imgW="360" imgH="360" progId="">
                  <p:embed/>
                  <p:pic>
                    <p:nvPicPr>
                      <p:cNvPr id="0"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1123384"/>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246221"/>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1" y="3"/>
          <a:ext cx="135749" cy="143985"/>
        </p:xfrm>
        <a:graphic>
          <a:graphicData uri="http://schemas.openxmlformats.org/presentationml/2006/ole">
            <mc:AlternateContent xmlns:mc="http://schemas.openxmlformats.org/markup-compatibility/2006">
              <mc:Choice xmlns:v="urn:schemas-microsoft-com:vml" Requires="v">
                <p:oleObj spid="_x0000_s57363" name="think-cell Slide" r:id="rId8" imgW="360" imgH="360" progId="">
                  <p:embed/>
                </p:oleObj>
              </mc:Choice>
              <mc:Fallback>
                <p:oleObj name="think-cell Slide" r:id="rId8" imgW="360" imgH="360" progId="">
                  <p:embed/>
                  <p:pic>
                    <p:nvPicPr>
                      <p:cNvPr id="0"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 y="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51"/>
          <p:cNvGrpSpPr/>
          <p:nvPr userDrawn="1">
            <p:custDataLst>
              <p:tags r:id="rId3"/>
            </p:custDataLst>
          </p:nvPr>
        </p:nvGrpSpPr>
        <p:grpSpPr>
          <a:xfrm>
            <a:off x="5337166" y="3258545"/>
            <a:ext cx="3416820" cy="2118522"/>
            <a:chOff x="5511798" y="3584333"/>
            <a:chExt cx="4818106" cy="2816468"/>
          </a:xfrm>
        </p:grpSpPr>
        <p:grpSp>
          <p:nvGrpSpPr>
            <p:cNvPr id="3" name="Group 54"/>
            <p:cNvGrpSpPr/>
            <p:nvPr userDrawn="1">
              <p:custDataLst>
                <p:tags r:id="rId5"/>
              </p:custDataLst>
            </p:nvPr>
          </p:nvGrpSpPr>
          <p:grpSpPr>
            <a:xfrm>
              <a:off x="5511798" y="3584333"/>
              <a:ext cx="4818106" cy="2816468"/>
              <a:chOff x="-6346822" y="2366960"/>
              <a:chExt cx="5613397" cy="3281360"/>
            </a:xfrm>
          </p:grpSpPr>
          <p:grpSp>
            <p:nvGrpSpPr>
              <p:cNvPr id="4"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 name="Group 21"/>
            <p:cNvGrpSpPr/>
            <p:nvPr userDrawn="1">
              <p:custDataLst>
                <p:tags r:id="rId6"/>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4"/>
            </p:custDataLst>
          </p:nvPr>
        </p:nvSpPr>
        <p:spPr bwMode="gray">
          <a:xfrm>
            <a:off x="1031966" y="3617152"/>
            <a:ext cx="393216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more than 130,000 </a:t>
            </a:r>
            <a:r>
              <a:rPr lang="en-US" sz="1000" dirty="0">
                <a:solidFill>
                  <a:schemeClr val="bg1"/>
                </a:solidFill>
                <a:latin typeface="Arial" pitchFamily="34" charset="0"/>
                <a:cs typeface="Arial" pitchFamily="34" charset="0"/>
              </a:rPr>
              <a:t>people in </a:t>
            </a:r>
            <a:r>
              <a:rPr lang="en-US" sz="1000" dirty="0" smtClean="0">
                <a:solidFill>
                  <a:schemeClr val="bg1"/>
                </a:solidFill>
                <a:latin typeface="Arial" pitchFamily="34" charset="0"/>
                <a:cs typeface="Arial" pitchFamily="34" charset="0"/>
              </a:rPr>
              <a:t>over 40 </a:t>
            </a:r>
            <a:r>
              <a:rPr lang="en-US" sz="1000" dirty="0">
                <a:solidFill>
                  <a:schemeClr val="bg1"/>
                </a:solidFill>
                <a:latin typeface="Arial" pitchFamily="34" charset="0"/>
                <a:cs typeface="Arial" pitchFamily="34" charset="0"/>
              </a:rPr>
              <a:t>countries, Capgemini is one of the world's foremost providers of consulting, technology and outsourcing services. The Group reported </a:t>
            </a:r>
            <a:r>
              <a:rPr lang="en-US" sz="1000" dirty="0" smtClean="0">
                <a:solidFill>
                  <a:schemeClr val="bg1"/>
                </a:solidFill>
                <a:latin typeface="Arial" pitchFamily="34" charset="0"/>
                <a:cs typeface="Arial" pitchFamily="34" charset="0"/>
              </a:rPr>
              <a:t>2013 </a:t>
            </a:r>
            <a:r>
              <a:rPr lang="en-US" sz="1000" dirty="0">
                <a:solidFill>
                  <a:schemeClr val="bg1"/>
                </a:solidFill>
                <a:latin typeface="Arial" pitchFamily="34" charset="0"/>
                <a:cs typeface="Arial" pitchFamily="34" charset="0"/>
              </a:rPr>
              <a:t>global revenues of EUR </a:t>
            </a:r>
            <a:r>
              <a:rPr lang="en-US" sz="1000" dirty="0" smtClean="0">
                <a:solidFill>
                  <a:schemeClr val="bg1"/>
                </a:solidFill>
                <a:latin typeface="Arial" pitchFamily="34" charset="0"/>
                <a:cs typeface="Arial" pitchFamily="34" charset="0"/>
              </a:rPr>
              <a:t>10.1 billion</a:t>
            </a:r>
            <a:r>
              <a:rPr lang="en-US" sz="1000" baseline="0" dirty="0" smtClean="0">
                <a:solidFill>
                  <a:schemeClr val="bg1"/>
                </a:solidFill>
                <a:latin typeface="Arial" pitchFamily="34" charset="0"/>
                <a:cs typeface="Arial" pitchFamily="34" charset="0"/>
              </a:rPr>
              <a:t> </a:t>
            </a:r>
            <a:r>
              <a:rPr lang="en-US" sz="1000" dirty="0" smtClean="0">
                <a:solidFill>
                  <a:schemeClr val="bg1"/>
                </a:solidFill>
                <a:latin typeface="Arial" pitchFamily="34" charset="0"/>
                <a:cs typeface="Arial" pitchFamily="34" charset="0"/>
              </a:rPr>
              <a:t>(more than $13</a:t>
            </a:r>
            <a:r>
              <a:rPr lang="en-US" sz="1000" baseline="0" dirty="0" smtClean="0">
                <a:solidFill>
                  <a:schemeClr val="bg1"/>
                </a:solidFill>
                <a:latin typeface="Arial" pitchFamily="34" charset="0"/>
                <a:cs typeface="Arial" pitchFamily="34" charset="0"/>
              </a:rPr>
              <a:t> </a:t>
            </a:r>
            <a:r>
              <a:rPr lang="en-US" sz="1000" dirty="0" smtClean="0">
                <a:solidFill>
                  <a:schemeClr val="bg1"/>
                </a:solidFill>
                <a:latin typeface="Arial" pitchFamily="34" charset="0"/>
                <a:cs typeface="Arial" pitchFamily="34" charset="0"/>
              </a:rPr>
              <a:t>billion USD).</a:t>
            </a:r>
            <a:endParaRPr lang="en-US" sz="1000" dirty="0">
              <a:solidFill>
                <a:schemeClr val="bg1"/>
              </a:solidFill>
              <a:latin typeface="Arial" pitchFamily="34" charset="0"/>
              <a:cs typeface="Arial" pitchFamily="34" charset="0"/>
            </a:endParaRP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err="1">
                <a:solidFill>
                  <a:schemeClr val="bg1"/>
                </a:solidFill>
                <a:latin typeface="Arial" pitchFamily="34" charset="0"/>
                <a:cs typeface="Arial" pitchFamily="34" charset="0"/>
              </a:rPr>
              <a:t>Experience</a:t>
            </a:r>
            <a:r>
              <a:rPr lang="en-US" sz="1000" baseline="30000" dirty="0" err="1">
                <a:solidFill>
                  <a:schemeClr val="bg1"/>
                </a:solidFill>
                <a:latin typeface="Arial" pitchFamily="34" charset="0"/>
                <a:cs typeface="Arial" pitchFamily="34" charset="0"/>
              </a:rPr>
              <a:t>TM</a:t>
            </a:r>
            <a:r>
              <a:rPr lang="en-US" sz="1000" dirty="0">
                <a:solidFill>
                  <a:schemeClr val="bg1"/>
                </a:solidFill>
                <a:latin typeface="Arial" pitchFamily="34" charset="0"/>
                <a:cs typeface="Arial" pitchFamily="34" charset="0"/>
              </a:rPr>
              <a:t>, and draws on </a:t>
            </a:r>
            <a:r>
              <a:rPr lang="en-US" sz="1000" dirty="0" err="1">
                <a:solidFill>
                  <a:schemeClr val="bg1"/>
                </a:solidFill>
                <a:latin typeface="Arial" pitchFamily="34" charset="0"/>
                <a:cs typeface="Arial" pitchFamily="34" charset="0"/>
              </a:rPr>
              <a:t>Rightshore</a:t>
            </a:r>
            <a:r>
              <a:rPr lang="en-US" sz="1000" b="1" baseline="3000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 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err="1">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338" name="Image 337" descr="CBE_Label_ppt.png"/>
          <p:cNvPicPr>
            <a:picLocks noChangeAspect="1"/>
          </p:cNvPicPr>
          <p:nvPr userDrawn="1"/>
        </p:nvPicPr>
        <p:blipFill>
          <a:blip r:embed="rId10" cstate="print"/>
          <a:stretch>
            <a:fillRect/>
          </a:stretch>
        </p:blipFill>
        <p:spPr>
          <a:xfrm>
            <a:off x="775578" y="3468294"/>
            <a:ext cx="519570" cy="52372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78" r="761"/>
          <a:stretch>
            <a:fillRect/>
          </a:stretch>
        </p:blipFill>
        <p:spPr>
          <a:xfrm>
            <a:off x="0" y="1039369"/>
            <a:ext cx="9144000" cy="5420808"/>
          </a:xfrm>
          <a:prstGeom prst="rect">
            <a:avLst/>
          </a:prstGeom>
          <a:noFill/>
          <a:ln>
            <a:noFill/>
          </a:ln>
        </p:spPr>
      </p:pic>
      <p:graphicFrame>
        <p:nvGraphicFramePr>
          <p:cNvPr id="4" name="Object 3"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54291" name="think-cell Slide" r:id="rId10" imgW="360" imgH="360" progId="">
                  <p:embed/>
                </p:oleObj>
              </mc:Choice>
              <mc:Fallback>
                <p:oleObj name="think-cell Slide" r:id="rId10" imgW="360" imgH="360" progId="">
                  <p:embed/>
                  <p:pic>
                    <p:nvPicPr>
                      <p:cNvPr id="0"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3514523" y="1968819"/>
            <a:ext cx="5629477" cy="2414915"/>
          </a:xfrm>
          <a:effectLst>
            <a:outerShdw blurRad="50800" dist="38100" dir="2700000" algn="tl" rotWithShape="0">
              <a:prstClr val="black">
                <a:alpha val="40000"/>
              </a:prstClr>
            </a:outerShdw>
          </a:effectLst>
        </p:spPr>
        <p:txBody>
          <a:bodyPr vert="horz" lIns="36000" tIns="36000" rIns="360000" bIns="36000" rtlCol="0" anchor="ctr">
            <a:noAutofit/>
          </a:bodyPr>
          <a:lstStyle>
            <a:lvl1pPr algn="r" defTabSz="995690" rtl="0" eaLnBrk="1" latinLnBrk="0" hangingPunct="1">
              <a:spcBef>
                <a:spcPct val="0"/>
              </a:spcBef>
              <a:buNone/>
              <a:defRPr lang="en-US" sz="2800" b="1"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4394200" y="4609876"/>
            <a:ext cx="4749801" cy="1806302"/>
          </a:xfrm>
          <a:effectLst>
            <a:outerShdw blurRad="50800" dist="38100" dir="2700000" algn="tl" rotWithShape="0">
              <a:prstClr val="black">
                <a:alpha val="40000"/>
              </a:prstClr>
            </a:outerShdw>
          </a:effectLst>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1894" y="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11" name="Rectangle 10"/>
          <p:cNvSpPr/>
          <p:nvPr userDrawn="1">
            <p:custDataLst>
              <p:tags r:id="rId6"/>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12"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5807786" y="6520694"/>
            <a:ext cx="3001425" cy="239021"/>
          </a:xfrm>
          <a:prstGeom prst="rect">
            <a:avLst/>
          </a:prstGeom>
          <a:noFill/>
        </p:spPr>
      </p:pic>
      <p:pic>
        <p:nvPicPr>
          <p:cNvPr id="13" name="Picture 12" descr="capgemini_rgb.jpg"/>
          <p:cNvPicPr>
            <a:picLocks noChangeAspect="1"/>
          </p:cNvPicPr>
          <p:nvPr userDrawn="1"/>
        </p:nvPicPr>
        <p:blipFill>
          <a:blip r:embed="rId13" cstate="print"/>
          <a:stretch>
            <a:fillRect/>
          </a:stretch>
        </p:blipFill>
        <p:spPr>
          <a:xfrm>
            <a:off x="643210" y="514697"/>
            <a:ext cx="3136080" cy="95869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sp>
        <p:nvSpPr>
          <p:cNvPr id="8" name="Rectangle 9"/>
          <p:cNvSpPr>
            <a:spLocks noChangeArrowheads="1"/>
          </p:cNvSpPr>
          <p:nvPr userDrawn="1">
            <p:custDataLst>
              <p:tags r:id="rId2"/>
            </p:custDataLst>
          </p:nvPr>
        </p:nvSpPr>
        <p:spPr bwMode="gray">
          <a:xfrm>
            <a:off x="4889578" y="3083752"/>
            <a:ext cx="393216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more than 130,000 </a:t>
            </a:r>
            <a:r>
              <a:rPr lang="en-US" sz="1000" dirty="0">
                <a:solidFill>
                  <a:schemeClr val="bg1"/>
                </a:solidFill>
                <a:latin typeface="Arial" pitchFamily="34" charset="0"/>
                <a:cs typeface="Arial" pitchFamily="34" charset="0"/>
              </a:rPr>
              <a:t>people in </a:t>
            </a:r>
            <a:r>
              <a:rPr lang="en-US" sz="1000" dirty="0" smtClean="0">
                <a:solidFill>
                  <a:schemeClr val="bg1"/>
                </a:solidFill>
                <a:latin typeface="Arial" pitchFamily="34" charset="0"/>
                <a:cs typeface="Arial" pitchFamily="34" charset="0"/>
              </a:rPr>
              <a:t>over</a:t>
            </a:r>
            <a:r>
              <a:rPr lang="en-US" sz="1000" baseline="0" dirty="0" smtClean="0">
                <a:solidFill>
                  <a:schemeClr val="bg1"/>
                </a:solidFill>
                <a:latin typeface="Arial" pitchFamily="34" charset="0"/>
                <a:cs typeface="Arial" pitchFamily="34" charset="0"/>
              </a:rPr>
              <a:t> </a:t>
            </a:r>
            <a:r>
              <a:rPr lang="en-US" sz="1000" dirty="0" smtClean="0">
                <a:solidFill>
                  <a:schemeClr val="bg1"/>
                </a:solidFill>
                <a:latin typeface="Arial" pitchFamily="34" charset="0"/>
                <a:cs typeface="Arial" pitchFamily="34" charset="0"/>
              </a:rPr>
              <a:t>40 </a:t>
            </a:r>
            <a:r>
              <a:rPr lang="en-US" sz="1000" dirty="0">
                <a:solidFill>
                  <a:schemeClr val="bg1"/>
                </a:solidFill>
                <a:latin typeface="Arial" pitchFamily="34" charset="0"/>
                <a:cs typeface="Arial" pitchFamily="34" charset="0"/>
              </a:rPr>
              <a:t>countries, Capgemini is one of the world's foremost providers of consulting, technology and outsourcing services. The Group reported </a:t>
            </a:r>
            <a:r>
              <a:rPr lang="en-US" sz="1000" dirty="0" smtClean="0">
                <a:solidFill>
                  <a:schemeClr val="bg1"/>
                </a:solidFill>
                <a:latin typeface="Arial" pitchFamily="34" charset="0"/>
                <a:cs typeface="Arial" pitchFamily="34" charset="0"/>
              </a:rPr>
              <a:t>2013 </a:t>
            </a:r>
            <a:r>
              <a:rPr lang="en-US" sz="1000" dirty="0">
                <a:solidFill>
                  <a:schemeClr val="bg1"/>
                </a:solidFill>
                <a:latin typeface="Arial" pitchFamily="34" charset="0"/>
                <a:cs typeface="Arial" pitchFamily="34" charset="0"/>
              </a:rPr>
              <a:t>global revenues of EUR </a:t>
            </a:r>
            <a:r>
              <a:rPr lang="en-US" sz="1000" dirty="0" smtClean="0">
                <a:solidFill>
                  <a:schemeClr val="bg1"/>
                </a:solidFill>
                <a:latin typeface="Arial" pitchFamily="34" charset="0"/>
                <a:cs typeface="Arial" pitchFamily="34" charset="0"/>
              </a:rPr>
              <a:t>10.1 billion</a:t>
            </a:r>
            <a:r>
              <a:rPr lang="en-US" sz="1000" baseline="0" dirty="0" smtClean="0">
                <a:solidFill>
                  <a:schemeClr val="bg1"/>
                </a:solidFill>
                <a:latin typeface="Arial" pitchFamily="34" charset="0"/>
                <a:cs typeface="Arial" pitchFamily="34" charset="0"/>
              </a:rPr>
              <a:t> </a:t>
            </a:r>
            <a:r>
              <a:rPr lang="en-US" sz="1000" dirty="0" smtClean="0">
                <a:solidFill>
                  <a:schemeClr val="bg1"/>
                </a:solidFill>
                <a:latin typeface="Arial" pitchFamily="34" charset="0"/>
                <a:cs typeface="Arial" pitchFamily="34" charset="0"/>
              </a:rPr>
              <a:t>(more than $13 billion USD).</a:t>
            </a:r>
            <a:endParaRPr lang="en-US" sz="1000" dirty="0">
              <a:solidFill>
                <a:schemeClr val="bg1"/>
              </a:solidFill>
              <a:latin typeface="Arial" pitchFamily="34" charset="0"/>
              <a:cs typeface="Arial" pitchFamily="34" charset="0"/>
            </a:endParaRP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err="1">
                <a:solidFill>
                  <a:schemeClr val="bg1"/>
                </a:solidFill>
                <a:latin typeface="Arial" pitchFamily="34" charset="0"/>
                <a:cs typeface="Arial" pitchFamily="34" charset="0"/>
              </a:rPr>
              <a:t>Experience</a:t>
            </a:r>
            <a:r>
              <a:rPr lang="en-US" sz="1000" baseline="30000" dirty="0" err="1">
                <a:solidFill>
                  <a:schemeClr val="bg1"/>
                </a:solidFill>
                <a:latin typeface="Arial" pitchFamily="34" charset="0"/>
                <a:cs typeface="Arial" pitchFamily="34" charset="0"/>
              </a:rPr>
              <a:t>TM</a:t>
            </a:r>
            <a:r>
              <a:rPr lang="en-US" sz="1000" dirty="0">
                <a:solidFill>
                  <a:schemeClr val="bg1"/>
                </a:solidFill>
                <a:latin typeface="Arial" pitchFamily="34" charset="0"/>
                <a:cs typeface="Arial" pitchFamily="34" charset="0"/>
              </a:rPr>
              <a:t>, and draws on </a:t>
            </a:r>
            <a:r>
              <a:rPr lang="en-US" sz="1000" dirty="0" err="1">
                <a:solidFill>
                  <a:schemeClr val="bg1"/>
                </a:solidFill>
                <a:latin typeface="Arial" pitchFamily="34" charset="0"/>
                <a:cs typeface="Arial" pitchFamily="34" charset="0"/>
              </a:rPr>
              <a:t>Rightshore</a:t>
            </a:r>
            <a:r>
              <a:rPr lang="en-US" sz="1000" b="1" baseline="3000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 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err="1">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graphicFrame>
        <p:nvGraphicFramePr>
          <p:cNvPr id="6" name="Object 5" hidden="1"/>
          <p:cNvGraphicFramePr>
            <a:graphicFrameLocks noChangeAspect="1"/>
          </p:cNvGraphicFramePr>
          <p:nvPr>
            <p:custDataLst>
              <p:tags r:id="rId3"/>
            </p:custDataLst>
          </p:nvPr>
        </p:nvGraphicFramePr>
        <p:xfrm>
          <a:off x="1" y="3"/>
          <a:ext cx="135749" cy="143985"/>
        </p:xfrm>
        <a:graphic>
          <a:graphicData uri="http://schemas.openxmlformats.org/presentationml/2006/ole">
            <mc:AlternateContent xmlns:mc="http://schemas.openxmlformats.org/markup-compatibility/2006">
              <mc:Choice xmlns:v="urn:schemas-microsoft-com:vml" Requires="v">
                <p:oleObj spid="_x0000_s58387" name="think-cell Slide" r:id="rId5" imgW="360" imgH="360" progId="">
                  <p:embed/>
                </p:oleObj>
              </mc:Choice>
              <mc:Fallback>
                <p:oleObj name="think-cell Slide" r:id="rId5" imgW="360" imgH="360" progId="">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Image 6" descr="CBE_Label_ppt.png"/>
          <p:cNvPicPr>
            <a:picLocks noChangeAspect="1"/>
          </p:cNvPicPr>
          <p:nvPr userDrawn="1"/>
        </p:nvPicPr>
        <p:blipFill>
          <a:blip r:embed="rId7" cstate="print"/>
          <a:stretch>
            <a:fillRect/>
          </a:stretch>
        </p:blipFill>
        <p:spPr>
          <a:xfrm>
            <a:off x="4623182" y="2791400"/>
            <a:ext cx="519570" cy="52372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9411" name="think-cell Slide" r:id="rId4" imgW="360" imgH="360" progId="">
                  <p:embed/>
                </p:oleObj>
              </mc:Choice>
              <mc:Fallback>
                <p:oleObj name="think-cell Slide" r:id="rId4" imgW="360" imgH="360" progId="">
                  <p:embed/>
                  <p:pic>
                    <p:nvPicPr>
                      <p:cNvPr id="0"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sp>
        <p:nvSpPr>
          <p:cNvPr id="15" name="Rectangle 14"/>
          <p:cNvSpPr/>
          <p:nvPr userDrawn="1"/>
        </p:nvSpPr>
        <p:spPr>
          <a:xfrm>
            <a:off x="3" y="504952"/>
            <a:ext cx="9143997" cy="980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8" name="Rectangle 7"/>
          <p:cNvSpPr/>
          <p:nvPr userDrawn="1"/>
        </p:nvSpPr>
        <p:spPr>
          <a:xfrm>
            <a:off x="0" y="848223"/>
            <a:ext cx="7911548" cy="5374243"/>
          </a:xfrm>
          <a:prstGeom prst="rect">
            <a:avLst/>
          </a:prstGeom>
          <a:gradFill flip="none" rotWithShape="1">
            <a:gsLst>
              <a:gs pos="0">
                <a:schemeClr val="accent6">
                  <a:lumMod val="60000"/>
                  <a:lumOff val="40000"/>
                </a:schemeClr>
              </a:gs>
              <a:gs pos="100000">
                <a:schemeClr val="accent6">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11" name="Rounded Rectangle 10"/>
          <p:cNvSpPr/>
          <p:nvPr userDrawn="1"/>
        </p:nvSpPr>
        <p:spPr>
          <a:xfrm>
            <a:off x="2597426" y="848223"/>
            <a:ext cx="6546574" cy="545256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nvGrpSpPr>
          <p:cNvPr id="12" name="Group 4"/>
          <p:cNvGrpSpPr/>
          <p:nvPr userDrawn="1"/>
        </p:nvGrpSpPr>
        <p:grpSpPr>
          <a:xfrm>
            <a:off x="0" y="504952"/>
            <a:ext cx="9144001" cy="672113"/>
            <a:chOff x="0" y="504952"/>
            <a:chExt cx="9144001" cy="672113"/>
          </a:xfrm>
        </p:grpSpPr>
        <p:sp>
          <p:nvSpPr>
            <p:cNvPr id="13" name="Freeform 12"/>
            <p:cNvSpPr/>
            <p:nvPr/>
          </p:nvSpPr>
          <p:spPr>
            <a:xfrm>
              <a:off x="0" y="504952"/>
              <a:ext cx="9144000" cy="628251"/>
            </a:xfrm>
            <a:custGeom>
              <a:avLst/>
              <a:gdLst>
                <a:gd name="connsiteX0" fmla="*/ 0 w 9181166"/>
                <a:gd name="connsiteY0" fmla="*/ 0 h 672113"/>
                <a:gd name="connsiteX1" fmla="*/ 9181166 w 9181166"/>
                <a:gd name="connsiteY1" fmla="*/ 0 h 672113"/>
                <a:gd name="connsiteX2" fmla="*/ 9181166 w 9181166"/>
                <a:gd name="connsiteY2" fmla="*/ 672113 h 672113"/>
                <a:gd name="connsiteX3" fmla="*/ 0 w 9181166"/>
                <a:gd name="connsiteY3" fmla="*/ 672113 h 672113"/>
                <a:gd name="connsiteX4" fmla="*/ 0 w 9181166"/>
                <a:gd name="connsiteY4" fmla="*/ 0 h 672113"/>
                <a:gd name="connsiteX0" fmla="*/ 0 w 9181166"/>
                <a:gd name="connsiteY0" fmla="*/ 0 h 672113"/>
                <a:gd name="connsiteX1" fmla="*/ 9181166 w 9181166"/>
                <a:gd name="connsiteY1" fmla="*/ 0 h 672113"/>
                <a:gd name="connsiteX2" fmla="*/ 9181166 w 9181166"/>
                <a:gd name="connsiteY2" fmla="*/ 672113 h 672113"/>
                <a:gd name="connsiteX3" fmla="*/ 0 w 9181166"/>
                <a:gd name="connsiteY3" fmla="*/ 343271 h 672113"/>
                <a:gd name="connsiteX4" fmla="*/ 0 w 9181166"/>
                <a:gd name="connsiteY4" fmla="*/ 0 h 672113"/>
                <a:gd name="connsiteX0" fmla="*/ 0 w 9181166"/>
                <a:gd name="connsiteY0" fmla="*/ 0 h 672113"/>
                <a:gd name="connsiteX1" fmla="*/ 9181166 w 9181166"/>
                <a:gd name="connsiteY1" fmla="*/ 0 h 672113"/>
                <a:gd name="connsiteX2" fmla="*/ 9181166 w 9181166"/>
                <a:gd name="connsiteY2" fmla="*/ 672113 h 672113"/>
                <a:gd name="connsiteX3" fmla="*/ 154210 w 9181166"/>
                <a:gd name="connsiteY3" fmla="*/ 343611 h 672113"/>
                <a:gd name="connsiteX4" fmla="*/ 0 w 9181166"/>
                <a:gd name="connsiteY4" fmla="*/ 343271 h 672113"/>
                <a:gd name="connsiteX5" fmla="*/ 0 w 9181166"/>
                <a:gd name="connsiteY5" fmla="*/ 0 h 672113"/>
                <a:gd name="connsiteX0" fmla="*/ 0 w 9181166"/>
                <a:gd name="connsiteY0" fmla="*/ 0 h 672113"/>
                <a:gd name="connsiteX1" fmla="*/ 9181166 w 9181166"/>
                <a:gd name="connsiteY1" fmla="*/ 0 h 672113"/>
                <a:gd name="connsiteX2" fmla="*/ 9181166 w 9181166"/>
                <a:gd name="connsiteY2" fmla="*/ 672113 h 672113"/>
                <a:gd name="connsiteX3" fmla="*/ 329775 w 9181166"/>
                <a:gd name="connsiteY3" fmla="*/ 350926 h 672113"/>
                <a:gd name="connsiteX4" fmla="*/ 154210 w 9181166"/>
                <a:gd name="connsiteY4" fmla="*/ 343611 h 672113"/>
                <a:gd name="connsiteX5" fmla="*/ 0 w 9181166"/>
                <a:gd name="connsiteY5" fmla="*/ 343271 h 672113"/>
                <a:gd name="connsiteX6" fmla="*/ 0 w 9181166"/>
                <a:gd name="connsiteY6" fmla="*/ 0 h 672113"/>
                <a:gd name="connsiteX0" fmla="*/ 0 w 9181166"/>
                <a:gd name="connsiteY0" fmla="*/ 0 h 672113"/>
                <a:gd name="connsiteX1" fmla="*/ 9181166 w 9181166"/>
                <a:gd name="connsiteY1" fmla="*/ 0 h 672113"/>
                <a:gd name="connsiteX2" fmla="*/ 9181166 w 9181166"/>
                <a:gd name="connsiteY2" fmla="*/ 672113 h 672113"/>
                <a:gd name="connsiteX3" fmla="*/ 461449 w 9181166"/>
                <a:gd name="connsiteY3" fmla="*/ 365557 h 672113"/>
                <a:gd name="connsiteX4" fmla="*/ 329775 w 9181166"/>
                <a:gd name="connsiteY4" fmla="*/ 350926 h 672113"/>
                <a:gd name="connsiteX5" fmla="*/ 154210 w 9181166"/>
                <a:gd name="connsiteY5" fmla="*/ 343611 h 672113"/>
                <a:gd name="connsiteX6" fmla="*/ 0 w 9181166"/>
                <a:gd name="connsiteY6" fmla="*/ 343271 h 672113"/>
                <a:gd name="connsiteX7" fmla="*/ 0 w 9181166"/>
                <a:gd name="connsiteY7" fmla="*/ 0 h 672113"/>
                <a:gd name="connsiteX0" fmla="*/ 0 w 9181166"/>
                <a:gd name="connsiteY0" fmla="*/ 0 h 672113"/>
                <a:gd name="connsiteX1" fmla="*/ 9181166 w 9181166"/>
                <a:gd name="connsiteY1" fmla="*/ 0 h 672113"/>
                <a:gd name="connsiteX2" fmla="*/ 9181166 w 9181166"/>
                <a:gd name="connsiteY2" fmla="*/ 672113 h 672113"/>
                <a:gd name="connsiteX3" fmla="*/ 717481 w 9181166"/>
                <a:gd name="connsiteY3" fmla="*/ 372872 h 672113"/>
                <a:gd name="connsiteX4" fmla="*/ 461449 w 9181166"/>
                <a:gd name="connsiteY4" fmla="*/ 365557 h 672113"/>
                <a:gd name="connsiteX5" fmla="*/ 329775 w 9181166"/>
                <a:gd name="connsiteY5" fmla="*/ 350926 h 672113"/>
                <a:gd name="connsiteX6" fmla="*/ 154210 w 9181166"/>
                <a:gd name="connsiteY6" fmla="*/ 343611 h 672113"/>
                <a:gd name="connsiteX7" fmla="*/ 0 w 9181166"/>
                <a:gd name="connsiteY7" fmla="*/ 343271 h 672113"/>
                <a:gd name="connsiteX8" fmla="*/ 0 w 9181166"/>
                <a:gd name="connsiteY8" fmla="*/ 0 h 672113"/>
                <a:gd name="connsiteX0" fmla="*/ 0 w 9181166"/>
                <a:gd name="connsiteY0" fmla="*/ 0 h 672113"/>
                <a:gd name="connsiteX1" fmla="*/ 9181166 w 9181166"/>
                <a:gd name="connsiteY1" fmla="*/ 0 h 672113"/>
                <a:gd name="connsiteX2" fmla="*/ 9181166 w 9181166"/>
                <a:gd name="connsiteY2" fmla="*/ 672113 h 672113"/>
                <a:gd name="connsiteX3" fmla="*/ 717481 w 9181166"/>
                <a:gd name="connsiteY3" fmla="*/ 372872 h 672113"/>
                <a:gd name="connsiteX4" fmla="*/ 483395 w 9181166"/>
                <a:gd name="connsiteY4" fmla="*/ 672113 h 672113"/>
                <a:gd name="connsiteX5" fmla="*/ 329775 w 9181166"/>
                <a:gd name="connsiteY5" fmla="*/ 350926 h 672113"/>
                <a:gd name="connsiteX6" fmla="*/ 154210 w 9181166"/>
                <a:gd name="connsiteY6" fmla="*/ 343611 h 672113"/>
                <a:gd name="connsiteX7" fmla="*/ 0 w 9181166"/>
                <a:gd name="connsiteY7" fmla="*/ 343271 h 672113"/>
                <a:gd name="connsiteX8" fmla="*/ 0 w 9181166"/>
                <a:gd name="connsiteY8" fmla="*/ 0 h 672113"/>
                <a:gd name="connsiteX0" fmla="*/ 0 w 9181166"/>
                <a:gd name="connsiteY0" fmla="*/ 0 h 672113"/>
                <a:gd name="connsiteX1" fmla="*/ 9181166 w 9181166"/>
                <a:gd name="connsiteY1" fmla="*/ 0 h 672113"/>
                <a:gd name="connsiteX2" fmla="*/ 9181166 w 9181166"/>
                <a:gd name="connsiteY2" fmla="*/ 672113 h 672113"/>
                <a:gd name="connsiteX3" fmla="*/ 717481 w 9181166"/>
                <a:gd name="connsiteY3" fmla="*/ 372872 h 672113"/>
                <a:gd name="connsiteX4" fmla="*/ 483395 w 9181166"/>
                <a:gd name="connsiteY4" fmla="*/ 672113 h 672113"/>
                <a:gd name="connsiteX5" fmla="*/ 329775 w 9181166"/>
                <a:gd name="connsiteY5" fmla="*/ 350926 h 672113"/>
                <a:gd name="connsiteX6" fmla="*/ 154210 w 9181166"/>
                <a:gd name="connsiteY6" fmla="*/ 343611 h 672113"/>
                <a:gd name="connsiteX7" fmla="*/ 0 w 9181166"/>
                <a:gd name="connsiteY7" fmla="*/ 343271 h 672113"/>
                <a:gd name="connsiteX8" fmla="*/ 0 w 9181166"/>
                <a:gd name="connsiteY8" fmla="*/ 0 h 672113"/>
                <a:gd name="connsiteX0" fmla="*/ 0 w 9181166"/>
                <a:gd name="connsiteY0" fmla="*/ 0 h 672113"/>
                <a:gd name="connsiteX1" fmla="*/ 9181166 w 9181166"/>
                <a:gd name="connsiteY1" fmla="*/ 0 h 672113"/>
                <a:gd name="connsiteX2" fmla="*/ 9181166 w 9181166"/>
                <a:gd name="connsiteY2" fmla="*/ 672113 h 672113"/>
                <a:gd name="connsiteX3" fmla="*/ 717481 w 9181166"/>
                <a:gd name="connsiteY3" fmla="*/ 372872 h 672113"/>
                <a:gd name="connsiteX4" fmla="*/ 483395 w 9181166"/>
                <a:gd name="connsiteY4" fmla="*/ 672113 h 672113"/>
                <a:gd name="connsiteX5" fmla="*/ 329775 w 9181166"/>
                <a:gd name="connsiteY5" fmla="*/ 350926 h 672113"/>
                <a:gd name="connsiteX6" fmla="*/ 154210 w 9181166"/>
                <a:gd name="connsiteY6" fmla="*/ 343611 h 672113"/>
                <a:gd name="connsiteX7" fmla="*/ 0 w 9181166"/>
                <a:gd name="connsiteY7" fmla="*/ 343271 h 672113"/>
                <a:gd name="connsiteX8" fmla="*/ 0 w 9181166"/>
                <a:gd name="connsiteY8" fmla="*/ 0 h 672113"/>
                <a:gd name="connsiteX0" fmla="*/ 0 w 9181166"/>
                <a:gd name="connsiteY0" fmla="*/ 0 h 672113"/>
                <a:gd name="connsiteX1" fmla="*/ 9181166 w 9181166"/>
                <a:gd name="connsiteY1" fmla="*/ 0 h 672113"/>
                <a:gd name="connsiteX2" fmla="*/ 9181166 w 9181166"/>
                <a:gd name="connsiteY2" fmla="*/ 672113 h 672113"/>
                <a:gd name="connsiteX3" fmla="*/ 1068610 w 9181166"/>
                <a:gd name="connsiteY3" fmla="*/ 402133 h 672113"/>
                <a:gd name="connsiteX4" fmla="*/ 717481 w 9181166"/>
                <a:gd name="connsiteY4" fmla="*/ 372872 h 672113"/>
                <a:gd name="connsiteX5" fmla="*/ 483395 w 9181166"/>
                <a:gd name="connsiteY5" fmla="*/ 672113 h 672113"/>
                <a:gd name="connsiteX6" fmla="*/ 329775 w 9181166"/>
                <a:gd name="connsiteY6" fmla="*/ 350926 h 672113"/>
                <a:gd name="connsiteX7" fmla="*/ 154210 w 9181166"/>
                <a:gd name="connsiteY7" fmla="*/ 343611 h 672113"/>
                <a:gd name="connsiteX8" fmla="*/ 0 w 9181166"/>
                <a:gd name="connsiteY8" fmla="*/ 343271 h 672113"/>
                <a:gd name="connsiteX9" fmla="*/ 0 w 9181166"/>
                <a:gd name="connsiteY9" fmla="*/ 0 h 672113"/>
                <a:gd name="connsiteX0" fmla="*/ 0 w 9181166"/>
                <a:gd name="connsiteY0" fmla="*/ 0 h 672113"/>
                <a:gd name="connsiteX1" fmla="*/ 9181166 w 9181166"/>
                <a:gd name="connsiteY1" fmla="*/ 0 h 672113"/>
                <a:gd name="connsiteX2" fmla="*/ 9181166 w 9181166"/>
                <a:gd name="connsiteY2" fmla="*/ 672113 h 672113"/>
                <a:gd name="connsiteX3" fmla="*/ 1131558 w 9181166"/>
                <a:gd name="connsiteY3" fmla="*/ 343271 h 672113"/>
                <a:gd name="connsiteX4" fmla="*/ 717481 w 9181166"/>
                <a:gd name="connsiteY4" fmla="*/ 372872 h 672113"/>
                <a:gd name="connsiteX5" fmla="*/ 483395 w 9181166"/>
                <a:gd name="connsiteY5" fmla="*/ 672113 h 672113"/>
                <a:gd name="connsiteX6" fmla="*/ 329775 w 9181166"/>
                <a:gd name="connsiteY6" fmla="*/ 350926 h 672113"/>
                <a:gd name="connsiteX7" fmla="*/ 154210 w 9181166"/>
                <a:gd name="connsiteY7" fmla="*/ 343611 h 672113"/>
                <a:gd name="connsiteX8" fmla="*/ 0 w 9181166"/>
                <a:gd name="connsiteY8" fmla="*/ 343271 h 672113"/>
                <a:gd name="connsiteX9" fmla="*/ 0 w 9181166"/>
                <a:gd name="connsiteY9" fmla="*/ 0 h 672113"/>
                <a:gd name="connsiteX0" fmla="*/ 0 w 9181166"/>
                <a:gd name="connsiteY0" fmla="*/ 0 h 672113"/>
                <a:gd name="connsiteX1" fmla="*/ 9181166 w 9181166"/>
                <a:gd name="connsiteY1" fmla="*/ 0 h 672113"/>
                <a:gd name="connsiteX2" fmla="*/ 9181166 w 9181166"/>
                <a:gd name="connsiteY2" fmla="*/ 672113 h 672113"/>
                <a:gd name="connsiteX3" fmla="*/ 1131558 w 9181166"/>
                <a:gd name="connsiteY3" fmla="*/ 343271 h 672113"/>
                <a:gd name="connsiteX4" fmla="*/ 717481 w 9181166"/>
                <a:gd name="connsiteY4" fmla="*/ 372872 h 672113"/>
                <a:gd name="connsiteX5" fmla="*/ 483395 w 9181166"/>
                <a:gd name="connsiteY5" fmla="*/ 672113 h 672113"/>
                <a:gd name="connsiteX6" fmla="*/ 329775 w 9181166"/>
                <a:gd name="connsiteY6" fmla="*/ 350926 h 672113"/>
                <a:gd name="connsiteX7" fmla="*/ 154210 w 9181166"/>
                <a:gd name="connsiteY7" fmla="*/ 343611 h 672113"/>
                <a:gd name="connsiteX8" fmla="*/ 37170 w 9181166"/>
                <a:gd name="connsiteY8" fmla="*/ 343271 h 672113"/>
                <a:gd name="connsiteX9" fmla="*/ 0 w 9181166"/>
                <a:gd name="connsiteY9" fmla="*/ 0 h 672113"/>
                <a:gd name="connsiteX0" fmla="*/ 0 w 9143999"/>
                <a:gd name="connsiteY0" fmla="*/ 0 h 672113"/>
                <a:gd name="connsiteX1" fmla="*/ 9143999 w 9143999"/>
                <a:gd name="connsiteY1" fmla="*/ 0 h 672113"/>
                <a:gd name="connsiteX2" fmla="*/ 9143999 w 9143999"/>
                <a:gd name="connsiteY2" fmla="*/ 672113 h 672113"/>
                <a:gd name="connsiteX3" fmla="*/ 1094391 w 9143999"/>
                <a:gd name="connsiteY3" fmla="*/ 343271 h 672113"/>
                <a:gd name="connsiteX4" fmla="*/ 680314 w 9143999"/>
                <a:gd name="connsiteY4" fmla="*/ 372872 h 672113"/>
                <a:gd name="connsiteX5" fmla="*/ 446228 w 9143999"/>
                <a:gd name="connsiteY5" fmla="*/ 672113 h 672113"/>
                <a:gd name="connsiteX6" fmla="*/ 292608 w 9143999"/>
                <a:gd name="connsiteY6" fmla="*/ 350926 h 672113"/>
                <a:gd name="connsiteX7" fmla="*/ 117043 w 9143999"/>
                <a:gd name="connsiteY7" fmla="*/ 343611 h 672113"/>
                <a:gd name="connsiteX8" fmla="*/ 3 w 9143999"/>
                <a:gd name="connsiteY8" fmla="*/ 343271 h 672113"/>
                <a:gd name="connsiteX9" fmla="*/ 0 w 9143999"/>
                <a:gd name="connsiteY9" fmla="*/ 0 h 672113"/>
                <a:gd name="connsiteX0" fmla="*/ 0 w 9144001"/>
                <a:gd name="connsiteY0" fmla="*/ 0 h 672113"/>
                <a:gd name="connsiteX1" fmla="*/ 9143999 w 9144001"/>
                <a:gd name="connsiteY1" fmla="*/ 0 h 672113"/>
                <a:gd name="connsiteX2" fmla="*/ 9144001 w 9144001"/>
                <a:gd name="connsiteY2" fmla="*/ 343271 h 672113"/>
                <a:gd name="connsiteX3" fmla="*/ 1094391 w 9144001"/>
                <a:gd name="connsiteY3" fmla="*/ 343271 h 672113"/>
                <a:gd name="connsiteX4" fmla="*/ 680314 w 9144001"/>
                <a:gd name="connsiteY4" fmla="*/ 372872 h 672113"/>
                <a:gd name="connsiteX5" fmla="*/ 446228 w 9144001"/>
                <a:gd name="connsiteY5" fmla="*/ 672113 h 672113"/>
                <a:gd name="connsiteX6" fmla="*/ 292608 w 9144001"/>
                <a:gd name="connsiteY6" fmla="*/ 350926 h 672113"/>
                <a:gd name="connsiteX7" fmla="*/ 117043 w 9144001"/>
                <a:gd name="connsiteY7" fmla="*/ 343611 h 672113"/>
                <a:gd name="connsiteX8" fmla="*/ 3 w 9144001"/>
                <a:gd name="connsiteY8" fmla="*/ 343271 h 672113"/>
                <a:gd name="connsiteX9" fmla="*/ 0 w 9144001"/>
                <a:gd name="connsiteY9" fmla="*/ 0 h 672113"/>
                <a:gd name="connsiteX0" fmla="*/ 0 w 9144000"/>
                <a:gd name="connsiteY0" fmla="*/ 0 h 672113"/>
                <a:gd name="connsiteX1" fmla="*/ 9143999 w 9144000"/>
                <a:gd name="connsiteY1" fmla="*/ 0 h 672113"/>
                <a:gd name="connsiteX2" fmla="*/ 8847138 w 9144000"/>
                <a:gd name="connsiteY2" fmla="*/ 343271 h 672113"/>
                <a:gd name="connsiteX3" fmla="*/ 1094391 w 9144000"/>
                <a:gd name="connsiteY3" fmla="*/ 343271 h 672113"/>
                <a:gd name="connsiteX4" fmla="*/ 680314 w 9144000"/>
                <a:gd name="connsiteY4" fmla="*/ 372872 h 672113"/>
                <a:gd name="connsiteX5" fmla="*/ 446228 w 9144000"/>
                <a:gd name="connsiteY5" fmla="*/ 672113 h 672113"/>
                <a:gd name="connsiteX6" fmla="*/ 292608 w 9144000"/>
                <a:gd name="connsiteY6" fmla="*/ 350926 h 672113"/>
                <a:gd name="connsiteX7" fmla="*/ 117043 w 9144000"/>
                <a:gd name="connsiteY7" fmla="*/ 343611 h 672113"/>
                <a:gd name="connsiteX8" fmla="*/ 3 w 9144000"/>
                <a:gd name="connsiteY8" fmla="*/ 343271 h 672113"/>
                <a:gd name="connsiteX9" fmla="*/ 0 w 9144000"/>
                <a:gd name="connsiteY9" fmla="*/ 0 h 672113"/>
                <a:gd name="connsiteX0" fmla="*/ 0 w 9144000"/>
                <a:gd name="connsiteY0" fmla="*/ 0 h 672113"/>
                <a:gd name="connsiteX1" fmla="*/ 9143999 w 9144000"/>
                <a:gd name="connsiteY1" fmla="*/ 0 h 672113"/>
                <a:gd name="connsiteX2" fmla="*/ 8847138 w 9144000"/>
                <a:gd name="connsiteY2" fmla="*/ 343271 h 672113"/>
                <a:gd name="connsiteX3" fmla="*/ 1094391 w 9144000"/>
                <a:gd name="connsiteY3" fmla="*/ 343271 h 672113"/>
                <a:gd name="connsiteX4" fmla="*/ 680314 w 9144000"/>
                <a:gd name="connsiteY4" fmla="*/ 372872 h 672113"/>
                <a:gd name="connsiteX5" fmla="*/ 446228 w 9144000"/>
                <a:gd name="connsiteY5" fmla="*/ 672113 h 672113"/>
                <a:gd name="connsiteX6" fmla="*/ 292608 w 9144000"/>
                <a:gd name="connsiteY6" fmla="*/ 350926 h 672113"/>
                <a:gd name="connsiteX7" fmla="*/ 117043 w 9144000"/>
                <a:gd name="connsiteY7" fmla="*/ 343611 h 672113"/>
                <a:gd name="connsiteX8" fmla="*/ 3 w 9144000"/>
                <a:gd name="connsiteY8" fmla="*/ 343271 h 672113"/>
                <a:gd name="connsiteX9" fmla="*/ 0 w 9144000"/>
                <a:gd name="connsiteY9" fmla="*/ 0 h 672113"/>
                <a:gd name="connsiteX0" fmla="*/ 0 w 9144000"/>
                <a:gd name="connsiteY0" fmla="*/ 0 h 672113"/>
                <a:gd name="connsiteX1" fmla="*/ 9143999 w 9144000"/>
                <a:gd name="connsiteY1" fmla="*/ 0 h 672113"/>
                <a:gd name="connsiteX2" fmla="*/ 8847138 w 9144000"/>
                <a:gd name="connsiteY2" fmla="*/ 343271 h 672113"/>
                <a:gd name="connsiteX3" fmla="*/ 1094391 w 9144000"/>
                <a:gd name="connsiteY3" fmla="*/ 343271 h 672113"/>
                <a:gd name="connsiteX4" fmla="*/ 680314 w 9144000"/>
                <a:gd name="connsiteY4" fmla="*/ 372872 h 672113"/>
                <a:gd name="connsiteX5" fmla="*/ 446228 w 9144000"/>
                <a:gd name="connsiteY5" fmla="*/ 672113 h 672113"/>
                <a:gd name="connsiteX6" fmla="*/ 273014 w 9144000"/>
                <a:gd name="connsiteY6" fmla="*/ 420369 h 672113"/>
                <a:gd name="connsiteX7" fmla="*/ 117043 w 9144000"/>
                <a:gd name="connsiteY7" fmla="*/ 343611 h 672113"/>
                <a:gd name="connsiteX8" fmla="*/ 3 w 9144000"/>
                <a:gd name="connsiteY8" fmla="*/ 343271 h 672113"/>
                <a:gd name="connsiteX9" fmla="*/ 0 w 9144000"/>
                <a:gd name="connsiteY9" fmla="*/ 0 h 672113"/>
                <a:gd name="connsiteX0" fmla="*/ 0 w 9144000"/>
                <a:gd name="connsiteY0" fmla="*/ 0 h 672113"/>
                <a:gd name="connsiteX1" fmla="*/ 9143999 w 9144000"/>
                <a:gd name="connsiteY1" fmla="*/ 0 h 672113"/>
                <a:gd name="connsiteX2" fmla="*/ 8847138 w 9144000"/>
                <a:gd name="connsiteY2" fmla="*/ 343271 h 672113"/>
                <a:gd name="connsiteX3" fmla="*/ 1094391 w 9144000"/>
                <a:gd name="connsiteY3" fmla="*/ 343271 h 672113"/>
                <a:gd name="connsiteX4" fmla="*/ 680314 w 9144000"/>
                <a:gd name="connsiteY4" fmla="*/ 372872 h 672113"/>
                <a:gd name="connsiteX5" fmla="*/ 446228 w 9144000"/>
                <a:gd name="connsiteY5" fmla="*/ 672113 h 672113"/>
                <a:gd name="connsiteX6" fmla="*/ 273014 w 9144000"/>
                <a:gd name="connsiteY6" fmla="*/ 420369 h 672113"/>
                <a:gd name="connsiteX7" fmla="*/ 117043 w 9144000"/>
                <a:gd name="connsiteY7" fmla="*/ 343611 h 672113"/>
                <a:gd name="connsiteX8" fmla="*/ 3 w 9144000"/>
                <a:gd name="connsiteY8" fmla="*/ 343271 h 672113"/>
                <a:gd name="connsiteX9" fmla="*/ 0 w 9144000"/>
                <a:gd name="connsiteY9" fmla="*/ 0 h 672113"/>
                <a:gd name="connsiteX0" fmla="*/ 0 w 9144000"/>
                <a:gd name="connsiteY0" fmla="*/ 0 h 672113"/>
                <a:gd name="connsiteX1" fmla="*/ 9143999 w 9144000"/>
                <a:gd name="connsiteY1" fmla="*/ 0 h 672113"/>
                <a:gd name="connsiteX2" fmla="*/ 8847138 w 9144000"/>
                <a:gd name="connsiteY2" fmla="*/ 343271 h 672113"/>
                <a:gd name="connsiteX3" fmla="*/ 1094391 w 9144000"/>
                <a:gd name="connsiteY3" fmla="*/ 343271 h 672113"/>
                <a:gd name="connsiteX4" fmla="*/ 680314 w 9144000"/>
                <a:gd name="connsiteY4" fmla="*/ 372872 h 672113"/>
                <a:gd name="connsiteX5" fmla="*/ 446228 w 9144000"/>
                <a:gd name="connsiteY5" fmla="*/ 672113 h 672113"/>
                <a:gd name="connsiteX6" fmla="*/ 273014 w 9144000"/>
                <a:gd name="connsiteY6" fmla="*/ 420369 h 672113"/>
                <a:gd name="connsiteX7" fmla="*/ 117043 w 9144000"/>
                <a:gd name="connsiteY7" fmla="*/ 343611 h 672113"/>
                <a:gd name="connsiteX8" fmla="*/ 3 w 9144000"/>
                <a:gd name="connsiteY8" fmla="*/ 343271 h 672113"/>
                <a:gd name="connsiteX9" fmla="*/ 0 w 9144000"/>
                <a:gd name="connsiteY9" fmla="*/ 0 h 672113"/>
                <a:gd name="connsiteX0" fmla="*/ 0 w 9144000"/>
                <a:gd name="connsiteY0" fmla="*/ 0 h 628251"/>
                <a:gd name="connsiteX1" fmla="*/ 9143999 w 9144000"/>
                <a:gd name="connsiteY1" fmla="*/ 0 h 628251"/>
                <a:gd name="connsiteX2" fmla="*/ 8847138 w 9144000"/>
                <a:gd name="connsiteY2" fmla="*/ 343271 h 628251"/>
                <a:gd name="connsiteX3" fmla="*/ 1094391 w 9144000"/>
                <a:gd name="connsiteY3" fmla="*/ 343271 h 628251"/>
                <a:gd name="connsiteX4" fmla="*/ 680314 w 9144000"/>
                <a:gd name="connsiteY4" fmla="*/ 372872 h 628251"/>
                <a:gd name="connsiteX5" fmla="*/ 443898 w 9144000"/>
                <a:gd name="connsiteY5" fmla="*/ 628251 h 628251"/>
                <a:gd name="connsiteX6" fmla="*/ 273014 w 9144000"/>
                <a:gd name="connsiteY6" fmla="*/ 420369 h 628251"/>
                <a:gd name="connsiteX7" fmla="*/ 117043 w 9144000"/>
                <a:gd name="connsiteY7" fmla="*/ 343611 h 628251"/>
                <a:gd name="connsiteX8" fmla="*/ 3 w 9144000"/>
                <a:gd name="connsiteY8" fmla="*/ 343271 h 628251"/>
                <a:gd name="connsiteX9" fmla="*/ 0 w 9144000"/>
                <a:gd name="connsiteY9" fmla="*/ 0 h 628251"/>
                <a:gd name="connsiteX0" fmla="*/ 0 w 9144000"/>
                <a:gd name="connsiteY0" fmla="*/ 0 h 628251"/>
                <a:gd name="connsiteX1" fmla="*/ 9143999 w 9144000"/>
                <a:gd name="connsiteY1" fmla="*/ 0 h 628251"/>
                <a:gd name="connsiteX2" fmla="*/ 8847138 w 9144000"/>
                <a:gd name="connsiteY2" fmla="*/ 343271 h 628251"/>
                <a:gd name="connsiteX3" fmla="*/ 1094391 w 9144000"/>
                <a:gd name="connsiteY3" fmla="*/ 343271 h 628251"/>
                <a:gd name="connsiteX4" fmla="*/ 680314 w 9144000"/>
                <a:gd name="connsiteY4" fmla="*/ 372872 h 628251"/>
                <a:gd name="connsiteX5" fmla="*/ 443898 w 9144000"/>
                <a:gd name="connsiteY5" fmla="*/ 628251 h 628251"/>
                <a:gd name="connsiteX6" fmla="*/ 273014 w 9144000"/>
                <a:gd name="connsiteY6" fmla="*/ 420369 h 628251"/>
                <a:gd name="connsiteX7" fmla="*/ 117043 w 9144000"/>
                <a:gd name="connsiteY7" fmla="*/ 343611 h 628251"/>
                <a:gd name="connsiteX8" fmla="*/ 3 w 9144000"/>
                <a:gd name="connsiteY8" fmla="*/ 343271 h 628251"/>
                <a:gd name="connsiteX9" fmla="*/ 0 w 9144000"/>
                <a:gd name="connsiteY9" fmla="*/ 0 h 628251"/>
                <a:gd name="connsiteX0" fmla="*/ 0 w 9144000"/>
                <a:gd name="connsiteY0" fmla="*/ 0 h 628251"/>
                <a:gd name="connsiteX1" fmla="*/ 9143999 w 9144000"/>
                <a:gd name="connsiteY1" fmla="*/ 0 h 628251"/>
                <a:gd name="connsiteX2" fmla="*/ 8847138 w 9144000"/>
                <a:gd name="connsiteY2" fmla="*/ 343271 h 628251"/>
                <a:gd name="connsiteX3" fmla="*/ 1094391 w 9144000"/>
                <a:gd name="connsiteY3" fmla="*/ 343271 h 628251"/>
                <a:gd name="connsiteX4" fmla="*/ 680314 w 9144000"/>
                <a:gd name="connsiteY4" fmla="*/ 372872 h 628251"/>
                <a:gd name="connsiteX5" fmla="*/ 443898 w 9144000"/>
                <a:gd name="connsiteY5" fmla="*/ 628251 h 628251"/>
                <a:gd name="connsiteX6" fmla="*/ 273014 w 9144000"/>
                <a:gd name="connsiteY6" fmla="*/ 420369 h 628251"/>
                <a:gd name="connsiteX7" fmla="*/ 117043 w 9144000"/>
                <a:gd name="connsiteY7" fmla="*/ 343611 h 628251"/>
                <a:gd name="connsiteX8" fmla="*/ 3 w 9144000"/>
                <a:gd name="connsiteY8" fmla="*/ 343271 h 628251"/>
                <a:gd name="connsiteX9" fmla="*/ 0 w 9144000"/>
                <a:gd name="connsiteY9" fmla="*/ 0 h 628251"/>
                <a:gd name="connsiteX0" fmla="*/ 0 w 9144000"/>
                <a:gd name="connsiteY0" fmla="*/ 0 h 628251"/>
                <a:gd name="connsiteX1" fmla="*/ 9143999 w 9144000"/>
                <a:gd name="connsiteY1" fmla="*/ 0 h 628251"/>
                <a:gd name="connsiteX2" fmla="*/ 8847138 w 9144000"/>
                <a:gd name="connsiteY2" fmla="*/ 343271 h 628251"/>
                <a:gd name="connsiteX3" fmla="*/ 1094391 w 9144000"/>
                <a:gd name="connsiteY3" fmla="*/ 343271 h 628251"/>
                <a:gd name="connsiteX4" fmla="*/ 680314 w 9144000"/>
                <a:gd name="connsiteY4" fmla="*/ 372872 h 628251"/>
                <a:gd name="connsiteX5" fmla="*/ 443898 w 9144000"/>
                <a:gd name="connsiteY5" fmla="*/ 628251 h 628251"/>
                <a:gd name="connsiteX6" fmla="*/ 273014 w 9144000"/>
                <a:gd name="connsiteY6" fmla="*/ 420369 h 628251"/>
                <a:gd name="connsiteX7" fmla="*/ 117043 w 9144000"/>
                <a:gd name="connsiteY7" fmla="*/ 343611 h 628251"/>
                <a:gd name="connsiteX8" fmla="*/ 3 w 9144000"/>
                <a:gd name="connsiteY8" fmla="*/ 343271 h 628251"/>
                <a:gd name="connsiteX9" fmla="*/ 0 w 9144000"/>
                <a:gd name="connsiteY9" fmla="*/ 0 h 628251"/>
                <a:gd name="connsiteX0" fmla="*/ 0 w 9144000"/>
                <a:gd name="connsiteY0" fmla="*/ 0 h 628251"/>
                <a:gd name="connsiteX1" fmla="*/ 9143999 w 9144000"/>
                <a:gd name="connsiteY1" fmla="*/ 0 h 628251"/>
                <a:gd name="connsiteX2" fmla="*/ 8847138 w 9144000"/>
                <a:gd name="connsiteY2" fmla="*/ 343271 h 628251"/>
                <a:gd name="connsiteX3" fmla="*/ 1019279 w 9144000"/>
                <a:gd name="connsiteY3" fmla="*/ 343268 h 628251"/>
                <a:gd name="connsiteX4" fmla="*/ 680314 w 9144000"/>
                <a:gd name="connsiteY4" fmla="*/ 372872 h 628251"/>
                <a:gd name="connsiteX5" fmla="*/ 443898 w 9144000"/>
                <a:gd name="connsiteY5" fmla="*/ 628251 h 628251"/>
                <a:gd name="connsiteX6" fmla="*/ 273014 w 9144000"/>
                <a:gd name="connsiteY6" fmla="*/ 420369 h 628251"/>
                <a:gd name="connsiteX7" fmla="*/ 117043 w 9144000"/>
                <a:gd name="connsiteY7" fmla="*/ 343611 h 628251"/>
                <a:gd name="connsiteX8" fmla="*/ 3 w 9144000"/>
                <a:gd name="connsiteY8" fmla="*/ 343271 h 628251"/>
                <a:gd name="connsiteX9" fmla="*/ 0 w 9144000"/>
                <a:gd name="connsiteY9" fmla="*/ 0 h 62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0" h="628251">
                  <a:moveTo>
                    <a:pt x="0" y="0"/>
                  </a:moveTo>
                  <a:lnTo>
                    <a:pt x="9143999" y="0"/>
                  </a:lnTo>
                  <a:cubicBezTo>
                    <a:pt x="9144000" y="114424"/>
                    <a:pt x="9078162" y="184956"/>
                    <a:pt x="8847138" y="343271"/>
                  </a:cubicBezTo>
                  <a:lnTo>
                    <a:pt x="1019279" y="343268"/>
                  </a:lnTo>
                  <a:cubicBezTo>
                    <a:pt x="881253" y="353135"/>
                    <a:pt x="880389" y="344273"/>
                    <a:pt x="680314" y="372872"/>
                  </a:cubicBezTo>
                  <a:cubicBezTo>
                    <a:pt x="559831" y="433430"/>
                    <a:pt x="563336" y="461161"/>
                    <a:pt x="443898" y="628251"/>
                  </a:cubicBezTo>
                  <a:cubicBezTo>
                    <a:pt x="386160" y="544336"/>
                    <a:pt x="448318" y="592458"/>
                    <a:pt x="273014" y="420369"/>
                  </a:cubicBezTo>
                  <a:lnTo>
                    <a:pt x="117043" y="343611"/>
                  </a:lnTo>
                  <a:lnTo>
                    <a:pt x="3" y="343271"/>
                  </a:lnTo>
                  <a:cubicBezTo>
                    <a:pt x="2" y="228847"/>
                    <a:pt x="1" y="114424"/>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14" name="Freeform 13"/>
            <p:cNvSpPr>
              <a:spLocks/>
            </p:cNvSpPr>
            <p:nvPr>
              <p:custDataLst>
                <p:tags r:id="rId5"/>
              </p:custDataLst>
            </p:nvPr>
          </p:nvSpPr>
          <p:spPr bwMode="auto">
            <a:xfrm>
              <a:off x="3" y="504952"/>
              <a:ext cx="9143998" cy="67211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2"/>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grpSp>
      <p:graphicFrame>
        <p:nvGraphicFramePr>
          <p:cNvPr id="7" name="Object 6"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5315" name="think-cell Slide" r:id="rId7" imgW="360" imgH="360" progId="">
                  <p:embed/>
                </p:oleObj>
              </mc:Choice>
              <mc:Fallback>
                <p:oleObj name="think-cell Slide" r:id="rId7" imgW="360" imgH="360" progId="">
                  <p:embed/>
                  <p:pic>
                    <p:nvPicPr>
                      <p:cNvPr id="0"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solidFill>
                  <a:schemeClr val="tx1"/>
                </a:solidFill>
              </a:defRPr>
            </a:lvl1pPr>
          </a:lstStyle>
          <a:p>
            <a:r>
              <a:rPr lang="en-US" dirty="0" smtClean="0"/>
              <a:t>Click to edit Master title style</a:t>
            </a:r>
            <a:endParaRPr lang="en-US" dirty="0"/>
          </a:p>
        </p:txBody>
      </p:sp>
      <p:sp>
        <p:nvSpPr>
          <p:cNvPr id="10" name="Freeform 4"/>
          <p:cNvSpPr>
            <a:spLocks/>
          </p:cNvSpPr>
          <p:nvPr userDrawn="1">
            <p:custDataLst>
              <p:tags r:id="rId4"/>
            </p:custDataLst>
          </p:nvPr>
        </p:nvSpPr>
        <p:spPr bwMode="auto">
          <a:xfrm>
            <a:off x="3" y="504952"/>
            <a:ext cx="9143998" cy="67211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2"/>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grpSp>
        <p:nvGrpSpPr>
          <p:cNvPr id="16" name="Group 15"/>
          <p:cNvGrpSpPr/>
          <p:nvPr userDrawn="1"/>
        </p:nvGrpSpPr>
        <p:grpSpPr>
          <a:xfrm>
            <a:off x="0" y="5926958"/>
            <a:ext cx="9133368" cy="522917"/>
            <a:chOff x="-9074234" y="5258943"/>
            <a:chExt cx="18197050" cy="1041845"/>
          </a:xfrm>
        </p:grpSpPr>
        <p:sp>
          <p:nvSpPr>
            <p:cNvPr id="17" name="Freeform 16"/>
            <p:cNvSpPr/>
            <p:nvPr/>
          </p:nvSpPr>
          <p:spPr>
            <a:xfrm>
              <a:off x="6283402" y="5712535"/>
              <a:ext cx="586054" cy="439900"/>
            </a:xfrm>
            <a:custGeom>
              <a:avLst/>
              <a:gdLst>
                <a:gd name="connsiteX0" fmla="*/ 0 w 10000"/>
                <a:gd name="connsiteY0" fmla="*/ 1667 h 10000"/>
                <a:gd name="connsiteX1" fmla="*/ 4055 w 10000"/>
                <a:gd name="connsiteY1" fmla="*/ 30 h 10000"/>
                <a:gd name="connsiteX2" fmla="*/ 5945 w 10000"/>
                <a:gd name="connsiteY2" fmla="*/ 30 h 10000"/>
                <a:gd name="connsiteX3" fmla="*/ 10000 w 10000"/>
                <a:gd name="connsiteY3" fmla="*/ 1667 h 10000"/>
                <a:gd name="connsiteX4" fmla="*/ 10000 w 10000"/>
                <a:gd name="connsiteY4" fmla="*/ 8333 h 10000"/>
                <a:gd name="connsiteX5" fmla="*/ 5945 w 10000"/>
                <a:gd name="connsiteY5" fmla="*/ 9970 h 10000"/>
                <a:gd name="connsiteX6" fmla="*/ 4055 w 10000"/>
                <a:gd name="connsiteY6" fmla="*/ 9970 h 10000"/>
                <a:gd name="connsiteX7" fmla="*/ 0 w 10000"/>
                <a:gd name="connsiteY7" fmla="*/ 8333 h 10000"/>
                <a:gd name="connsiteX8" fmla="*/ 0 w 10000"/>
                <a:gd name="connsiteY8" fmla="*/ 1667 h 10000"/>
                <a:gd name="connsiteX0" fmla="*/ 10000 w 10000"/>
                <a:gd name="connsiteY0" fmla="*/ 1667 h 10000"/>
                <a:gd name="connsiteX1" fmla="*/ 5945 w 10000"/>
                <a:gd name="connsiteY1" fmla="*/ 3304 h 10000"/>
                <a:gd name="connsiteX2" fmla="*/ 4055 w 10000"/>
                <a:gd name="connsiteY2" fmla="*/ 3304 h 10000"/>
                <a:gd name="connsiteX3" fmla="*/ 0 w 10000"/>
                <a:gd name="connsiteY3" fmla="*/ 1667 h 10000"/>
                <a:gd name="connsiteX0" fmla="*/ 0 w 10000"/>
                <a:gd name="connsiteY0" fmla="*/ 1667 h 10000"/>
                <a:gd name="connsiteX1" fmla="*/ 4055 w 10000"/>
                <a:gd name="connsiteY1" fmla="*/ 30 h 10000"/>
                <a:gd name="connsiteX2" fmla="*/ 5945 w 10000"/>
                <a:gd name="connsiteY2" fmla="*/ 30 h 10000"/>
                <a:gd name="connsiteX3" fmla="*/ 10000 w 10000"/>
                <a:gd name="connsiteY3" fmla="*/ 1667 h 10000"/>
                <a:gd name="connsiteX4" fmla="*/ 10000 w 10000"/>
                <a:gd name="connsiteY4" fmla="*/ 8333 h 10000"/>
                <a:gd name="connsiteX5" fmla="*/ 5945 w 10000"/>
                <a:gd name="connsiteY5" fmla="*/ 9970 h 10000"/>
                <a:gd name="connsiteX6" fmla="*/ 4055 w 10000"/>
                <a:gd name="connsiteY6" fmla="*/ 9970 h 10000"/>
                <a:gd name="connsiteX7" fmla="*/ 0 w 10000"/>
                <a:gd name="connsiteY7" fmla="*/ 8333 h 10000"/>
                <a:gd name="connsiteX8" fmla="*/ 0 w 10000"/>
                <a:gd name="connsiteY8" fmla="*/ 1667 h 10000"/>
                <a:gd name="connsiteX0" fmla="*/ 0 w 10000"/>
                <a:gd name="connsiteY0" fmla="*/ 1677 h 10020"/>
                <a:gd name="connsiteX1" fmla="*/ 4055 w 10000"/>
                <a:gd name="connsiteY1" fmla="*/ 40 h 10020"/>
                <a:gd name="connsiteX2" fmla="*/ 5945 w 10000"/>
                <a:gd name="connsiteY2" fmla="*/ 40 h 10020"/>
                <a:gd name="connsiteX3" fmla="*/ 10000 w 10000"/>
                <a:gd name="connsiteY3" fmla="*/ 1677 h 10020"/>
                <a:gd name="connsiteX4" fmla="*/ 10000 w 10000"/>
                <a:gd name="connsiteY4" fmla="*/ 8343 h 10020"/>
                <a:gd name="connsiteX5" fmla="*/ 5945 w 10000"/>
                <a:gd name="connsiteY5" fmla="*/ 9980 h 10020"/>
                <a:gd name="connsiteX6" fmla="*/ 4055 w 10000"/>
                <a:gd name="connsiteY6" fmla="*/ 9980 h 10020"/>
                <a:gd name="connsiteX7" fmla="*/ 0 w 10000"/>
                <a:gd name="connsiteY7" fmla="*/ 8343 h 10020"/>
                <a:gd name="connsiteX8" fmla="*/ 0 w 10000"/>
                <a:gd name="connsiteY8" fmla="*/ 1677 h 10020"/>
                <a:gd name="connsiteX0" fmla="*/ 10000 w 10000"/>
                <a:gd name="connsiteY0" fmla="*/ 1677 h 10020"/>
                <a:gd name="connsiteX1" fmla="*/ 5945 w 10000"/>
                <a:gd name="connsiteY1" fmla="*/ 3314 h 10020"/>
                <a:gd name="connsiteX2" fmla="*/ 4055 w 10000"/>
                <a:gd name="connsiteY2" fmla="*/ 3314 h 10020"/>
                <a:gd name="connsiteX3" fmla="*/ 0 w 10000"/>
                <a:gd name="connsiteY3" fmla="*/ 1677 h 10020"/>
                <a:gd name="connsiteX0" fmla="*/ 0 w 10000"/>
                <a:gd name="connsiteY0" fmla="*/ 1677 h 10020"/>
                <a:gd name="connsiteX1" fmla="*/ 4055 w 10000"/>
                <a:gd name="connsiteY1" fmla="*/ 40 h 10020"/>
                <a:gd name="connsiteX2" fmla="*/ 5945 w 10000"/>
                <a:gd name="connsiteY2" fmla="*/ 40 h 10020"/>
                <a:gd name="connsiteX3" fmla="*/ 10000 w 10000"/>
                <a:gd name="connsiteY3" fmla="*/ 1677 h 10020"/>
                <a:gd name="connsiteX4" fmla="*/ 10000 w 10000"/>
                <a:gd name="connsiteY4" fmla="*/ 8343 h 10020"/>
                <a:gd name="connsiteX5" fmla="*/ 7465 w 10000"/>
                <a:gd name="connsiteY5" fmla="*/ 9744 h 10020"/>
                <a:gd name="connsiteX6" fmla="*/ 5945 w 10000"/>
                <a:gd name="connsiteY6" fmla="*/ 9980 h 10020"/>
                <a:gd name="connsiteX7" fmla="*/ 4055 w 10000"/>
                <a:gd name="connsiteY7" fmla="*/ 9980 h 10020"/>
                <a:gd name="connsiteX8" fmla="*/ 0 w 10000"/>
                <a:gd name="connsiteY8" fmla="*/ 8343 h 10020"/>
                <a:gd name="connsiteX9" fmla="*/ 0 w 10000"/>
                <a:gd name="connsiteY9" fmla="*/ 1677 h 10020"/>
                <a:gd name="connsiteX0" fmla="*/ 0 w 10000"/>
                <a:gd name="connsiteY0" fmla="*/ 1677 h 11361"/>
                <a:gd name="connsiteX1" fmla="*/ 4055 w 10000"/>
                <a:gd name="connsiteY1" fmla="*/ 40 h 11361"/>
                <a:gd name="connsiteX2" fmla="*/ 5945 w 10000"/>
                <a:gd name="connsiteY2" fmla="*/ 40 h 11361"/>
                <a:gd name="connsiteX3" fmla="*/ 10000 w 10000"/>
                <a:gd name="connsiteY3" fmla="*/ 1677 h 11361"/>
                <a:gd name="connsiteX4" fmla="*/ 10000 w 10000"/>
                <a:gd name="connsiteY4" fmla="*/ 8343 h 11361"/>
                <a:gd name="connsiteX5" fmla="*/ 5945 w 10000"/>
                <a:gd name="connsiteY5" fmla="*/ 9980 h 11361"/>
                <a:gd name="connsiteX6" fmla="*/ 4055 w 10000"/>
                <a:gd name="connsiteY6" fmla="*/ 9980 h 11361"/>
                <a:gd name="connsiteX7" fmla="*/ 0 w 10000"/>
                <a:gd name="connsiteY7" fmla="*/ 8343 h 11361"/>
                <a:gd name="connsiteX8" fmla="*/ 0 w 10000"/>
                <a:gd name="connsiteY8" fmla="*/ 1677 h 11361"/>
                <a:gd name="connsiteX0" fmla="*/ 10000 w 10000"/>
                <a:gd name="connsiteY0" fmla="*/ 1677 h 11361"/>
                <a:gd name="connsiteX1" fmla="*/ 5945 w 10000"/>
                <a:gd name="connsiteY1" fmla="*/ 3314 h 11361"/>
                <a:gd name="connsiteX2" fmla="*/ 4055 w 10000"/>
                <a:gd name="connsiteY2" fmla="*/ 3314 h 11361"/>
                <a:gd name="connsiteX3" fmla="*/ 0 w 10000"/>
                <a:gd name="connsiteY3" fmla="*/ 1677 h 11361"/>
                <a:gd name="connsiteX0" fmla="*/ 5945 w 10000"/>
                <a:gd name="connsiteY0" fmla="*/ 9980 h 11361"/>
                <a:gd name="connsiteX1" fmla="*/ 4055 w 10000"/>
                <a:gd name="connsiteY1" fmla="*/ 9980 h 11361"/>
                <a:gd name="connsiteX2" fmla="*/ 0 w 10000"/>
                <a:gd name="connsiteY2" fmla="*/ 8343 h 11361"/>
                <a:gd name="connsiteX3" fmla="*/ 0 w 10000"/>
                <a:gd name="connsiteY3" fmla="*/ 1677 h 11361"/>
                <a:gd name="connsiteX4" fmla="*/ 4055 w 10000"/>
                <a:gd name="connsiteY4" fmla="*/ 40 h 11361"/>
                <a:gd name="connsiteX5" fmla="*/ 5945 w 10000"/>
                <a:gd name="connsiteY5" fmla="*/ 40 h 11361"/>
                <a:gd name="connsiteX6" fmla="*/ 10000 w 10000"/>
                <a:gd name="connsiteY6" fmla="*/ 1677 h 11361"/>
                <a:gd name="connsiteX7" fmla="*/ 10000 w 10000"/>
                <a:gd name="connsiteY7" fmla="*/ 8343 h 11361"/>
                <a:gd name="connsiteX8" fmla="*/ 7465 w 10000"/>
                <a:gd name="connsiteY8" fmla="*/ 9744 h 11361"/>
                <a:gd name="connsiteX9" fmla="*/ 7065 w 10000"/>
                <a:gd name="connsiteY9" fmla="*/ 11361 h 11361"/>
                <a:gd name="connsiteX0" fmla="*/ 0 w 10000"/>
                <a:gd name="connsiteY0" fmla="*/ 1677 h 10020"/>
                <a:gd name="connsiteX1" fmla="*/ 4055 w 10000"/>
                <a:gd name="connsiteY1" fmla="*/ 40 h 10020"/>
                <a:gd name="connsiteX2" fmla="*/ 5945 w 10000"/>
                <a:gd name="connsiteY2" fmla="*/ 40 h 10020"/>
                <a:gd name="connsiteX3" fmla="*/ 10000 w 10000"/>
                <a:gd name="connsiteY3" fmla="*/ 1677 h 10020"/>
                <a:gd name="connsiteX4" fmla="*/ 10000 w 10000"/>
                <a:gd name="connsiteY4" fmla="*/ 8343 h 10020"/>
                <a:gd name="connsiteX5" fmla="*/ 5945 w 10000"/>
                <a:gd name="connsiteY5" fmla="*/ 9980 h 10020"/>
                <a:gd name="connsiteX6" fmla="*/ 4055 w 10000"/>
                <a:gd name="connsiteY6" fmla="*/ 9980 h 10020"/>
                <a:gd name="connsiteX7" fmla="*/ 0 w 10000"/>
                <a:gd name="connsiteY7" fmla="*/ 8343 h 10020"/>
                <a:gd name="connsiteX8" fmla="*/ 0 w 10000"/>
                <a:gd name="connsiteY8" fmla="*/ 1677 h 10020"/>
                <a:gd name="connsiteX0" fmla="*/ 10000 w 10000"/>
                <a:gd name="connsiteY0" fmla="*/ 1677 h 10020"/>
                <a:gd name="connsiteX1" fmla="*/ 5945 w 10000"/>
                <a:gd name="connsiteY1" fmla="*/ 3314 h 10020"/>
                <a:gd name="connsiteX2" fmla="*/ 4055 w 10000"/>
                <a:gd name="connsiteY2" fmla="*/ 3314 h 10020"/>
                <a:gd name="connsiteX3" fmla="*/ 0 w 10000"/>
                <a:gd name="connsiteY3" fmla="*/ 1677 h 10020"/>
                <a:gd name="connsiteX0" fmla="*/ 5945 w 10000"/>
                <a:gd name="connsiteY0" fmla="*/ 9980 h 10020"/>
                <a:gd name="connsiteX1" fmla="*/ 4055 w 10000"/>
                <a:gd name="connsiteY1" fmla="*/ 9980 h 10020"/>
                <a:gd name="connsiteX2" fmla="*/ 0 w 10000"/>
                <a:gd name="connsiteY2" fmla="*/ 8343 h 10020"/>
                <a:gd name="connsiteX3" fmla="*/ 0 w 10000"/>
                <a:gd name="connsiteY3" fmla="*/ 1677 h 10020"/>
                <a:gd name="connsiteX4" fmla="*/ 4055 w 10000"/>
                <a:gd name="connsiteY4" fmla="*/ 40 h 10020"/>
                <a:gd name="connsiteX5" fmla="*/ 5945 w 10000"/>
                <a:gd name="connsiteY5" fmla="*/ 40 h 10020"/>
                <a:gd name="connsiteX6" fmla="*/ 10000 w 10000"/>
                <a:gd name="connsiteY6" fmla="*/ 1677 h 10020"/>
                <a:gd name="connsiteX7" fmla="*/ 10000 w 10000"/>
                <a:gd name="connsiteY7" fmla="*/ 8343 h 10020"/>
                <a:gd name="connsiteX8" fmla="*/ 7465 w 10000"/>
                <a:gd name="connsiteY8" fmla="*/ 9744 h 10020"/>
                <a:gd name="connsiteX0" fmla="*/ 0 w 10000"/>
                <a:gd name="connsiteY0" fmla="*/ 1677 h 10020"/>
                <a:gd name="connsiteX1" fmla="*/ 4055 w 10000"/>
                <a:gd name="connsiteY1" fmla="*/ 40 h 10020"/>
                <a:gd name="connsiteX2" fmla="*/ 5945 w 10000"/>
                <a:gd name="connsiteY2" fmla="*/ 40 h 10020"/>
                <a:gd name="connsiteX3" fmla="*/ 10000 w 10000"/>
                <a:gd name="connsiteY3" fmla="*/ 1677 h 10020"/>
                <a:gd name="connsiteX4" fmla="*/ 10000 w 10000"/>
                <a:gd name="connsiteY4" fmla="*/ 8343 h 10020"/>
                <a:gd name="connsiteX5" fmla="*/ 5945 w 10000"/>
                <a:gd name="connsiteY5" fmla="*/ 9980 h 10020"/>
                <a:gd name="connsiteX6" fmla="*/ 4055 w 10000"/>
                <a:gd name="connsiteY6" fmla="*/ 9980 h 10020"/>
                <a:gd name="connsiteX7" fmla="*/ 0 w 10000"/>
                <a:gd name="connsiteY7" fmla="*/ 8343 h 10020"/>
                <a:gd name="connsiteX8" fmla="*/ 0 w 10000"/>
                <a:gd name="connsiteY8" fmla="*/ 1677 h 10020"/>
                <a:gd name="connsiteX0" fmla="*/ 10000 w 10000"/>
                <a:gd name="connsiteY0" fmla="*/ 1677 h 10020"/>
                <a:gd name="connsiteX1" fmla="*/ 5945 w 10000"/>
                <a:gd name="connsiteY1" fmla="*/ 3314 h 10020"/>
                <a:gd name="connsiteX2" fmla="*/ 4055 w 10000"/>
                <a:gd name="connsiteY2" fmla="*/ 3314 h 10020"/>
                <a:gd name="connsiteX3" fmla="*/ 0 w 10000"/>
                <a:gd name="connsiteY3" fmla="*/ 1677 h 10020"/>
                <a:gd name="connsiteX0" fmla="*/ 5945 w 10000"/>
                <a:gd name="connsiteY0" fmla="*/ 9980 h 10020"/>
                <a:gd name="connsiteX1" fmla="*/ 4055 w 10000"/>
                <a:gd name="connsiteY1" fmla="*/ 9980 h 10020"/>
                <a:gd name="connsiteX2" fmla="*/ 0 w 10000"/>
                <a:gd name="connsiteY2" fmla="*/ 8343 h 10020"/>
                <a:gd name="connsiteX3" fmla="*/ 0 w 10000"/>
                <a:gd name="connsiteY3" fmla="*/ 1677 h 10020"/>
                <a:gd name="connsiteX4" fmla="*/ 4055 w 10000"/>
                <a:gd name="connsiteY4" fmla="*/ 40 h 10020"/>
                <a:gd name="connsiteX5" fmla="*/ 5945 w 10000"/>
                <a:gd name="connsiteY5" fmla="*/ 40 h 10020"/>
                <a:gd name="connsiteX6" fmla="*/ 10000 w 10000"/>
                <a:gd name="connsiteY6" fmla="*/ 1677 h 10020"/>
                <a:gd name="connsiteX7" fmla="*/ 10000 w 10000"/>
                <a:gd name="connsiteY7" fmla="*/ 8343 h 10020"/>
                <a:gd name="connsiteX8" fmla="*/ 7465 w 10000"/>
                <a:gd name="connsiteY8" fmla="*/ 9744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20" stroke="0" extrusionOk="0">
                  <a:moveTo>
                    <a:pt x="0" y="1677"/>
                  </a:moveTo>
                  <a:cubicBezTo>
                    <a:pt x="0" y="878"/>
                    <a:pt x="1701" y="191"/>
                    <a:pt x="4055" y="40"/>
                  </a:cubicBezTo>
                  <a:cubicBezTo>
                    <a:pt x="4679" y="0"/>
                    <a:pt x="5321" y="0"/>
                    <a:pt x="5945" y="40"/>
                  </a:cubicBezTo>
                  <a:cubicBezTo>
                    <a:pt x="8299" y="191"/>
                    <a:pt x="10000" y="878"/>
                    <a:pt x="10000" y="1677"/>
                  </a:cubicBezTo>
                  <a:lnTo>
                    <a:pt x="10000" y="8343"/>
                  </a:lnTo>
                  <a:cubicBezTo>
                    <a:pt x="10000" y="9142"/>
                    <a:pt x="8299" y="9829"/>
                    <a:pt x="5945" y="9980"/>
                  </a:cubicBezTo>
                  <a:cubicBezTo>
                    <a:pt x="5321" y="10020"/>
                    <a:pt x="4679" y="10020"/>
                    <a:pt x="4055" y="9980"/>
                  </a:cubicBezTo>
                  <a:cubicBezTo>
                    <a:pt x="1701" y="9829"/>
                    <a:pt x="0" y="9142"/>
                    <a:pt x="0" y="8343"/>
                  </a:cubicBezTo>
                  <a:lnTo>
                    <a:pt x="0" y="1677"/>
                  </a:lnTo>
                  <a:close/>
                </a:path>
                <a:path w="10000" h="10020" fill="none" extrusionOk="0">
                  <a:moveTo>
                    <a:pt x="10000" y="1677"/>
                  </a:moveTo>
                  <a:cubicBezTo>
                    <a:pt x="10000" y="2476"/>
                    <a:pt x="8299" y="3163"/>
                    <a:pt x="5945" y="3314"/>
                  </a:cubicBezTo>
                  <a:cubicBezTo>
                    <a:pt x="5321" y="3354"/>
                    <a:pt x="4679" y="3354"/>
                    <a:pt x="4055" y="3314"/>
                  </a:cubicBezTo>
                  <a:cubicBezTo>
                    <a:pt x="1701" y="3163"/>
                    <a:pt x="0" y="2476"/>
                    <a:pt x="0" y="1677"/>
                  </a:cubicBezTo>
                </a:path>
                <a:path w="10000" h="10020" fill="none">
                  <a:moveTo>
                    <a:pt x="5945" y="9980"/>
                  </a:moveTo>
                  <a:cubicBezTo>
                    <a:pt x="5321" y="10020"/>
                    <a:pt x="4679" y="10020"/>
                    <a:pt x="4055" y="9980"/>
                  </a:cubicBezTo>
                  <a:cubicBezTo>
                    <a:pt x="1701" y="9829"/>
                    <a:pt x="0" y="9142"/>
                    <a:pt x="0" y="8343"/>
                  </a:cubicBezTo>
                  <a:lnTo>
                    <a:pt x="0" y="1677"/>
                  </a:lnTo>
                  <a:cubicBezTo>
                    <a:pt x="0" y="878"/>
                    <a:pt x="1701" y="191"/>
                    <a:pt x="4055" y="40"/>
                  </a:cubicBezTo>
                  <a:cubicBezTo>
                    <a:pt x="4679" y="0"/>
                    <a:pt x="5321" y="0"/>
                    <a:pt x="5945" y="40"/>
                  </a:cubicBezTo>
                  <a:cubicBezTo>
                    <a:pt x="8299" y="191"/>
                    <a:pt x="10000" y="878"/>
                    <a:pt x="10000" y="1677"/>
                  </a:cubicBezTo>
                  <a:lnTo>
                    <a:pt x="10000" y="8343"/>
                  </a:lnTo>
                  <a:cubicBezTo>
                    <a:pt x="9578" y="9687"/>
                    <a:pt x="8098" y="9668"/>
                    <a:pt x="7465" y="9744"/>
                  </a:cubicBezTo>
                </a:path>
              </a:pathLst>
            </a:cu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nvGrpSpPr>
            <p:cNvPr id="18" name="Groupe 42"/>
            <p:cNvGrpSpPr/>
            <p:nvPr/>
          </p:nvGrpSpPr>
          <p:grpSpPr>
            <a:xfrm>
              <a:off x="3193987" y="5407761"/>
              <a:ext cx="411654" cy="388998"/>
              <a:chOff x="6029301" y="3500239"/>
              <a:chExt cx="261937" cy="233362"/>
            </a:xfrm>
          </p:grpSpPr>
          <p:sp>
            <p:nvSpPr>
              <p:cNvPr id="47" name="Freeform 221"/>
              <p:cNvSpPr>
                <a:spLocks/>
              </p:cNvSpPr>
              <p:nvPr/>
            </p:nvSpPr>
            <p:spPr bwMode="auto">
              <a:xfrm>
                <a:off x="6195988" y="3614539"/>
                <a:ext cx="33338" cy="60325"/>
              </a:xfrm>
              <a:custGeom>
                <a:avLst/>
                <a:gdLst/>
                <a:ahLst/>
                <a:cxnLst>
                  <a:cxn ang="0">
                    <a:pos x="0" y="0"/>
                  </a:cxn>
                  <a:cxn ang="0">
                    <a:pos x="21" y="19"/>
                  </a:cxn>
                  <a:cxn ang="0">
                    <a:pos x="0" y="38"/>
                  </a:cxn>
                </a:cxnLst>
                <a:rect l="0" t="0" r="r" b="b"/>
                <a:pathLst>
                  <a:path w="21" h="38">
                    <a:moveTo>
                      <a:pt x="0" y="0"/>
                    </a:moveTo>
                    <a:lnTo>
                      <a:pt x="21" y="19"/>
                    </a:lnTo>
                    <a:lnTo>
                      <a:pt x="0" y="38"/>
                    </a:lnTo>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22"/>
              <p:cNvSpPr>
                <a:spLocks/>
              </p:cNvSpPr>
              <p:nvPr/>
            </p:nvSpPr>
            <p:spPr bwMode="auto">
              <a:xfrm>
                <a:off x="6065813" y="3500239"/>
                <a:ext cx="225425" cy="233362"/>
              </a:xfrm>
              <a:custGeom>
                <a:avLst/>
                <a:gdLst/>
                <a:ahLst/>
                <a:cxnLst>
                  <a:cxn ang="0">
                    <a:pos x="0" y="64"/>
                  </a:cxn>
                  <a:cxn ang="0">
                    <a:pos x="39" y="64"/>
                  </a:cxn>
                  <a:cxn ang="0">
                    <a:pos x="39" y="23"/>
                  </a:cxn>
                  <a:cxn ang="0">
                    <a:pos x="39" y="23"/>
                  </a:cxn>
                  <a:cxn ang="0">
                    <a:pos x="40" y="18"/>
                  </a:cxn>
                  <a:cxn ang="0">
                    <a:pos x="42" y="14"/>
                  </a:cxn>
                  <a:cxn ang="0">
                    <a:pos x="43" y="10"/>
                  </a:cxn>
                  <a:cxn ang="0">
                    <a:pos x="45" y="6"/>
                  </a:cxn>
                  <a:cxn ang="0">
                    <a:pos x="49" y="4"/>
                  </a:cxn>
                  <a:cxn ang="0">
                    <a:pos x="53" y="1"/>
                  </a:cxn>
                  <a:cxn ang="0">
                    <a:pos x="57" y="0"/>
                  </a:cxn>
                  <a:cxn ang="0">
                    <a:pos x="62" y="0"/>
                  </a:cxn>
                  <a:cxn ang="0">
                    <a:pos x="119" y="0"/>
                  </a:cxn>
                  <a:cxn ang="0">
                    <a:pos x="119" y="0"/>
                  </a:cxn>
                  <a:cxn ang="0">
                    <a:pos x="124" y="0"/>
                  </a:cxn>
                  <a:cxn ang="0">
                    <a:pos x="128" y="1"/>
                  </a:cxn>
                  <a:cxn ang="0">
                    <a:pos x="132" y="4"/>
                  </a:cxn>
                  <a:cxn ang="0">
                    <a:pos x="135" y="6"/>
                  </a:cxn>
                  <a:cxn ang="0">
                    <a:pos x="138" y="10"/>
                  </a:cxn>
                  <a:cxn ang="0">
                    <a:pos x="139" y="14"/>
                  </a:cxn>
                  <a:cxn ang="0">
                    <a:pos x="141" y="18"/>
                  </a:cxn>
                  <a:cxn ang="0">
                    <a:pos x="142" y="23"/>
                  </a:cxn>
                  <a:cxn ang="0">
                    <a:pos x="142" y="124"/>
                  </a:cxn>
                  <a:cxn ang="0">
                    <a:pos x="142" y="124"/>
                  </a:cxn>
                  <a:cxn ang="0">
                    <a:pos x="141" y="129"/>
                  </a:cxn>
                  <a:cxn ang="0">
                    <a:pos x="139" y="133"/>
                  </a:cxn>
                  <a:cxn ang="0">
                    <a:pos x="138" y="137"/>
                  </a:cxn>
                  <a:cxn ang="0">
                    <a:pos x="135" y="141"/>
                  </a:cxn>
                  <a:cxn ang="0">
                    <a:pos x="132" y="143"/>
                  </a:cxn>
                  <a:cxn ang="0">
                    <a:pos x="128" y="146"/>
                  </a:cxn>
                  <a:cxn ang="0">
                    <a:pos x="124" y="147"/>
                  </a:cxn>
                  <a:cxn ang="0">
                    <a:pos x="119" y="147"/>
                  </a:cxn>
                  <a:cxn ang="0">
                    <a:pos x="62" y="147"/>
                  </a:cxn>
                  <a:cxn ang="0">
                    <a:pos x="62" y="147"/>
                  </a:cxn>
                  <a:cxn ang="0">
                    <a:pos x="57" y="147"/>
                  </a:cxn>
                  <a:cxn ang="0">
                    <a:pos x="53" y="146"/>
                  </a:cxn>
                  <a:cxn ang="0">
                    <a:pos x="49" y="143"/>
                  </a:cxn>
                  <a:cxn ang="0">
                    <a:pos x="45" y="141"/>
                  </a:cxn>
                  <a:cxn ang="0">
                    <a:pos x="43" y="137"/>
                  </a:cxn>
                  <a:cxn ang="0">
                    <a:pos x="42" y="133"/>
                  </a:cxn>
                  <a:cxn ang="0">
                    <a:pos x="40" y="129"/>
                  </a:cxn>
                  <a:cxn ang="0">
                    <a:pos x="39" y="124"/>
                  </a:cxn>
                  <a:cxn ang="0">
                    <a:pos x="39" y="91"/>
                  </a:cxn>
                  <a:cxn ang="0">
                    <a:pos x="80" y="91"/>
                  </a:cxn>
                </a:cxnLst>
                <a:rect l="0" t="0" r="r" b="b"/>
                <a:pathLst>
                  <a:path w="142" h="147">
                    <a:moveTo>
                      <a:pt x="0" y="64"/>
                    </a:moveTo>
                    <a:lnTo>
                      <a:pt x="39" y="64"/>
                    </a:lnTo>
                    <a:lnTo>
                      <a:pt x="39" y="23"/>
                    </a:lnTo>
                    <a:lnTo>
                      <a:pt x="39" y="23"/>
                    </a:lnTo>
                    <a:lnTo>
                      <a:pt x="40" y="18"/>
                    </a:lnTo>
                    <a:lnTo>
                      <a:pt x="42" y="14"/>
                    </a:lnTo>
                    <a:lnTo>
                      <a:pt x="43" y="10"/>
                    </a:lnTo>
                    <a:lnTo>
                      <a:pt x="45" y="6"/>
                    </a:lnTo>
                    <a:lnTo>
                      <a:pt x="49" y="4"/>
                    </a:lnTo>
                    <a:lnTo>
                      <a:pt x="53" y="1"/>
                    </a:lnTo>
                    <a:lnTo>
                      <a:pt x="57" y="0"/>
                    </a:lnTo>
                    <a:lnTo>
                      <a:pt x="62" y="0"/>
                    </a:lnTo>
                    <a:lnTo>
                      <a:pt x="119" y="0"/>
                    </a:lnTo>
                    <a:lnTo>
                      <a:pt x="119" y="0"/>
                    </a:lnTo>
                    <a:lnTo>
                      <a:pt x="124" y="0"/>
                    </a:lnTo>
                    <a:lnTo>
                      <a:pt x="128" y="1"/>
                    </a:lnTo>
                    <a:lnTo>
                      <a:pt x="132" y="4"/>
                    </a:lnTo>
                    <a:lnTo>
                      <a:pt x="135" y="6"/>
                    </a:lnTo>
                    <a:lnTo>
                      <a:pt x="138" y="10"/>
                    </a:lnTo>
                    <a:lnTo>
                      <a:pt x="139" y="14"/>
                    </a:lnTo>
                    <a:lnTo>
                      <a:pt x="141" y="18"/>
                    </a:lnTo>
                    <a:lnTo>
                      <a:pt x="142" y="23"/>
                    </a:lnTo>
                    <a:lnTo>
                      <a:pt x="142" y="124"/>
                    </a:lnTo>
                    <a:lnTo>
                      <a:pt x="142" y="124"/>
                    </a:lnTo>
                    <a:lnTo>
                      <a:pt x="141" y="129"/>
                    </a:lnTo>
                    <a:lnTo>
                      <a:pt x="139" y="133"/>
                    </a:lnTo>
                    <a:lnTo>
                      <a:pt x="138" y="137"/>
                    </a:lnTo>
                    <a:lnTo>
                      <a:pt x="135" y="141"/>
                    </a:lnTo>
                    <a:lnTo>
                      <a:pt x="132" y="143"/>
                    </a:lnTo>
                    <a:lnTo>
                      <a:pt x="128" y="146"/>
                    </a:lnTo>
                    <a:lnTo>
                      <a:pt x="124" y="147"/>
                    </a:lnTo>
                    <a:lnTo>
                      <a:pt x="119" y="147"/>
                    </a:lnTo>
                    <a:lnTo>
                      <a:pt x="62" y="147"/>
                    </a:lnTo>
                    <a:lnTo>
                      <a:pt x="62" y="147"/>
                    </a:lnTo>
                    <a:lnTo>
                      <a:pt x="57" y="147"/>
                    </a:lnTo>
                    <a:lnTo>
                      <a:pt x="53" y="146"/>
                    </a:lnTo>
                    <a:lnTo>
                      <a:pt x="49" y="143"/>
                    </a:lnTo>
                    <a:lnTo>
                      <a:pt x="45" y="141"/>
                    </a:lnTo>
                    <a:lnTo>
                      <a:pt x="43" y="137"/>
                    </a:lnTo>
                    <a:lnTo>
                      <a:pt x="42" y="133"/>
                    </a:lnTo>
                    <a:lnTo>
                      <a:pt x="40" y="129"/>
                    </a:lnTo>
                    <a:lnTo>
                      <a:pt x="39" y="124"/>
                    </a:lnTo>
                    <a:lnTo>
                      <a:pt x="39" y="91"/>
                    </a:lnTo>
                    <a:lnTo>
                      <a:pt x="80" y="91"/>
                    </a:lnTo>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23"/>
              <p:cNvSpPr>
                <a:spLocks/>
              </p:cNvSpPr>
              <p:nvPr/>
            </p:nvSpPr>
            <p:spPr bwMode="auto">
              <a:xfrm>
                <a:off x="6029301" y="3568502"/>
                <a:ext cx="31750" cy="63500"/>
              </a:xfrm>
              <a:custGeom>
                <a:avLst/>
                <a:gdLst/>
                <a:ahLst/>
                <a:cxnLst>
                  <a:cxn ang="0">
                    <a:pos x="20" y="40"/>
                  </a:cxn>
                  <a:cxn ang="0">
                    <a:pos x="0" y="21"/>
                  </a:cxn>
                  <a:cxn ang="0">
                    <a:pos x="20" y="0"/>
                  </a:cxn>
                </a:cxnLst>
                <a:rect l="0" t="0" r="r" b="b"/>
                <a:pathLst>
                  <a:path w="20" h="40">
                    <a:moveTo>
                      <a:pt x="20" y="40"/>
                    </a:moveTo>
                    <a:lnTo>
                      <a:pt x="0" y="21"/>
                    </a:lnTo>
                    <a:lnTo>
                      <a:pt x="20" y="0"/>
                    </a:lnTo>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 name="Group 25"/>
            <p:cNvGrpSpPr/>
            <p:nvPr/>
          </p:nvGrpSpPr>
          <p:grpSpPr>
            <a:xfrm>
              <a:off x="-9074234" y="5258943"/>
              <a:ext cx="18197050" cy="1041845"/>
              <a:chOff x="-10152407" y="3284504"/>
              <a:chExt cx="18197050" cy="1041845"/>
            </a:xfrm>
          </p:grpSpPr>
          <p:sp>
            <p:nvSpPr>
              <p:cNvPr id="20" name="Freeform 407"/>
              <p:cNvSpPr>
                <a:spLocks/>
              </p:cNvSpPr>
              <p:nvPr/>
            </p:nvSpPr>
            <p:spPr bwMode="auto">
              <a:xfrm>
                <a:off x="1801503" y="3284504"/>
                <a:ext cx="1108835" cy="762058"/>
              </a:xfrm>
              <a:custGeom>
                <a:avLst/>
                <a:gdLst>
                  <a:gd name="connsiteX0" fmla="*/ 10000 w 10000"/>
                  <a:gd name="connsiteY0" fmla="*/ 8947 h 10000"/>
                  <a:gd name="connsiteX1" fmla="*/ 10000 w 10000"/>
                  <a:gd name="connsiteY1" fmla="*/ 8947 h 10000"/>
                  <a:gd name="connsiteX2" fmla="*/ 9917 w 10000"/>
                  <a:gd name="connsiteY2" fmla="*/ 9342 h 10000"/>
                  <a:gd name="connsiteX3" fmla="*/ 9835 w 10000"/>
                  <a:gd name="connsiteY3" fmla="*/ 9671 h 10000"/>
                  <a:gd name="connsiteX4" fmla="*/ 9545 w 10000"/>
                  <a:gd name="connsiteY4" fmla="*/ 9934 h 10000"/>
                  <a:gd name="connsiteX5" fmla="*/ 9298 w 10000"/>
                  <a:gd name="connsiteY5" fmla="*/ 10000 h 10000"/>
                  <a:gd name="connsiteX6" fmla="*/ 661 w 10000"/>
                  <a:gd name="connsiteY6" fmla="*/ 10000 h 10000"/>
                  <a:gd name="connsiteX7" fmla="*/ 661 w 10000"/>
                  <a:gd name="connsiteY7" fmla="*/ 10000 h 10000"/>
                  <a:gd name="connsiteX8" fmla="*/ 413 w 10000"/>
                  <a:gd name="connsiteY8" fmla="*/ 9934 h 10000"/>
                  <a:gd name="connsiteX9" fmla="*/ 207 w 10000"/>
                  <a:gd name="connsiteY9" fmla="*/ 9671 h 10000"/>
                  <a:gd name="connsiteX10" fmla="*/ 41 w 10000"/>
                  <a:gd name="connsiteY10" fmla="*/ 9342 h 10000"/>
                  <a:gd name="connsiteX11" fmla="*/ 0 w 10000"/>
                  <a:gd name="connsiteY11" fmla="*/ 8947 h 10000"/>
                  <a:gd name="connsiteX12" fmla="*/ 9091 w 10000"/>
                  <a:gd name="connsiteY12" fmla="*/ 8947 h 10000"/>
                  <a:gd name="connsiteX13" fmla="*/ 9091 w 10000"/>
                  <a:gd name="connsiteY13" fmla="*/ 0 h 10000"/>
                  <a:gd name="connsiteX14" fmla="*/ 868 w 10000"/>
                  <a:gd name="connsiteY14" fmla="*/ 0 h 10000"/>
                  <a:gd name="connsiteX15" fmla="*/ 849 w 10000"/>
                  <a:gd name="connsiteY15" fmla="*/ 7914 h 10000"/>
                  <a:gd name="connsiteX0" fmla="*/ 10000 w 10000"/>
                  <a:gd name="connsiteY0" fmla="*/ 8947 h 10000"/>
                  <a:gd name="connsiteX1" fmla="*/ 10000 w 10000"/>
                  <a:gd name="connsiteY1" fmla="*/ 8839 h 10000"/>
                  <a:gd name="connsiteX2" fmla="*/ 9917 w 10000"/>
                  <a:gd name="connsiteY2" fmla="*/ 9342 h 10000"/>
                  <a:gd name="connsiteX3" fmla="*/ 9835 w 10000"/>
                  <a:gd name="connsiteY3" fmla="*/ 9671 h 10000"/>
                  <a:gd name="connsiteX4" fmla="*/ 9545 w 10000"/>
                  <a:gd name="connsiteY4" fmla="*/ 9934 h 10000"/>
                  <a:gd name="connsiteX5" fmla="*/ 9298 w 10000"/>
                  <a:gd name="connsiteY5" fmla="*/ 10000 h 10000"/>
                  <a:gd name="connsiteX6" fmla="*/ 661 w 10000"/>
                  <a:gd name="connsiteY6" fmla="*/ 10000 h 10000"/>
                  <a:gd name="connsiteX7" fmla="*/ 661 w 10000"/>
                  <a:gd name="connsiteY7" fmla="*/ 10000 h 10000"/>
                  <a:gd name="connsiteX8" fmla="*/ 413 w 10000"/>
                  <a:gd name="connsiteY8" fmla="*/ 9934 h 10000"/>
                  <a:gd name="connsiteX9" fmla="*/ 207 w 10000"/>
                  <a:gd name="connsiteY9" fmla="*/ 9671 h 10000"/>
                  <a:gd name="connsiteX10" fmla="*/ 41 w 10000"/>
                  <a:gd name="connsiteY10" fmla="*/ 9342 h 10000"/>
                  <a:gd name="connsiteX11" fmla="*/ 0 w 10000"/>
                  <a:gd name="connsiteY11" fmla="*/ 8947 h 10000"/>
                  <a:gd name="connsiteX12" fmla="*/ 9091 w 10000"/>
                  <a:gd name="connsiteY12" fmla="*/ 8947 h 10000"/>
                  <a:gd name="connsiteX13" fmla="*/ 9091 w 10000"/>
                  <a:gd name="connsiteY13" fmla="*/ 0 h 10000"/>
                  <a:gd name="connsiteX14" fmla="*/ 868 w 10000"/>
                  <a:gd name="connsiteY14" fmla="*/ 0 h 10000"/>
                  <a:gd name="connsiteX15" fmla="*/ 849 w 10000"/>
                  <a:gd name="connsiteY15" fmla="*/ 7914 h 10000"/>
                  <a:gd name="connsiteX0" fmla="*/ 10000 w 10019"/>
                  <a:gd name="connsiteY0" fmla="*/ 8947 h 10000"/>
                  <a:gd name="connsiteX1" fmla="*/ 10019 w 10019"/>
                  <a:gd name="connsiteY1" fmla="*/ 8162 h 10000"/>
                  <a:gd name="connsiteX2" fmla="*/ 9917 w 10019"/>
                  <a:gd name="connsiteY2" fmla="*/ 9342 h 10000"/>
                  <a:gd name="connsiteX3" fmla="*/ 9835 w 10019"/>
                  <a:gd name="connsiteY3" fmla="*/ 9671 h 10000"/>
                  <a:gd name="connsiteX4" fmla="*/ 9545 w 10019"/>
                  <a:gd name="connsiteY4" fmla="*/ 9934 h 10000"/>
                  <a:gd name="connsiteX5" fmla="*/ 9298 w 10019"/>
                  <a:gd name="connsiteY5" fmla="*/ 10000 h 10000"/>
                  <a:gd name="connsiteX6" fmla="*/ 661 w 10019"/>
                  <a:gd name="connsiteY6" fmla="*/ 10000 h 10000"/>
                  <a:gd name="connsiteX7" fmla="*/ 661 w 10019"/>
                  <a:gd name="connsiteY7" fmla="*/ 10000 h 10000"/>
                  <a:gd name="connsiteX8" fmla="*/ 413 w 10019"/>
                  <a:gd name="connsiteY8" fmla="*/ 9934 h 10000"/>
                  <a:gd name="connsiteX9" fmla="*/ 207 w 10019"/>
                  <a:gd name="connsiteY9" fmla="*/ 9671 h 10000"/>
                  <a:gd name="connsiteX10" fmla="*/ 41 w 10019"/>
                  <a:gd name="connsiteY10" fmla="*/ 9342 h 10000"/>
                  <a:gd name="connsiteX11" fmla="*/ 0 w 10019"/>
                  <a:gd name="connsiteY11" fmla="*/ 8947 h 10000"/>
                  <a:gd name="connsiteX12" fmla="*/ 9091 w 10019"/>
                  <a:gd name="connsiteY12" fmla="*/ 8947 h 10000"/>
                  <a:gd name="connsiteX13" fmla="*/ 9091 w 10019"/>
                  <a:gd name="connsiteY13" fmla="*/ 0 h 10000"/>
                  <a:gd name="connsiteX14" fmla="*/ 868 w 10019"/>
                  <a:gd name="connsiteY14" fmla="*/ 0 h 10000"/>
                  <a:gd name="connsiteX15" fmla="*/ 849 w 10019"/>
                  <a:gd name="connsiteY15" fmla="*/ 7914 h 10000"/>
                  <a:gd name="connsiteX0" fmla="*/ 10000 w 10019"/>
                  <a:gd name="connsiteY0" fmla="*/ 8947 h 10000"/>
                  <a:gd name="connsiteX1" fmla="*/ 10019 w 10019"/>
                  <a:gd name="connsiteY1" fmla="*/ 8758 h 10000"/>
                  <a:gd name="connsiteX2" fmla="*/ 9917 w 10019"/>
                  <a:gd name="connsiteY2" fmla="*/ 9342 h 10000"/>
                  <a:gd name="connsiteX3" fmla="*/ 9835 w 10019"/>
                  <a:gd name="connsiteY3" fmla="*/ 9671 h 10000"/>
                  <a:gd name="connsiteX4" fmla="*/ 9545 w 10019"/>
                  <a:gd name="connsiteY4" fmla="*/ 9934 h 10000"/>
                  <a:gd name="connsiteX5" fmla="*/ 9298 w 10019"/>
                  <a:gd name="connsiteY5" fmla="*/ 10000 h 10000"/>
                  <a:gd name="connsiteX6" fmla="*/ 661 w 10019"/>
                  <a:gd name="connsiteY6" fmla="*/ 10000 h 10000"/>
                  <a:gd name="connsiteX7" fmla="*/ 661 w 10019"/>
                  <a:gd name="connsiteY7" fmla="*/ 10000 h 10000"/>
                  <a:gd name="connsiteX8" fmla="*/ 413 w 10019"/>
                  <a:gd name="connsiteY8" fmla="*/ 9934 h 10000"/>
                  <a:gd name="connsiteX9" fmla="*/ 207 w 10019"/>
                  <a:gd name="connsiteY9" fmla="*/ 9671 h 10000"/>
                  <a:gd name="connsiteX10" fmla="*/ 41 w 10019"/>
                  <a:gd name="connsiteY10" fmla="*/ 9342 h 10000"/>
                  <a:gd name="connsiteX11" fmla="*/ 0 w 10019"/>
                  <a:gd name="connsiteY11" fmla="*/ 8947 h 10000"/>
                  <a:gd name="connsiteX12" fmla="*/ 9091 w 10019"/>
                  <a:gd name="connsiteY12" fmla="*/ 8947 h 10000"/>
                  <a:gd name="connsiteX13" fmla="*/ 9091 w 10019"/>
                  <a:gd name="connsiteY13" fmla="*/ 0 h 10000"/>
                  <a:gd name="connsiteX14" fmla="*/ 868 w 10019"/>
                  <a:gd name="connsiteY14" fmla="*/ 0 h 10000"/>
                  <a:gd name="connsiteX15" fmla="*/ 849 w 10019"/>
                  <a:gd name="connsiteY15" fmla="*/ 791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9" h="10000">
                    <a:moveTo>
                      <a:pt x="10000" y="8947"/>
                    </a:moveTo>
                    <a:cubicBezTo>
                      <a:pt x="10006" y="8685"/>
                      <a:pt x="10013" y="9020"/>
                      <a:pt x="10019" y="8758"/>
                    </a:cubicBezTo>
                    <a:cubicBezTo>
                      <a:pt x="9991" y="8890"/>
                      <a:pt x="9945" y="9210"/>
                      <a:pt x="9917" y="9342"/>
                    </a:cubicBezTo>
                    <a:cubicBezTo>
                      <a:pt x="9890" y="9452"/>
                      <a:pt x="9862" y="9561"/>
                      <a:pt x="9835" y="9671"/>
                    </a:cubicBezTo>
                    <a:lnTo>
                      <a:pt x="9545" y="9934"/>
                    </a:lnTo>
                    <a:lnTo>
                      <a:pt x="9298" y="10000"/>
                    </a:lnTo>
                    <a:lnTo>
                      <a:pt x="661" y="10000"/>
                    </a:lnTo>
                    <a:lnTo>
                      <a:pt x="661" y="10000"/>
                    </a:lnTo>
                    <a:lnTo>
                      <a:pt x="413" y="9934"/>
                    </a:lnTo>
                    <a:lnTo>
                      <a:pt x="207" y="9671"/>
                    </a:lnTo>
                    <a:cubicBezTo>
                      <a:pt x="152" y="9561"/>
                      <a:pt x="96" y="9452"/>
                      <a:pt x="41" y="9342"/>
                    </a:cubicBezTo>
                    <a:cubicBezTo>
                      <a:pt x="27" y="9210"/>
                      <a:pt x="14" y="9079"/>
                      <a:pt x="0" y="8947"/>
                    </a:cubicBezTo>
                    <a:lnTo>
                      <a:pt x="9091" y="8947"/>
                    </a:lnTo>
                    <a:lnTo>
                      <a:pt x="9091" y="0"/>
                    </a:lnTo>
                    <a:lnTo>
                      <a:pt x="868" y="0"/>
                    </a:lnTo>
                    <a:cubicBezTo>
                      <a:pt x="862" y="2638"/>
                      <a:pt x="855" y="5276"/>
                      <a:pt x="849" y="7914"/>
                    </a:cubicBezTo>
                  </a:path>
                </a:pathLst>
              </a:custGeom>
              <a:noFill/>
              <a:ln w="12700">
                <a:solidFill>
                  <a:schemeClr val="accent6"/>
                </a:solidFill>
                <a:prstDash val="solid"/>
                <a:round/>
                <a:headEnd/>
                <a:tailEnd/>
              </a:ln>
            </p:spPr>
            <p:txBody>
              <a:bodyPr vert="horz" wrap="square" lIns="83969" tIns="41985" rIns="83969" bIns="41985" numCol="1" anchor="t" anchorCtr="0" compatLnSpc="1">
                <a:prstTxWarp prst="textNoShape">
                  <a:avLst/>
                </a:prstTxWarp>
              </a:bodyPr>
              <a:lstStyle/>
              <a:p>
                <a:endParaRPr lang="en-US"/>
              </a:p>
            </p:txBody>
          </p:sp>
          <p:cxnSp>
            <p:nvCxnSpPr>
              <p:cNvPr id="21" name="Straight Connector 20"/>
              <p:cNvCxnSpPr>
                <a:endCxn id="30" idx="0"/>
              </p:cNvCxnSpPr>
              <p:nvPr/>
            </p:nvCxnSpPr>
            <p:spPr>
              <a:xfrm>
                <a:off x="2908802" y="3949410"/>
                <a:ext cx="294503" cy="35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080557" y="4255949"/>
                <a:ext cx="964086"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3" name="Group 27"/>
              <p:cNvGrpSpPr/>
              <p:nvPr/>
            </p:nvGrpSpPr>
            <p:grpSpPr>
              <a:xfrm>
                <a:off x="4256572" y="3369026"/>
                <a:ext cx="665179" cy="743019"/>
                <a:chOff x="4625845" y="5307009"/>
                <a:chExt cx="432008" cy="482562"/>
              </a:xfrm>
            </p:grpSpPr>
            <p:sp>
              <p:nvSpPr>
                <p:cNvPr id="43" name="Freeform 42"/>
                <p:cNvSpPr/>
                <p:nvPr/>
              </p:nvSpPr>
              <p:spPr>
                <a:xfrm>
                  <a:off x="4715541" y="5491384"/>
                  <a:ext cx="207767" cy="298187"/>
                </a:xfrm>
                <a:custGeom>
                  <a:avLst/>
                  <a:gdLst>
                    <a:gd name="connsiteX0" fmla="*/ 0 w 594182"/>
                    <a:gd name="connsiteY0" fmla="*/ 868146 h 868146"/>
                    <a:gd name="connsiteX1" fmla="*/ 224152 w 594182"/>
                    <a:gd name="connsiteY1" fmla="*/ 362913 h 868146"/>
                    <a:gd name="connsiteX2" fmla="*/ 138761 w 594182"/>
                    <a:gd name="connsiteY2" fmla="*/ 152993 h 868146"/>
                    <a:gd name="connsiteX3" fmla="*/ 302428 w 594182"/>
                    <a:gd name="connsiteY3" fmla="*/ 0 h 868146"/>
                    <a:gd name="connsiteX4" fmla="*/ 455421 w 594182"/>
                    <a:gd name="connsiteY4" fmla="*/ 181457 h 868146"/>
                    <a:gd name="connsiteX5" fmla="*/ 366472 w 594182"/>
                    <a:gd name="connsiteY5" fmla="*/ 370029 h 868146"/>
                    <a:gd name="connsiteX6" fmla="*/ 594182 w 594182"/>
                    <a:gd name="connsiteY6" fmla="*/ 857472 h 868146"/>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4854 h 874854"/>
                    <a:gd name="connsiteX1" fmla="*/ 259732 w 619088"/>
                    <a:gd name="connsiteY1" fmla="*/ 369621 h 874854"/>
                    <a:gd name="connsiteX2" fmla="*/ 163667 w 619088"/>
                    <a:gd name="connsiteY2" fmla="*/ 159701 h 874854"/>
                    <a:gd name="connsiteX3" fmla="*/ 327334 w 619088"/>
                    <a:gd name="connsiteY3" fmla="*/ 6708 h 874854"/>
                    <a:gd name="connsiteX4" fmla="*/ 480327 w 619088"/>
                    <a:gd name="connsiteY4" fmla="*/ 188165 h 874854"/>
                    <a:gd name="connsiteX5" fmla="*/ 391378 w 619088"/>
                    <a:gd name="connsiteY5" fmla="*/ 376737 h 874854"/>
                    <a:gd name="connsiteX6" fmla="*/ 619088 w 619088"/>
                    <a:gd name="connsiteY6" fmla="*/ 864180 h 874854"/>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215752 h 876040"/>
                    <a:gd name="connsiteX5" fmla="*/ 391378 w 619088"/>
                    <a:gd name="connsiteY5" fmla="*/ 377923 h 876040"/>
                    <a:gd name="connsiteX6" fmla="*/ 619088 w 619088"/>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3419 h 873419"/>
                    <a:gd name="connsiteX1" fmla="*/ 259732 w 626204"/>
                    <a:gd name="connsiteY1" fmla="*/ 368186 h 873419"/>
                    <a:gd name="connsiteX2" fmla="*/ 177899 w 626204"/>
                    <a:gd name="connsiteY2" fmla="*/ 158266 h 873419"/>
                    <a:gd name="connsiteX3" fmla="*/ 327334 w 626204"/>
                    <a:gd name="connsiteY3" fmla="*/ 5273 h 873419"/>
                    <a:gd name="connsiteX4" fmla="*/ 468554 w 626204"/>
                    <a:gd name="connsiteY4" fmla="*/ 203273 h 873419"/>
                    <a:gd name="connsiteX5" fmla="*/ 391378 w 626204"/>
                    <a:gd name="connsiteY5" fmla="*/ 375302 h 873419"/>
                    <a:gd name="connsiteX6" fmla="*/ 619088 w 626204"/>
                    <a:gd name="connsiteY6" fmla="*/ 862745 h 873419"/>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57049"/>
                    <a:gd name="connsiteY0" fmla="*/ 868146 h 938628"/>
                    <a:gd name="connsiteX1" fmla="*/ 259732 w 657049"/>
                    <a:gd name="connsiteY1" fmla="*/ 362913 h 938628"/>
                    <a:gd name="connsiteX2" fmla="*/ 177899 w 657049"/>
                    <a:gd name="connsiteY2" fmla="*/ 152993 h 938628"/>
                    <a:gd name="connsiteX3" fmla="*/ 327334 w 657049"/>
                    <a:gd name="connsiteY3" fmla="*/ 0 h 938628"/>
                    <a:gd name="connsiteX4" fmla="*/ 468554 w 657049"/>
                    <a:gd name="connsiteY4" fmla="*/ 198000 h 938628"/>
                    <a:gd name="connsiteX5" fmla="*/ 391378 w 657049"/>
                    <a:gd name="connsiteY5" fmla="*/ 365046 h 938628"/>
                    <a:gd name="connsiteX6" fmla="*/ 619088 w 657049"/>
                    <a:gd name="connsiteY6" fmla="*/ 857472 h 938628"/>
                    <a:gd name="connsiteX7" fmla="*/ 619145 w 657049"/>
                    <a:gd name="connsiteY7" fmla="*/ 851990 h 938628"/>
                    <a:gd name="connsiteX0" fmla="*/ 24906 w 657049"/>
                    <a:gd name="connsiteY0" fmla="*/ 868146 h 938630"/>
                    <a:gd name="connsiteX1" fmla="*/ 259732 w 657049"/>
                    <a:gd name="connsiteY1" fmla="*/ 362913 h 938630"/>
                    <a:gd name="connsiteX2" fmla="*/ 177899 w 657049"/>
                    <a:gd name="connsiteY2" fmla="*/ 152993 h 938630"/>
                    <a:gd name="connsiteX3" fmla="*/ 327334 w 657049"/>
                    <a:gd name="connsiteY3" fmla="*/ 0 h 938630"/>
                    <a:gd name="connsiteX4" fmla="*/ 468554 w 657049"/>
                    <a:gd name="connsiteY4" fmla="*/ 198000 h 938630"/>
                    <a:gd name="connsiteX5" fmla="*/ 391378 w 657049"/>
                    <a:gd name="connsiteY5" fmla="*/ 365046 h 938630"/>
                    <a:gd name="connsiteX6" fmla="*/ 619088 w 657049"/>
                    <a:gd name="connsiteY6" fmla="*/ 857472 h 938630"/>
                    <a:gd name="connsiteX7" fmla="*/ 302694 w 657049"/>
                    <a:gd name="connsiteY7" fmla="*/ 886388 h 938630"/>
                    <a:gd name="connsiteX0" fmla="*/ 24906 w 626204"/>
                    <a:gd name="connsiteY0" fmla="*/ 868146 h 917992"/>
                    <a:gd name="connsiteX1" fmla="*/ 259732 w 626204"/>
                    <a:gd name="connsiteY1" fmla="*/ 362913 h 917992"/>
                    <a:gd name="connsiteX2" fmla="*/ 177899 w 626204"/>
                    <a:gd name="connsiteY2" fmla="*/ 152993 h 917992"/>
                    <a:gd name="connsiteX3" fmla="*/ 327334 w 626204"/>
                    <a:gd name="connsiteY3" fmla="*/ 0 h 917992"/>
                    <a:gd name="connsiteX4" fmla="*/ 468554 w 626204"/>
                    <a:gd name="connsiteY4" fmla="*/ 198000 h 917992"/>
                    <a:gd name="connsiteX5" fmla="*/ 391378 w 626204"/>
                    <a:gd name="connsiteY5" fmla="*/ 365046 h 917992"/>
                    <a:gd name="connsiteX6" fmla="*/ 619088 w 626204"/>
                    <a:gd name="connsiteY6" fmla="*/ 857472 h 917992"/>
                    <a:gd name="connsiteX7" fmla="*/ 302694 w 626204"/>
                    <a:gd name="connsiteY7" fmla="*/ 886388 h 917992"/>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204" h="898723">
                      <a:moveTo>
                        <a:pt x="24906" y="868146"/>
                      </a:moveTo>
                      <a:cubicBezTo>
                        <a:pt x="30239" y="790488"/>
                        <a:pt x="0" y="424128"/>
                        <a:pt x="259732" y="362913"/>
                      </a:cubicBezTo>
                      <a:cubicBezTo>
                        <a:pt x="169004" y="308857"/>
                        <a:pt x="166632" y="213478"/>
                        <a:pt x="177899" y="152993"/>
                      </a:cubicBezTo>
                      <a:cubicBezTo>
                        <a:pt x="189166" y="92508"/>
                        <a:pt x="224746" y="7894"/>
                        <a:pt x="327334" y="0"/>
                      </a:cubicBezTo>
                      <a:cubicBezTo>
                        <a:pt x="423198" y="6894"/>
                        <a:pt x="471404" y="81280"/>
                        <a:pt x="468554" y="198000"/>
                      </a:cubicBezTo>
                      <a:cubicBezTo>
                        <a:pt x="460479" y="244957"/>
                        <a:pt x="464316" y="292826"/>
                        <a:pt x="391378" y="365046"/>
                      </a:cubicBezTo>
                      <a:cubicBezTo>
                        <a:pt x="626204" y="423671"/>
                        <a:pt x="607228" y="723455"/>
                        <a:pt x="619088" y="857472"/>
                      </a:cubicBezTo>
                      <a:cubicBezTo>
                        <a:pt x="533221" y="898723"/>
                        <a:pt x="302682" y="887530"/>
                        <a:pt x="302694" y="886388"/>
                      </a:cubicBezTo>
                    </a:path>
                  </a:pathLst>
                </a:cu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Freeform 43"/>
                <p:cNvSpPr/>
                <p:nvPr/>
              </p:nvSpPr>
              <p:spPr>
                <a:xfrm>
                  <a:off x="4850086" y="5399197"/>
                  <a:ext cx="207767" cy="298187"/>
                </a:xfrm>
                <a:custGeom>
                  <a:avLst/>
                  <a:gdLst>
                    <a:gd name="connsiteX0" fmla="*/ 0 w 594182"/>
                    <a:gd name="connsiteY0" fmla="*/ 868146 h 868146"/>
                    <a:gd name="connsiteX1" fmla="*/ 224152 w 594182"/>
                    <a:gd name="connsiteY1" fmla="*/ 362913 h 868146"/>
                    <a:gd name="connsiteX2" fmla="*/ 138761 w 594182"/>
                    <a:gd name="connsiteY2" fmla="*/ 152993 h 868146"/>
                    <a:gd name="connsiteX3" fmla="*/ 302428 w 594182"/>
                    <a:gd name="connsiteY3" fmla="*/ 0 h 868146"/>
                    <a:gd name="connsiteX4" fmla="*/ 455421 w 594182"/>
                    <a:gd name="connsiteY4" fmla="*/ 181457 h 868146"/>
                    <a:gd name="connsiteX5" fmla="*/ 366472 w 594182"/>
                    <a:gd name="connsiteY5" fmla="*/ 370029 h 868146"/>
                    <a:gd name="connsiteX6" fmla="*/ 594182 w 594182"/>
                    <a:gd name="connsiteY6" fmla="*/ 857472 h 868146"/>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4854 h 874854"/>
                    <a:gd name="connsiteX1" fmla="*/ 259732 w 619088"/>
                    <a:gd name="connsiteY1" fmla="*/ 369621 h 874854"/>
                    <a:gd name="connsiteX2" fmla="*/ 163667 w 619088"/>
                    <a:gd name="connsiteY2" fmla="*/ 159701 h 874854"/>
                    <a:gd name="connsiteX3" fmla="*/ 327334 w 619088"/>
                    <a:gd name="connsiteY3" fmla="*/ 6708 h 874854"/>
                    <a:gd name="connsiteX4" fmla="*/ 480327 w 619088"/>
                    <a:gd name="connsiteY4" fmla="*/ 188165 h 874854"/>
                    <a:gd name="connsiteX5" fmla="*/ 391378 w 619088"/>
                    <a:gd name="connsiteY5" fmla="*/ 376737 h 874854"/>
                    <a:gd name="connsiteX6" fmla="*/ 619088 w 619088"/>
                    <a:gd name="connsiteY6" fmla="*/ 864180 h 874854"/>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215752 h 876040"/>
                    <a:gd name="connsiteX5" fmla="*/ 391378 w 619088"/>
                    <a:gd name="connsiteY5" fmla="*/ 377923 h 876040"/>
                    <a:gd name="connsiteX6" fmla="*/ 619088 w 619088"/>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3419 h 873419"/>
                    <a:gd name="connsiteX1" fmla="*/ 259732 w 626204"/>
                    <a:gd name="connsiteY1" fmla="*/ 368186 h 873419"/>
                    <a:gd name="connsiteX2" fmla="*/ 177899 w 626204"/>
                    <a:gd name="connsiteY2" fmla="*/ 158266 h 873419"/>
                    <a:gd name="connsiteX3" fmla="*/ 327334 w 626204"/>
                    <a:gd name="connsiteY3" fmla="*/ 5273 h 873419"/>
                    <a:gd name="connsiteX4" fmla="*/ 468554 w 626204"/>
                    <a:gd name="connsiteY4" fmla="*/ 203273 h 873419"/>
                    <a:gd name="connsiteX5" fmla="*/ 391378 w 626204"/>
                    <a:gd name="connsiteY5" fmla="*/ 375302 h 873419"/>
                    <a:gd name="connsiteX6" fmla="*/ 619088 w 626204"/>
                    <a:gd name="connsiteY6" fmla="*/ 862745 h 873419"/>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57049"/>
                    <a:gd name="connsiteY0" fmla="*/ 868146 h 938628"/>
                    <a:gd name="connsiteX1" fmla="*/ 259732 w 657049"/>
                    <a:gd name="connsiteY1" fmla="*/ 362913 h 938628"/>
                    <a:gd name="connsiteX2" fmla="*/ 177899 w 657049"/>
                    <a:gd name="connsiteY2" fmla="*/ 152993 h 938628"/>
                    <a:gd name="connsiteX3" fmla="*/ 327334 w 657049"/>
                    <a:gd name="connsiteY3" fmla="*/ 0 h 938628"/>
                    <a:gd name="connsiteX4" fmla="*/ 468554 w 657049"/>
                    <a:gd name="connsiteY4" fmla="*/ 198000 h 938628"/>
                    <a:gd name="connsiteX5" fmla="*/ 391378 w 657049"/>
                    <a:gd name="connsiteY5" fmla="*/ 365046 h 938628"/>
                    <a:gd name="connsiteX6" fmla="*/ 619088 w 657049"/>
                    <a:gd name="connsiteY6" fmla="*/ 857472 h 938628"/>
                    <a:gd name="connsiteX7" fmla="*/ 619145 w 657049"/>
                    <a:gd name="connsiteY7" fmla="*/ 851990 h 938628"/>
                    <a:gd name="connsiteX0" fmla="*/ 24906 w 657049"/>
                    <a:gd name="connsiteY0" fmla="*/ 868146 h 938630"/>
                    <a:gd name="connsiteX1" fmla="*/ 259732 w 657049"/>
                    <a:gd name="connsiteY1" fmla="*/ 362913 h 938630"/>
                    <a:gd name="connsiteX2" fmla="*/ 177899 w 657049"/>
                    <a:gd name="connsiteY2" fmla="*/ 152993 h 938630"/>
                    <a:gd name="connsiteX3" fmla="*/ 327334 w 657049"/>
                    <a:gd name="connsiteY3" fmla="*/ 0 h 938630"/>
                    <a:gd name="connsiteX4" fmla="*/ 468554 w 657049"/>
                    <a:gd name="connsiteY4" fmla="*/ 198000 h 938630"/>
                    <a:gd name="connsiteX5" fmla="*/ 391378 w 657049"/>
                    <a:gd name="connsiteY5" fmla="*/ 365046 h 938630"/>
                    <a:gd name="connsiteX6" fmla="*/ 619088 w 657049"/>
                    <a:gd name="connsiteY6" fmla="*/ 857472 h 938630"/>
                    <a:gd name="connsiteX7" fmla="*/ 302694 w 657049"/>
                    <a:gd name="connsiteY7" fmla="*/ 886388 h 938630"/>
                    <a:gd name="connsiteX0" fmla="*/ 24906 w 626204"/>
                    <a:gd name="connsiteY0" fmla="*/ 868146 h 917992"/>
                    <a:gd name="connsiteX1" fmla="*/ 259732 w 626204"/>
                    <a:gd name="connsiteY1" fmla="*/ 362913 h 917992"/>
                    <a:gd name="connsiteX2" fmla="*/ 177899 w 626204"/>
                    <a:gd name="connsiteY2" fmla="*/ 152993 h 917992"/>
                    <a:gd name="connsiteX3" fmla="*/ 327334 w 626204"/>
                    <a:gd name="connsiteY3" fmla="*/ 0 h 917992"/>
                    <a:gd name="connsiteX4" fmla="*/ 468554 w 626204"/>
                    <a:gd name="connsiteY4" fmla="*/ 198000 h 917992"/>
                    <a:gd name="connsiteX5" fmla="*/ 391378 w 626204"/>
                    <a:gd name="connsiteY5" fmla="*/ 365046 h 917992"/>
                    <a:gd name="connsiteX6" fmla="*/ 619088 w 626204"/>
                    <a:gd name="connsiteY6" fmla="*/ 857472 h 917992"/>
                    <a:gd name="connsiteX7" fmla="*/ 302694 w 626204"/>
                    <a:gd name="connsiteY7" fmla="*/ 886388 h 917992"/>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 name="connsiteX0" fmla="*/ 54945 w 626204"/>
                    <a:gd name="connsiteY0" fmla="*/ 687921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204" h="898723">
                      <a:moveTo>
                        <a:pt x="54945" y="687921"/>
                      </a:moveTo>
                      <a:cubicBezTo>
                        <a:pt x="60278" y="610263"/>
                        <a:pt x="0" y="424128"/>
                        <a:pt x="259732" y="362913"/>
                      </a:cubicBezTo>
                      <a:cubicBezTo>
                        <a:pt x="169004" y="308857"/>
                        <a:pt x="166632" y="213478"/>
                        <a:pt x="177899" y="152993"/>
                      </a:cubicBezTo>
                      <a:cubicBezTo>
                        <a:pt x="189166" y="92508"/>
                        <a:pt x="224746" y="7894"/>
                        <a:pt x="327334" y="0"/>
                      </a:cubicBezTo>
                      <a:cubicBezTo>
                        <a:pt x="423198" y="6894"/>
                        <a:pt x="471404" y="81280"/>
                        <a:pt x="468554" y="198000"/>
                      </a:cubicBezTo>
                      <a:cubicBezTo>
                        <a:pt x="460479" y="244957"/>
                        <a:pt x="464316" y="292826"/>
                        <a:pt x="391378" y="365046"/>
                      </a:cubicBezTo>
                      <a:cubicBezTo>
                        <a:pt x="626204" y="423671"/>
                        <a:pt x="607228" y="723455"/>
                        <a:pt x="619088" y="857472"/>
                      </a:cubicBezTo>
                      <a:cubicBezTo>
                        <a:pt x="533221" y="898723"/>
                        <a:pt x="302682" y="887530"/>
                        <a:pt x="302694" y="886388"/>
                      </a:cubicBezTo>
                    </a:path>
                  </a:pathLst>
                </a:cu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4625845" y="5307009"/>
                  <a:ext cx="207767" cy="288042"/>
                </a:xfrm>
                <a:custGeom>
                  <a:avLst/>
                  <a:gdLst>
                    <a:gd name="connsiteX0" fmla="*/ 0 w 594182"/>
                    <a:gd name="connsiteY0" fmla="*/ 868146 h 868146"/>
                    <a:gd name="connsiteX1" fmla="*/ 224152 w 594182"/>
                    <a:gd name="connsiteY1" fmla="*/ 362913 h 868146"/>
                    <a:gd name="connsiteX2" fmla="*/ 138761 w 594182"/>
                    <a:gd name="connsiteY2" fmla="*/ 152993 h 868146"/>
                    <a:gd name="connsiteX3" fmla="*/ 302428 w 594182"/>
                    <a:gd name="connsiteY3" fmla="*/ 0 h 868146"/>
                    <a:gd name="connsiteX4" fmla="*/ 455421 w 594182"/>
                    <a:gd name="connsiteY4" fmla="*/ 181457 h 868146"/>
                    <a:gd name="connsiteX5" fmla="*/ 366472 w 594182"/>
                    <a:gd name="connsiteY5" fmla="*/ 370029 h 868146"/>
                    <a:gd name="connsiteX6" fmla="*/ 594182 w 594182"/>
                    <a:gd name="connsiteY6" fmla="*/ 857472 h 868146"/>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4854 h 874854"/>
                    <a:gd name="connsiteX1" fmla="*/ 259732 w 619088"/>
                    <a:gd name="connsiteY1" fmla="*/ 369621 h 874854"/>
                    <a:gd name="connsiteX2" fmla="*/ 163667 w 619088"/>
                    <a:gd name="connsiteY2" fmla="*/ 159701 h 874854"/>
                    <a:gd name="connsiteX3" fmla="*/ 327334 w 619088"/>
                    <a:gd name="connsiteY3" fmla="*/ 6708 h 874854"/>
                    <a:gd name="connsiteX4" fmla="*/ 480327 w 619088"/>
                    <a:gd name="connsiteY4" fmla="*/ 188165 h 874854"/>
                    <a:gd name="connsiteX5" fmla="*/ 391378 w 619088"/>
                    <a:gd name="connsiteY5" fmla="*/ 376737 h 874854"/>
                    <a:gd name="connsiteX6" fmla="*/ 619088 w 619088"/>
                    <a:gd name="connsiteY6" fmla="*/ 864180 h 874854"/>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215752 h 876040"/>
                    <a:gd name="connsiteX5" fmla="*/ 391378 w 619088"/>
                    <a:gd name="connsiteY5" fmla="*/ 377923 h 876040"/>
                    <a:gd name="connsiteX6" fmla="*/ 619088 w 619088"/>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3419 h 873419"/>
                    <a:gd name="connsiteX1" fmla="*/ 259732 w 626204"/>
                    <a:gd name="connsiteY1" fmla="*/ 368186 h 873419"/>
                    <a:gd name="connsiteX2" fmla="*/ 177899 w 626204"/>
                    <a:gd name="connsiteY2" fmla="*/ 158266 h 873419"/>
                    <a:gd name="connsiteX3" fmla="*/ 327334 w 626204"/>
                    <a:gd name="connsiteY3" fmla="*/ 5273 h 873419"/>
                    <a:gd name="connsiteX4" fmla="*/ 468554 w 626204"/>
                    <a:gd name="connsiteY4" fmla="*/ 203273 h 873419"/>
                    <a:gd name="connsiteX5" fmla="*/ 391378 w 626204"/>
                    <a:gd name="connsiteY5" fmla="*/ 375302 h 873419"/>
                    <a:gd name="connsiteX6" fmla="*/ 619088 w 626204"/>
                    <a:gd name="connsiteY6" fmla="*/ 862745 h 873419"/>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57049"/>
                    <a:gd name="connsiteY0" fmla="*/ 868146 h 938628"/>
                    <a:gd name="connsiteX1" fmla="*/ 259732 w 657049"/>
                    <a:gd name="connsiteY1" fmla="*/ 362913 h 938628"/>
                    <a:gd name="connsiteX2" fmla="*/ 177899 w 657049"/>
                    <a:gd name="connsiteY2" fmla="*/ 152993 h 938628"/>
                    <a:gd name="connsiteX3" fmla="*/ 327334 w 657049"/>
                    <a:gd name="connsiteY3" fmla="*/ 0 h 938628"/>
                    <a:gd name="connsiteX4" fmla="*/ 468554 w 657049"/>
                    <a:gd name="connsiteY4" fmla="*/ 198000 h 938628"/>
                    <a:gd name="connsiteX5" fmla="*/ 391378 w 657049"/>
                    <a:gd name="connsiteY5" fmla="*/ 365046 h 938628"/>
                    <a:gd name="connsiteX6" fmla="*/ 619088 w 657049"/>
                    <a:gd name="connsiteY6" fmla="*/ 857472 h 938628"/>
                    <a:gd name="connsiteX7" fmla="*/ 619145 w 657049"/>
                    <a:gd name="connsiteY7" fmla="*/ 851990 h 938628"/>
                    <a:gd name="connsiteX0" fmla="*/ 24906 w 657049"/>
                    <a:gd name="connsiteY0" fmla="*/ 868146 h 938630"/>
                    <a:gd name="connsiteX1" fmla="*/ 259732 w 657049"/>
                    <a:gd name="connsiteY1" fmla="*/ 362913 h 938630"/>
                    <a:gd name="connsiteX2" fmla="*/ 177899 w 657049"/>
                    <a:gd name="connsiteY2" fmla="*/ 152993 h 938630"/>
                    <a:gd name="connsiteX3" fmla="*/ 327334 w 657049"/>
                    <a:gd name="connsiteY3" fmla="*/ 0 h 938630"/>
                    <a:gd name="connsiteX4" fmla="*/ 468554 w 657049"/>
                    <a:gd name="connsiteY4" fmla="*/ 198000 h 938630"/>
                    <a:gd name="connsiteX5" fmla="*/ 391378 w 657049"/>
                    <a:gd name="connsiteY5" fmla="*/ 365046 h 938630"/>
                    <a:gd name="connsiteX6" fmla="*/ 619088 w 657049"/>
                    <a:gd name="connsiteY6" fmla="*/ 857472 h 938630"/>
                    <a:gd name="connsiteX7" fmla="*/ 302694 w 657049"/>
                    <a:gd name="connsiteY7" fmla="*/ 886388 h 938630"/>
                    <a:gd name="connsiteX0" fmla="*/ 24906 w 626204"/>
                    <a:gd name="connsiteY0" fmla="*/ 868146 h 917992"/>
                    <a:gd name="connsiteX1" fmla="*/ 259732 w 626204"/>
                    <a:gd name="connsiteY1" fmla="*/ 362913 h 917992"/>
                    <a:gd name="connsiteX2" fmla="*/ 177899 w 626204"/>
                    <a:gd name="connsiteY2" fmla="*/ 152993 h 917992"/>
                    <a:gd name="connsiteX3" fmla="*/ 327334 w 626204"/>
                    <a:gd name="connsiteY3" fmla="*/ 0 h 917992"/>
                    <a:gd name="connsiteX4" fmla="*/ 468554 w 626204"/>
                    <a:gd name="connsiteY4" fmla="*/ 198000 h 917992"/>
                    <a:gd name="connsiteX5" fmla="*/ 391378 w 626204"/>
                    <a:gd name="connsiteY5" fmla="*/ 365046 h 917992"/>
                    <a:gd name="connsiteX6" fmla="*/ 619088 w 626204"/>
                    <a:gd name="connsiteY6" fmla="*/ 857472 h 917992"/>
                    <a:gd name="connsiteX7" fmla="*/ 302694 w 626204"/>
                    <a:gd name="connsiteY7" fmla="*/ 886388 h 917992"/>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3 w 626204"/>
                    <a:gd name="connsiteY7" fmla="*/ 886390 h 898723"/>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204" h="868146">
                      <a:moveTo>
                        <a:pt x="24906" y="868146"/>
                      </a:moveTo>
                      <a:cubicBezTo>
                        <a:pt x="30239" y="790488"/>
                        <a:pt x="0" y="424128"/>
                        <a:pt x="259732" y="362913"/>
                      </a:cubicBezTo>
                      <a:cubicBezTo>
                        <a:pt x="169004" y="308857"/>
                        <a:pt x="166632" y="213478"/>
                        <a:pt x="177899" y="152993"/>
                      </a:cubicBezTo>
                      <a:cubicBezTo>
                        <a:pt x="189166" y="92508"/>
                        <a:pt x="224746" y="7894"/>
                        <a:pt x="327334" y="0"/>
                      </a:cubicBezTo>
                      <a:cubicBezTo>
                        <a:pt x="423198" y="6894"/>
                        <a:pt x="471404" y="81280"/>
                        <a:pt x="468554" y="198000"/>
                      </a:cubicBezTo>
                      <a:cubicBezTo>
                        <a:pt x="460479" y="244957"/>
                        <a:pt x="464316" y="292826"/>
                        <a:pt x="391378" y="365046"/>
                      </a:cubicBezTo>
                      <a:cubicBezTo>
                        <a:pt x="626204" y="423671"/>
                        <a:pt x="584702" y="550746"/>
                        <a:pt x="574032" y="564607"/>
                      </a:cubicBezTo>
                    </a:path>
                  </a:pathLst>
                </a:cu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6" name="Straight Connector 45"/>
                <p:cNvCxnSpPr/>
                <p:nvPr/>
              </p:nvCxnSpPr>
              <p:spPr>
                <a:xfrm>
                  <a:off x="4691595" y="5591045"/>
                  <a:ext cx="87694" cy="813"/>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4" name="Groupe 538"/>
              <p:cNvGrpSpPr/>
              <p:nvPr/>
            </p:nvGrpSpPr>
            <p:grpSpPr>
              <a:xfrm>
                <a:off x="5791259" y="3805105"/>
                <a:ext cx="1276851" cy="521244"/>
                <a:chOff x="503575" y="2069902"/>
                <a:chExt cx="536213" cy="206374"/>
              </a:xfrm>
            </p:grpSpPr>
            <p:sp>
              <p:nvSpPr>
                <p:cNvPr id="33" name="Freeform 286"/>
                <p:cNvSpPr>
                  <a:spLocks/>
                </p:cNvSpPr>
                <p:nvPr/>
              </p:nvSpPr>
              <p:spPr bwMode="auto">
                <a:xfrm>
                  <a:off x="957238" y="2069902"/>
                  <a:ext cx="82550" cy="185737"/>
                </a:xfrm>
                <a:custGeom>
                  <a:avLst/>
                  <a:gdLst/>
                  <a:ahLst/>
                  <a:cxnLst>
                    <a:cxn ang="0">
                      <a:pos x="52" y="0"/>
                    </a:cxn>
                    <a:cxn ang="0">
                      <a:pos x="0" y="21"/>
                    </a:cxn>
                    <a:cxn ang="0">
                      <a:pos x="34" y="117"/>
                    </a:cxn>
                    <a:cxn ang="0">
                      <a:pos x="34" y="117"/>
                    </a:cxn>
                    <a:cxn ang="0">
                      <a:pos x="44" y="113"/>
                    </a:cxn>
                    <a:cxn ang="0">
                      <a:pos x="52" y="110"/>
                    </a:cxn>
                  </a:cxnLst>
                  <a:rect l="0" t="0" r="r" b="b"/>
                  <a:pathLst>
                    <a:path w="52" h="117">
                      <a:moveTo>
                        <a:pt x="52" y="0"/>
                      </a:moveTo>
                      <a:lnTo>
                        <a:pt x="0" y="21"/>
                      </a:lnTo>
                      <a:lnTo>
                        <a:pt x="34" y="117"/>
                      </a:lnTo>
                      <a:lnTo>
                        <a:pt x="34" y="117"/>
                      </a:lnTo>
                      <a:lnTo>
                        <a:pt x="44" y="113"/>
                      </a:lnTo>
                      <a:lnTo>
                        <a:pt x="52" y="110"/>
                      </a:lnTo>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87"/>
                <p:cNvSpPr>
                  <a:spLocks/>
                </p:cNvSpPr>
                <p:nvPr/>
              </p:nvSpPr>
              <p:spPr bwMode="auto">
                <a:xfrm>
                  <a:off x="627038" y="2231827"/>
                  <a:ext cx="38100" cy="23812"/>
                </a:xfrm>
                <a:custGeom>
                  <a:avLst/>
                  <a:gdLst/>
                  <a:ahLst/>
                  <a:cxnLst>
                    <a:cxn ang="0">
                      <a:pos x="0" y="8"/>
                    </a:cxn>
                    <a:cxn ang="0">
                      <a:pos x="19" y="15"/>
                    </a:cxn>
                    <a:cxn ang="0">
                      <a:pos x="24" y="0"/>
                    </a:cxn>
                  </a:cxnLst>
                  <a:rect l="0" t="0" r="r" b="b"/>
                  <a:pathLst>
                    <a:path w="24" h="15">
                      <a:moveTo>
                        <a:pt x="0" y="8"/>
                      </a:moveTo>
                      <a:lnTo>
                        <a:pt x="19" y="15"/>
                      </a:lnTo>
                      <a:lnTo>
                        <a:pt x="24" y="0"/>
                      </a:lnTo>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88"/>
                <p:cNvSpPr>
                  <a:spLocks/>
                </p:cNvSpPr>
                <p:nvPr/>
              </p:nvSpPr>
              <p:spPr bwMode="auto">
                <a:xfrm>
                  <a:off x="503575" y="2073339"/>
                  <a:ext cx="218967" cy="38486"/>
                </a:xfrm>
                <a:custGeom>
                  <a:avLst/>
                  <a:gdLst>
                    <a:gd name="connsiteX0" fmla="*/ 10000 w 10000"/>
                    <a:gd name="connsiteY0" fmla="*/ 10000 h 10000"/>
                    <a:gd name="connsiteX1" fmla="*/ 1315 w 10000"/>
                    <a:gd name="connsiteY1" fmla="*/ 1050 h 10000"/>
                    <a:gd name="connsiteX2" fmla="*/ 189 w 10000"/>
                    <a:gd name="connsiteY2" fmla="*/ 0 h 10000"/>
                    <a:gd name="connsiteX3" fmla="*/ 0 w 10000"/>
                    <a:gd name="connsiteY3" fmla="*/ 0 h 10000"/>
                    <a:gd name="connsiteX0" fmla="*/ 27046 w 27046"/>
                    <a:gd name="connsiteY0" fmla="*/ 10723 h 10723"/>
                    <a:gd name="connsiteX1" fmla="*/ 18361 w 27046"/>
                    <a:gd name="connsiteY1" fmla="*/ 1773 h 10723"/>
                    <a:gd name="connsiteX2" fmla="*/ 17235 w 27046"/>
                    <a:gd name="connsiteY2" fmla="*/ 723 h 10723"/>
                    <a:gd name="connsiteX3" fmla="*/ 0 w 27046"/>
                    <a:gd name="connsiteY3" fmla="*/ 0 h 10723"/>
                    <a:gd name="connsiteX0" fmla="*/ 27458 w 27458"/>
                    <a:gd name="connsiteY0" fmla="*/ 10000 h 10000"/>
                    <a:gd name="connsiteX1" fmla="*/ 18773 w 27458"/>
                    <a:gd name="connsiteY1" fmla="*/ 1050 h 10000"/>
                    <a:gd name="connsiteX2" fmla="*/ 17647 w 27458"/>
                    <a:gd name="connsiteY2" fmla="*/ 0 h 10000"/>
                    <a:gd name="connsiteX3" fmla="*/ 0 w 27458"/>
                    <a:gd name="connsiteY3" fmla="*/ 2531 h 10000"/>
                    <a:gd name="connsiteX0" fmla="*/ 27458 w 27458"/>
                    <a:gd name="connsiteY0" fmla="*/ 8950 h 8950"/>
                    <a:gd name="connsiteX1" fmla="*/ 18773 w 27458"/>
                    <a:gd name="connsiteY1" fmla="*/ 0 h 8950"/>
                    <a:gd name="connsiteX2" fmla="*/ 17922 w 27458"/>
                    <a:gd name="connsiteY2" fmla="*/ 1481 h 8950"/>
                    <a:gd name="connsiteX3" fmla="*/ 0 w 27458"/>
                    <a:gd name="connsiteY3" fmla="*/ 1481 h 8950"/>
                    <a:gd name="connsiteX0" fmla="*/ 10000 w 10000"/>
                    <a:gd name="connsiteY0" fmla="*/ 11391 h 11391"/>
                    <a:gd name="connsiteX1" fmla="*/ 6837 w 10000"/>
                    <a:gd name="connsiteY1" fmla="*/ 1391 h 11391"/>
                    <a:gd name="connsiteX2" fmla="*/ 0 w 10000"/>
                    <a:gd name="connsiteY2" fmla="*/ 3046 h 11391"/>
                    <a:gd name="connsiteX0" fmla="*/ 10000 w 10000"/>
                    <a:gd name="connsiteY0" fmla="*/ 9775 h 9775"/>
                    <a:gd name="connsiteX1" fmla="*/ 6837 w 10000"/>
                    <a:gd name="connsiteY1" fmla="*/ 1391 h 9775"/>
                    <a:gd name="connsiteX2" fmla="*/ 0 w 10000"/>
                    <a:gd name="connsiteY2" fmla="*/ 1430 h 9775"/>
                    <a:gd name="connsiteX0" fmla="*/ 10000 w 10000"/>
                    <a:gd name="connsiteY0" fmla="*/ 9173 h 9173"/>
                    <a:gd name="connsiteX1" fmla="*/ 6837 w 10000"/>
                    <a:gd name="connsiteY1" fmla="*/ 596 h 9173"/>
                    <a:gd name="connsiteX2" fmla="*/ 0 w 10000"/>
                    <a:gd name="connsiteY2" fmla="*/ 636 h 9173"/>
                    <a:gd name="connsiteX0" fmla="*/ 10000 w 10495"/>
                    <a:gd name="connsiteY0" fmla="*/ 10000 h 15516"/>
                    <a:gd name="connsiteX1" fmla="*/ 10492 w 10495"/>
                    <a:gd name="connsiteY1" fmla="*/ 15516 h 15516"/>
                    <a:gd name="connsiteX2" fmla="*/ 6837 w 10495"/>
                    <a:gd name="connsiteY2" fmla="*/ 650 h 15516"/>
                    <a:gd name="connsiteX3" fmla="*/ 0 w 10495"/>
                    <a:gd name="connsiteY3" fmla="*/ 693 h 15516"/>
                    <a:gd name="connsiteX0" fmla="*/ 10492 w 10492"/>
                    <a:gd name="connsiteY0" fmla="*/ 15516 h 15516"/>
                    <a:gd name="connsiteX1" fmla="*/ 6837 w 10492"/>
                    <a:gd name="connsiteY1" fmla="*/ 650 h 15516"/>
                    <a:gd name="connsiteX2" fmla="*/ 0 w 10492"/>
                    <a:gd name="connsiteY2" fmla="*/ 693 h 15516"/>
                    <a:gd name="connsiteX0" fmla="*/ 9478 w 9478"/>
                    <a:gd name="connsiteY0" fmla="*/ 15900 h 15900"/>
                    <a:gd name="connsiteX1" fmla="*/ 5823 w 9478"/>
                    <a:gd name="connsiteY1" fmla="*/ 1034 h 15900"/>
                    <a:gd name="connsiteX2" fmla="*/ 0 w 9478"/>
                    <a:gd name="connsiteY2" fmla="*/ 384 h 15900"/>
                  </a:gdLst>
                  <a:ahLst/>
                  <a:cxnLst>
                    <a:cxn ang="0">
                      <a:pos x="connsiteX0" y="connsiteY0"/>
                    </a:cxn>
                    <a:cxn ang="0">
                      <a:pos x="connsiteX1" y="connsiteY1"/>
                    </a:cxn>
                    <a:cxn ang="0">
                      <a:pos x="connsiteX2" y="connsiteY2"/>
                    </a:cxn>
                  </a:cxnLst>
                  <a:rect l="l" t="t" r="r" b="b"/>
                  <a:pathLst>
                    <a:path w="9478" h="15900">
                      <a:moveTo>
                        <a:pt x="9478" y="15900"/>
                      </a:moveTo>
                      <a:lnTo>
                        <a:pt x="5823" y="1034"/>
                      </a:lnTo>
                      <a:cubicBezTo>
                        <a:pt x="4256" y="384"/>
                        <a:pt x="1424" y="0"/>
                        <a:pt x="0" y="384"/>
                      </a:cubicBezTo>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89"/>
                <p:cNvSpPr>
                  <a:spLocks/>
                </p:cNvSpPr>
                <p:nvPr/>
              </p:nvSpPr>
              <p:spPr bwMode="auto">
                <a:xfrm>
                  <a:off x="687363" y="2096889"/>
                  <a:ext cx="134938" cy="120650"/>
                </a:xfrm>
                <a:custGeom>
                  <a:avLst/>
                  <a:gdLst/>
                  <a:ahLst/>
                  <a:cxnLst>
                    <a:cxn ang="0">
                      <a:pos x="85" y="0"/>
                    </a:cxn>
                    <a:cxn ang="0">
                      <a:pos x="29" y="4"/>
                    </a:cxn>
                    <a:cxn ang="0">
                      <a:pos x="29" y="4"/>
                    </a:cxn>
                    <a:cxn ang="0">
                      <a:pos x="28" y="5"/>
                    </a:cxn>
                    <a:cxn ang="0">
                      <a:pos x="25" y="6"/>
                    </a:cxn>
                    <a:cxn ang="0">
                      <a:pos x="23" y="9"/>
                    </a:cxn>
                    <a:cxn ang="0">
                      <a:pos x="23" y="9"/>
                    </a:cxn>
                    <a:cxn ang="0">
                      <a:pos x="11" y="43"/>
                    </a:cxn>
                    <a:cxn ang="0">
                      <a:pos x="0" y="74"/>
                    </a:cxn>
                    <a:cxn ang="0">
                      <a:pos x="10" y="76"/>
                    </a:cxn>
                  </a:cxnLst>
                  <a:rect l="0" t="0" r="r" b="b"/>
                  <a:pathLst>
                    <a:path w="85" h="76">
                      <a:moveTo>
                        <a:pt x="85" y="0"/>
                      </a:moveTo>
                      <a:lnTo>
                        <a:pt x="29" y="4"/>
                      </a:lnTo>
                      <a:lnTo>
                        <a:pt x="29" y="4"/>
                      </a:lnTo>
                      <a:lnTo>
                        <a:pt x="28" y="5"/>
                      </a:lnTo>
                      <a:lnTo>
                        <a:pt x="25" y="6"/>
                      </a:lnTo>
                      <a:lnTo>
                        <a:pt x="23" y="9"/>
                      </a:lnTo>
                      <a:lnTo>
                        <a:pt x="23" y="9"/>
                      </a:lnTo>
                      <a:lnTo>
                        <a:pt x="11" y="43"/>
                      </a:lnTo>
                      <a:lnTo>
                        <a:pt x="0" y="74"/>
                      </a:lnTo>
                      <a:lnTo>
                        <a:pt x="10" y="76"/>
                      </a:lnTo>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90"/>
                <p:cNvSpPr>
                  <a:spLocks/>
                </p:cNvSpPr>
                <p:nvPr/>
              </p:nvSpPr>
              <p:spPr bwMode="auto">
                <a:xfrm>
                  <a:off x="846113" y="2188964"/>
                  <a:ext cx="114300" cy="87312"/>
                </a:xfrm>
                <a:custGeom>
                  <a:avLst/>
                  <a:gdLst/>
                  <a:ahLst/>
                  <a:cxnLst>
                    <a:cxn ang="0">
                      <a:pos x="0" y="34"/>
                    </a:cxn>
                    <a:cxn ang="0">
                      <a:pos x="0" y="34"/>
                    </a:cxn>
                    <a:cxn ang="0">
                      <a:pos x="6" y="39"/>
                    </a:cxn>
                    <a:cxn ang="0">
                      <a:pos x="13" y="44"/>
                    </a:cxn>
                    <a:cxn ang="0">
                      <a:pos x="13" y="44"/>
                    </a:cxn>
                    <a:cxn ang="0">
                      <a:pos x="19" y="51"/>
                    </a:cxn>
                    <a:cxn ang="0">
                      <a:pos x="21" y="53"/>
                    </a:cxn>
                    <a:cxn ang="0">
                      <a:pos x="25" y="55"/>
                    </a:cxn>
                    <a:cxn ang="0">
                      <a:pos x="28" y="55"/>
                    </a:cxn>
                    <a:cxn ang="0">
                      <a:pos x="28" y="55"/>
                    </a:cxn>
                    <a:cxn ang="0">
                      <a:pos x="32" y="55"/>
                    </a:cxn>
                    <a:cxn ang="0">
                      <a:pos x="34" y="52"/>
                    </a:cxn>
                    <a:cxn ang="0">
                      <a:pos x="37" y="48"/>
                    </a:cxn>
                    <a:cxn ang="0">
                      <a:pos x="37" y="46"/>
                    </a:cxn>
                    <a:cxn ang="0">
                      <a:pos x="37" y="46"/>
                    </a:cxn>
                    <a:cxn ang="0">
                      <a:pos x="37" y="43"/>
                    </a:cxn>
                    <a:cxn ang="0">
                      <a:pos x="35" y="41"/>
                    </a:cxn>
                    <a:cxn ang="0">
                      <a:pos x="32" y="35"/>
                    </a:cxn>
                    <a:cxn ang="0">
                      <a:pos x="23" y="29"/>
                    </a:cxn>
                    <a:cxn ang="0">
                      <a:pos x="8" y="14"/>
                    </a:cxn>
                    <a:cxn ang="0">
                      <a:pos x="9" y="13"/>
                    </a:cxn>
                    <a:cxn ang="0">
                      <a:pos x="33" y="34"/>
                    </a:cxn>
                    <a:cxn ang="0">
                      <a:pos x="33" y="34"/>
                    </a:cxn>
                    <a:cxn ang="0">
                      <a:pos x="38" y="39"/>
                    </a:cxn>
                    <a:cxn ang="0">
                      <a:pos x="42" y="42"/>
                    </a:cxn>
                    <a:cxn ang="0">
                      <a:pos x="46" y="44"/>
                    </a:cxn>
                    <a:cxn ang="0">
                      <a:pos x="46" y="44"/>
                    </a:cxn>
                    <a:cxn ang="0">
                      <a:pos x="49" y="44"/>
                    </a:cxn>
                    <a:cxn ang="0">
                      <a:pos x="53" y="42"/>
                    </a:cxn>
                    <a:cxn ang="0">
                      <a:pos x="53" y="42"/>
                    </a:cxn>
                    <a:cxn ang="0">
                      <a:pos x="56" y="39"/>
                    </a:cxn>
                    <a:cxn ang="0">
                      <a:pos x="58" y="34"/>
                    </a:cxn>
                    <a:cxn ang="0">
                      <a:pos x="58" y="34"/>
                    </a:cxn>
                    <a:cxn ang="0">
                      <a:pos x="57" y="32"/>
                    </a:cxn>
                    <a:cxn ang="0">
                      <a:pos x="56" y="29"/>
                    </a:cxn>
                    <a:cxn ang="0">
                      <a:pos x="52" y="25"/>
                    </a:cxn>
                    <a:cxn ang="0">
                      <a:pos x="27" y="3"/>
                    </a:cxn>
                    <a:cxn ang="0">
                      <a:pos x="27" y="3"/>
                    </a:cxn>
                    <a:cxn ang="0">
                      <a:pos x="28" y="0"/>
                    </a:cxn>
                    <a:cxn ang="0">
                      <a:pos x="28" y="0"/>
                    </a:cxn>
                    <a:cxn ang="0">
                      <a:pos x="44" y="15"/>
                    </a:cxn>
                    <a:cxn ang="0">
                      <a:pos x="44" y="15"/>
                    </a:cxn>
                    <a:cxn ang="0">
                      <a:pos x="53" y="23"/>
                    </a:cxn>
                    <a:cxn ang="0">
                      <a:pos x="58" y="27"/>
                    </a:cxn>
                    <a:cxn ang="0">
                      <a:pos x="62" y="28"/>
                    </a:cxn>
                    <a:cxn ang="0">
                      <a:pos x="62" y="28"/>
                    </a:cxn>
                    <a:cxn ang="0">
                      <a:pos x="62" y="28"/>
                    </a:cxn>
                    <a:cxn ang="0">
                      <a:pos x="66" y="28"/>
                    </a:cxn>
                    <a:cxn ang="0">
                      <a:pos x="70" y="25"/>
                    </a:cxn>
                    <a:cxn ang="0">
                      <a:pos x="72" y="23"/>
                    </a:cxn>
                    <a:cxn ang="0">
                      <a:pos x="72" y="19"/>
                    </a:cxn>
                    <a:cxn ang="0">
                      <a:pos x="72" y="18"/>
                    </a:cxn>
                  </a:cxnLst>
                  <a:rect l="0" t="0" r="r" b="b"/>
                  <a:pathLst>
                    <a:path w="72" h="55">
                      <a:moveTo>
                        <a:pt x="0" y="34"/>
                      </a:moveTo>
                      <a:lnTo>
                        <a:pt x="0" y="34"/>
                      </a:lnTo>
                      <a:lnTo>
                        <a:pt x="6" y="39"/>
                      </a:lnTo>
                      <a:lnTo>
                        <a:pt x="13" y="44"/>
                      </a:lnTo>
                      <a:lnTo>
                        <a:pt x="13" y="44"/>
                      </a:lnTo>
                      <a:lnTo>
                        <a:pt x="19" y="51"/>
                      </a:lnTo>
                      <a:lnTo>
                        <a:pt x="21" y="53"/>
                      </a:lnTo>
                      <a:lnTo>
                        <a:pt x="25" y="55"/>
                      </a:lnTo>
                      <a:lnTo>
                        <a:pt x="28" y="55"/>
                      </a:lnTo>
                      <a:lnTo>
                        <a:pt x="28" y="55"/>
                      </a:lnTo>
                      <a:lnTo>
                        <a:pt x="32" y="55"/>
                      </a:lnTo>
                      <a:lnTo>
                        <a:pt x="34" y="52"/>
                      </a:lnTo>
                      <a:lnTo>
                        <a:pt x="37" y="48"/>
                      </a:lnTo>
                      <a:lnTo>
                        <a:pt x="37" y="46"/>
                      </a:lnTo>
                      <a:lnTo>
                        <a:pt x="37" y="46"/>
                      </a:lnTo>
                      <a:lnTo>
                        <a:pt x="37" y="43"/>
                      </a:lnTo>
                      <a:lnTo>
                        <a:pt x="35" y="41"/>
                      </a:lnTo>
                      <a:lnTo>
                        <a:pt x="32" y="35"/>
                      </a:lnTo>
                      <a:lnTo>
                        <a:pt x="23" y="29"/>
                      </a:lnTo>
                      <a:lnTo>
                        <a:pt x="8" y="14"/>
                      </a:lnTo>
                      <a:lnTo>
                        <a:pt x="9" y="13"/>
                      </a:lnTo>
                      <a:lnTo>
                        <a:pt x="33" y="34"/>
                      </a:lnTo>
                      <a:lnTo>
                        <a:pt x="33" y="34"/>
                      </a:lnTo>
                      <a:lnTo>
                        <a:pt x="38" y="39"/>
                      </a:lnTo>
                      <a:lnTo>
                        <a:pt x="42" y="42"/>
                      </a:lnTo>
                      <a:lnTo>
                        <a:pt x="46" y="44"/>
                      </a:lnTo>
                      <a:lnTo>
                        <a:pt x="46" y="44"/>
                      </a:lnTo>
                      <a:lnTo>
                        <a:pt x="49" y="44"/>
                      </a:lnTo>
                      <a:lnTo>
                        <a:pt x="53" y="42"/>
                      </a:lnTo>
                      <a:lnTo>
                        <a:pt x="53" y="42"/>
                      </a:lnTo>
                      <a:lnTo>
                        <a:pt x="56" y="39"/>
                      </a:lnTo>
                      <a:lnTo>
                        <a:pt x="58" y="34"/>
                      </a:lnTo>
                      <a:lnTo>
                        <a:pt x="58" y="34"/>
                      </a:lnTo>
                      <a:lnTo>
                        <a:pt x="57" y="32"/>
                      </a:lnTo>
                      <a:lnTo>
                        <a:pt x="56" y="29"/>
                      </a:lnTo>
                      <a:lnTo>
                        <a:pt x="52" y="25"/>
                      </a:lnTo>
                      <a:lnTo>
                        <a:pt x="27" y="3"/>
                      </a:lnTo>
                      <a:lnTo>
                        <a:pt x="27" y="3"/>
                      </a:lnTo>
                      <a:lnTo>
                        <a:pt x="28" y="0"/>
                      </a:lnTo>
                      <a:lnTo>
                        <a:pt x="28" y="0"/>
                      </a:lnTo>
                      <a:lnTo>
                        <a:pt x="44" y="15"/>
                      </a:lnTo>
                      <a:lnTo>
                        <a:pt x="44" y="15"/>
                      </a:lnTo>
                      <a:lnTo>
                        <a:pt x="53" y="23"/>
                      </a:lnTo>
                      <a:lnTo>
                        <a:pt x="58" y="27"/>
                      </a:lnTo>
                      <a:lnTo>
                        <a:pt x="62" y="28"/>
                      </a:lnTo>
                      <a:lnTo>
                        <a:pt x="62" y="28"/>
                      </a:lnTo>
                      <a:lnTo>
                        <a:pt x="62" y="28"/>
                      </a:lnTo>
                      <a:lnTo>
                        <a:pt x="66" y="28"/>
                      </a:lnTo>
                      <a:lnTo>
                        <a:pt x="70" y="25"/>
                      </a:lnTo>
                      <a:lnTo>
                        <a:pt x="72" y="23"/>
                      </a:lnTo>
                      <a:lnTo>
                        <a:pt x="72" y="19"/>
                      </a:lnTo>
                      <a:lnTo>
                        <a:pt x="72" y="18"/>
                      </a:lnTo>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91"/>
                <p:cNvSpPr>
                  <a:spLocks/>
                </p:cNvSpPr>
                <p:nvPr/>
              </p:nvSpPr>
              <p:spPr bwMode="auto">
                <a:xfrm>
                  <a:off x="792138" y="2093714"/>
                  <a:ext cx="192088" cy="138112"/>
                </a:xfrm>
                <a:custGeom>
                  <a:avLst/>
                  <a:gdLst/>
                  <a:ahLst/>
                  <a:cxnLst>
                    <a:cxn ang="0">
                      <a:pos x="93" y="4"/>
                    </a:cxn>
                    <a:cxn ang="0">
                      <a:pos x="31" y="0"/>
                    </a:cxn>
                    <a:cxn ang="0">
                      <a:pos x="31" y="0"/>
                    </a:cxn>
                    <a:cxn ang="0">
                      <a:pos x="28" y="0"/>
                    </a:cxn>
                    <a:cxn ang="0">
                      <a:pos x="24" y="2"/>
                    </a:cxn>
                    <a:cxn ang="0">
                      <a:pos x="20" y="3"/>
                    </a:cxn>
                    <a:cxn ang="0">
                      <a:pos x="19" y="6"/>
                    </a:cxn>
                    <a:cxn ang="0">
                      <a:pos x="19" y="6"/>
                    </a:cxn>
                    <a:cxn ang="0">
                      <a:pos x="14" y="16"/>
                    </a:cxn>
                    <a:cxn ang="0">
                      <a:pos x="9" y="25"/>
                    </a:cxn>
                    <a:cxn ang="0">
                      <a:pos x="0" y="45"/>
                    </a:cxn>
                    <a:cxn ang="0">
                      <a:pos x="0" y="45"/>
                    </a:cxn>
                    <a:cxn ang="0">
                      <a:pos x="2" y="47"/>
                    </a:cxn>
                    <a:cxn ang="0">
                      <a:pos x="5" y="49"/>
                    </a:cxn>
                    <a:cxn ang="0">
                      <a:pos x="9" y="50"/>
                    </a:cxn>
                    <a:cxn ang="0">
                      <a:pos x="12" y="50"/>
                    </a:cxn>
                    <a:cxn ang="0">
                      <a:pos x="12" y="50"/>
                    </a:cxn>
                    <a:cxn ang="0">
                      <a:pos x="16" y="49"/>
                    </a:cxn>
                    <a:cxn ang="0">
                      <a:pos x="19" y="47"/>
                    </a:cxn>
                    <a:cxn ang="0">
                      <a:pos x="24" y="42"/>
                    </a:cxn>
                    <a:cxn ang="0">
                      <a:pos x="24" y="42"/>
                    </a:cxn>
                    <a:cxn ang="0">
                      <a:pos x="29" y="32"/>
                    </a:cxn>
                    <a:cxn ang="0">
                      <a:pos x="31" y="27"/>
                    </a:cxn>
                    <a:cxn ang="0">
                      <a:pos x="31" y="27"/>
                    </a:cxn>
                    <a:cxn ang="0">
                      <a:pos x="35" y="19"/>
                    </a:cxn>
                    <a:cxn ang="0">
                      <a:pos x="35" y="19"/>
                    </a:cxn>
                    <a:cxn ang="0">
                      <a:pos x="50" y="21"/>
                    </a:cxn>
                    <a:cxn ang="0">
                      <a:pos x="50" y="21"/>
                    </a:cxn>
                    <a:cxn ang="0">
                      <a:pos x="53" y="21"/>
                    </a:cxn>
                    <a:cxn ang="0">
                      <a:pos x="55" y="23"/>
                    </a:cxn>
                    <a:cxn ang="0">
                      <a:pos x="59" y="27"/>
                    </a:cxn>
                    <a:cxn ang="0">
                      <a:pos x="59" y="27"/>
                    </a:cxn>
                    <a:cxn ang="0">
                      <a:pos x="76" y="42"/>
                    </a:cxn>
                    <a:cxn ang="0">
                      <a:pos x="121" y="87"/>
                    </a:cxn>
                  </a:cxnLst>
                  <a:rect l="0" t="0" r="r" b="b"/>
                  <a:pathLst>
                    <a:path w="121" h="87">
                      <a:moveTo>
                        <a:pt x="93" y="4"/>
                      </a:moveTo>
                      <a:lnTo>
                        <a:pt x="31" y="0"/>
                      </a:lnTo>
                      <a:lnTo>
                        <a:pt x="31" y="0"/>
                      </a:lnTo>
                      <a:lnTo>
                        <a:pt x="28" y="0"/>
                      </a:lnTo>
                      <a:lnTo>
                        <a:pt x="24" y="2"/>
                      </a:lnTo>
                      <a:lnTo>
                        <a:pt x="20" y="3"/>
                      </a:lnTo>
                      <a:lnTo>
                        <a:pt x="19" y="6"/>
                      </a:lnTo>
                      <a:lnTo>
                        <a:pt x="19" y="6"/>
                      </a:lnTo>
                      <a:lnTo>
                        <a:pt x="14" y="16"/>
                      </a:lnTo>
                      <a:lnTo>
                        <a:pt x="9" y="25"/>
                      </a:lnTo>
                      <a:lnTo>
                        <a:pt x="0" y="45"/>
                      </a:lnTo>
                      <a:lnTo>
                        <a:pt x="0" y="45"/>
                      </a:lnTo>
                      <a:lnTo>
                        <a:pt x="2" y="47"/>
                      </a:lnTo>
                      <a:lnTo>
                        <a:pt x="5" y="49"/>
                      </a:lnTo>
                      <a:lnTo>
                        <a:pt x="9" y="50"/>
                      </a:lnTo>
                      <a:lnTo>
                        <a:pt x="12" y="50"/>
                      </a:lnTo>
                      <a:lnTo>
                        <a:pt x="12" y="50"/>
                      </a:lnTo>
                      <a:lnTo>
                        <a:pt x="16" y="49"/>
                      </a:lnTo>
                      <a:lnTo>
                        <a:pt x="19" y="47"/>
                      </a:lnTo>
                      <a:lnTo>
                        <a:pt x="24" y="42"/>
                      </a:lnTo>
                      <a:lnTo>
                        <a:pt x="24" y="42"/>
                      </a:lnTo>
                      <a:lnTo>
                        <a:pt x="29" y="32"/>
                      </a:lnTo>
                      <a:lnTo>
                        <a:pt x="31" y="27"/>
                      </a:lnTo>
                      <a:lnTo>
                        <a:pt x="31" y="27"/>
                      </a:lnTo>
                      <a:lnTo>
                        <a:pt x="35" y="19"/>
                      </a:lnTo>
                      <a:lnTo>
                        <a:pt x="35" y="19"/>
                      </a:lnTo>
                      <a:lnTo>
                        <a:pt x="50" y="21"/>
                      </a:lnTo>
                      <a:lnTo>
                        <a:pt x="50" y="21"/>
                      </a:lnTo>
                      <a:lnTo>
                        <a:pt x="53" y="21"/>
                      </a:lnTo>
                      <a:lnTo>
                        <a:pt x="55" y="23"/>
                      </a:lnTo>
                      <a:lnTo>
                        <a:pt x="59" y="27"/>
                      </a:lnTo>
                      <a:lnTo>
                        <a:pt x="59" y="27"/>
                      </a:lnTo>
                      <a:lnTo>
                        <a:pt x="76" y="42"/>
                      </a:lnTo>
                      <a:lnTo>
                        <a:pt x="121" y="87"/>
                      </a:lnTo>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92"/>
                <p:cNvSpPr>
                  <a:spLocks/>
                </p:cNvSpPr>
                <p:nvPr/>
              </p:nvSpPr>
              <p:spPr bwMode="auto">
                <a:xfrm>
                  <a:off x="734988" y="2193727"/>
                  <a:ext cx="44450" cy="63500"/>
                </a:xfrm>
                <a:custGeom>
                  <a:avLst/>
                  <a:gdLst/>
                  <a:ahLst/>
                  <a:cxnLst>
                    <a:cxn ang="0">
                      <a:pos x="22" y="0"/>
                    </a:cxn>
                    <a:cxn ang="0">
                      <a:pos x="22" y="0"/>
                    </a:cxn>
                    <a:cxn ang="0">
                      <a:pos x="22" y="0"/>
                    </a:cxn>
                    <a:cxn ang="0">
                      <a:pos x="24" y="2"/>
                    </a:cxn>
                    <a:cxn ang="0">
                      <a:pos x="27" y="5"/>
                    </a:cxn>
                    <a:cxn ang="0">
                      <a:pos x="28" y="8"/>
                    </a:cxn>
                    <a:cxn ang="0">
                      <a:pos x="28" y="12"/>
                    </a:cxn>
                    <a:cxn ang="0">
                      <a:pos x="20" y="34"/>
                    </a:cxn>
                    <a:cxn ang="0">
                      <a:pos x="20" y="34"/>
                    </a:cxn>
                    <a:cxn ang="0">
                      <a:pos x="18" y="36"/>
                    </a:cxn>
                    <a:cxn ang="0">
                      <a:pos x="15" y="39"/>
                    </a:cxn>
                    <a:cxn ang="0">
                      <a:pos x="12" y="40"/>
                    </a:cxn>
                    <a:cxn ang="0">
                      <a:pos x="8" y="39"/>
                    </a:cxn>
                    <a:cxn ang="0">
                      <a:pos x="8" y="39"/>
                    </a:cxn>
                    <a:cxn ang="0">
                      <a:pos x="4" y="38"/>
                    </a:cxn>
                    <a:cxn ang="0">
                      <a:pos x="1" y="34"/>
                    </a:cxn>
                    <a:cxn ang="0">
                      <a:pos x="0" y="31"/>
                    </a:cxn>
                    <a:cxn ang="0">
                      <a:pos x="1" y="27"/>
                    </a:cxn>
                    <a:cxn ang="0">
                      <a:pos x="9" y="6"/>
                    </a:cxn>
                    <a:cxn ang="0">
                      <a:pos x="9" y="6"/>
                    </a:cxn>
                    <a:cxn ang="0">
                      <a:pos x="10" y="2"/>
                    </a:cxn>
                    <a:cxn ang="0">
                      <a:pos x="14" y="0"/>
                    </a:cxn>
                    <a:cxn ang="0">
                      <a:pos x="17" y="0"/>
                    </a:cxn>
                    <a:cxn ang="0">
                      <a:pos x="22" y="0"/>
                    </a:cxn>
                    <a:cxn ang="0">
                      <a:pos x="22" y="0"/>
                    </a:cxn>
                  </a:cxnLst>
                  <a:rect l="0" t="0" r="r" b="b"/>
                  <a:pathLst>
                    <a:path w="28" h="40">
                      <a:moveTo>
                        <a:pt x="22" y="0"/>
                      </a:moveTo>
                      <a:lnTo>
                        <a:pt x="22" y="0"/>
                      </a:lnTo>
                      <a:lnTo>
                        <a:pt x="22" y="0"/>
                      </a:lnTo>
                      <a:lnTo>
                        <a:pt x="24" y="2"/>
                      </a:lnTo>
                      <a:lnTo>
                        <a:pt x="27" y="5"/>
                      </a:lnTo>
                      <a:lnTo>
                        <a:pt x="28" y="8"/>
                      </a:lnTo>
                      <a:lnTo>
                        <a:pt x="28" y="12"/>
                      </a:lnTo>
                      <a:lnTo>
                        <a:pt x="20" y="34"/>
                      </a:lnTo>
                      <a:lnTo>
                        <a:pt x="20" y="34"/>
                      </a:lnTo>
                      <a:lnTo>
                        <a:pt x="18" y="36"/>
                      </a:lnTo>
                      <a:lnTo>
                        <a:pt x="15" y="39"/>
                      </a:lnTo>
                      <a:lnTo>
                        <a:pt x="12" y="40"/>
                      </a:lnTo>
                      <a:lnTo>
                        <a:pt x="8" y="39"/>
                      </a:lnTo>
                      <a:lnTo>
                        <a:pt x="8" y="39"/>
                      </a:lnTo>
                      <a:lnTo>
                        <a:pt x="4" y="38"/>
                      </a:lnTo>
                      <a:lnTo>
                        <a:pt x="1" y="34"/>
                      </a:lnTo>
                      <a:lnTo>
                        <a:pt x="0" y="31"/>
                      </a:lnTo>
                      <a:lnTo>
                        <a:pt x="1" y="27"/>
                      </a:lnTo>
                      <a:lnTo>
                        <a:pt x="9" y="6"/>
                      </a:lnTo>
                      <a:lnTo>
                        <a:pt x="9" y="6"/>
                      </a:lnTo>
                      <a:lnTo>
                        <a:pt x="10" y="2"/>
                      </a:lnTo>
                      <a:lnTo>
                        <a:pt x="14" y="0"/>
                      </a:lnTo>
                      <a:lnTo>
                        <a:pt x="17" y="0"/>
                      </a:lnTo>
                      <a:lnTo>
                        <a:pt x="22" y="0"/>
                      </a:lnTo>
                      <a:lnTo>
                        <a:pt x="22" y="0"/>
                      </a:lnTo>
                      <a:close/>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93"/>
                <p:cNvSpPr>
                  <a:spLocks/>
                </p:cNvSpPr>
                <p:nvPr/>
              </p:nvSpPr>
              <p:spPr bwMode="auto">
                <a:xfrm>
                  <a:off x="706413" y="2184202"/>
                  <a:ext cx="39688" cy="55562"/>
                </a:xfrm>
                <a:custGeom>
                  <a:avLst/>
                  <a:gdLst/>
                  <a:ahLst/>
                  <a:cxnLst>
                    <a:cxn ang="0">
                      <a:pos x="17" y="2"/>
                    </a:cxn>
                    <a:cxn ang="0">
                      <a:pos x="17" y="2"/>
                    </a:cxn>
                    <a:cxn ang="0">
                      <a:pos x="17" y="2"/>
                    </a:cxn>
                    <a:cxn ang="0">
                      <a:pos x="21" y="3"/>
                    </a:cxn>
                    <a:cxn ang="0">
                      <a:pos x="23" y="7"/>
                    </a:cxn>
                    <a:cxn ang="0">
                      <a:pos x="25" y="11"/>
                    </a:cxn>
                    <a:cxn ang="0">
                      <a:pos x="23" y="14"/>
                    </a:cxn>
                    <a:cxn ang="0">
                      <a:pos x="19" y="27"/>
                    </a:cxn>
                    <a:cxn ang="0">
                      <a:pos x="19" y="27"/>
                    </a:cxn>
                    <a:cxn ang="0">
                      <a:pos x="17" y="31"/>
                    </a:cxn>
                    <a:cxn ang="0">
                      <a:pos x="14" y="33"/>
                    </a:cxn>
                    <a:cxn ang="0">
                      <a:pos x="11" y="35"/>
                    </a:cxn>
                    <a:cxn ang="0">
                      <a:pos x="7" y="33"/>
                    </a:cxn>
                    <a:cxn ang="0">
                      <a:pos x="7" y="33"/>
                    </a:cxn>
                    <a:cxn ang="0">
                      <a:pos x="3" y="32"/>
                    </a:cxn>
                    <a:cxn ang="0">
                      <a:pos x="0" y="28"/>
                    </a:cxn>
                    <a:cxn ang="0">
                      <a:pos x="0" y="25"/>
                    </a:cxn>
                    <a:cxn ang="0">
                      <a:pos x="0" y="21"/>
                    </a:cxn>
                    <a:cxn ang="0">
                      <a:pos x="4" y="8"/>
                    </a:cxn>
                    <a:cxn ang="0">
                      <a:pos x="4" y="8"/>
                    </a:cxn>
                    <a:cxn ang="0">
                      <a:pos x="7" y="4"/>
                    </a:cxn>
                    <a:cxn ang="0">
                      <a:pos x="9" y="2"/>
                    </a:cxn>
                    <a:cxn ang="0">
                      <a:pos x="13" y="0"/>
                    </a:cxn>
                    <a:cxn ang="0">
                      <a:pos x="17" y="2"/>
                    </a:cxn>
                    <a:cxn ang="0">
                      <a:pos x="17" y="2"/>
                    </a:cxn>
                  </a:cxnLst>
                  <a:rect l="0" t="0" r="r" b="b"/>
                  <a:pathLst>
                    <a:path w="25" h="35">
                      <a:moveTo>
                        <a:pt x="17" y="2"/>
                      </a:moveTo>
                      <a:lnTo>
                        <a:pt x="17" y="2"/>
                      </a:lnTo>
                      <a:lnTo>
                        <a:pt x="17" y="2"/>
                      </a:lnTo>
                      <a:lnTo>
                        <a:pt x="21" y="3"/>
                      </a:lnTo>
                      <a:lnTo>
                        <a:pt x="23" y="7"/>
                      </a:lnTo>
                      <a:lnTo>
                        <a:pt x="25" y="11"/>
                      </a:lnTo>
                      <a:lnTo>
                        <a:pt x="23" y="14"/>
                      </a:lnTo>
                      <a:lnTo>
                        <a:pt x="19" y="27"/>
                      </a:lnTo>
                      <a:lnTo>
                        <a:pt x="19" y="27"/>
                      </a:lnTo>
                      <a:lnTo>
                        <a:pt x="17" y="31"/>
                      </a:lnTo>
                      <a:lnTo>
                        <a:pt x="14" y="33"/>
                      </a:lnTo>
                      <a:lnTo>
                        <a:pt x="11" y="35"/>
                      </a:lnTo>
                      <a:lnTo>
                        <a:pt x="7" y="33"/>
                      </a:lnTo>
                      <a:lnTo>
                        <a:pt x="7" y="33"/>
                      </a:lnTo>
                      <a:lnTo>
                        <a:pt x="3" y="32"/>
                      </a:lnTo>
                      <a:lnTo>
                        <a:pt x="0" y="28"/>
                      </a:lnTo>
                      <a:lnTo>
                        <a:pt x="0" y="25"/>
                      </a:lnTo>
                      <a:lnTo>
                        <a:pt x="0" y="21"/>
                      </a:lnTo>
                      <a:lnTo>
                        <a:pt x="4" y="8"/>
                      </a:lnTo>
                      <a:lnTo>
                        <a:pt x="4" y="8"/>
                      </a:lnTo>
                      <a:lnTo>
                        <a:pt x="7" y="4"/>
                      </a:lnTo>
                      <a:lnTo>
                        <a:pt x="9" y="2"/>
                      </a:lnTo>
                      <a:lnTo>
                        <a:pt x="13" y="0"/>
                      </a:lnTo>
                      <a:lnTo>
                        <a:pt x="17" y="2"/>
                      </a:lnTo>
                      <a:lnTo>
                        <a:pt x="17" y="2"/>
                      </a:lnTo>
                      <a:close/>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94"/>
                <p:cNvSpPr>
                  <a:spLocks/>
                </p:cNvSpPr>
                <p:nvPr/>
              </p:nvSpPr>
              <p:spPr bwMode="auto">
                <a:xfrm>
                  <a:off x="769913" y="2203252"/>
                  <a:ext cx="41275" cy="66675"/>
                </a:xfrm>
                <a:custGeom>
                  <a:avLst/>
                  <a:gdLst/>
                  <a:ahLst/>
                  <a:cxnLst>
                    <a:cxn ang="0">
                      <a:pos x="20" y="1"/>
                    </a:cxn>
                    <a:cxn ang="0">
                      <a:pos x="20" y="1"/>
                    </a:cxn>
                    <a:cxn ang="0">
                      <a:pos x="20" y="1"/>
                    </a:cxn>
                    <a:cxn ang="0">
                      <a:pos x="24" y="2"/>
                    </a:cxn>
                    <a:cxn ang="0">
                      <a:pos x="26" y="6"/>
                    </a:cxn>
                    <a:cxn ang="0">
                      <a:pos x="26" y="10"/>
                    </a:cxn>
                    <a:cxn ang="0">
                      <a:pos x="26" y="14"/>
                    </a:cxn>
                    <a:cxn ang="0">
                      <a:pos x="19" y="34"/>
                    </a:cxn>
                    <a:cxn ang="0">
                      <a:pos x="19" y="34"/>
                    </a:cxn>
                    <a:cxn ang="0">
                      <a:pos x="17" y="38"/>
                    </a:cxn>
                    <a:cxn ang="0">
                      <a:pos x="14" y="40"/>
                    </a:cxn>
                    <a:cxn ang="0">
                      <a:pos x="10" y="42"/>
                    </a:cxn>
                    <a:cxn ang="0">
                      <a:pos x="6" y="40"/>
                    </a:cxn>
                    <a:cxn ang="0">
                      <a:pos x="6" y="40"/>
                    </a:cxn>
                    <a:cxn ang="0">
                      <a:pos x="4" y="39"/>
                    </a:cxn>
                    <a:cxn ang="0">
                      <a:pos x="1" y="35"/>
                    </a:cxn>
                    <a:cxn ang="0">
                      <a:pos x="0" y="32"/>
                    </a:cxn>
                    <a:cxn ang="0">
                      <a:pos x="0" y="28"/>
                    </a:cxn>
                    <a:cxn ang="0">
                      <a:pos x="7" y="7"/>
                    </a:cxn>
                    <a:cxn ang="0">
                      <a:pos x="7" y="7"/>
                    </a:cxn>
                    <a:cxn ang="0">
                      <a:pos x="10" y="4"/>
                    </a:cxn>
                    <a:cxn ang="0">
                      <a:pos x="12" y="1"/>
                    </a:cxn>
                    <a:cxn ang="0">
                      <a:pos x="16" y="0"/>
                    </a:cxn>
                    <a:cxn ang="0">
                      <a:pos x="20" y="1"/>
                    </a:cxn>
                    <a:cxn ang="0">
                      <a:pos x="20" y="1"/>
                    </a:cxn>
                  </a:cxnLst>
                  <a:rect l="0" t="0" r="r" b="b"/>
                  <a:pathLst>
                    <a:path w="26" h="42">
                      <a:moveTo>
                        <a:pt x="20" y="1"/>
                      </a:moveTo>
                      <a:lnTo>
                        <a:pt x="20" y="1"/>
                      </a:lnTo>
                      <a:lnTo>
                        <a:pt x="20" y="1"/>
                      </a:lnTo>
                      <a:lnTo>
                        <a:pt x="24" y="2"/>
                      </a:lnTo>
                      <a:lnTo>
                        <a:pt x="26" y="6"/>
                      </a:lnTo>
                      <a:lnTo>
                        <a:pt x="26" y="10"/>
                      </a:lnTo>
                      <a:lnTo>
                        <a:pt x="26" y="14"/>
                      </a:lnTo>
                      <a:lnTo>
                        <a:pt x="19" y="34"/>
                      </a:lnTo>
                      <a:lnTo>
                        <a:pt x="19" y="34"/>
                      </a:lnTo>
                      <a:lnTo>
                        <a:pt x="17" y="38"/>
                      </a:lnTo>
                      <a:lnTo>
                        <a:pt x="14" y="40"/>
                      </a:lnTo>
                      <a:lnTo>
                        <a:pt x="10" y="42"/>
                      </a:lnTo>
                      <a:lnTo>
                        <a:pt x="6" y="40"/>
                      </a:lnTo>
                      <a:lnTo>
                        <a:pt x="6" y="40"/>
                      </a:lnTo>
                      <a:lnTo>
                        <a:pt x="4" y="39"/>
                      </a:lnTo>
                      <a:lnTo>
                        <a:pt x="1" y="35"/>
                      </a:lnTo>
                      <a:lnTo>
                        <a:pt x="0" y="32"/>
                      </a:lnTo>
                      <a:lnTo>
                        <a:pt x="0" y="28"/>
                      </a:lnTo>
                      <a:lnTo>
                        <a:pt x="7" y="7"/>
                      </a:lnTo>
                      <a:lnTo>
                        <a:pt x="7" y="7"/>
                      </a:lnTo>
                      <a:lnTo>
                        <a:pt x="10" y="4"/>
                      </a:lnTo>
                      <a:lnTo>
                        <a:pt x="12" y="1"/>
                      </a:lnTo>
                      <a:lnTo>
                        <a:pt x="16" y="0"/>
                      </a:lnTo>
                      <a:lnTo>
                        <a:pt x="20" y="1"/>
                      </a:lnTo>
                      <a:lnTo>
                        <a:pt x="20" y="1"/>
                      </a:lnTo>
                      <a:close/>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95"/>
                <p:cNvSpPr>
                  <a:spLocks/>
                </p:cNvSpPr>
                <p:nvPr/>
              </p:nvSpPr>
              <p:spPr bwMode="auto">
                <a:xfrm>
                  <a:off x="806426" y="2220714"/>
                  <a:ext cx="38100" cy="55562"/>
                </a:xfrm>
                <a:custGeom>
                  <a:avLst/>
                  <a:gdLst/>
                  <a:ahLst/>
                  <a:cxnLst>
                    <a:cxn ang="0">
                      <a:pos x="17" y="0"/>
                    </a:cxn>
                    <a:cxn ang="0">
                      <a:pos x="17" y="0"/>
                    </a:cxn>
                    <a:cxn ang="0">
                      <a:pos x="17" y="0"/>
                    </a:cxn>
                    <a:cxn ang="0">
                      <a:pos x="20" y="3"/>
                    </a:cxn>
                    <a:cxn ang="0">
                      <a:pos x="22" y="5"/>
                    </a:cxn>
                    <a:cxn ang="0">
                      <a:pos x="24" y="9"/>
                    </a:cxn>
                    <a:cxn ang="0">
                      <a:pos x="22" y="14"/>
                    </a:cxn>
                    <a:cxn ang="0">
                      <a:pos x="19" y="27"/>
                    </a:cxn>
                    <a:cxn ang="0">
                      <a:pos x="19" y="27"/>
                    </a:cxn>
                    <a:cxn ang="0">
                      <a:pos x="16" y="31"/>
                    </a:cxn>
                    <a:cxn ang="0">
                      <a:pos x="14" y="33"/>
                    </a:cxn>
                    <a:cxn ang="0">
                      <a:pos x="10" y="35"/>
                    </a:cxn>
                    <a:cxn ang="0">
                      <a:pos x="6" y="33"/>
                    </a:cxn>
                    <a:cxn ang="0">
                      <a:pos x="6" y="33"/>
                    </a:cxn>
                    <a:cxn ang="0">
                      <a:pos x="2" y="32"/>
                    </a:cxn>
                    <a:cxn ang="0">
                      <a:pos x="0" y="28"/>
                    </a:cxn>
                    <a:cxn ang="0">
                      <a:pos x="0" y="24"/>
                    </a:cxn>
                    <a:cxn ang="0">
                      <a:pos x="0" y="21"/>
                    </a:cxn>
                    <a:cxn ang="0">
                      <a:pos x="5" y="8"/>
                    </a:cxn>
                    <a:cxn ang="0">
                      <a:pos x="5" y="8"/>
                    </a:cxn>
                    <a:cxn ang="0">
                      <a:pos x="6" y="4"/>
                    </a:cxn>
                    <a:cxn ang="0">
                      <a:pos x="10" y="2"/>
                    </a:cxn>
                    <a:cxn ang="0">
                      <a:pos x="12" y="0"/>
                    </a:cxn>
                    <a:cxn ang="0">
                      <a:pos x="17" y="0"/>
                    </a:cxn>
                    <a:cxn ang="0">
                      <a:pos x="17" y="0"/>
                    </a:cxn>
                  </a:cxnLst>
                  <a:rect l="0" t="0" r="r" b="b"/>
                  <a:pathLst>
                    <a:path w="24" h="35">
                      <a:moveTo>
                        <a:pt x="17" y="0"/>
                      </a:moveTo>
                      <a:lnTo>
                        <a:pt x="17" y="0"/>
                      </a:lnTo>
                      <a:lnTo>
                        <a:pt x="17" y="0"/>
                      </a:lnTo>
                      <a:lnTo>
                        <a:pt x="20" y="3"/>
                      </a:lnTo>
                      <a:lnTo>
                        <a:pt x="22" y="5"/>
                      </a:lnTo>
                      <a:lnTo>
                        <a:pt x="24" y="9"/>
                      </a:lnTo>
                      <a:lnTo>
                        <a:pt x="22" y="14"/>
                      </a:lnTo>
                      <a:lnTo>
                        <a:pt x="19" y="27"/>
                      </a:lnTo>
                      <a:lnTo>
                        <a:pt x="19" y="27"/>
                      </a:lnTo>
                      <a:lnTo>
                        <a:pt x="16" y="31"/>
                      </a:lnTo>
                      <a:lnTo>
                        <a:pt x="14" y="33"/>
                      </a:lnTo>
                      <a:lnTo>
                        <a:pt x="10" y="35"/>
                      </a:lnTo>
                      <a:lnTo>
                        <a:pt x="6" y="33"/>
                      </a:lnTo>
                      <a:lnTo>
                        <a:pt x="6" y="33"/>
                      </a:lnTo>
                      <a:lnTo>
                        <a:pt x="2" y="32"/>
                      </a:lnTo>
                      <a:lnTo>
                        <a:pt x="0" y="28"/>
                      </a:lnTo>
                      <a:lnTo>
                        <a:pt x="0" y="24"/>
                      </a:lnTo>
                      <a:lnTo>
                        <a:pt x="0" y="21"/>
                      </a:lnTo>
                      <a:lnTo>
                        <a:pt x="5" y="8"/>
                      </a:lnTo>
                      <a:lnTo>
                        <a:pt x="5" y="8"/>
                      </a:lnTo>
                      <a:lnTo>
                        <a:pt x="6" y="4"/>
                      </a:lnTo>
                      <a:lnTo>
                        <a:pt x="10" y="2"/>
                      </a:lnTo>
                      <a:lnTo>
                        <a:pt x="12" y="0"/>
                      </a:lnTo>
                      <a:lnTo>
                        <a:pt x="17" y="0"/>
                      </a:lnTo>
                      <a:lnTo>
                        <a:pt x="17" y="0"/>
                      </a:lnTo>
                      <a:close/>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 name="Groupe 281"/>
              <p:cNvGrpSpPr/>
              <p:nvPr/>
            </p:nvGrpSpPr>
            <p:grpSpPr>
              <a:xfrm>
                <a:off x="3198809" y="3470804"/>
                <a:ext cx="759506" cy="483723"/>
                <a:chOff x="3909985" y="7118978"/>
                <a:chExt cx="268291" cy="161098"/>
              </a:xfrm>
            </p:grpSpPr>
            <p:sp>
              <p:nvSpPr>
                <p:cNvPr id="29" name="Line 326"/>
                <p:cNvSpPr>
                  <a:spLocks noChangeShapeType="1"/>
                </p:cNvSpPr>
                <p:nvPr/>
              </p:nvSpPr>
              <p:spPr bwMode="auto">
                <a:xfrm>
                  <a:off x="3909985" y="7121327"/>
                  <a:ext cx="1588" cy="157162"/>
                </a:xfrm>
                <a:prstGeom prst="line">
                  <a:avLst/>
                </a:pr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Line 327"/>
                <p:cNvSpPr>
                  <a:spLocks noChangeShapeType="1"/>
                </p:cNvSpPr>
                <p:nvPr/>
              </p:nvSpPr>
              <p:spPr bwMode="auto">
                <a:xfrm>
                  <a:off x="3911576" y="7278489"/>
                  <a:ext cx="266700" cy="1587"/>
                </a:xfrm>
                <a:prstGeom prst="line">
                  <a:avLst/>
                </a:pr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28"/>
                <p:cNvSpPr>
                  <a:spLocks/>
                </p:cNvSpPr>
                <p:nvPr/>
              </p:nvSpPr>
              <p:spPr bwMode="auto">
                <a:xfrm>
                  <a:off x="3935386" y="7143552"/>
                  <a:ext cx="180975" cy="115887"/>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29"/>
                <p:cNvSpPr>
                  <a:spLocks/>
                </p:cNvSpPr>
                <p:nvPr/>
              </p:nvSpPr>
              <p:spPr bwMode="auto">
                <a:xfrm>
                  <a:off x="4090349" y="7118978"/>
                  <a:ext cx="50800" cy="55562"/>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270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26" name="Straight Connector 25"/>
              <p:cNvCxnSpPr/>
              <p:nvPr/>
            </p:nvCxnSpPr>
            <p:spPr>
              <a:xfrm>
                <a:off x="4908145" y="3909496"/>
                <a:ext cx="295254" cy="96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3940770" y="3950299"/>
                <a:ext cx="468732" cy="168061"/>
              </a:xfrm>
              <a:custGeom>
                <a:avLst/>
                <a:gdLst>
                  <a:gd name="connsiteX0" fmla="*/ 476479 w 476479"/>
                  <a:gd name="connsiteY0" fmla="*/ 134956 h 143219"/>
                  <a:gd name="connsiteX1" fmla="*/ 225845 w 476479"/>
                  <a:gd name="connsiteY1" fmla="*/ 143219 h 143219"/>
                  <a:gd name="connsiteX2" fmla="*/ 0 w 476479"/>
                  <a:gd name="connsiteY2" fmla="*/ 93643 h 143219"/>
                  <a:gd name="connsiteX3" fmla="*/ 322243 w 476479"/>
                  <a:gd name="connsiteY3" fmla="*/ 27542 h 143219"/>
                  <a:gd name="connsiteX4" fmla="*/ 19279 w 476479"/>
                  <a:gd name="connsiteY4" fmla="*/ 0 h 143219"/>
                  <a:gd name="connsiteX0" fmla="*/ 476479 w 476479"/>
                  <a:gd name="connsiteY0" fmla="*/ 134956 h 143219"/>
                  <a:gd name="connsiteX1" fmla="*/ 225845 w 476479"/>
                  <a:gd name="connsiteY1" fmla="*/ 143219 h 143219"/>
                  <a:gd name="connsiteX2" fmla="*/ 0 w 476479"/>
                  <a:gd name="connsiteY2" fmla="*/ 93643 h 143219"/>
                  <a:gd name="connsiteX3" fmla="*/ 322243 w 476479"/>
                  <a:gd name="connsiteY3" fmla="*/ 27542 h 143219"/>
                  <a:gd name="connsiteX4" fmla="*/ 19279 w 476479"/>
                  <a:gd name="connsiteY4" fmla="*/ 0 h 143219"/>
                  <a:gd name="connsiteX0" fmla="*/ 492545 w 492545"/>
                  <a:gd name="connsiteY0" fmla="*/ 134956 h 143219"/>
                  <a:gd name="connsiteX1" fmla="*/ 241911 w 492545"/>
                  <a:gd name="connsiteY1" fmla="*/ 143219 h 143219"/>
                  <a:gd name="connsiteX2" fmla="*/ 16066 w 492545"/>
                  <a:gd name="connsiteY2" fmla="*/ 93643 h 143219"/>
                  <a:gd name="connsiteX3" fmla="*/ 338309 w 492545"/>
                  <a:gd name="connsiteY3" fmla="*/ 27542 h 143219"/>
                  <a:gd name="connsiteX4" fmla="*/ 35345 w 492545"/>
                  <a:gd name="connsiteY4" fmla="*/ 0 h 143219"/>
                  <a:gd name="connsiteX0" fmla="*/ 476479 w 476479"/>
                  <a:gd name="connsiteY0" fmla="*/ 134956 h 146260"/>
                  <a:gd name="connsiteX1" fmla="*/ 225845 w 476479"/>
                  <a:gd name="connsiteY1" fmla="*/ 143219 h 146260"/>
                  <a:gd name="connsiteX2" fmla="*/ 0 w 476479"/>
                  <a:gd name="connsiteY2" fmla="*/ 93643 h 146260"/>
                  <a:gd name="connsiteX3" fmla="*/ 322243 w 476479"/>
                  <a:gd name="connsiteY3" fmla="*/ 27542 h 146260"/>
                  <a:gd name="connsiteX4" fmla="*/ 19279 w 476479"/>
                  <a:gd name="connsiteY4" fmla="*/ 0 h 146260"/>
                  <a:gd name="connsiteX0" fmla="*/ 481845 w 481845"/>
                  <a:gd name="connsiteY0" fmla="*/ 134956 h 146260"/>
                  <a:gd name="connsiteX1" fmla="*/ 231211 w 481845"/>
                  <a:gd name="connsiteY1" fmla="*/ 143219 h 146260"/>
                  <a:gd name="connsiteX2" fmla="*/ 5366 w 481845"/>
                  <a:gd name="connsiteY2" fmla="*/ 93643 h 146260"/>
                  <a:gd name="connsiteX3" fmla="*/ 327609 w 481845"/>
                  <a:gd name="connsiteY3" fmla="*/ 27542 h 146260"/>
                  <a:gd name="connsiteX4" fmla="*/ 24645 w 481845"/>
                  <a:gd name="connsiteY4" fmla="*/ 0 h 146260"/>
                  <a:gd name="connsiteX0" fmla="*/ 481845 w 481845"/>
                  <a:gd name="connsiteY0" fmla="*/ 134956 h 151023"/>
                  <a:gd name="connsiteX1" fmla="*/ 231211 w 481845"/>
                  <a:gd name="connsiteY1" fmla="*/ 143219 h 151023"/>
                  <a:gd name="connsiteX2" fmla="*/ 5366 w 481845"/>
                  <a:gd name="connsiteY2" fmla="*/ 93643 h 151023"/>
                  <a:gd name="connsiteX3" fmla="*/ 327609 w 481845"/>
                  <a:gd name="connsiteY3" fmla="*/ 27542 h 151023"/>
                  <a:gd name="connsiteX4" fmla="*/ 24645 w 481845"/>
                  <a:gd name="connsiteY4" fmla="*/ 0 h 151023"/>
                  <a:gd name="connsiteX0" fmla="*/ 478257 w 478257"/>
                  <a:gd name="connsiteY0" fmla="*/ 134956 h 151023"/>
                  <a:gd name="connsiteX1" fmla="*/ 227623 w 478257"/>
                  <a:gd name="connsiteY1" fmla="*/ 143219 h 151023"/>
                  <a:gd name="connsiteX2" fmla="*/ 1778 w 478257"/>
                  <a:gd name="connsiteY2" fmla="*/ 93643 h 151023"/>
                  <a:gd name="connsiteX3" fmla="*/ 324021 w 478257"/>
                  <a:gd name="connsiteY3" fmla="*/ 27542 h 151023"/>
                  <a:gd name="connsiteX4" fmla="*/ 21057 w 478257"/>
                  <a:gd name="connsiteY4" fmla="*/ 0 h 151023"/>
                  <a:gd name="connsiteX0" fmla="*/ 468732 w 468732"/>
                  <a:gd name="connsiteY0" fmla="*/ 134956 h 153405"/>
                  <a:gd name="connsiteX1" fmla="*/ 218098 w 468732"/>
                  <a:gd name="connsiteY1" fmla="*/ 143219 h 153405"/>
                  <a:gd name="connsiteX2" fmla="*/ 1778 w 468732"/>
                  <a:gd name="connsiteY2" fmla="*/ 96025 h 153405"/>
                  <a:gd name="connsiteX3" fmla="*/ 314496 w 468732"/>
                  <a:gd name="connsiteY3" fmla="*/ 27542 h 153405"/>
                  <a:gd name="connsiteX4" fmla="*/ 11532 w 468732"/>
                  <a:gd name="connsiteY4" fmla="*/ 0 h 153405"/>
                  <a:gd name="connsiteX0" fmla="*/ 468732 w 468732"/>
                  <a:gd name="connsiteY0" fmla="*/ 134956 h 153405"/>
                  <a:gd name="connsiteX1" fmla="*/ 218098 w 468732"/>
                  <a:gd name="connsiteY1" fmla="*/ 143219 h 153405"/>
                  <a:gd name="connsiteX2" fmla="*/ 1778 w 468732"/>
                  <a:gd name="connsiteY2" fmla="*/ 96025 h 153405"/>
                  <a:gd name="connsiteX3" fmla="*/ 290683 w 468732"/>
                  <a:gd name="connsiteY3" fmla="*/ 27542 h 153405"/>
                  <a:gd name="connsiteX4" fmla="*/ 11532 w 468732"/>
                  <a:gd name="connsiteY4" fmla="*/ 0 h 153405"/>
                  <a:gd name="connsiteX0" fmla="*/ 468732 w 468732"/>
                  <a:gd name="connsiteY0" fmla="*/ 151993 h 170442"/>
                  <a:gd name="connsiteX1" fmla="*/ 218098 w 468732"/>
                  <a:gd name="connsiteY1" fmla="*/ 160256 h 170442"/>
                  <a:gd name="connsiteX2" fmla="*/ 1778 w 468732"/>
                  <a:gd name="connsiteY2" fmla="*/ 113062 h 170442"/>
                  <a:gd name="connsiteX3" fmla="*/ 290683 w 468732"/>
                  <a:gd name="connsiteY3" fmla="*/ 44579 h 170442"/>
                  <a:gd name="connsiteX4" fmla="*/ 11532 w 468732"/>
                  <a:gd name="connsiteY4" fmla="*/ 17037 h 170442"/>
                  <a:gd name="connsiteX0" fmla="*/ 468732 w 468732"/>
                  <a:gd name="connsiteY0" fmla="*/ 151993 h 170442"/>
                  <a:gd name="connsiteX1" fmla="*/ 218098 w 468732"/>
                  <a:gd name="connsiteY1" fmla="*/ 160256 h 170442"/>
                  <a:gd name="connsiteX2" fmla="*/ 1778 w 468732"/>
                  <a:gd name="connsiteY2" fmla="*/ 113062 h 170442"/>
                  <a:gd name="connsiteX3" fmla="*/ 290683 w 468732"/>
                  <a:gd name="connsiteY3" fmla="*/ 44579 h 170442"/>
                  <a:gd name="connsiteX4" fmla="*/ 11532 w 468732"/>
                  <a:gd name="connsiteY4" fmla="*/ 17037 h 170442"/>
                  <a:gd name="connsiteX0" fmla="*/ 468732 w 468732"/>
                  <a:gd name="connsiteY0" fmla="*/ 151993 h 170442"/>
                  <a:gd name="connsiteX1" fmla="*/ 218098 w 468732"/>
                  <a:gd name="connsiteY1" fmla="*/ 160256 h 170442"/>
                  <a:gd name="connsiteX2" fmla="*/ 1778 w 468732"/>
                  <a:gd name="connsiteY2" fmla="*/ 113062 h 170442"/>
                  <a:gd name="connsiteX3" fmla="*/ 290683 w 468732"/>
                  <a:gd name="connsiteY3" fmla="*/ 44579 h 170442"/>
                  <a:gd name="connsiteX4" fmla="*/ 11532 w 468732"/>
                  <a:gd name="connsiteY4" fmla="*/ 12274 h 170442"/>
                  <a:gd name="connsiteX0" fmla="*/ 468732 w 468732"/>
                  <a:gd name="connsiteY0" fmla="*/ 151993 h 170442"/>
                  <a:gd name="connsiteX1" fmla="*/ 218098 w 468732"/>
                  <a:gd name="connsiteY1" fmla="*/ 160256 h 170442"/>
                  <a:gd name="connsiteX2" fmla="*/ 1778 w 468732"/>
                  <a:gd name="connsiteY2" fmla="*/ 113062 h 170442"/>
                  <a:gd name="connsiteX3" fmla="*/ 290683 w 468732"/>
                  <a:gd name="connsiteY3" fmla="*/ 44579 h 170442"/>
                  <a:gd name="connsiteX4" fmla="*/ 11532 w 468732"/>
                  <a:gd name="connsiteY4" fmla="*/ 12274 h 170442"/>
                  <a:gd name="connsiteX0" fmla="*/ 468732 w 468732"/>
                  <a:gd name="connsiteY0" fmla="*/ 151993 h 170442"/>
                  <a:gd name="connsiteX1" fmla="*/ 218098 w 468732"/>
                  <a:gd name="connsiteY1" fmla="*/ 160256 h 170442"/>
                  <a:gd name="connsiteX2" fmla="*/ 1778 w 468732"/>
                  <a:gd name="connsiteY2" fmla="*/ 113062 h 170442"/>
                  <a:gd name="connsiteX3" fmla="*/ 290683 w 468732"/>
                  <a:gd name="connsiteY3" fmla="*/ 44579 h 170442"/>
                  <a:gd name="connsiteX4" fmla="*/ 11532 w 468732"/>
                  <a:gd name="connsiteY4" fmla="*/ 14655 h 170442"/>
                  <a:gd name="connsiteX0" fmla="*/ 468732 w 468732"/>
                  <a:gd name="connsiteY0" fmla="*/ 142468 h 160917"/>
                  <a:gd name="connsiteX1" fmla="*/ 218098 w 468732"/>
                  <a:gd name="connsiteY1" fmla="*/ 150731 h 160917"/>
                  <a:gd name="connsiteX2" fmla="*/ 1778 w 468732"/>
                  <a:gd name="connsiteY2" fmla="*/ 103537 h 160917"/>
                  <a:gd name="connsiteX3" fmla="*/ 290683 w 468732"/>
                  <a:gd name="connsiteY3" fmla="*/ 44579 h 160917"/>
                  <a:gd name="connsiteX4" fmla="*/ 11532 w 468732"/>
                  <a:gd name="connsiteY4" fmla="*/ 5130 h 160917"/>
                  <a:gd name="connsiteX0" fmla="*/ 468732 w 468732"/>
                  <a:gd name="connsiteY0" fmla="*/ 142468 h 168061"/>
                  <a:gd name="connsiteX1" fmla="*/ 218098 w 468732"/>
                  <a:gd name="connsiteY1" fmla="*/ 150731 h 168061"/>
                  <a:gd name="connsiteX2" fmla="*/ 1778 w 468732"/>
                  <a:gd name="connsiteY2" fmla="*/ 110681 h 168061"/>
                  <a:gd name="connsiteX3" fmla="*/ 290683 w 468732"/>
                  <a:gd name="connsiteY3" fmla="*/ 44579 h 168061"/>
                  <a:gd name="connsiteX4" fmla="*/ 11532 w 468732"/>
                  <a:gd name="connsiteY4" fmla="*/ 5130 h 168061"/>
                  <a:gd name="connsiteX0" fmla="*/ 468732 w 468732"/>
                  <a:gd name="connsiteY0" fmla="*/ 142468 h 168061"/>
                  <a:gd name="connsiteX1" fmla="*/ 218098 w 468732"/>
                  <a:gd name="connsiteY1" fmla="*/ 150731 h 168061"/>
                  <a:gd name="connsiteX2" fmla="*/ 1778 w 468732"/>
                  <a:gd name="connsiteY2" fmla="*/ 110681 h 168061"/>
                  <a:gd name="connsiteX3" fmla="*/ 290683 w 468732"/>
                  <a:gd name="connsiteY3" fmla="*/ 44579 h 168061"/>
                  <a:gd name="connsiteX4" fmla="*/ 11532 w 468732"/>
                  <a:gd name="connsiteY4" fmla="*/ 5130 h 168061"/>
                  <a:gd name="connsiteX0" fmla="*/ 468732 w 468732"/>
                  <a:gd name="connsiteY0" fmla="*/ 142468 h 168061"/>
                  <a:gd name="connsiteX1" fmla="*/ 218098 w 468732"/>
                  <a:gd name="connsiteY1" fmla="*/ 143588 h 168061"/>
                  <a:gd name="connsiteX2" fmla="*/ 1778 w 468732"/>
                  <a:gd name="connsiteY2" fmla="*/ 110681 h 168061"/>
                  <a:gd name="connsiteX3" fmla="*/ 290683 w 468732"/>
                  <a:gd name="connsiteY3" fmla="*/ 44579 h 168061"/>
                  <a:gd name="connsiteX4" fmla="*/ 11532 w 468732"/>
                  <a:gd name="connsiteY4" fmla="*/ 5130 h 168061"/>
                  <a:gd name="connsiteX0" fmla="*/ 468732 w 468732"/>
                  <a:gd name="connsiteY0" fmla="*/ 142468 h 168061"/>
                  <a:gd name="connsiteX1" fmla="*/ 241911 w 468732"/>
                  <a:gd name="connsiteY1" fmla="*/ 150731 h 168061"/>
                  <a:gd name="connsiteX2" fmla="*/ 1778 w 468732"/>
                  <a:gd name="connsiteY2" fmla="*/ 110681 h 168061"/>
                  <a:gd name="connsiteX3" fmla="*/ 290683 w 468732"/>
                  <a:gd name="connsiteY3" fmla="*/ 44579 h 168061"/>
                  <a:gd name="connsiteX4" fmla="*/ 11532 w 468732"/>
                  <a:gd name="connsiteY4" fmla="*/ 5130 h 168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732" h="168061">
                    <a:moveTo>
                      <a:pt x="468732" y="142468"/>
                    </a:moveTo>
                    <a:lnTo>
                      <a:pt x="241911" y="150731"/>
                    </a:lnTo>
                    <a:cubicBezTo>
                      <a:pt x="162498" y="143846"/>
                      <a:pt x="0" y="168061"/>
                      <a:pt x="1778" y="110681"/>
                    </a:cubicBezTo>
                    <a:cubicBezTo>
                      <a:pt x="3556" y="60446"/>
                      <a:pt x="293820" y="93920"/>
                      <a:pt x="290683" y="44579"/>
                    </a:cubicBezTo>
                    <a:cubicBezTo>
                      <a:pt x="292309" y="0"/>
                      <a:pt x="119663" y="2405"/>
                      <a:pt x="11532" y="5130"/>
                    </a:cubicBezTo>
                  </a:path>
                </a:pathLst>
              </a:cu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p:cNvCxnSpPr/>
              <p:nvPr/>
            </p:nvCxnSpPr>
            <p:spPr>
              <a:xfrm>
                <a:off x="-10152407" y="3865246"/>
                <a:ext cx="1203467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Lead Line &amp; Bulleted List">
    <p:spTree>
      <p:nvGrpSpPr>
        <p:cNvPr id="1" name=""/>
        <p:cNvGrpSpPr/>
        <p:nvPr/>
      </p:nvGrpSpPr>
      <p:grpSpPr>
        <a:xfrm>
          <a:off x="0" y="0"/>
          <a:ext cx="0" cy="0"/>
          <a:chOff x="0" y="0"/>
          <a:chExt cx="0" cy="0"/>
        </a:xfrm>
      </p:grpSpPr>
      <p:sp>
        <p:nvSpPr>
          <p:cNvPr id="2" name="Title 1"/>
          <p:cNvSpPr>
            <a:spLocks noGrp="1"/>
          </p:cNvSpPr>
          <p:nvPr>
            <p:ph type="title"/>
          </p:nvPr>
        </p:nvSpPr>
        <p:spPr>
          <a:xfrm>
            <a:off x="0" y="25263"/>
            <a:ext cx="8823960" cy="822960"/>
          </a:xfrm>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20040" y="1171977"/>
            <a:ext cx="8503920" cy="1384995"/>
          </a:xfrm>
          <a:noFill/>
          <a:ln w="9525" algn="ctr">
            <a:noFill/>
            <a:miter lim="800000"/>
            <a:headEnd/>
            <a:tailEnd/>
          </a:ln>
          <a:effectLst/>
        </p:spPr>
        <p:txBody>
          <a:bodyPr vert="horz" wrap="square" lIns="0" tIns="0" rIns="0" bIns="0" numCol="1" anchor="t" anchorCtr="0" compatLnSpc="1">
            <a:prstTxWarp prst="textNoShape">
              <a:avLst/>
            </a:prstTxWarp>
            <a:spAutoFit/>
          </a:bodyPr>
          <a:lstStyle>
            <a:lvl1pPr marL="0" indent="0" algn="l" defTabSz="914400" rtl="0" eaLnBrk="0" fontAlgn="base" latinLnBrk="0" hangingPunct="0">
              <a:spcBef>
                <a:spcPct val="0"/>
              </a:spcBef>
              <a:spcAft>
                <a:spcPts val="600"/>
              </a:spcAft>
              <a:buClr>
                <a:schemeClr val="accent2"/>
              </a:buClr>
              <a:buNone/>
              <a:defRPr lang="en-US" sz="1600" b="1" kern="1200" dirty="0" smtClean="0">
                <a:solidFill>
                  <a:schemeClr val="tx1"/>
                </a:solidFill>
                <a:latin typeface="Arial" pitchFamily="34" charset="0"/>
                <a:ea typeface="+mn-ea"/>
                <a:cs typeface="Arial" pitchFamily="34" charset="0"/>
              </a:defRPr>
            </a:lvl1pPr>
            <a:lvl2pPr marL="231775" indent="-231775" algn="l" defTabSz="914400" rtl="0" eaLnBrk="0" fontAlgn="base" latinLnBrk="0" hangingPunct="0">
              <a:spcBef>
                <a:spcPct val="0"/>
              </a:spcBef>
              <a:spcAft>
                <a:spcPts val="600"/>
              </a:spcAft>
              <a:buClr>
                <a:schemeClr val="accent2"/>
              </a:buClr>
              <a:buFont typeface="Wingdings" pitchFamily="2" charset="2"/>
              <a:buChar char="§"/>
              <a:defRPr lang="en-US" sz="1600" b="0" kern="1200" dirty="0" smtClean="0">
                <a:solidFill>
                  <a:schemeClr val="tx1"/>
                </a:solidFill>
                <a:latin typeface="Arial" pitchFamily="34" charset="0"/>
                <a:ea typeface="+mn-ea"/>
                <a:cs typeface="Arial" pitchFamily="34" charset="0"/>
              </a:defRPr>
            </a:lvl2pPr>
            <a:lvl3pPr marL="569913" indent="-228600" algn="l" defTabSz="914400" rtl="0" eaLnBrk="0" fontAlgn="base" latinLnBrk="0" hangingPunct="0">
              <a:spcBef>
                <a:spcPct val="0"/>
              </a:spcBef>
              <a:spcAft>
                <a:spcPts val="600"/>
              </a:spcAft>
              <a:buClr>
                <a:schemeClr val="accent2"/>
              </a:buClr>
              <a:buFont typeface="Arial" pitchFamily="34" charset="0"/>
              <a:buChar char="–"/>
              <a:defRPr lang="en-US" sz="1400" b="0" kern="1200" dirty="0" smtClean="0">
                <a:solidFill>
                  <a:schemeClr val="tx1"/>
                </a:solidFill>
                <a:latin typeface="Arial" pitchFamily="34" charset="0"/>
                <a:ea typeface="+mn-ea"/>
                <a:cs typeface="Arial" pitchFamily="34" charset="0"/>
              </a:defRPr>
            </a:lvl3pPr>
            <a:lvl4pPr marL="795338" indent="-228600" algn="l" defTabSz="914400" rtl="0" eaLnBrk="0" fontAlgn="base" latinLnBrk="0" hangingPunct="0">
              <a:spcBef>
                <a:spcPct val="0"/>
              </a:spcBef>
              <a:spcAft>
                <a:spcPts val="600"/>
              </a:spcAft>
              <a:buClr>
                <a:schemeClr val="accent2"/>
              </a:buClr>
              <a:buFont typeface="Arial" pitchFamily="34" charset="0"/>
              <a:buChar char="•"/>
              <a:defRPr lang="en-US" sz="1200" b="0" kern="1200" dirty="0" smtClean="0">
                <a:solidFill>
                  <a:schemeClr val="tx1"/>
                </a:solidFill>
                <a:latin typeface="Arial" pitchFamily="34" charset="0"/>
                <a:ea typeface="+mn-ea"/>
                <a:cs typeface="Arial" pitchFamily="34" charset="0"/>
              </a:defRPr>
            </a:lvl4pPr>
            <a:lvl5pPr marL="1031875" indent="-228600" algn="l" defTabSz="914400" rtl="0" eaLnBrk="0" fontAlgn="base" latinLnBrk="0" hangingPunct="0">
              <a:spcBef>
                <a:spcPct val="0"/>
              </a:spcBef>
              <a:spcAft>
                <a:spcPts val="600"/>
              </a:spcAft>
              <a:buClr>
                <a:schemeClr val="accent2"/>
              </a:buClr>
              <a:buFont typeface="Arial" pitchFamily="34" charset="0"/>
              <a:buChar char="–"/>
              <a:defRPr lang="en-US" sz="1200" b="0" kern="1200" dirty="0" smtClean="0">
                <a:solidFill>
                  <a:schemeClr val="tx1"/>
                </a:solidFill>
                <a:latin typeface="Arial" pitchFamily="34" charset="0"/>
                <a:ea typeface="+mn-ea"/>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233363" indent="-233363">
              <a:defRPr lang="en-US" sz="1600" b="0" kern="1200" dirty="0" smtClean="0">
                <a:solidFill>
                  <a:schemeClr val="tx1"/>
                </a:solidFill>
                <a:latin typeface="Arial" pitchFamily="34" charset="0"/>
                <a:ea typeface="+mn-ea"/>
                <a:cs typeface="Arial" pitchFamily="34" charset="0"/>
              </a:defRPr>
            </a:lvl1pPr>
            <a:lvl2pPr marL="457200" indent="-223838">
              <a:defRPr lang="en-US" sz="1600" b="0" kern="1200" dirty="0" smtClean="0">
                <a:solidFill>
                  <a:schemeClr val="tx1"/>
                </a:solidFill>
                <a:latin typeface="Arial" pitchFamily="34" charset="0"/>
                <a:ea typeface="+mn-ea"/>
                <a:cs typeface="Arial" pitchFamily="34" charset="0"/>
              </a:defRPr>
            </a:lvl2pPr>
            <a:lvl3pPr>
              <a:defRPr lang="en-US" sz="1400" b="0" kern="1200" dirty="0" smtClean="0">
                <a:solidFill>
                  <a:schemeClr val="tx1"/>
                </a:solidFill>
                <a:latin typeface="Arial" pitchFamily="34" charset="0"/>
                <a:ea typeface="+mn-ea"/>
                <a:cs typeface="Arial" pitchFamily="34" charset="0"/>
              </a:defRPr>
            </a:lvl3pPr>
            <a:lvl4pPr>
              <a:defRPr lang="en-US" sz="1200" b="0" kern="1200" dirty="0" smtClean="0">
                <a:solidFill>
                  <a:schemeClr val="tx1"/>
                </a:solidFill>
                <a:latin typeface="Arial" pitchFamily="34" charset="0"/>
                <a:ea typeface="+mn-ea"/>
                <a:cs typeface="Arial" pitchFamily="34" charset="0"/>
              </a:defRPr>
            </a:lvl4pPr>
            <a:lvl5pPr>
              <a:defRPr lang="en-US" sz="1200" b="0" kern="1200" dirty="0">
                <a:solidFill>
                  <a:schemeClr val="tx1"/>
                </a:solidFill>
                <a:latin typeface="Arial" pitchFamily="34" charset="0"/>
                <a:ea typeface="+mn-ea"/>
                <a:cs typeface="Arial" pitchFamily="34" charset="0"/>
              </a:defRPr>
            </a:lvl5pPr>
          </a:lstStyle>
          <a:p>
            <a:pPr marL="233363" lvl="0" indent="-233363" algn="l" defTabSz="914400" rtl="0" eaLnBrk="1" fontAlgn="base" latinLnBrk="0" hangingPunct="1">
              <a:spcBef>
                <a:spcPct val="0"/>
              </a:spcBef>
              <a:spcAft>
                <a:spcPts val="600"/>
              </a:spcAft>
              <a:buClr>
                <a:schemeClr val="accent2"/>
              </a:buClr>
              <a:buFont typeface="Wingdings" pitchFamily="2" charset="2"/>
              <a:buChar char="§"/>
            </a:pPr>
            <a:r>
              <a:rPr lang="en-US" smtClean="0"/>
              <a:t>Click to edit Master text styles</a:t>
            </a:r>
          </a:p>
          <a:p>
            <a:pPr marL="233363" lvl="1" indent="-233363" algn="l" defTabSz="914400" rtl="0" eaLnBrk="1" fontAlgn="base" latinLnBrk="0" hangingPunct="1">
              <a:spcBef>
                <a:spcPct val="0"/>
              </a:spcBef>
              <a:spcAft>
                <a:spcPts val="600"/>
              </a:spcAft>
              <a:buClr>
                <a:schemeClr val="accent2"/>
              </a:buClr>
              <a:buFont typeface="Wingdings" pitchFamily="2" charset="2"/>
              <a:buChar char="§"/>
            </a:pPr>
            <a:r>
              <a:rPr lang="en-US" smtClean="0"/>
              <a:t>Second level</a:t>
            </a:r>
          </a:p>
          <a:p>
            <a:pPr marL="233363" lvl="2" indent="-233363" algn="l" defTabSz="914400" rtl="0" eaLnBrk="1" fontAlgn="base" latinLnBrk="0" hangingPunct="1">
              <a:spcBef>
                <a:spcPct val="0"/>
              </a:spcBef>
              <a:spcAft>
                <a:spcPts val="600"/>
              </a:spcAft>
              <a:buClr>
                <a:schemeClr val="accent2"/>
              </a:buClr>
              <a:buFont typeface="Wingdings" pitchFamily="2" charset="2"/>
              <a:buChar char="§"/>
            </a:pPr>
            <a:r>
              <a:rPr lang="en-US" smtClean="0"/>
              <a:t>Third level</a:t>
            </a:r>
          </a:p>
          <a:p>
            <a:pPr marL="233363" lvl="3" indent="-233363" algn="l" defTabSz="914400" rtl="0" eaLnBrk="1" fontAlgn="base" latinLnBrk="0" hangingPunct="1">
              <a:spcBef>
                <a:spcPct val="0"/>
              </a:spcBef>
              <a:spcAft>
                <a:spcPts val="600"/>
              </a:spcAft>
              <a:buClr>
                <a:schemeClr val="accent2"/>
              </a:buClr>
              <a:buFont typeface="Wingdings" pitchFamily="2" charset="2"/>
              <a:buChar char="§"/>
            </a:pPr>
            <a:r>
              <a:rPr lang="en-US" smtClean="0"/>
              <a:t>Fourth level</a:t>
            </a:r>
          </a:p>
          <a:p>
            <a:pPr marL="233363" lvl="4" indent="-233363" algn="l" defTabSz="914400" rtl="0" eaLnBrk="1" fontAlgn="base" latinLnBrk="0" hangingPunct="1">
              <a:spcBef>
                <a:spcPct val="0"/>
              </a:spcBef>
              <a:spcAft>
                <a:spcPts val="600"/>
              </a:spcAft>
              <a:buClr>
                <a:schemeClr val="accent2"/>
              </a:buClr>
              <a:buFont typeface="Wingdings" pitchFamily="2" charset="2"/>
              <a:buChar char="§"/>
            </a:pPr>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2"/>
        </a:solidFill>
        <a:effectLst/>
      </p:bgPr>
    </p:bg>
    <p:spTree>
      <p:nvGrpSpPr>
        <p:cNvPr id="1" name=""/>
        <p:cNvGrpSpPr/>
        <p:nvPr/>
      </p:nvGrpSpPr>
      <p:grpSpPr>
        <a:xfrm>
          <a:off x="0" y="0"/>
          <a:ext cx="0" cy="0"/>
          <a:chOff x="0" y="0"/>
          <a:chExt cx="0" cy="0"/>
        </a:xfrm>
      </p:grpSpPr>
      <p:pic>
        <p:nvPicPr>
          <p:cNvPr id="19" name="Picture 18" descr="88893642.jpg"/>
          <p:cNvPicPr>
            <a:picLocks noChangeAspect="1"/>
          </p:cNvPicPr>
          <p:nvPr userDrawn="1"/>
        </p:nvPicPr>
        <p:blipFill>
          <a:blip r:embed="rId4" cstate="print"/>
          <a:srcRect/>
          <a:stretch>
            <a:fillRect/>
          </a:stretch>
        </p:blipFill>
        <p:spPr>
          <a:xfrm>
            <a:off x="0" y="0"/>
            <a:ext cx="9144000" cy="6661118"/>
          </a:xfrm>
          <a:prstGeom prst="rect">
            <a:avLst/>
          </a:prstGeom>
        </p:spPr>
      </p:pic>
      <p:sp>
        <p:nvSpPr>
          <p:cNvPr id="17" name="Rectangle 7"/>
          <p:cNvSpPr/>
          <p:nvPr userDrawn="1">
            <p:custDataLst>
              <p:tags r:id="rId1"/>
            </p:custDataLst>
          </p:nvPr>
        </p:nvSpPr>
        <p:spPr bwMode="auto">
          <a:xfrm flipV="1">
            <a:off x="-1085" y="3384914"/>
            <a:ext cx="914508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18" name="Titre 1"/>
          <p:cNvSpPr>
            <a:spLocks noGrp="1"/>
          </p:cNvSpPr>
          <p:nvPr>
            <p:ph type="title" hasCustomPrompt="1"/>
            <p:custDataLst>
              <p:tags r:id="rId2"/>
            </p:custDataLst>
          </p:nvPr>
        </p:nvSpPr>
        <p:spPr>
          <a:xfrm>
            <a:off x="0" y="4699000"/>
            <a:ext cx="9144000" cy="899319"/>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6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
        <p:nvSpPr>
          <p:cNvPr id="6" name="Text Placeholder 5"/>
          <p:cNvSpPr>
            <a:spLocks noGrp="1"/>
          </p:cNvSpPr>
          <p:nvPr>
            <p:ph type="body" sz="quarter" idx="10"/>
          </p:nvPr>
        </p:nvSpPr>
        <p:spPr>
          <a:xfrm>
            <a:off x="863600" y="5598319"/>
            <a:ext cx="7556500" cy="307777"/>
          </a:xfrm>
        </p:spPr>
        <p:txBody>
          <a:bodyPr/>
          <a:lstStyle>
            <a:lvl1pPr marL="0" indent="0">
              <a:buNone/>
              <a:defRPr sz="2000"/>
            </a:lvl1pPr>
            <a:lvl2pPr>
              <a:buNone/>
              <a:defRPr/>
            </a:lvl2pPr>
            <a:lvl3pPr>
              <a:buNone/>
              <a:defRPr/>
            </a:lvl3pPr>
            <a:lvl4pPr>
              <a:buNone/>
              <a:defRPr/>
            </a:lvl4pPr>
            <a:lvl5pPr>
              <a:buNone/>
              <a:defRPr/>
            </a:lvl5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6" cstate="print"/>
          <a:srcRect l="240" t="179" r="380" b="511"/>
          <a:stretch>
            <a:fillRect/>
          </a:stretch>
        </p:blipFill>
        <p:spPr>
          <a:xfrm>
            <a:off x="0" y="1050622"/>
            <a:ext cx="9144000" cy="5807378"/>
          </a:xfrm>
          <a:prstGeom prst="rect">
            <a:avLst/>
          </a:prstGeom>
        </p:spPr>
      </p:pic>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5555" name="think-cell Slide" r:id="rId7" imgW="360" imgH="360" progId="">
                  <p:embed/>
                </p:oleObj>
              </mc:Choice>
              <mc:Fallback>
                <p:oleObj name="think-cell Slide" r:id="rId7" imgW="360" imgH="360" progId="">
                  <p:embed/>
                  <p:pic>
                    <p:nvPicPr>
                      <p:cNvPr id="0"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7"/>
          <p:cNvSpPr/>
          <p:nvPr userDrawn="1">
            <p:custDataLst>
              <p:tags r:id="rId3"/>
            </p:custDataLst>
          </p:nvPr>
        </p:nvSpPr>
        <p:spPr bwMode="auto">
          <a:xfrm>
            <a:off x="-1894" y="0"/>
            <a:ext cx="9146339"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0" y="705190"/>
            <a:ext cx="9144000" cy="1143240"/>
          </a:xfrm>
          <a:prstGeom prst="rect">
            <a:avLst/>
          </a:prstGeom>
        </p:spPr>
        <p:txBody>
          <a:bodyPr lIns="330588" tIns="33059" rIns="33059" bIns="33059" anchor="ctr" anchorCtr="0"/>
          <a:lstStyle>
            <a:lvl1pPr algn="l">
              <a:defRPr sz="3600" b="0">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8" name="Text Placeholder 7"/>
          <p:cNvSpPr>
            <a:spLocks noGrp="1"/>
          </p:cNvSpPr>
          <p:nvPr>
            <p:ph type="body" sz="quarter" idx="10"/>
          </p:nvPr>
        </p:nvSpPr>
        <p:spPr>
          <a:xfrm>
            <a:off x="336550" y="1847850"/>
            <a:ext cx="7258050" cy="307777"/>
          </a:xfrm>
        </p:spPr>
        <p:txBody>
          <a:bodyPr/>
          <a:lstStyle>
            <a:lvl1pPr marL="0" indent="0">
              <a:buNone/>
              <a:defRPr sz="2000"/>
            </a:lvl1pPr>
            <a:lvl2pPr>
              <a:buNone/>
              <a:defRPr/>
            </a:lvl2pPr>
            <a:lvl3pPr>
              <a:buNone/>
              <a:defRPr/>
            </a:lvl3pPr>
            <a:lvl4pPr>
              <a:buNone/>
              <a:defRPr/>
            </a:lvl4pPr>
            <a:lvl5pPr>
              <a:buNone/>
              <a:defRPr/>
            </a:lvl5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5263"/>
            <a:ext cx="8823960" cy="82296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20040" y="1197735"/>
            <a:ext cx="4114800" cy="1384995"/>
          </a:xfrm>
        </p:spPr>
        <p:txBody>
          <a:bodyPr vert="horz" wrap="square" lIns="0" tIns="0" rIns="0" bIns="0" rtlCol="0">
            <a:spAutoFit/>
          </a:bodyPr>
          <a:lstStyle>
            <a:lvl1pPr marL="0" indent="0" algn="l" defTabSz="914400" rtl="0" eaLnBrk="1" fontAlgn="base" latinLnBrk="0" hangingPunct="1">
              <a:spcBef>
                <a:spcPct val="0"/>
              </a:spcBef>
              <a:spcAft>
                <a:spcPts val="600"/>
              </a:spcAft>
              <a:buClr>
                <a:schemeClr val="accent2"/>
              </a:buClr>
              <a:buNone/>
              <a:defRPr lang="en-US" sz="1600" b="1" kern="1200" dirty="0" smtClean="0">
                <a:solidFill>
                  <a:schemeClr val="tx1"/>
                </a:solidFill>
                <a:latin typeface="Arial" pitchFamily="34" charset="0"/>
                <a:ea typeface="+mn-ea"/>
                <a:cs typeface="Arial" pitchFamily="34" charset="0"/>
              </a:defRPr>
            </a:lvl1pPr>
            <a:lvl2pPr marL="231775" indent="-231775" algn="l" defTabSz="914400" rtl="0" eaLnBrk="1" fontAlgn="base" latinLnBrk="0" hangingPunct="1">
              <a:spcBef>
                <a:spcPct val="0"/>
              </a:spcBef>
              <a:spcAft>
                <a:spcPts val="600"/>
              </a:spcAft>
              <a:buClr>
                <a:schemeClr val="accent2"/>
              </a:buClr>
              <a:buFont typeface="Wingdings" pitchFamily="2" charset="2"/>
              <a:buChar char="§"/>
              <a:defRPr lang="en-US" sz="1600" b="0" kern="1200" dirty="0" smtClean="0">
                <a:solidFill>
                  <a:schemeClr val="tx1"/>
                </a:solidFill>
                <a:latin typeface="Arial" pitchFamily="34" charset="0"/>
                <a:ea typeface="+mn-ea"/>
                <a:cs typeface="Arial" pitchFamily="34" charset="0"/>
              </a:defRPr>
            </a:lvl2pPr>
            <a:lvl3pPr marL="460375" indent="-177800" algn="l" defTabSz="914400" rtl="0" eaLnBrk="1" fontAlgn="base" latinLnBrk="0" hangingPunct="1">
              <a:spcBef>
                <a:spcPct val="0"/>
              </a:spcBef>
              <a:spcAft>
                <a:spcPts val="600"/>
              </a:spcAft>
              <a:buClr>
                <a:schemeClr val="accent2"/>
              </a:buClr>
              <a:buFont typeface="Arial" pitchFamily="34" charset="0"/>
              <a:buChar char="–"/>
              <a:defRPr lang="en-US" sz="1400" b="0" kern="1200" dirty="0" smtClean="0">
                <a:solidFill>
                  <a:schemeClr val="tx1"/>
                </a:solidFill>
                <a:latin typeface="Arial" pitchFamily="34" charset="0"/>
                <a:ea typeface="+mn-ea"/>
                <a:cs typeface="Arial" pitchFamily="34" charset="0"/>
              </a:defRPr>
            </a:lvl3pPr>
            <a:lvl4pPr marL="631825" indent="-171450" algn="l" defTabSz="862013" rtl="0" eaLnBrk="1" fontAlgn="base" latinLnBrk="0" hangingPunct="1">
              <a:spcBef>
                <a:spcPct val="0"/>
              </a:spcBef>
              <a:spcAft>
                <a:spcPts val="600"/>
              </a:spcAft>
              <a:buClr>
                <a:schemeClr val="accent2"/>
              </a:buClr>
              <a:buFont typeface="Arial" pitchFamily="34" charset="0"/>
              <a:buChar char="•"/>
              <a:defRPr lang="en-US" sz="1200" b="0" kern="1200" dirty="0" smtClean="0">
                <a:solidFill>
                  <a:schemeClr val="tx1"/>
                </a:solidFill>
                <a:latin typeface="Arial" pitchFamily="34" charset="0"/>
                <a:ea typeface="+mn-ea"/>
                <a:cs typeface="Arial" pitchFamily="34" charset="0"/>
              </a:defRPr>
            </a:lvl4pPr>
            <a:lvl5pPr marL="803275" indent="-171450" algn="l" defTabSz="914400" rtl="0" eaLnBrk="1" fontAlgn="base" latinLnBrk="0" hangingPunct="1">
              <a:spcBef>
                <a:spcPct val="0"/>
              </a:spcBef>
              <a:spcAft>
                <a:spcPts val="600"/>
              </a:spcAft>
              <a:buClr>
                <a:schemeClr val="accent2"/>
              </a:buClr>
              <a:buFont typeface="Arial" pitchFamily="34" charset="0"/>
              <a:buChar char="–"/>
              <a:defRPr lang="en-US" sz="1200" b="0"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4709160" y="1197735"/>
            <a:ext cx="4114800" cy="1384995"/>
          </a:xfrm>
        </p:spPr>
        <p:txBody>
          <a:bodyPr vert="horz" wrap="square" lIns="0" tIns="0" rIns="0" bIns="0" rtlCol="0">
            <a:spAutoFit/>
          </a:bodyPr>
          <a:lstStyle>
            <a:lvl1pPr marL="0" indent="0" algn="l" defTabSz="914400" rtl="0" eaLnBrk="1" fontAlgn="base" latinLnBrk="0" hangingPunct="1">
              <a:spcBef>
                <a:spcPct val="0"/>
              </a:spcBef>
              <a:spcAft>
                <a:spcPts val="600"/>
              </a:spcAft>
              <a:buClr>
                <a:schemeClr val="accent2"/>
              </a:buClr>
              <a:buNone/>
              <a:defRPr lang="en-US" sz="1600" b="1" kern="1200" dirty="0" smtClean="0">
                <a:solidFill>
                  <a:schemeClr val="tx1"/>
                </a:solidFill>
                <a:latin typeface="Arial" pitchFamily="34" charset="0"/>
                <a:ea typeface="+mn-ea"/>
                <a:cs typeface="Arial" pitchFamily="34" charset="0"/>
              </a:defRPr>
            </a:lvl1pPr>
            <a:lvl2pPr marL="231775" indent="-231775" algn="l" defTabSz="914400" rtl="0" eaLnBrk="1" fontAlgn="base" latinLnBrk="0" hangingPunct="1">
              <a:spcBef>
                <a:spcPct val="0"/>
              </a:spcBef>
              <a:spcAft>
                <a:spcPts val="600"/>
              </a:spcAft>
              <a:buClr>
                <a:schemeClr val="accent2"/>
              </a:buClr>
              <a:buFont typeface="Wingdings" pitchFamily="2" charset="2"/>
              <a:buChar char="§"/>
              <a:defRPr lang="en-US" sz="1600" b="0" kern="1200" dirty="0" smtClean="0">
                <a:solidFill>
                  <a:schemeClr val="tx1"/>
                </a:solidFill>
                <a:latin typeface="Arial" pitchFamily="34" charset="0"/>
                <a:ea typeface="+mn-ea"/>
                <a:cs typeface="Arial" pitchFamily="34" charset="0"/>
              </a:defRPr>
            </a:lvl2pPr>
            <a:lvl3pPr marL="460375" indent="-177800" algn="l" defTabSz="914400" rtl="0" eaLnBrk="1" fontAlgn="base" latinLnBrk="0" hangingPunct="1">
              <a:spcBef>
                <a:spcPct val="0"/>
              </a:spcBef>
              <a:spcAft>
                <a:spcPts val="600"/>
              </a:spcAft>
              <a:buClr>
                <a:schemeClr val="accent2"/>
              </a:buClr>
              <a:buFont typeface="Arial" pitchFamily="34" charset="0"/>
              <a:buChar char="–"/>
              <a:defRPr lang="en-US" sz="1400" b="0" kern="1200" dirty="0" smtClean="0">
                <a:solidFill>
                  <a:schemeClr val="tx1"/>
                </a:solidFill>
                <a:latin typeface="Arial" pitchFamily="34" charset="0"/>
                <a:ea typeface="+mn-ea"/>
                <a:cs typeface="Arial" pitchFamily="34" charset="0"/>
              </a:defRPr>
            </a:lvl3pPr>
            <a:lvl4pPr marL="631825" indent="-171450" algn="l" defTabSz="862013" rtl="0" eaLnBrk="1" fontAlgn="base" latinLnBrk="0" hangingPunct="1">
              <a:spcBef>
                <a:spcPct val="0"/>
              </a:spcBef>
              <a:spcAft>
                <a:spcPts val="600"/>
              </a:spcAft>
              <a:buClr>
                <a:schemeClr val="accent2"/>
              </a:buClr>
              <a:buFont typeface="Arial" pitchFamily="34" charset="0"/>
              <a:buChar char="•"/>
              <a:defRPr lang="en-US" sz="1200" b="0" kern="1200" dirty="0" smtClean="0">
                <a:solidFill>
                  <a:schemeClr val="tx1"/>
                </a:solidFill>
                <a:latin typeface="Arial" pitchFamily="34" charset="0"/>
                <a:ea typeface="+mn-ea"/>
                <a:cs typeface="Arial" pitchFamily="34" charset="0"/>
              </a:defRPr>
            </a:lvl4pPr>
            <a:lvl5pPr marL="803275" indent="-171450" algn="l" defTabSz="914400" rtl="0" eaLnBrk="1" fontAlgn="base" latinLnBrk="0" hangingPunct="1">
              <a:spcBef>
                <a:spcPct val="0"/>
              </a:spcBef>
              <a:spcAft>
                <a:spcPts val="600"/>
              </a:spcAft>
              <a:buClr>
                <a:schemeClr val="accent2"/>
              </a:buClr>
              <a:buFont typeface="Arial" pitchFamily="34" charset="0"/>
              <a:buChar char="–"/>
              <a:defRPr lang="en-US" sz="1200" b="0"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20040" y="2026014"/>
            <a:ext cx="4114800" cy="3417862"/>
          </a:xfrm>
          <a:solidFill>
            <a:schemeClr val="bg1"/>
          </a:solidFill>
          <a:ln w="12700" algn="ctr">
            <a:solidFill>
              <a:schemeClr val="accent2"/>
            </a:solidFill>
            <a:miter lim="800000"/>
            <a:headEnd/>
            <a:tailEnd/>
          </a:ln>
          <a:effectLst/>
        </p:spPr>
        <p:txBody>
          <a:bodyPr vert="horz" wrap="square" lIns="91440" tIns="45720" rIns="91440" bIns="45720" numCol="1" rtlCol="0" anchor="t" anchorCtr="0" compatLnSpc="1">
            <a:prstTxWarp prst="textNoShape">
              <a:avLst/>
            </a:prstTxWarp>
            <a:noAutofit/>
          </a:bodyPr>
          <a:lstStyle>
            <a:lvl1pPr algn="l" rtl="0" eaLnBrk="1" fontAlgn="base" latinLnBrk="0" hangingPunct="1">
              <a:spcBef>
                <a:spcPct val="0"/>
              </a:spcBef>
              <a:spcAft>
                <a:spcPct val="50000"/>
              </a:spcAft>
              <a:buClr>
                <a:schemeClr val="accent2"/>
              </a:buClr>
              <a:defRPr lang="en-US" sz="1400" b="1" kern="1200" dirty="0" smtClean="0">
                <a:solidFill>
                  <a:schemeClr val="tx1"/>
                </a:solidFill>
                <a:latin typeface="Arial" pitchFamily="34" charset="0"/>
                <a:ea typeface="+mn-ea"/>
                <a:cs typeface="Arial" pitchFamily="34" charset="0"/>
              </a:defRPr>
            </a:lvl1pPr>
            <a:lvl2pPr algn="l" rtl="0" eaLnBrk="1" fontAlgn="base" latinLnBrk="0" hangingPunct="1">
              <a:spcBef>
                <a:spcPct val="0"/>
              </a:spcBef>
              <a:spcAft>
                <a:spcPct val="50000"/>
              </a:spcAft>
              <a:buClr>
                <a:schemeClr val="accent2"/>
              </a:buClr>
              <a:defRPr lang="en-US" sz="1200" b="0" kern="1200" dirty="0" smtClean="0">
                <a:solidFill>
                  <a:schemeClr val="tx1"/>
                </a:solidFill>
                <a:latin typeface="Arial" pitchFamily="34" charset="0"/>
                <a:ea typeface="+mn-ea"/>
                <a:cs typeface="Arial" pitchFamily="34" charset="0"/>
              </a:defRPr>
            </a:lvl2pPr>
            <a:lvl3pPr marL="460375" indent="-228600" algn="l" rtl="0" eaLnBrk="1" fontAlgn="base" latinLnBrk="0" hangingPunct="1">
              <a:spcBef>
                <a:spcPct val="0"/>
              </a:spcBef>
              <a:spcAft>
                <a:spcPct val="50000"/>
              </a:spcAft>
              <a:buClr>
                <a:schemeClr val="accent2"/>
              </a:buClr>
              <a:defRPr lang="en-US" sz="1100" b="0" kern="1200" dirty="0" smtClean="0">
                <a:solidFill>
                  <a:schemeClr val="tx1"/>
                </a:solidFill>
                <a:latin typeface="Arial" pitchFamily="34" charset="0"/>
                <a:ea typeface="+mn-ea"/>
                <a:cs typeface="Arial" pitchFamily="34" charset="0"/>
              </a:defRPr>
            </a:lvl3pPr>
            <a:lvl4pPr marL="685800" indent="-228600" algn="l" rtl="0" eaLnBrk="1" fontAlgn="base" latinLnBrk="0" hangingPunct="1">
              <a:spcBef>
                <a:spcPct val="0"/>
              </a:spcBef>
              <a:spcAft>
                <a:spcPct val="50000"/>
              </a:spcAft>
              <a:buClr>
                <a:schemeClr val="accent2"/>
              </a:buClr>
              <a:defRPr lang="en-US" sz="1050" b="0" kern="1200" dirty="0" smtClean="0">
                <a:solidFill>
                  <a:schemeClr val="tx1"/>
                </a:solidFill>
                <a:latin typeface="Arial" pitchFamily="34" charset="0"/>
                <a:ea typeface="+mn-ea"/>
                <a:cs typeface="Arial" pitchFamily="34" charset="0"/>
              </a:defRPr>
            </a:lvl4pPr>
            <a:lvl5pPr marL="911225" indent="-228600" algn="l" rtl="0" eaLnBrk="1" fontAlgn="base" latinLnBrk="0" hangingPunct="1">
              <a:spcBef>
                <a:spcPct val="0"/>
              </a:spcBef>
              <a:spcAft>
                <a:spcPct val="50000"/>
              </a:spcAft>
              <a:buClr>
                <a:schemeClr val="accent2"/>
              </a:buClr>
              <a:defRPr lang="en-US" sz="1050" b="0" kern="1200" dirty="0" smtClean="0">
                <a:solidFill>
                  <a:schemeClr val="tx1"/>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marL="0" lvl="0" indent="0" algn="l" defTabSz="914400" rtl="0" eaLnBrk="1" fontAlgn="base" latinLnBrk="0" hangingPunct="1">
              <a:spcBef>
                <a:spcPct val="0"/>
              </a:spcBef>
              <a:spcAft>
                <a:spcPct val="50000"/>
              </a:spcAft>
              <a:buClr>
                <a:schemeClr val="accent2"/>
              </a:buClr>
              <a:buFont typeface="Arial" pitchFamily="34" charset="0"/>
              <a:buNone/>
            </a:pPr>
            <a:r>
              <a:rPr lang="en-US" smtClean="0"/>
              <a:t>Click to edit Master text styles</a:t>
            </a:r>
          </a:p>
          <a:p>
            <a:pPr marL="0" lvl="1" indent="0" algn="l" defTabSz="914400" rtl="0" eaLnBrk="1" fontAlgn="base" latinLnBrk="0" hangingPunct="1">
              <a:spcBef>
                <a:spcPct val="0"/>
              </a:spcBef>
              <a:spcAft>
                <a:spcPct val="50000"/>
              </a:spcAft>
              <a:buClr>
                <a:schemeClr val="accent2"/>
              </a:buClr>
              <a:buFont typeface="Arial" pitchFamily="34" charset="0"/>
              <a:buNone/>
            </a:pPr>
            <a:r>
              <a:rPr lang="en-US" smtClean="0"/>
              <a:t>Second level</a:t>
            </a:r>
          </a:p>
          <a:p>
            <a:pPr marL="0" lvl="2" indent="0" algn="l" defTabSz="914400" rtl="0" eaLnBrk="1" fontAlgn="base" latinLnBrk="0" hangingPunct="1">
              <a:spcBef>
                <a:spcPct val="0"/>
              </a:spcBef>
              <a:spcAft>
                <a:spcPct val="50000"/>
              </a:spcAft>
              <a:buClr>
                <a:schemeClr val="accent2"/>
              </a:buClr>
              <a:buFont typeface="Arial" pitchFamily="34" charset="0"/>
              <a:buNone/>
            </a:pPr>
            <a:r>
              <a:rPr lang="en-US" smtClean="0"/>
              <a:t>Third level</a:t>
            </a:r>
          </a:p>
          <a:p>
            <a:pPr marL="0" lvl="3" indent="0" algn="l" defTabSz="914400" rtl="0" eaLnBrk="1" fontAlgn="base" latinLnBrk="0" hangingPunct="1">
              <a:spcBef>
                <a:spcPct val="0"/>
              </a:spcBef>
              <a:spcAft>
                <a:spcPct val="50000"/>
              </a:spcAft>
              <a:buClr>
                <a:schemeClr val="accent2"/>
              </a:buClr>
              <a:buFont typeface="Arial" pitchFamily="34" charset="0"/>
              <a:buNone/>
            </a:pPr>
            <a:r>
              <a:rPr lang="en-US" smtClean="0"/>
              <a:t>Fourth level</a:t>
            </a:r>
          </a:p>
          <a:p>
            <a:pPr marL="0" lvl="4" indent="0" algn="l" defTabSz="914400" rtl="0" eaLnBrk="1" fontAlgn="base" latinLnBrk="0" hangingPunct="1">
              <a:spcBef>
                <a:spcPct val="0"/>
              </a:spcBef>
              <a:spcAft>
                <a:spcPct val="50000"/>
              </a:spcAft>
              <a:buClr>
                <a:schemeClr val="accent2"/>
              </a:buClr>
              <a:buFont typeface="Arial" pitchFamily="34" charset="0"/>
              <a:buNone/>
            </a:pPr>
            <a:r>
              <a:rPr lang="en-US" smtClean="0"/>
              <a:t>Fifth level</a:t>
            </a:r>
            <a:endParaRPr lang="en-US" dirty="0"/>
          </a:p>
        </p:txBody>
      </p:sp>
      <p:sp>
        <p:nvSpPr>
          <p:cNvPr id="6" name="Content Placeholder 5"/>
          <p:cNvSpPr>
            <a:spLocks noGrp="1"/>
          </p:cNvSpPr>
          <p:nvPr>
            <p:ph sz="quarter" idx="4"/>
          </p:nvPr>
        </p:nvSpPr>
        <p:spPr>
          <a:xfrm>
            <a:off x="4709160" y="2026014"/>
            <a:ext cx="4114800" cy="3417862"/>
          </a:xfrm>
          <a:solidFill>
            <a:schemeClr val="bg1"/>
          </a:solidFill>
          <a:ln w="12700" algn="ctr">
            <a:solidFill>
              <a:schemeClr val="accent2"/>
            </a:solidFill>
            <a:miter lim="800000"/>
            <a:headEnd/>
            <a:tailEnd/>
          </a:ln>
          <a:effectLst/>
        </p:spPr>
        <p:txBody>
          <a:bodyPr vert="horz" wrap="square" lIns="91440" tIns="45720" rIns="91440" bIns="45720" numCol="1" rtlCol="0" anchor="t" anchorCtr="0" compatLnSpc="1">
            <a:prstTxWarp prst="textNoShape">
              <a:avLst/>
            </a:prstTxWarp>
            <a:noAutofit/>
          </a:bodyPr>
          <a:lstStyle>
            <a:lvl1pPr algn="l" rtl="0" eaLnBrk="1" fontAlgn="base" latinLnBrk="0" hangingPunct="1">
              <a:spcBef>
                <a:spcPct val="0"/>
              </a:spcBef>
              <a:spcAft>
                <a:spcPct val="50000"/>
              </a:spcAft>
              <a:buClr>
                <a:schemeClr val="accent2"/>
              </a:buClr>
              <a:defRPr lang="en-US" sz="1400" b="1" kern="1200" dirty="0" smtClean="0">
                <a:solidFill>
                  <a:schemeClr val="tx1"/>
                </a:solidFill>
                <a:latin typeface="Arial" pitchFamily="34" charset="0"/>
                <a:ea typeface="+mn-ea"/>
                <a:cs typeface="Arial" pitchFamily="34" charset="0"/>
              </a:defRPr>
            </a:lvl1pPr>
            <a:lvl2pPr algn="l" rtl="0" eaLnBrk="1" fontAlgn="base" latinLnBrk="0" hangingPunct="1">
              <a:spcBef>
                <a:spcPct val="0"/>
              </a:spcBef>
              <a:spcAft>
                <a:spcPct val="50000"/>
              </a:spcAft>
              <a:buClr>
                <a:schemeClr val="accent2"/>
              </a:buClr>
              <a:defRPr lang="en-US" sz="1200" b="0" kern="1200" dirty="0" smtClean="0">
                <a:solidFill>
                  <a:schemeClr val="tx1"/>
                </a:solidFill>
                <a:latin typeface="Arial" pitchFamily="34" charset="0"/>
                <a:ea typeface="+mn-ea"/>
                <a:cs typeface="Arial" pitchFamily="34" charset="0"/>
              </a:defRPr>
            </a:lvl2pPr>
            <a:lvl3pPr marL="460375" indent="-228600" algn="l" rtl="0" eaLnBrk="1" fontAlgn="base" latinLnBrk="0" hangingPunct="1">
              <a:spcBef>
                <a:spcPct val="0"/>
              </a:spcBef>
              <a:spcAft>
                <a:spcPct val="50000"/>
              </a:spcAft>
              <a:buClr>
                <a:schemeClr val="accent2"/>
              </a:buClr>
              <a:defRPr lang="en-US" sz="1100" b="0" kern="1200" dirty="0" smtClean="0">
                <a:solidFill>
                  <a:schemeClr val="tx1"/>
                </a:solidFill>
                <a:latin typeface="Arial" pitchFamily="34" charset="0"/>
                <a:ea typeface="+mn-ea"/>
                <a:cs typeface="Arial" pitchFamily="34" charset="0"/>
              </a:defRPr>
            </a:lvl3pPr>
            <a:lvl4pPr marL="685800" indent="-228600" algn="l" rtl="0" eaLnBrk="1" fontAlgn="base" latinLnBrk="0" hangingPunct="1">
              <a:spcBef>
                <a:spcPct val="0"/>
              </a:spcBef>
              <a:spcAft>
                <a:spcPct val="50000"/>
              </a:spcAft>
              <a:buClr>
                <a:schemeClr val="accent2"/>
              </a:buClr>
              <a:defRPr lang="en-US" sz="1050" b="0" kern="1200" dirty="0" smtClean="0">
                <a:solidFill>
                  <a:schemeClr val="tx1"/>
                </a:solidFill>
                <a:latin typeface="Arial" pitchFamily="34" charset="0"/>
                <a:ea typeface="+mn-ea"/>
                <a:cs typeface="Arial" pitchFamily="34" charset="0"/>
              </a:defRPr>
            </a:lvl4pPr>
            <a:lvl5pPr marL="911225" indent="-228600" algn="l" rtl="0" eaLnBrk="1" fontAlgn="base" latinLnBrk="0" hangingPunct="1">
              <a:spcBef>
                <a:spcPct val="0"/>
              </a:spcBef>
              <a:spcAft>
                <a:spcPct val="50000"/>
              </a:spcAft>
              <a:buClr>
                <a:schemeClr val="accent2"/>
              </a:buClr>
              <a:defRPr lang="en-US" sz="1050" b="0" kern="1200" dirty="0" smtClean="0">
                <a:solidFill>
                  <a:schemeClr val="tx1"/>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marL="0" lvl="0" indent="0" algn="l" defTabSz="914400" rtl="0" eaLnBrk="1" fontAlgn="base" latinLnBrk="0" hangingPunct="1">
              <a:spcBef>
                <a:spcPct val="0"/>
              </a:spcBef>
              <a:spcAft>
                <a:spcPct val="50000"/>
              </a:spcAft>
              <a:buClr>
                <a:schemeClr val="accent2"/>
              </a:buClr>
              <a:buFont typeface="Arial" pitchFamily="34" charset="0"/>
              <a:buNone/>
            </a:pPr>
            <a:r>
              <a:rPr lang="en-US" smtClean="0"/>
              <a:t>Click to edit Master text styles</a:t>
            </a:r>
          </a:p>
          <a:p>
            <a:pPr marL="0" lvl="1" indent="0" algn="l" defTabSz="914400" rtl="0" eaLnBrk="1" fontAlgn="base" latinLnBrk="0" hangingPunct="1">
              <a:spcBef>
                <a:spcPct val="0"/>
              </a:spcBef>
              <a:spcAft>
                <a:spcPct val="50000"/>
              </a:spcAft>
              <a:buClr>
                <a:schemeClr val="accent2"/>
              </a:buClr>
              <a:buFont typeface="Arial" pitchFamily="34" charset="0"/>
              <a:buNone/>
            </a:pPr>
            <a:r>
              <a:rPr lang="en-US" smtClean="0"/>
              <a:t>Second level</a:t>
            </a:r>
          </a:p>
          <a:p>
            <a:pPr marL="0" lvl="2" indent="0" algn="l" defTabSz="914400" rtl="0" eaLnBrk="1" fontAlgn="base" latinLnBrk="0" hangingPunct="1">
              <a:spcBef>
                <a:spcPct val="0"/>
              </a:spcBef>
              <a:spcAft>
                <a:spcPct val="50000"/>
              </a:spcAft>
              <a:buClr>
                <a:schemeClr val="accent2"/>
              </a:buClr>
              <a:buFont typeface="Arial" pitchFamily="34" charset="0"/>
              <a:buNone/>
            </a:pPr>
            <a:r>
              <a:rPr lang="en-US" smtClean="0"/>
              <a:t>Third level</a:t>
            </a:r>
          </a:p>
          <a:p>
            <a:pPr marL="0" lvl="3" indent="0" algn="l" defTabSz="914400" rtl="0" eaLnBrk="1" fontAlgn="base" latinLnBrk="0" hangingPunct="1">
              <a:spcBef>
                <a:spcPct val="0"/>
              </a:spcBef>
              <a:spcAft>
                <a:spcPct val="50000"/>
              </a:spcAft>
              <a:buClr>
                <a:schemeClr val="accent2"/>
              </a:buClr>
              <a:buFont typeface="Arial" pitchFamily="34" charset="0"/>
              <a:buNone/>
            </a:pPr>
            <a:r>
              <a:rPr lang="en-US" smtClean="0"/>
              <a:t>Fourth level</a:t>
            </a:r>
          </a:p>
          <a:p>
            <a:pPr marL="0" lvl="4" indent="0" algn="l" defTabSz="914400" rtl="0" eaLnBrk="1" fontAlgn="base" latinLnBrk="0" hangingPunct="1">
              <a:spcBef>
                <a:spcPct val="0"/>
              </a:spcBef>
              <a:spcAft>
                <a:spcPct val="50000"/>
              </a:spcAft>
              <a:buClr>
                <a:schemeClr val="accent2"/>
              </a:buClr>
              <a:buFont typeface="Arial" pitchFamily="34" charset="0"/>
              <a:buNone/>
            </a:pPr>
            <a:r>
              <a:rPr lang="en-US" smtClean="0"/>
              <a:t>Fifth level</a:t>
            </a:r>
            <a:endParaRPr lang="en-US" dirty="0"/>
          </a:p>
        </p:txBody>
      </p:sp>
      <p:sp>
        <p:nvSpPr>
          <p:cNvPr id="2" name="Title 1"/>
          <p:cNvSpPr>
            <a:spLocks noGrp="1"/>
          </p:cNvSpPr>
          <p:nvPr>
            <p:ph type="title"/>
          </p:nvPr>
        </p:nvSpPr>
        <p:spPr>
          <a:xfrm>
            <a:off x="0" y="25263"/>
            <a:ext cx="8823960" cy="82296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20040" y="1471315"/>
            <a:ext cx="4114800" cy="548640"/>
          </a:xfrm>
          <a:gradFill flip="none" rotWithShape="1">
            <a:gsLst>
              <a:gs pos="75000">
                <a:schemeClr val="accent2"/>
              </a:gs>
              <a:gs pos="100000">
                <a:schemeClr val="accent4"/>
              </a:gs>
            </a:gsLst>
            <a:lin ang="16200000" scaled="1"/>
            <a:tileRect/>
          </a:gradFill>
          <a:ln w="12700">
            <a:solidFill>
              <a:schemeClr val="accent2"/>
            </a:solidFill>
          </a:ln>
        </p:spPr>
        <p:txBody>
          <a:bodyPr lIns="91440" tIns="91440" rIns="91440" bIns="91440" anchor="ctr" anchorCtr="0">
            <a:noAutofit/>
          </a:bodyPr>
          <a:lstStyle>
            <a:lvl1pPr marL="0" indent="0" algn="ctr">
              <a:buNone/>
              <a:defRPr sz="1400" b="1">
                <a:solidFill>
                  <a:schemeClr val="bg1"/>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709160" y="1471315"/>
            <a:ext cx="4114800" cy="548640"/>
          </a:xfrm>
          <a:gradFill flip="none" rotWithShape="1">
            <a:gsLst>
              <a:gs pos="75000">
                <a:schemeClr val="accent2"/>
              </a:gs>
              <a:gs pos="100000">
                <a:schemeClr val="accent4"/>
              </a:gs>
            </a:gsLst>
            <a:lin ang="16200000" scaled="1"/>
            <a:tileRect/>
          </a:gradFill>
          <a:ln w="12700">
            <a:solidFill>
              <a:schemeClr val="accent2"/>
            </a:solidFill>
          </a:ln>
        </p:spPr>
        <p:txBody>
          <a:bodyPr lIns="91440" tIns="91440" rIns="91440" bIns="91440" anchor="ctr" anchorCtr="0">
            <a:noAutofit/>
          </a:bodyPr>
          <a:lstStyle>
            <a:lvl1pPr marL="0" indent="0" algn="ctr">
              <a:buNone/>
              <a:defRPr sz="1400" b="1">
                <a:solidFill>
                  <a:schemeClr val="bg1"/>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image" Target="../media/image5.emf"/><Relationship Id="rId26" Type="http://schemas.openxmlformats.org/officeDocument/2006/relationships/hyperlink" Target="http://www.youtube.com/capgemini" TargetMode="External"/><Relationship Id="rId3" Type="http://schemas.openxmlformats.org/officeDocument/2006/relationships/slideLayout" Target="../slideLayouts/slideLayout21.xml"/><Relationship Id="rId21" Type="http://schemas.openxmlformats.org/officeDocument/2006/relationships/image" Target="../media/image8.png"/><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oleObject" Target="../embeddings/oleObject6.bin"/><Relationship Id="rId25" Type="http://schemas.openxmlformats.org/officeDocument/2006/relationships/image" Target="../media/image10.png"/><Relationship Id="rId2" Type="http://schemas.openxmlformats.org/officeDocument/2006/relationships/slideLayout" Target="../slideLayouts/slideLayout20.xml"/><Relationship Id="rId16" Type="http://schemas.openxmlformats.org/officeDocument/2006/relationships/image" Target="../media/image4.jpeg"/><Relationship Id="rId20" Type="http://schemas.openxmlformats.org/officeDocument/2006/relationships/hyperlink" Target="http://www.facebook.com/Capgemini" TargetMode="External"/><Relationship Id="rId29" Type="http://schemas.openxmlformats.org/officeDocument/2006/relationships/image" Target="../media/image12.gif"/><Relationship Id="rId1" Type="http://schemas.openxmlformats.org/officeDocument/2006/relationships/slideLayout" Target="../slideLayouts/slideLayout19.xml"/><Relationship Id="rId6" Type="http://schemas.openxmlformats.org/officeDocument/2006/relationships/tags" Target="../tags/tag28.xml"/><Relationship Id="rId11" Type="http://schemas.openxmlformats.org/officeDocument/2006/relationships/tags" Target="../tags/tag33.xml"/><Relationship Id="rId24" Type="http://schemas.openxmlformats.org/officeDocument/2006/relationships/hyperlink" Target="http://www.twitter.com/capgemini" TargetMode="External"/><Relationship Id="rId5" Type="http://schemas.openxmlformats.org/officeDocument/2006/relationships/vmlDrawing" Target="../drawings/vmlDrawing6.vml"/><Relationship Id="rId15" Type="http://schemas.openxmlformats.org/officeDocument/2006/relationships/tags" Target="../tags/tag37.xml"/><Relationship Id="rId23" Type="http://schemas.openxmlformats.org/officeDocument/2006/relationships/image" Target="../media/image9.png"/><Relationship Id="rId28" Type="http://schemas.openxmlformats.org/officeDocument/2006/relationships/hyperlink" Target="http://www.slideshare.net/capgemini" TargetMode="External"/><Relationship Id="rId10" Type="http://schemas.openxmlformats.org/officeDocument/2006/relationships/tags" Target="../tags/tag32.xml"/><Relationship Id="rId19" Type="http://schemas.openxmlformats.org/officeDocument/2006/relationships/image" Target="../media/image3.emf"/><Relationship Id="rId4" Type="http://schemas.openxmlformats.org/officeDocument/2006/relationships/theme" Target="../theme/theme2.xml"/><Relationship Id="rId9" Type="http://schemas.openxmlformats.org/officeDocument/2006/relationships/tags" Target="../tags/tag31.xml"/><Relationship Id="rId14" Type="http://schemas.openxmlformats.org/officeDocument/2006/relationships/tags" Target="../tags/tag36.xml"/><Relationship Id="rId22" Type="http://schemas.openxmlformats.org/officeDocument/2006/relationships/hyperlink" Target="http://www.linkedin.com/company/capgemini" TargetMode="External"/><Relationship Id="rId27"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 y="25263"/>
            <a:ext cx="8823957" cy="822960"/>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p>
            <a:r>
              <a:rPr lang="en-US" smtClean="0"/>
              <a:t>Click to edit Master title style</a:t>
            </a:r>
            <a:endParaRPr lang="en-US" dirty="0"/>
          </a:p>
        </p:txBody>
      </p:sp>
      <p:sp>
        <p:nvSpPr>
          <p:cNvPr id="3" name="Text Placeholder 2"/>
          <p:cNvSpPr>
            <a:spLocks noGrp="1"/>
          </p:cNvSpPr>
          <p:nvPr>
            <p:ph type="body" idx="1"/>
          </p:nvPr>
        </p:nvSpPr>
        <p:spPr>
          <a:xfrm>
            <a:off x="320040" y="1234215"/>
            <a:ext cx="8503920" cy="1384995"/>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spAutoFit/>
          </a:bodyPr>
          <a:lstStyle/>
          <a:p>
            <a:pPr marL="233363" lvl="0" indent="-233363" algn="l" defTabSz="914400" rtl="0" eaLnBrk="1" fontAlgn="base" latinLnBrk="0" hangingPunct="1">
              <a:spcBef>
                <a:spcPct val="0"/>
              </a:spcBef>
              <a:spcAft>
                <a:spcPts val="600"/>
              </a:spcAft>
              <a:buClr>
                <a:schemeClr val="accent2"/>
              </a:buClr>
              <a:buFont typeface="Wingdings" pitchFamily="2" charset="2"/>
              <a:buChar char="§"/>
            </a:pPr>
            <a:r>
              <a:rPr lang="en-US" smtClean="0"/>
              <a:t>Click to edit Master text styles</a:t>
            </a:r>
          </a:p>
          <a:p>
            <a:pPr marL="233363" lvl="1" indent="-233363" algn="l" defTabSz="914400" rtl="0" eaLnBrk="1" fontAlgn="base" latinLnBrk="0" hangingPunct="1">
              <a:spcBef>
                <a:spcPct val="0"/>
              </a:spcBef>
              <a:spcAft>
                <a:spcPts val="600"/>
              </a:spcAft>
              <a:buClr>
                <a:schemeClr val="accent2"/>
              </a:buClr>
              <a:buFont typeface="Wingdings" pitchFamily="2" charset="2"/>
              <a:buChar char="§"/>
            </a:pPr>
            <a:r>
              <a:rPr lang="en-US" smtClean="0"/>
              <a:t>Second level</a:t>
            </a:r>
          </a:p>
          <a:p>
            <a:pPr marL="233363" lvl="2" indent="-233363" algn="l" defTabSz="914400" rtl="0" eaLnBrk="1" fontAlgn="base" latinLnBrk="0" hangingPunct="1">
              <a:spcBef>
                <a:spcPct val="0"/>
              </a:spcBef>
              <a:spcAft>
                <a:spcPts val="600"/>
              </a:spcAft>
              <a:buClr>
                <a:schemeClr val="accent2"/>
              </a:buClr>
              <a:buFont typeface="Wingdings" pitchFamily="2" charset="2"/>
              <a:buChar char="§"/>
            </a:pPr>
            <a:r>
              <a:rPr lang="en-US" smtClean="0"/>
              <a:t>Third level</a:t>
            </a:r>
          </a:p>
          <a:p>
            <a:pPr marL="233363" lvl="3" indent="-233363" algn="l" defTabSz="914400" rtl="0" eaLnBrk="1" fontAlgn="base" latinLnBrk="0" hangingPunct="1">
              <a:spcBef>
                <a:spcPct val="0"/>
              </a:spcBef>
              <a:spcAft>
                <a:spcPts val="600"/>
              </a:spcAft>
              <a:buClr>
                <a:schemeClr val="accent2"/>
              </a:buClr>
              <a:buFont typeface="Wingdings" pitchFamily="2" charset="2"/>
              <a:buChar char="§"/>
            </a:pPr>
            <a:r>
              <a:rPr lang="en-US" smtClean="0"/>
              <a:t>Fourth level</a:t>
            </a:r>
          </a:p>
          <a:p>
            <a:pPr marL="233363" lvl="4" indent="-233363" algn="l" defTabSz="914400" rtl="0" eaLnBrk="1" fontAlgn="base" latinLnBrk="0" hangingPunct="1">
              <a:spcBef>
                <a:spcPct val="0"/>
              </a:spcBef>
              <a:spcAft>
                <a:spcPts val="600"/>
              </a:spcAft>
              <a:buClr>
                <a:schemeClr val="accent2"/>
              </a:buClr>
              <a:buFont typeface="Wingdings" pitchFamily="2" charset="2"/>
              <a:buChar char="§"/>
            </a:pPr>
            <a:r>
              <a:rPr lang="en-US" smtClean="0"/>
              <a:t>Fifth level</a:t>
            </a:r>
            <a:endParaRPr lang="en-US" dirty="0"/>
          </a:p>
        </p:txBody>
      </p:sp>
      <p:pic>
        <p:nvPicPr>
          <p:cNvPr id="11" name="Picture 4" descr="capgemini_rgb-[Converted]"/>
          <p:cNvPicPr>
            <a:picLocks noChangeAspect="1" noChangeArrowheads="1"/>
          </p:cNvPicPr>
          <p:nvPr/>
        </p:nvPicPr>
        <p:blipFill>
          <a:blip r:embed="rId22" cstate="print"/>
          <a:srcRect/>
          <a:stretch>
            <a:fillRect/>
          </a:stretch>
        </p:blipFill>
        <p:spPr bwMode="gray">
          <a:xfrm>
            <a:off x="273049" y="6451601"/>
            <a:ext cx="1289051" cy="301625"/>
          </a:xfrm>
          <a:prstGeom prst="rect">
            <a:avLst/>
          </a:prstGeom>
          <a:noFill/>
          <a:ln w="9525">
            <a:noFill/>
            <a:miter lim="800000"/>
            <a:headEnd/>
            <a:tailEnd/>
          </a:ln>
        </p:spPr>
      </p:pic>
      <p:sp>
        <p:nvSpPr>
          <p:cNvPr id="14" name="Line 7"/>
          <p:cNvSpPr>
            <a:spLocks noChangeShapeType="1"/>
          </p:cNvSpPr>
          <p:nvPr/>
        </p:nvSpPr>
        <p:spPr bwMode="gray">
          <a:xfrm>
            <a:off x="8691563" y="6500813"/>
            <a:ext cx="0" cy="239712"/>
          </a:xfrm>
          <a:prstGeom prst="line">
            <a:avLst/>
          </a:prstGeom>
          <a:noFill/>
          <a:ln w="9525">
            <a:solidFill>
              <a:srgbClr val="969696"/>
            </a:solidFill>
            <a:round/>
            <a:headEnd/>
            <a:tailEnd/>
          </a:ln>
          <a:effectLst/>
        </p:spPr>
        <p:txBody>
          <a:bodyPr wrap="none" anchor="ctr"/>
          <a:lstStyle/>
          <a:p>
            <a:endParaRPr lang="en-US">
              <a:solidFill>
                <a:schemeClr val="tx2"/>
              </a:solidFill>
            </a:endParaRPr>
          </a:p>
        </p:txBody>
      </p:sp>
      <p:sp>
        <p:nvSpPr>
          <p:cNvPr id="15" name="Text Box 8"/>
          <p:cNvSpPr txBox="1">
            <a:spLocks noChangeArrowheads="1"/>
          </p:cNvSpPr>
          <p:nvPr/>
        </p:nvSpPr>
        <p:spPr bwMode="gray">
          <a:xfrm>
            <a:off x="8691564" y="6499225"/>
            <a:ext cx="452437" cy="242888"/>
          </a:xfrm>
          <a:prstGeom prst="rect">
            <a:avLst/>
          </a:prstGeom>
          <a:noFill/>
          <a:ln w="12700" algn="ctr">
            <a:noFill/>
            <a:miter lim="800000"/>
            <a:headEnd/>
            <a:tailEnd type="none" w="lg" len="lg"/>
          </a:ln>
          <a:effectLst/>
        </p:spPr>
        <p:txBody>
          <a:bodyPr anchor="ctr" anchorCtr="1"/>
          <a:lstStyle/>
          <a:p>
            <a:pPr eaLnBrk="0" hangingPunct="0">
              <a:lnSpc>
                <a:spcPct val="85000"/>
              </a:lnSpc>
            </a:pPr>
            <a:fld id="{D8875A08-D8CE-4767-B6E0-EF624296B065}" type="slidenum">
              <a:rPr lang="en-US" sz="800">
                <a:solidFill>
                  <a:srgbClr val="969696"/>
                </a:solidFill>
                <a:latin typeface="Arial Narrow" pitchFamily="34" charset="0"/>
              </a:rPr>
              <a:pPr eaLnBrk="0" hangingPunct="0">
                <a:lnSpc>
                  <a:spcPct val="85000"/>
                </a:lnSpc>
              </a:pPr>
              <a:t>‹#›</a:t>
            </a:fld>
            <a:endParaRPr lang="en-US" sz="800">
              <a:solidFill>
                <a:srgbClr val="969696"/>
              </a:solidFill>
              <a:latin typeface="Arial Narrow" pitchFamily="34" charset="0"/>
            </a:endParaRPr>
          </a:p>
        </p:txBody>
      </p:sp>
      <p:sp>
        <p:nvSpPr>
          <p:cNvPr id="16" name="Text Box 9"/>
          <p:cNvSpPr txBox="1">
            <a:spLocks noChangeArrowheads="1"/>
          </p:cNvSpPr>
          <p:nvPr/>
        </p:nvSpPr>
        <p:spPr bwMode="gray">
          <a:xfrm>
            <a:off x="4106863" y="6548438"/>
            <a:ext cx="4551363" cy="170816"/>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600" dirty="0" smtClean="0">
                <a:solidFill>
                  <a:schemeClr val="tx2"/>
                </a:solidFill>
                <a:latin typeface="Arial Narrow" pitchFamily="34" charset="0"/>
              </a:rPr>
              <a:t>The information contained in this document is proprietary. Copyright © 2014 Capgemini. All rights reserved.</a:t>
            </a:r>
            <a:endParaRPr lang="en-US" sz="600" dirty="0">
              <a:solidFill>
                <a:schemeClr val="tx2"/>
              </a:solidFill>
              <a:latin typeface="Arial Narrow" pitchFamily="34" charset="0"/>
            </a:endParaRPr>
          </a:p>
        </p:txBody>
      </p:sp>
      <p:sp>
        <p:nvSpPr>
          <p:cNvPr id="13" name="Freeform 4"/>
          <p:cNvSpPr>
            <a:spLocks/>
          </p:cNvSpPr>
          <p:nvPr>
            <p:custDataLst>
              <p:tags r:id="rId20"/>
            </p:custDataLst>
          </p:nvPr>
        </p:nvSpPr>
        <p:spPr bwMode="auto">
          <a:xfrm>
            <a:off x="3" y="504952"/>
            <a:ext cx="9143998" cy="67211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2"/>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8" name="Rectangle 17"/>
          <p:cNvSpPr/>
          <p:nvPr>
            <p:custDataLst>
              <p:tags r:id="rId21"/>
            </p:custDataLst>
          </p:nvPr>
        </p:nvSpPr>
        <p:spPr>
          <a:xfrm>
            <a:off x="6682612" y="6418258"/>
            <a:ext cx="1914554" cy="195814"/>
          </a:xfrm>
          <a:prstGeom prst="rect">
            <a:avLst/>
          </a:prstGeom>
        </p:spPr>
        <p:txBody>
          <a:bodyPr wrap="none" lIns="35997" tIns="35997" rIns="35997" bIns="35997" anchor="b" anchorCtr="0">
            <a:noAutofit/>
          </a:bodyPr>
          <a:lstStyle/>
          <a:p>
            <a:pPr algn="r"/>
            <a:r>
              <a:rPr lang="en-US" sz="600" dirty="0" smtClean="0">
                <a:solidFill>
                  <a:schemeClr val="tx2"/>
                </a:solidFill>
                <a:latin typeface="Arial Narrow" pitchFamily="34" charset="0"/>
              </a:rPr>
              <a:t>Presentation Title | Date</a:t>
            </a:r>
            <a:endParaRPr lang="en-US" sz="600" dirty="0">
              <a:solidFill>
                <a:schemeClr val="tx2"/>
              </a:solidFill>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0" r:id="rId4"/>
    <p:sldLayoutId id="2147483650" r:id="rId5"/>
    <p:sldLayoutId id="2147483651" r:id="rId6"/>
    <p:sldLayoutId id="2147483668"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9" r:id="rId16"/>
    <p:sldLayoutId id="2147483670" r:id="rId17"/>
    <p:sldLayoutId id="2147483672" r:id="rId18"/>
  </p:sldLayoutIdLst>
  <p:txStyles>
    <p:titleStyle>
      <a:lvl1pPr algn="l" defTabSz="914400" rtl="0" eaLnBrk="1" fontAlgn="base" latinLnBrk="0" hangingPunct="1">
        <a:spcBef>
          <a:spcPct val="0"/>
        </a:spcBef>
        <a:spcAft>
          <a:spcPct val="0"/>
        </a:spcAft>
        <a:buNone/>
        <a:defRPr lang="en-US" sz="2200" b="1" kern="1200" dirty="0">
          <a:solidFill>
            <a:schemeClr val="tx1"/>
          </a:solidFill>
          <a:latin typeface="Arial" pitchFamily="34" charset="0"/>
          <a:ea typeface="+mj-ea"/>
          <a:cs typeface="Arial" pitchFamily="34" charset="0"/>
        </a:defRPr>
      </a:lvl1pPr>
    </p:titleStyle>
    <p:bodyStyle>
      <a:lvl1pPr marL="342900" indent="-342900" algn="l" defTabSz="914400" rtl="0" eaLnBrk="1" fontAlgn="base" latinLnBrk="0" hangingPunct="1">
        <a:spcBef>
          <a:spcPct val="0"/>
        </a:spcBef>
        <a:spcAft>
          <a:spcPts val="600"/>
        </a:spcAft>
        <a:buClr>
          <a:schemeClr val="accent2"/>
        </a:buClr>
        <a:buFont typeface="Wingdings" pitchFamily="2" charset="2"/>
        <a:buChar char="§"/>
        <a:defRPr lang="en-US" sz="1600" b="0" kern="1200" dirty="0" smtClean="0">
          <a:solidFill>
            <a:schemeClr val="tx1"/>
          </a:solidFill>
          <a:latin typeface="Arial" pitchFamily="34" charset="0"/>
          <a:ea typeface="+mn-ea"/>
          <a:cs typeface="Arial" pitchFamily="34" charset="0"/>
        </a:defRPr>
      </a:lvl1pPr>
      <a:lvl2pPr marL="742950" indent="-285750" algn="l" defTabSz="914400" rtl="0" eaLnBrk="1" fontAlgn="base" latinLnBrk="0" hangingPunct="1">
        <a:spcBef>
          <a:spcPct val="0"/>
        </a:spcBef>
        <a:spcAft>
          <a:spcPts val="600"/>
        </a:spcAft>
        <a:buClr>
          <a:schemeClr val="accent2"/>
        </a:buClr>
        <a:buFont typeface="Arial" pitchFamily="34" charset="0"/>
        <a:buChar char="–"/>
        <a:defRPr lang="en-US" sz="1600" b="0" kern="1200" dirty="0" smtClean="0">
          <a:solidFill>
            <a:schemeClr val="tx1"/>
          </a:solidFill>
          <a:latin typeface="Arial" pitchFamily="34" charset="0"/>
          <a:ea typeface="+mn-ea"/>
          <a:cs typeface="Arial" pitchFamily="34" charset="0"/>
        </a:defRPr>
      </a:lvl2pPr>
      <a:lvl3pPr marL="1025525" indent="-228600" algn="l" defTabSz="914400" rtl="0" eaLnBrk="1" fontAlgn="base" latinLnBrk="0" hangingPunct="1">
        <a:spcBef>
          <a:spcPct val="0"/>
        </a:spcBef>
        <a:spcAft>
          <a:spcPts val="600"/>
        </a:spcAft>
        <a:buClr>
          <a:schemeClr val="accent2"/>
        </a:buClr>
        <a:buFont typeface="Arial" pitchFamily="34" charset="0"/>
        <a:buChar char="•"/>
        <a:defRPr lang="en-US" sz="1400" b="0" kern="1200" dirty="0" smtClean="0">
          <a:solidFill>
            <a:schemeClr val="tx1"/>
          </a:solidFill>
          <a:latin typeface="Arial" pitchFamily="34" charset="0"/>
          <a:ea typeface="+mn-ea"/>
          <a:cs typeface="Arial" pitchFamily="34" charset="0"/>
        </a:defRPr>
      </a:lvl3pPr>
      <a:lvl4pPr marL="1317625"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smtClean="0">
          <a:solidFill>
            <a:schemeClr val="tx1"/>
          </a:solidFill>
          <a:latin typeface="Arial" pitchFamily="34" charset="0"/>
          <a:ea typeface="+mn-ea"/>
          <a:cs typeface="Arial" pitchFamily="34" charset="0"/>
        </a:defRPr>
      </a:lvl4pPr>
      <a:lvl5pPr marL="1541463"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1" name="Picture 20" descr="capgemini_rgb.jpg"/>
          <p:cNvPicPr>
            <a:picLocks noChangeAspect="1"/>
          </p:cNvPicPr>
          <p:nvPr/>
        </p:nvPicPr>
        <p:blipFill>
          <a:blip r:embed="rId16" cstate="print"/>
          <a:stretch>
            <a:fillRect/>
          </a:stretch>
        </p:blipFill>
        <p:spPr>
          <a:xfrm>
            <a:off x="592410" y="844897"/>
            <a:ext cx="3027090" cy="925380"/>
          </a:xfrm>
          <a:prstGeom prst="rect">
            <a:avLst/>
          </a:prstGeom>
        </p:spPr>
      </p:pic>
      <p:graphicFrame>
        <p:nvGraphicFramePr>
          <p:cNvPr id="12" name="Object 11" hidden="1"/>
          <p:cNvGraphicFramePr>
            <a:graphicFrameLocks noChangeAspect="1"/>
          </p:cNvGraphicFramePr>
          <p:nvPr>
            <p:custDataLst>
              <p:tags r:id="rId6"/>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6339" name="think-cell Slide" r:id="rId17" imgW="360" imgH="360" progId="">
                  <p:embed/>
                </p:oleObj>
              </mc:Choice>
              <mc:Fallback>
                <p:oleObj name="think-cell Slide" r:id="rId17" imgW="360" imgH="360" progId="">
                  <p:embed/>
                  <p:pic>
                    <p:nvPicPr>
                      <p:cNvPr id="0" name="Picture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7" name="Rectangle 7"/>
          <p:cNvSpPr/>
          <p:nvPr>
            <p:custDataLst>
              <p:tags r:id="rId7"/>
            </p:custDataLst>
          </p:nvPr>
        </p:nvSpPr>
        <p:spPr bwMode="auto">
          <a:xfrm flipV="1">
            <a:off x="-1529" y="1677994"/>
            <a:ext cx="9145530"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9" name="Picture 104" descr="C:\Users\UserSim\Desktop\Capgemini\moto.emf"/>
          <p:cNvPicPr>
            <a:picLocks noChangeAspect="1" noChangeArrowheads="1"/>
          </p:cNvPicPr>
          <p:nvPr>
            <p:custDataLst>
              <p:tags r:id="rId8"/>
            </p:custDataLst>
          </p:nvPr>
        </p:nvPicPr>
        <p:blipFill>
          <a:blip r:embed="rId19" cstate="email"/>
          <a:srcRect/>
          <a:stretch>
            <a:fillRect/>
          </a:stretch>
        </p:blipFill>
        <p:spPr bwMode="auto">
          <a:xfrm>
            <a:off x="5069198" y="1173628"/>
            <a:ext cx="3364886" cy="290298"/>
          </a:xfrm>
          <a:prstGeom prst="rect">
            <a:avLst/>
          </a:prstGeom>
          <a:noFill/>
        </p:spPr>
      </p:pic>
      <p:sp>
        <p:nvSpPr>
          <p:cNvPr id="13" name="Rectangle 12"/>
          <p:cNvSpPr/>
          <p:nvPr>
            <p:custDataLst>
              <p:tags r:id="rId9"/>
            </p:custDataLst>
          </p:nvPr>
        </p:nvSpPr>
        <p:spPr>
          <a:xfrm>
            <a:off x="5099002" y="6379671"/>
            <a:ext cx="4045000"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smtClean="0">
                <a:solidFill>
                  <a:schemeClr val="bg1"/>
                </a:solidFill>
                <a:latin typeface="Arial"/>
                <a:cs typeface="Arial"/>
              </a:rPr>
              <a:t>© 2014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0"/>
            </p:custDataLst>
          </p:nvPr>
        </p:nvSpPr>
        <p:spPr>
          <a:xfrm>
            <a:off x="6220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20"/>
          </p:cNvPr>
          <p:cNvPicPr>
            <a:picLocks noChangeAspect="1" noChangeArrowheads="1"/>
          </p:cNvPicPr>
          <p:nvPr>
            <p:custDataLst>
              <p:tags r:id="rId11"/>
            </p:custDataLst>
          </p:nvPr>
        </p:nvPicPr>
        <p:blipFill>
          <a:blip r:embed="rId21" cstate="email"/>
          <a:srcRect/>
          <a:stretch>
            <a:fillRect/>
          </a:stretch>
        </p:blipFill>
        <p:spPr bwMode="auto">
          <a:xfrm>
            <a:off x="7328542" y="5932547"/>
            <a:ext cx="256821" cy="263770"/>
          </a:xfrm>
          <a:prstGeom prst="rect">
            <a:avLst/>
          </a:prstGeom>
          <a:noFill/>
        </p:spPr>
      </p:pic>
      <p:pic>
        <p:nvPicPr>
          <p:cNvPr id="17" name="Picture 4" descr="C:\Users\UserSim\Desktop\DS_icons\128x128 shadows\linkedin.png">
            <a:hlinkClick r:id="rId22"/>
          </p:cNvPr>
          <p:cNvPicPr>
            <a:picLocks noChangeAspect="1" noChangeArrowheads="1"/>
          </p:cNvPicPr>
          <p:nvPr>
            <p:custDataLst>
              <p:tags r:id="rId12"/>
            </p:custDataLst>
          </p:nvPr>
        </p:nvPicPr>
        <p:blipFill>
          <a:blip r:embed="rId23" cstate="email"/>
          <a:srcRect/>
          <a:stretch>
            <a:fillRect/>
          </a:stretch>
        </p:blipFill>
        <p:spPr bwMode="auto">
          <a:xfrm>
            <a:off x="7638153" y="5932547"/>
            <a:ext cx="259674" cy="266700"/>
          </a:xfrm>
          <a:prstGeom prst="rect">
            <a:avLst/>
          </a:prstGeom>
          <a:noFill/>
        </p:spPr>
      </p:pic>
      <p:pic>
        <p:nvPicPr>
          <p:cNvPr id="18" name="Picture 5" descr="C:\Users\UserSim\Desktop\DS_icons\128x128 shadows\twitter.png">
            <a:hlinkClick r:id="rId24"/>
          </p:cNvPr>
          <p:cNvPicPr>
            <a:picLocks noChangeAspect="1" noChangeArrowheads="1"/>
          </p:cNvPicPr>
          <p:nvPr>
            <p:custDataLst>
              <p:tags r:id="rId13"/>
            </p:custDataLst>
          </p:nvPr>
        </p:nvPicPr>
        <p:blipFill>
          <a:blip r:embed="rId25" cstate="email"/>
          <a:srcRect/>
          <a:stretch>
            <a:fillRect/>
          </a:stretch>
        </p:blipFill>
        <p:spPr bwMode="auto">
          <a:xfrm>
            <a:off x="8218819" y="5932547"/>
            <a:ext cx="259674" cy="266700"/>
          </a:xfrm>
          <a:prstGeom prst="rect">
            <a:avLst/>
          </a:prstGeom>
          <a:noFill/>
        </p:spPr>
      </p:pic>
      <p:pic>
        <p:nvPicPr>
          <p:cNvPr id="19" name="Picture 6" descr="C:\Users\UserSim\Desktop\DS_icons\128x128 shadows\youtube.png">
            <a:hlinkClick r:id="rId26"/>
          </p:cNvPr>
          <p:cNvPicPr>
            <a:picLocks noChangeAspect="1" noChangeArrowheads="1"/>
          </p:cNvPicPr>
          <p:nvPr>
            <p:custDataLst>
              <p:tags r:id="rId14"/>
            </p:custDataLst>
          </p:nvPr>
        </p:nvPicPr>
        <p:blipFill>
          <a:blip r:embed="rId27" cstate="email"/>
          <a:srcRect/>
          <a:stretch>
            <a:fillRect/>
          </a:stretch>
        </p:blipFill>
        <p:spPr bwMode="auto">
          <a:xfrm>
            <a:off x="8531283" y="5932547"/>
            <a:ext cx="259674" cy="266700"/>
          </a:xfrm>
          <a:prstGeom prst="rect">
            <a:avLst/>
          </a:prstGeom>
          <a:noFill/>
        </p:spPr>
      </p:pic>
      <p:pic>
        <p:nvPicPr>
          <p:cNvPr id="20" name="Image 22" descr="Picto_Slideshare.gif">
            <a:hlinkClick r:id="rId28"/>
          </p:cNvPr>
          <p:cNvPicPr preferRelativeResize="0">
            <a:picLocks/>
          </p:cNvPicPr>
          <p:nvPr>
            <p:custDataLst>
              <p:tags r:id="rId15"/>
            </p:custDataLst>
          </p:nvPr>
        </p:nvPicPr>
        <p:blipFill>
          <a:blip r:embed="rId29" cstate="email"/>
          <a:srcRect l="4793" t="6316" r="5718" b="7969"/>
          <a:stretch>
            <a:fillRect/>
          </a:stretch>
        </p:blipFill>
        <p:spPr>
          <a:xfrm>
            <a:off x="7950618" y="5932550"/>
            <a:ext cx="215411"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3" Type="http://schemas.openxmlformats.org/officeDocument/2006/relationships/image" Target="../media/image79.png"/><Relationship Id="rId18" Type="http://schemas.openxmlformats.org/officeDocument/2006/relationships/hyperlink" Target="http://www.mybrighthouse.com/index2.asp" TargetMode="External"/><Relationship Id="rId26" Type="http://schemas.openxmlformats.org/officeDocument/2006/relationships/image" Target="../media/image86.png"/><Relationship Id="rId39" Type="http://schemas.openxmlformats.org/officeDocument/2006/relationships/image" Target="../media/image95.png"/><Relationship Id="rId21" Type="http://schemas.openxmlformats.org/officeDocument/2006/relationships/image" Target="../media/image83.png"/><Relationship Id="rId34" Type="http://schemas.openxmlformats.org/officeDocument/2006/relationships/image" Target="../media/image92.jpeg"/><Relationship Id="rId42" Type="http://schemas.openxmlformats.org/officeDocument/2006/relationships/image" Target="../media/image98.png"/><Relationship Id="rId47" Type="http://schemas.openxmlformats.org/officeDocument/2006/relationships/image" Target="../media/image73.png"/><Relationship Id="rId50" Type="http://schemas.openxmlformats.org/officeDocument/2006/relationships/image" Target="../media/image104.gif"/><Relationship Id="rId55" Type="http://schemas.openxmlformats.org/officeDocument/2006/relationships/image" Target="../media/image109.jpeg"/><Relationship Id="rId63" Type="http://schemas.openxmlformats.org/officeDocument/2006/relationships/hyperlink" Target="http://wiki.capgemini.com/index.php/Image:DHL.gif" TargetMode="External"/><Relationship Id="rId68" Type="http://schemas.openxmlformats.org/officeDocument/2006/relationships/image" Target="../media/image121.png"/><Relationship Id="rId76" Type="http://schemas.openxmlformats.org/officeDocument/2006/relationships/image" Target="../media/image129.png"/><Relationship Id="rId7" Type="http://schemas.openxmlformats.org/officeDocument/2006/relationships/hyperlink" Target="http://www.limited.com/index.jsp?refresh=yes" TargetMode="External"/><Relationship Id="rId71" Type="http://schemas.openxmlformats.org/officeDocument/2006/relationships/image" Target="../media/image124.png"/><Relationship Id="rId2" Type="http://schemas.openxmlformats.org/officeDocument/2006/relationships/slideLayout" Target="../slideLayouts/slideLayout10.xml"/><Relationship Id="rId16" Type="http://schemas.openxmlformats.org/officeDocument/2006/relationships/hyperlink" Target="http://www.target.com/gp/browse.html/ref=nav_t_logo/601-1323642-5154512?_encoding=UTF8&amp;node=1038576" TargetMode="External"/><Relationship Id="rId29" Type="http://schemas.openxmlformats.org/officeDocument/2006/relationships/image" Target="../media/image88.png"/><Relationship Id="rId11" Type="http://schemas.openxmlformats.org/officeDocument/2006/relationships/image" Target="../media/image78.png"/><Relationship Id="rId24" Type="http://schemas.openxmlformats.org/officeDocument/2006/relationships/image" Target="../media/image85.png"/><Relationship Id="rId32" Type="http://schemas.openxmlformats.org/officeDocument/2006/relationships/image" Target="../media/image91.png"/><Relationship Id="rId37" Type="http://schemas.openxmlformats.org/officeDocument/2006/relationships/image" Target="../media/image94.png"/><Relationship Id="rId40" Type="http://schemas.openxmlformats.org/officeDocument/2006/relationships/image" Target="../media/image96.png"/><Relationship Id="rId45" Type="http://schemas.openxmlformats.org/officeDocument/2006/relationships/image" Target="../media/image101.wmf"/><Relationship Id="rId53" Type="http://schemas.openxmlformats.org/officeDocument/2006/relationships/image" Target="../media/image107.png"/><Relationship Id="rId58" Type="http://schemas.openxmlformats.org/officeDocument/2006/relationships/image" Target="../media/image112.png"/><Relationship Id="rId66" Type="http://schemas.openxmlformats.org/officeDocument/2006/relationships/image" Target="../media/image119.png"/><Relationship Id="rId74" Type="http://schemas.openxmlformats.org/officeDocument/2006/relationships/image" Target="../media/image127.png"/><Relationship Id="rId5" Type="http://schemas.openxmlformats.org/officeDocument/2006/relationships/hyperlink" Target="http://www.lowes.com/lowes/lkn?action=home" TargetMode="External"/><Relationship Id="rId15" Type="http://schemas.openxmlformats.org/officeDocument/2006/relationships/image" Target="../media/image80.png"/><Relationship Id="rId23" Type="http://schemas.openxmlformats.org/officeDocument/2006/relationships/hyperlink" Target="http://www.hydroone.com/en/" TargetMode="External"/><Relationship Id="rId28" Type="http://schemas.openxmlformats.org/officeDocument/2006/relationships/image" Target="../media/image87.png"/><Relationship Id="rId36" Type="http://schemas.openxmlformats.org/officeDocument/2006/relationships/hyperlink" Target="http://www.bt.com/index.jsp?BV_SessionID=@@@@1145296526.1118868282@@@@&amp;BV_EngineID=ccccaddellekjfdcflgcefkdffndfli.0&amp;obsOID=30777&amp;obsPage=/index.jsp&amp;vStore=1128&amp;obsType=LINK&amp;obsNoSee=true" TargetMode="External"/><Relationship Id="rId49" Type="http://schemas.openxmlformats.org/officeDocument/2006/relationships/image" Target="../media/image103.png"/><Relationship Id="rId57" Type="http://schemas.openxmlformats.org/officeDocument/2006/relationships/image" Target="../media/image111.jpeg"/><Relationship Id="rId61" Type="http://schemas.openxmlformats.org/officeDocument/2006/relationships/image" Target="../media/image115.png"/><Relationship Id="rId10" Type="http://schemas.openxmlformats.org/officeDocument/2006/relationships/hyperlink" Target="http://www.toyota.co.jp/en/" TargetMode="External"/><Relationship Id="rId19" Type="http://schemas.openxmlformats.org/officeDocument/2006/relationships/image" Target="../media/image82.png"/><Relationship Id="rId31" Type="http://schemas.openxmlformats.org/officeDocument/2006/relationships/image" Target="../media/image90.png"/><Relationship Id="rId44" Type="http://schemas.openxmlformats.org/officeDocument/2006/relationships/image" Target="../media/image100.png"/><Relationship Id="rId52" Type="http://schemas.openxmlformats.org/officeDocument/2006/relationships/image" Target="../media/image106.emf"/><Relationship Id="rId60" Type="http://schemas.openxmlformats.org/officeDocument/2006/relationships/image" Target="../media/image114.gif"/><Relationship Id="rId65" Type="http://schemas.openxmlformats.org/officeDocument/2006/relationships/image" Target="../media/image118.wmf"/><Relationship Id="rId73" Type="http://schemas.openxmlformats.org/officeDocument/2006/relationships/image" Target="../media/image126.jpeg"/><Relationship Id="rId78" Type="http://schemas.openxmlformats.org/officeDocument/2006/relationships/image" Target="../media/image131.jpeg"/><Relationship Id="rId4" Type="http://schemas.openxmlformats.org/officeDocument/2006/relationships/image" Target="../media/image74.png"/><Relationship Id="rId9" Type="http://schemas.openxmlformats.org/officeDocument/2006/relationships/image" Target="../media/image77.png"/><Relationship Id="rId14" Type="http://schemas.openxmlformats.org/officeDocument/2006/relationships/hyperlink" Target="http://www.thomson.com/index.jsp" TargetMode="External"/><Relationship Id="rId22" Type="http://schemas.openxmlformats.org/officeDocument/2006/relationships/image" Target="../media/image84.jpeg"/><Relationship Id="rId27" Type="http://schemas.openxmlformats.org/officeDocument/2006/relationships/hyperlink" Target="http://www.txucom.com/" TargetMode="External"/><Relationship Id="rId30" Type="http://schemas.openxmlformats.org/officeDocument/2006/relationships/image" Target="../media/image89.png"/><Relationship Id="rId35" Type="http://schemas.openxmlformats.org/officeDocument/2006/relationships/image" Target="../media/image93.png"/><Relationship Id="rId43" Type="http://schemas.openxmlformats.org/officeDocument/2006/relationships/image" Target="../media/image99.png"/><Relationship Id="rId48" Type="http://schemas.openxmlformats.org/officeDocument/2006/relationships/image" Target="../media/image102.png"/><Relationship Id="rId56" Type="http://schemas.openxmlformats.org/officeDocument/2006/relationships/image" Target="../media/image110.gif"/><Relationship Id="rId64" Type="http://schemas.openxmlformats.org/officeDocument/2006/relationships/image" Target="../media/image117.gif"/><Relationship Id="rId69" Type="http://schemas.openxmlformats.org/officeDocument/2006/relationships/image" Target="../media/image122.jpeg"/><Relationship Id="rId77" Type="http://schemas.openxmlformats.org/officeDocument/2006/relationships/image" Target="../media/image130.jpeg"/><Relationship Id="rId8" Type="http://schemas.openxmlformats.org/officeDocument/2006/relationships/image" Target="../media/image76.png"/><Relationship Id="rId51" Type="http://schemas.openxmlformats.org/officeDocument/2006/relationships/image" Target="../media/image105.png"/><Relationship Id="rId72" Type="http://schemas.openxmlformats.org/officeDocument/2006/relationships/image" Target="../media/image125.jpeg"/><Relationship Id="rId3" Type="http://schemas.openxmlformats.org/officeDocument/2006/relationships/notesSlide" Target="../notesSlides/notesSlide11.xml"/><Relationship Id="rId12" Type="http://schemas.openxmlformats.org/officeDocument/2006/relationships/hyperlink" Target="http://www.timewarnercable.com/FtBenning/" TargetMode="External"/><Relationship Id="rId17" Type="http://schemas.openxmlformats.org/officeDocument/2006/relationships/image" Target="../media/image81.png"/><Relationship Id="rId25" Type="http://schemas.openxmlformats.org/officeDocument/2006/relationships/hyperlink" Target="http://www.longaberger.com/cgi-bin/bv/homepage.jsp?BV_SessionID=@@@@0952861107.1118778568@@@@&amp;BV_EngineID=cccfaddelkikgkecfngcfkmdgfhdgfg.0&amp;datetime=06/14/05+03:50:17+PM&amp;channelID=-8001" TargetMode="External"/><Relationship Id="rId33" Type="http://schemas.openxmlformats.org/officeDocument/2006/relationships/hyperlink" Target="http://www.lumc.nl/" TargetMode="External"/><Relationship Id="rId38" Type="http://schemas.openxmlformats.org/officeDocument/2006/relationships/hyperlink" Target="http://www.heise.de/tp/" TargetMode="External"/><Relationship Id="rId46" Type="http://schemas.openxmlformats.org/officeDocument/2006/relationships/oleObject" Target="../embeddings/oleObject10.bin"/><Relationship Id="rId59" Type="http://schemas.openxmlformats.org/officeDocument/2006/relationships/image" Target="../media/image113.jpeg"/><Relationship Id="rId67" Type="http://schemas.openxmlformats.org/officeDocument/2006/relationships/image" Target="../media/image120.jpeg"/><Relationship Id="rId20" Type="http://schemas.openxmlformats.org/officeDocument/2006/relationships/hyperlink" Target="http://www.tmcaz.com/index.html" TargetMode="External"/><Relationship Id="rId41" Type="http://schemas.openxmlformats.org/officeDocument/2006/relationships/image" Target="../media/image97.png"/><Relationship Id="rId54" Type="http://schemas.openxmlformats.org/officeDocument/2006/relationships/image" Target="../media/image108.png"/><Relationship Id="rId62" Type="http://schemas.openxmlformats.org/officeDocument/2006/relationships/image" Target="../media/image116.png"/><Relationship Id="rId70" Type="http://schemas.openxmlformats.org/officeDocument/2006/relationships/image" Target="../media/image123.gif"/><Relationship Id="rId75" Type="http://schemas.openxmlformats.org/officeDocument/2006/relationships/image" Target="../media/image128.jpeg"/><Relationship Id="rId1" Type="http://schemas.openxmlformats.org/officeDocument/2006/relationships/vmlDrawing" Target="../drawings/vmlDrawing10.vml"/><Relationship Id="rId6" Type="http://schemas.openxmlformats.org/officeDocument/2006/relationships/image" Target="../media/image75.png"/></Relationships>
</file>

<file path=ppt/slides/_rels/slide12.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hyperlink" Target="http://portal.ku.edu.tr/~systemslab/hs/homepage_files/logo_ibm.jpg" TargetMode="External"/><Relationship Id="rId3" Type="http://schemas.openxmlformats.org/officeDocument/2006/relationships/hyperlink" Target="http://images.google.com/imgres?imgurl=http://www.oecd.org/oecd/images/portal/cit_731/2/14/33727382SAS.jpg&amp;imgrefurl=http://deriz.wordpress.com/2007/04/04/sas-institute-is-looking-for-more-business/&amp;h=278&amp;w=696&amp;sz=29&amp;hl=en&amp;start=1&amp;um=1&amp;usg=__hYIy7YtdELU4Ryk8RbOYyD8PJF4=&amp;tbnid=a_Bmo7WjqEIRsM:&amp;tbnh=56&amp;tbnw=139&amp;prev=/images?q=SAS+logo&amp;um=1&amp;hl=en" TargetMode="External"/><Relationship Id="rId7" Type="http://schemas.openxmlformats.org/officeDocument/2006/relationships/image" Target="../media/image135.png"/><Relationship Id="rId12" Type="http://schemas.openxmlformats.org/officeDocument/2006/relationships/image" Target="../media/image138.jpeg"/><Relationship Id="rId2" Type="http://schemas.openxmlformats.org/officeDocument/2006/relationships/notesSlide" Target="../notesSlides/notesSlide12.xml"/><Relationship Id="rId16" Type="http://schemas.openxmlformats.org/officeDocument/2006/relationships/image" Target="../media/image140.jpeg"/><Relationship Id="rId1" Type="http://schemas.openxmlformats.org/officeDocument/2006/relationships/slideLayout" Target="../slideLayouts/slideLayout10.xml"/><Relationship Id="rId6" Type="http://schemas.openxmlformats.org/officeDocument/2006/relationships/image" Target="../media/image134.jpeg"/><Relationship Id="rId11" Type="http://schemas.openxmlformats.org/officeDocument/2006/relationships/hyperlink" Target="http://images.google.com/imgres?imgurl=http://www.cct.lsu.edu/davview/www.cluster2009.org/image/microsoft-logo.jpg&amp;imgrefurl=http://www.cct.lsu.edu/davview/www.cluster2009.org/sponsors.php&amp;usg=__jaqIW9YF8zL0b9k-gV_WeYVb168=&amp;h=686&amp;w=2846&amp;sz=80&amp;hl=en&amp;start=2&amp;tbnid=qXPGv2e2QgNLeM:&amp;tbnh=36&amp;tbnw=150&amp;prev=/images?q=microsoft+logo&amp;gbv=2&amp;hl=en" TargetMode="External"/><Relationship Id="rId5" Type="http://schemas.openxmlformats.org/officeDocument/2006/relationships/image" Target="../media/image133.jpeg"/><Relationship Id="rId15" Type="http://schemas.openxmlformats.org/officeDocument/2006/relationships/hyperlink" Target="http://images.google.com/imgres?imgurl=http://www.duslab.de/sensorraum/images/SAP%20logo.png&amp;imgrefurl=http://www.duslab.de/sensorraum/consortium.html&amp;usg=__jfCdyZLB4ZoHpxbU8nNtP8A3a-k=&amp;h=121&amp;w=230&amp;sz=10&amp;hl=en&amp;start=4&amp;tbnid=vzo_s2ZtSAWv4M:&amp;tbnh=57&amp;tbnw=108&amp;prev=/images?q=sap+logo&amp;gbv=2&amp;hl=en" TargetMode="External"/><Relationship Id="rId10" Type="http://schemas.openxmlformats.org/officeDocument/2006/relationships/image" Target="../media/image137.png"/><Relationship Id="rId4" Type="http://schemas.openxmlformats.org/officeDocument/2006/relationships/image" Target="../media/image132.jpeg"/><Relationship Id="rId9" Type="http://schemas.openxmlformats.org/officeDocument/2006/relationships/hyperlink" Target="http://www.oracle.com/index.html" TargetMode="External"/><Relationship Id="rId14" Type="http://schemas.openxmlformats.org/officeDocument/2006/relationships/image" Target="../media/image13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150.jpeg"/><Relationship Id="rId13" Type="http://schemas.openxmlformats.org/officeDocument/2006/relationships/oleObject" Target="../embeddings/oleObject11.bin"/><Relationship Id="rId18" Type="http://schemas.openxmlformats.org/officeDocument/2006/relationships/oleObject" Target="../embeddings/oleObject12.bin"/><Relationship Id="rId26" Type="http://schemas.openxmlformats.org/officeDocument/2006/relationships/oleObject" Target="../embeddings/oleObject14.bin"/><Relationship Id="rId3" Type="http://schemas.openxmlformats.org/officeDocument/2006/relationships/notesSlide" Target="../notesSlides/notesSlide15.xml"/><Relationship Id="rId21" Type="http://schemas.openxmlformats.org/officeDocument/2006/relationships/image" Target="../media/image144.png"/><Relationship Id="rId34" Type="http://schemas.openxmlformats.org/officeDocument/2006/relationships/hyperlink" Target="http://www.google.co.in/imgres?imgurl=http://www.huntlogo.com/wp-content/uploads/2011/08/michelin-logo.gif&amp;imgrefurl=http://www.huntlogo.com/michelin-logo/&amp;usg=__WDI0ktBH6dxnohAsWZRdTJmJrFQ=&amp;h=530&amp;w=1348&amp;sz=56&amp;hl=en&amp;start=2&amp;zoom=1&amp;tbnid=PAo0rDMv0ArqgM:&amp;tbnh=59&amp;tbnw=150&amp;ei=ppZuUcTEJ8KS0QXtg4CgAw&amp;prev=/search?q=michelin+logo&amp;um=1&amp;safe=active&amp;hl=en&amp;biw=1280&amp;bih=820&amp;tbm=isch&amp;um=1&amp;itbs=1&amp;sa=X&amp;ved=0CC4QrQMwAQ" TargetMode="External"/><Relationship Id="rId7" Type="http://schemas.openxmlformats.org/officeDocument/2006/relationships/hyperlink" Target="http://www.cartier.com/" TargetMode="External"/><Relationship Id="rId12" Type="http://schemas.openxmlformats.org/officeDocument/2006/relationships/image" Target="../media/image152.png"/><Relationship Id="rId17" Type="http://schemas.openxmlformats.org/officeDocument/2006/relationships/image" Target="../media/image155.png"/><Relationship Id="rId25" Type="http://schemas.openxmlformats.org/officeDocument/2006/relationships/image" Target="../media/image158.png"/><Relationship Id="rId33" Type="http://schemas.openxmlformats.org/officeDocument/2006/relationships/image" Target="../media/image147.png"/><Relationship Id="rId38" Type="http://schemas.openxmlformats.org/officeDocument/2006/relationships/image" Target="../media/image163.jpeg"/><Relationship Id="rId2" Type="http://schemas.openxmlformats.org/officeDocument/2006/relationships/slideLayout" Target="../slideLayouts/slideLayout10.xml"/><Relationship Id="rId16" Type="http://schemas.openxmlformats.org/officeDocument/2006/relationships/image" Target="../media/image154.jpeg"/><Relationship Id="rId20" Type="http://schemas.openxmlformats.org/officeDocument/2006/relationships/oleObject" Target="../embeddings/oleObject13.bin"/><Relationship Id="rId29" Type="http://schemas.openxmlformats.org/officeDocument/2006/relationships/oleObject" Target="../embeddings/oleObject15.bin"/><Relationship Id="rId1" Type="http://schemas.openxmlformats.org/officeDocument/2006/relationships/vmlDrawing" Target="../drawings/vmlDrawing11.vml"/><Relationship Id="rId6" Type="http://schemas.openxmlformats.org/officeDocument/2006/relationships/image" Target="../media/image149.png"/><Relationship Id="rId11" Type="http://schemas.openxmlformats.org/officeDocument/2006/relationships/image" Target="../media/image141.wmf"/><Relationship Id="rId24" Type="http://schemas.openxmlformats.org/officeDocument/2006/relationships/image" Target="../media/image157.png"/><Relationship Id="rId32" Type="http://schemas.openxmlformats.org/officeDocument/2006/relationships/oleObject" Target="../embeddings/oleObject16.bin"/><Relationship Id="rId37" Type="http://schemas.openxmlformats.org/officeDocument/2006/relationships/image" Target="../media/image162.jpeg"/><Relationship Id="rId5" Type="http://schemas.openxmlformats.org/officeDocument/2006/relationships/image" Target="../media/image148.png"/><Relationship Id="rId15" Type="http://schemas.openxmlformats.org/officeDocument/2006/relationships/image" Target="../media/image153.png"/><Relationship Id="rId23" Type="http://schemas.openxmlformats.org/officeDocument/2006/relationships/hyperlink" Target="http://www.atkinsglobal.com/" TargetMode="External"/><Relationship Id="rId28" Type="http://schemas.openxmlformats.org/officeDocument/2006/relationships/image" Target="../media/image159.png"/><Relationship Id="rId36" Type="http://schemas.openxmlformats.org/officeDocument/2006/relationships/hyperlink" Target="http://www.google.co.in/imgres?imgurl=http://rickmcnary.me/wp-content/uploads/2013/03/Coca-Cola.jpg&amp;imgrefurl=http://rickmcnary.me/how-to-use-images-to-enrich-your-public-presentations/coca-cola&amp;usg=__PKgu_xp05SzEwv4foI_OrWGQm3Y=&amp;h=1181&amp;w=1179&amp;sz=75&amp;hl=en&amp;start=2&amp;zoom=1&amp;tbnid=77wiV9fojCCXIM:&amp;tbnh=150&amp;tbnw=150&amp;ei=F5duUZmKBoLQ0QW1h4GACA&amp;prev=/search?q=coca+cola&amp;um=1&amp;safe=active&amp;sa=N&amp;hl=en&amp;biw=1280&amp;bih=820&amp;tbm=isch&amp;um=1&amp;itbs=1&amp;sa=X&amp;ved=0CC4QrQMwAQ" TargetMode="External"/><Relationship Id="rId10" Type="http://schemas.openxmlformats.org/officeDocument/2006/relationships/oleObject" Target="../embeddings/Microsoft_Word_97_-_2003_Document1.doc"/><Relationship Id="rId19" Type="http://schemas.openxmlformats.org/officeDocument/2006/relationships/image" Target="../media/image143.wmf"/><Relationship Id="rId31" Type="http://schemas.openxmlformats.org/officeDocument/2006/relationships/image" Target="../media/image160.jpeg"/><Relationship Id="rId4" Type="http://schemas.openxmlformats.org/officeDocument/2006/relationships/image" Target="../media/image45.png"/><Relationship Id="rId9" Type="http://schemas.openxmlformats.org/officeDocument/2006/relationships/image" Target="../media/image151.png"/><Relationship Id="rId14" Type="http://schemas.openxmlformats.org/officeDocument/2006/relationships/image" Target="../media/image142.png"/><Relationship Id="rId22" Type="http://schemas.openxmlformats.org/officeDocument/2006/relationships/image" Target="../media/image156.png"/><Relationship Id="rId27" Type="http://schemas.openxmlformats.org/officeDocument/2006/relationships/image" Target="../media/image145.png"/><Relationship Id="rId30" Type="http://schemas.openxmlformats.org/officeDocument/2006/relationships/image" Target="../media/image146.wmf"/><Relationship Id="rId35" Type="http://schemas.openxmlformats.org/officeDocument/2006/relationships/image" Target="../media/image16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3" Type="http://schemas.openxmlformats.org/officeDocument/2006/relationships/image" Target="../media/image170.jpeg"/><Relationship Id="rId18" Type="http://schemas.openxmlformats.org/officeDocument/2006/relationships/oleObject" Target="../embeddings/oleObject19.bin"/><Relationship Id="rId26" Type="http://schemas.openxmlformats.org/officeDocument/2006/relationships/image" Target="../media/image180.png"/><Relationship Id="rId39" Type="http://schemas.openxmlformats.org/officeDocument/2006/relationships/image" Target="../media/image192.png"/><Relationship Id="rId21" Type="http://schemas.openxmlformats.org/officeDocument/2006/relationships/image" Target="../media/image175.png"/><Relationship Id="rId34" Type="http://schemas.openxmlformats.org/officeDocument/2006/relationships/image" Target="../media/image188.png"/><Relationship Id="rId42" Type="http://schemas.openxmlformats.org/officeDocument/2006/relationships/image" Target="../media/image194.gif"/><Relationship Id="rId47" Type="http://schemas.openxmlformats.org/officeDocument/2006/relationships/image" Target="../media/image199.png"/><Relationship Id="rId50" Type="http://schemas.openxmlformats.org/officeDocument/2006/relationships/image" Target="../media/image202.png"/><Relationship Id="rId55" Type="http://schemas.openxmlformats.org/officeDocument/2006/relationships/image" Target="../media/image207.jpeg"/><Relationship Id="rId7" Type="http://schemas.openxmlformats.org/officeDocument/2006/relationships/image" Target="../media/image169.png"/><Relationship Id="rId12" Type="http://schemas.openxmlformats.org/officeDocument/2006/relationships/image" Target="../media/image165.wmf"/><Relationship Id="rId17" Type="http://schemas.openxmlformats.org/officeDocument/2006/relationships/image" Target="../media/image173.png"/><Relationship Id="rId25" Type="http://schemas.openxmlformats.org/officeDocument/2006/relationships/image" Target="../media/image179.png"/><Relationship Id="rId33" Type="http://schemas.openxmlformats.org/officeDocument/2006/relationships/image" Target="../media/image187.png"/><Relationship Id="rId38" Type="http://schemas.openxmlformats.org/officeDocument/2006/relationships/hyperlink" Target="http://www.volvo.com/" TargetMode="External"/><Relationship Id="rId46" Type="http://schemas.openxmlformats.org/officeDocument/2006/relationships/image" Target="../media/image198.png"/><Relationship Id="rId2" Type="http://schemas.openxmlformats.org/officeDocument/2006/relationships/slideLayout" Target="../slideLayouts/slideLayout10.xml"/><Relationship Id="rId16" Type="http://schemas.openxmlformats.org/officeDocument/2006/relationships/image" Target="../media/image172.png"/><Relationship Id="rId20" Type="http://schemas.openxmlformats.org/officeDocument/2006/relationships/image" Target="../media/image174.png"/><Relationship Id="rId29" Type="http://schemas.openxmlformats.org/officeDocument/2006/relationships/image" Target="../media/image183.png"/><Relationship Id="rId41" Type="http://schemas.openxmlformats.org/officeDocument/2006/relationships/image" Target="../media/image193.jpeg"/><Relationship Id="rId54" Type="http://schemas.openxmlformats.org/officeDocument/2006/relationships/image" Target="../media/image206.jpeg"/><Relationship Id="rId1" Type="http://schemas.openxmlformats.org/officeDocument/2006/relationships/vmlDrawing" Target="../drawings/vmlDrawing12.vml"/><Relationship Id="rId6" Type="http://schemas.openxmlformats.org/officeDocument/2006/relationships/image" Target="../media/image168.png"/><Relationship Id="rId11" Type="http://schemas.openxmlformats.org/officeDocument/2006/relationships/oleObject" Target="../embeddings/oleObject18.bin"/><Relationship Id="rId24" Type="http://schemas.openxmlformats.org/officeDocument/2006/relationships/image" Target="../media/image178.png"/><Relationship Id="rId32" Type="http://schemas.openxmlformats.org/officeDocument/2006/relationships/image" Target="../media/image186.jpeg"/><Relationship Id="rId37" Type="http://schemas.openxmlformats.org/officeDocument/2006/relationships/image" Target="../media/image191.png"/><Relationship Id="rId40" Type="http://schemas.openxmlformats.org/officeDocument/2006/relationships/hyperlink" Target="http://images.google.com/imgres?imgurl=http://www.pasteur.fr/infosci/conf/hfp2007/Pfizer.gif&amp;imgrefurl=http://www.pasteur.fr/infosci/conf/hfp2007/&amp;usg=__lldz6KSEHVr7-RTelp8NOAoQNSc=&amp;h=1500&amp;w=2400&amp;sz=253&amp;hl=en&amp;start=1&amp;sig2=ZjUOyULCBWp-CDI_vBUbgw&amp;um=1&amp;tbnid=5x1FDE7r8oEfeM:&amp;tbnh=94&amp;tbnw=150&amp;prev=/images?q=pfizer&amp;hl=en&amp;rlz=1T4RNTN_enUS324US324&amp;sa=N&amp;um=1&amp;ei=vRK6SrrRGJHSNOy6vKgF" TargetMode="External"/><Relationship Id="rId45" Type="http://schemas.openxmlformats.org/officeDocument/2006/relationships/image" Target="../media/image197.png"/><Relationship Id="rId53" Type="http://schemas.openxmlformats.org/officeDocument/2006/relationships/image" Target="../media/image205.wmf"/><Relationship Id="rId5" Type="http://schemas.openxmlformats.org/officeDocument/2006/relationships/image" Target="../media/image167.png"/><Relationship Id="rId15" Type="http://schemas.openxmlformats.org/officeDocument/2006/relationships/hyperlink" Target="http://www.txu.com/TXUOnline/" TargetMode="External"/><Relationship Id="rId23" Type="http://schemas.openxmlformats.org/officeDocument/2006/relationships/image" Target="../media/image177.jpeg"/><Relationship Id="rId28" Type="http://schemas.openxmlformats.org/officeDocument/2006/relationships/image" Target="../media/image182.png"/><Relationship Id="rId36" Type="http://schemas.openxmlformats.org/officeDocument/2006/relationships/image" Target="../media/image190.png"/><Relationship Id="rId49" Type="http://schemas.openxmlformats.org/officeDocument/2006/relationships/image" Target="../media/image201.png"/><Relationship Id="rId57" Type="http://schemas.openxmlformats.org/officeDocument/2006/relationships/image" Target="../media/image163.jpeg"/><Relationship Id="rId10" Type="http://schemas.openxmlformats.org/officeDocument/2006/relationships/hyperlink" Target="../../../../../../../" TargetMode="External"/><Relationship Id="rId19" Type="http://schemas.openxmlformats.org/officeDocument/2006/relationships/image" Target="../media/image166.png"/><Relationship Id="rId31" Type="http://schemas.openxmlformats.org/officeDocument/2006/relationships/image" Target="../media/image185.wmf"/><Relationship Id="rId44" Type="http://schemas.openxmlformats.org/officeDocument/2006/relationships/image" Target="../media/image196.gif"/><Relationship Id="rId52" Type="http://schemas.openxmlformats.org/officeDocument/2006/relationships/image" Target="../media/image204.png"/><Relationship Id="rId4" Type="http://schemas.openxmlformats.org/officeDocument/2006/relationships/hyperlink" Target="https://www.clarkeamerican.com/index.jsp" TargetMode="External"/><Relationship Id="rId9" Type="http://schemas.openxmlformats.org/officeDocument/2006/relationships/image" Target="../media/image164.png"/><Relationship Id="rId14" Type="http://schemas.openxmlformats.org/officeDocument/2006/relationships/image" Target="../media/image171.png"/><Relationship Id="rId22" Type="http://schemas.openxmlformats.org/officeDocument/2006/relationships/image" Target="../media/image176.png"/><Relationship Id="rId27" Type="http://schemas.openxmlformats.org/officeDocument/2006/relationships/image" Target="../media/image181.png"/><Relationship Id="rId30" Type="http://schemas.openxmlformats.org/officeDocument/2006/relationships/image" Target="../media/image184.jpeg"/><Relationship Id="rId35" Type="http://schemas.openxmlformats.org/officeDocument/2006/relationships/image" Target="../media/image189.png"/><Relationship Id="rId43" Type="http://schemas.openxmlformats.org/officeDocument/2006/relationships/image" Target="../media/image195.png"/><Relationship Id="rId48" Type="http://schemas.openxmlformats.org/officeDocument/2006/relationships/image" Target="../media/image200.jpeg"/><Relationship Id="rId56" Type="http://schemas.openxmlformats.org/officeDocument/2006/relationships/image" Target="../media/image208.jpeg"/><Relationship Id="rId8" Type="http://schemas.openxmlformats.org/officeDocument/2006/relationships/oleObject" Target="../embeddings/oleObject17.bin"/><Relationship Id="rId51" Type="http://schemas.openxmlformats.org/officeDocument/2006/relationships/image" Target="../media/image203.png"/><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11.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ags" Target="../tags/tag46.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220.png"/><Relationship Id="rId13" Type="http://schemas.microsoft.com/office/2007/relationships/diagramDrawing" Target="../diagrams/drawing1.xml"/><Relationship Id="rId3" Type="http://schemas.openxmlformats.org/officeDocument/2006/relationships/hyperlink" Target="Insert%20CAS/Inserts%20CAS/SAP%20Value%20Stream%20Mapping.pptx" TargetMode="External"/><Relationship Id="rId7" Type="http://schemas.openxmlformats.org/officeDocument/2006/relationships/image" Target="../media/image219.emf"/><Relationship Id="rId12" Type="http://schemas.openxmlformats.org/officeDocument/2006/relationships/diagramColors" Target="../diagrams/colors1.xml"/><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218.emf"/><Relationship Id="rId11" Type="http://schemas.openxmlformats.org/officeDocument/2006/relationships/diagramQuickStyle" Target="../diagrams/quickStyle1.xml"/><Relationship Id="rId5" Type="http://schemas.openxmlformats.org/officeDocument/2006/relationships/image" Target="../media/image217.emf"/><Relationship Id="rId10" Type="http://schemas.openxmlformats.org/officeDocument/2006/relationships/diagramLayout" Target="../diagrams/layout1.xml"/><Relationship Id="rId4" Type="http://schemas.openxmlformats.org/officeDocument/2006/relationships/image" Target="../media/image216.emf"/><Relationship Id="rId9" Type="http://schemas.openxmlformats.org/officeDocument/2006/relationships/diagramData" Target="../diagrams/data1.xml"/><Relationship Id="rId14" Type="http://schemas.openxmlformats.org/officeDocument/2006/relationships/image" Target="../media/image2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hyperlink" Target="https://www.google.co.in/url?q=https://www.forthoodfh.com/Lend-Lease/default.aspx&amp;sa=U&amp;ei=HqRvU664KZD70gXG4ID4CQ&amp;ved=0CDUQ9QEwBA&amp;usg=AFQjCNFxexjgZL-TRm9eVIHp78ewJ8kqMA" TargetMode="External"/><Relationship Id="rId18" Type="http://schemas.openxmlformats.org/officeDocument/2006/relationships/hyperlink" Target="https://www.google.co.in/url?q=http://en.wikipedia.org/wiki/File:United_Business_Media_(logo).png&amp;sa=U&amp;ei=hKVvU4vUC62b0AXYm4GYCw&amp;ved=0CDEQ9QEwAg&amp;usg=AFQjCNFR47MBRNtCL7odhEmgC7I050OUBg" TargetMode="External"/><Relationship Id="rId26" Type="http://schemas.openxmlformats.org/officeDocument/2006/relationships/image" Target="../media/image163.jpeg"/><Relationship Id="rId3" Type="http://schemas.openxmlformats.org/officeDocument/2006/relationships/image" Target="../media/image16.jpeg"/><Relationship Id="rId21" Type="http://schemas.openxmlformats.org/officeDocument/2006/relationships/image" Target="../media/image50.jpeg"/><Relationship Id="rId7" Type="http://schemas.openxmlformats.org/officeDocument/2006/relationships/image" Target="../media/image226.png"/><Relationship Id="rId12" Type="http://schemas.openxmlformats.org/officeDocument/2006/relationships/image" Target="../media/image38.png"/><Relationship Id="rId17" Type="http://schemas.openxmlformats.org/officeDocument/2006/relationships/image" Target="../media/image69.jpeg"/><Relationship Id="rId25" Type="http://schemas.openxmlformats.org/officeDocument/2006/relationships/image" Target="../media/image230.jpeg"/><Relationship Id="rId2" Type="http://schemas.openxmlformats.org/officeDocument/2006/relationships/notesSlide" Target="../notesSlides/notesSlide30.xml"/><Relationship Id="rId16" Type="http://schemas.openxmlformats.org/officeDocument/2006/relationships/image" Target="../media/image27.png"/><Relationship Id="rId20" Type="http://schemas.openxmlformats.org/officeDocument/2006/relationships/image" Target="../media/image68.jpeg"/><Relationship Id="rId29" Type="http://schemas.openxmlformats.org/officeDocument/2006/relationships/image" Target="../media/image232.png"/><Relationship Id="rId1" Type="http://schemas.openxmlformats.org/officeDocument/2006/relationships/slideLayout" Target="../slideLayouts/slideLayout10.xml"/><Relationship Id="rId6" Type="http://schemas.openxmlformats.org/officeDocument/2006/relationships/image" Target="../media/image225.png"/><Relationship Id="rId11" Type="http://schemas.openxmlformats.org/officeDocument/2006/relationships/image" Target="../media/image227.jpeg"/><Relationship Id="rId24" Type="http://schemas.openxmlformats.org/officeDocument/2006/relationships/hyperlink" Target="https://www.google.co.in/url?q=https://www.wellsfargo.com/retirementplansite/allegisgroup/&amp;sa=U&amp;ei=2aZvU4qeLeqw0QX7tYGwDA&amp;ved=0CDEQ9QEwAg&amp;usg=AFQjCNFnab7fu2Z_14cT6YtEv9VPyNPabg" TargetMode="External"/><Relationship Id="rId5" Type="http://schemas.openxmlformats.org/officeDocument/2006/relationships/image" Target="../media/image224.png"/><Relationship Id="rId15" Type="http://schemas.openxmlformats.org/officeDocument/2006/relationships/hyperlink" Target="http://www.dresser-rand.com/" TargetMode="External"/><Relationship Id="rId23" Type="http://schemas.openxmlformats.org/officeDocument/2006/relationships/image" Target="../media/image208.jpeg"/><Relationship Id="rId28" Type="http://schemas.openxmlformats.org/officeDocument/2006/relationships/image" Target="../media/image173.png"/><Relationship Id="rId10" Type="http://schemas.openxmlformats.org/officeDocument/2006/relationships/hyperlink" Target="https://www.google.co.in/url?q=http://typophile.com/node/84193&amp;sa=U&amp;ei=MKZvU65FovfSBcvsgAg&amp;ved=0CDkQ9QEwBg&amp;usg=AFQjCNFadTBbO9TtljvgXUHyIPrJKCC6sg" TargetMode="External"/><Relationship Id="rId19" Type="http://schemas.openxmlformats.org/officeDocument/2006/relationships/image" Target="../media/image229.jpeg"/><Relationship Id="rId31" Type="http://schemas.openxmlformats.org/officeDocument/2006/relationships/image" Target="../media/image233.png"/><Relationship Id="rId4" Type="http://schemas.openxmlformats.org/officeDocument/2006/relationships/image" Target="../media/image223.png"/><Relationship Id="rId9" Type="http://schemas.openxmlformats.org/officeDocument/2006/relationships/image" Target="../media/image67.png"/><Relationship Id="rId14" Type="http://schemas.openxmlformats.org/officeDocument/2006/relationships/image" Target="../media/image228.jpeg"/><Relationship Id="rId22" Type="http://schemas.openxmlformats.org/officeDocument/2006/relationships/image" Target="../media/image131.jpeg"/><Relationship Id="rId27" Type="http://schemas.openxmlformats.org/officeDocument/2006/relationships/image" Target="../media/image231.png"/><Relationship Id="rId30" Type="http://schemas.openxmlformats.org/officeDocument/2006/relationships/image" Target="../media/image182.png"/></Relationships>
</file>

<file path=ppt/slides/_rels/slide31.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image" Target="../media/image234.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8" Type="http://schemas.openxmlformats.org/officeDocument/2006/relationships/image" Target="../media/image241.jpeg"/><Relationship Id="rId13" Type="http://schemas.openxmlformats.org/officeDocument/2006/relationships/image" Target="../media/image246.emf"/><Relationship Id="rId3" Type="http://schemas.openxmlformats.org/officeDocument/2006/relationships/image" Target="../media/image236.emf"/><Relationship Id="rId7" Type="http://schemas.openxmlformats.org/officeDocument/2006/relationships/image" Target="../media/image240.emf"/><Relationship Id="rId12" Type="http://schemas.openxmlformats.org/officeDocument/2006/relationships/image" Target="../media/image245.emf"/><Relationship Id="rId2" Type="http://schemas.openxmlformats.org/officeDocument/2006/relationships/notesSlide" Target="../notesSlides/notesSlide31.xml"/><Relationship Id="rId16" Type="http://schemas.openxmlformats.org/officeDocument/2006/relationships/image" Target="../media/image249.jpeg"/><Relationship Id="rId1" Type="http://schemas.openxmlformats.org/officeDocument/2006/relationships/slideLayout" Target="../slideLayouts/slideLayout4.xml"/><Relationship Id="rId6" Type="http://schemas.openxmlformats.org/officeDocument/2006/relationships/image" Target="../media/image239.emf"/><Relationship Id="rId11" Type="http://schemas.openxmlformats.org/officeDocument/2006/relationships/image" Target="../media/image244.png"/><Relationship Id="rId5" Type="http://schemas.openxmlformats.org/officeDocument/2006/relationships/image" Target="../media/image238.emf"/><Relationship Id="rId15" Type="http://schemas.openxmlformats.org/officeDocument/2006/relationships/image" Target="../media/image248.emf"/><Relationship Id="rId10" Type="http://schemas.openxmlformats.org/officeDocument/2006/relationships/image" Target="../media/image243.emf"/><Relationship Id="rId4" Type="http://schemas.openxmlformats.org/officeDocument/2006/relationships/image" Target="../media/image237.png"/><Relationship Id="rId9" Type="http://schemas.openxmlformats.org/officeDocument/2006/relationships/image" Target="../media/image242.emf"/><Relationship Id="rId14" Type="http://schemas.openxmlformats.org/officeDocument/2006/relationships/image" Target="../media/image247.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255.jpeg"/><Relationship Id="rId7" Type="http://schemas.openxmlformats.org/officeDocument/2006/relationships/diagramData" Target="../diagrams/data2.xml"/><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image" Target="../media/image258.png"/><Relationship Id="rId11" Type="http://schemas.microsoft.com/office/2007/relationships/diagramDrawing" Target="../diagrams/drawing2.xml"/><Relationship Id="rId5" Type="http://schemas.openxmlformats.org/officeDocument/2006/relationships/image" Target="../media/image257.jpeg"/><Relationship Id="rId10" Type="http://schemas.openxmlformats.org/officeDocument/2006/relationships/diagramColors" Target="../diagrams/colors2.xml"/><Relationship Id="rId4" Type="http://schemas.openxmlformats.org/officeDocument/2006/relationships/image" Target="../media/image256.png"/><Relationship Id="rId9"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3" Type="http://schemas.openxmlformats.org/officeDocument/2006/relationships/image" Target="../media/image262.jpeg"/><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265.jpeg"/><Relationship Id="rId5" Type="http://schemas.openxmlformats.org/officeDocument/2006/relationships/image" Target="../media/image264.jpeg"/><Relationship Id="rId4" Type="http://schemas.openxmlformats.org/officeDocument/2006/relationships/image" Target="../media/image263.jpe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8.jpeg"/><Relationship Id="rId4" Type="http://schemas.openxmlformats.org/officeDocument/2006/relationships/image" Target="../media/image17.jpeg"/></Relationships>
</file>

<file path=ppt/slides/_rels/slide40.xml.rels><?xml version="1.0" encoding="UTF-8" standalone="yes"?>
<Relationships xmlns="http://schemas.openxmlformats.org/package/2006/relationships"><Relationship Id="rId8" Type="http://schemas.openxmlformats.org/officeDocument/2006/relationships/image" Target="../media/image271.png"/><Relationship Id="rId13" Type="http://schemas.openxmlformats.org/officeDocument/2006/relationships/image" Target="../media/image276.png"/><Relationship Id="rId3" Type="http://schemas.openxmlformats.org/officeDocument/2006/relationships/image" Target="../media/image266.png"/><Relationship Id="rId7" Type="http://schemas.openxmlformats.org/officeDocument/2006/relationships/image" Target="../media/image270.png"/><Relationship Id="rId12" Type="http://schemas.openxmlformats.org/officeDocument/2006/relationships/image" Target="../media/image275.png"/><Relationship Id="rId2" Type="http://schemas.openxmlformats.org/officeDocument/2006/relationships/notesSlide" Target="../notesSlides/notesSlide39.xml"/><Relationship Id="rId16" Type="http://schemas.openxmlformats.org/officeDocument/2006/relationships/image" Target="../media/image279.png"/><Relationship Id="rId1" Type="http://schemas.openxmlformats.org/officeDocument/2006/relationships/slideLayout" Target="../slideLayouts/slideLayout18.xml"/><Relationship Id="rId6" Type="http://schemas.openxmlformats.org/officeDocument/2006/relationships/image" Target="../media/image269.png"/><Relationship Id="rId11" Type="http://schemas.openxmlformats.org/officeDocument/2006/relationships/image" Target="../media/image274.png"/><Relationship Id="rId5" Type="http://schemas.openxmlformats.org/officeDocument/2006/relationships/image" Target="../media/image268.png"/><Relationship Id="rId15" Type="http://schemas.openxmlformats.org/officeDocument/2006/relationships/image" Target="../media/image278.png"/><Relationship Id="rId10" Type="http://schemas.openxmlformats.org/officeDocument/2006/relationships/image" Target="../media/image273.png"/><Relationship Id="rId4" Type="http://schemas.openxmlformats.org/officeDocument/2006/relationships/image" Target="../media/image267.png"/><Relationship Id="rId9" Type="http://schemas.openxmlformats.org/officeDocument/2006/relationships/image" Target="../media/image272.png"/><Relationship Id="rId14" Type="http://schemas.openxmlformats.org/officeDocument/2006/relationships/image" Target="../media/image277.png"/></Relationships>
</file>

<file path=ppt/slides/_rels/slide4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285.jpeg"/><Relationship Id="rId3" Type="http://schemas.openxmlformats.org/officeDocument/2006/relationships/notesSlide" Target="../notesSlides/notesSlide41.xml"/><Relationship Id="rId7" Type="http://schemas.openxmlformats.org/officeDocument/2006/relationships/image" Target="../media/image284.png"/><Relationship Id="rId2" Type="http://schemas.openxmlformats.org/officeDocument/2006/relationships/slideLayout" Target="../slideLayouts/slideLayout4.xml"/><Relationship Id="rId1" Type="http://schemas.openxmlformats.org/officeDocument/2006/relationships/tags" Target="../tags/tag50.xml"/><Relationship Id="rId6" Type="http://schemas.openxmlformats.org/officeDocument/2006/relationships/image" Target="../media/image283.png"/><Relationship Id="rId5" Type="http://schemas.openxmlformats.org/officeDocument/2006/relationships/image" Target="../media/image282.jpeg"/><Relationship Id="rId4" Type="http://schemas.openxmlformats.org/officeDocument/2006/relationships/image" Target="../media/image28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jpeg"/><Relationship Id="rId3" Type="http://schemas.openxmlformats.org/officeDocument/2006/relationships/image" Target="../media/image16.jpe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png"/><Relationship Id="rId14" Type="http://schemas.openxmlformats.org/officeDocument/2006/relationships/image" Target="../media/image29.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47.xml"/></Relationships>
</file>

<file path=ppt/slides/_rels/slide9.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2.png"/><Relationship Id="rId26" Type="http://schemas.openxmlformats.org/officeDocument/2006/relationships/image" Target="../media/image47.png"/><Relationship Id="rId39" Type="http://schemas.openxmlformats.org/officeDocument/2006/relationships/image" Target="../media/image55.jpeg"/><Relationship Id="rId21" Type="http://schemas.openxmlformats.org/officeDocument/2006/relationships/hyperlink" Target="http://www.spicer.com/intro-new-horiz-7.htm" TargetMode="External"/><Relationship Id="rId34" Type="http://schemas.openxmlformats.org/officeDocument/2006/relationships/image" Target="../media/image52.png"/><Relationship Id="rId42" Type="http://schemas.openxmlformats.org/officeDocument/2006/relationships/image" Target="../media/image58.png"/><Relationship Id="rId47" Type="http://schemas.openxmlformats.org/officeDocument/2006/relationships/image" Target="../media/image63.png"/><Relationship Id="rId50" Type="http://schemas.openxmlformats.org/officeDocument/2006/relationships/image" Target="../media/image66.jpeg"/><Relationship Id="rId55" Type="http://schemas.openxmlformats.org/officeDocument/2006/relationships/image" Target="../media/image71.jpeg"/><Relationship Id="rId7" Type="http://schemas.openxmlformats.org/officeDocument/2006/relationships/image" Target="../media/image33.png"/><Relationship Id="rId12" Type="http://schemas.openxmlformats.org/officeDocument/2006/relationships/image" Target="../media/image37.jpeg"/><Relationship Id="rId17" Type="http://schemas.openxmlformats.org/officeDocument/2006/relationships/image" Target="../media/image41.png"/><Relationship Id="rId25" Type="http://schemas.openxmlformats.org/officeDocument/2006/relationships/hyperlink" Target="http://www.neimanmarcus.com/index.jhtml" TargetMode="External"/><Relationship Id="rId33" Type="http://schemas.openxmlformats.org/officeDocument/2006/relationships/hyperlink" Target="http://www.starbucks.com.au/en-AU/" TargetMode="External"/><Relationship Id="rId38" Type="http://schemas.openxmlformats.org/officeDocument/2006/relationships/hyperlink" Target="http://www.istarfinancial.com/Home.html" TargetMode="External"/><Relationship Id="rId46" Type="http://schemas.openxmlformats.org/officeDocument/2006/relationships/image" Target="../media/image62.jpeg"/><Relationship Id="rId2" Type="http://schemas.openxmlformats.org/officeDocument/2006/relationships/notesSlide" Target="../notesSlides/notesSlide9.xml"/><Relationship Id="rId16" Type="http://schemas.openxmlformats.org/officeDocument/2006/relationships/hyperlink" Target="http://www.honeywell.com/" TargetMode="External"/><Relationship Id="rId20" Type="http://schemas.openxmlformats.org/officeDocument/2006/relationships/image" Target="../media/image43.png"/><Relationship Id="rId29" Type="http://schemas.openxmlformats.org/officeDocument/2006/relationships/image" Target="../media/image49.jpeg"/><Relationship Id="rId41" Type="http://schemas.openxmlformats.org/officeDocument/2006/relationships/image" Target="../media/image57.png"/><Relationship Id="rId54" Type="http://schemas.openxmlformats.org/officeDocument/2006/relationships/image" Target="../media/image70.png"/><Relationship Id="rId1" Type="http://schemas.openxmlformats.org/officeDocument/2006/relationships/slideLayout" Target="../slideLayouts/slideLayout10.xml"/><Relationship Id="rId6" Type="http://schemas.openxmlformats.org/officeDocument/2006/relationships/hyperlink" Target="http://www.ccamatil.com/default.asp" TargetMode="External"/><Relationship Id="rId11" Type="http://schemas.openxmlformats.org/officeDocument/2006/relationships/image" Target="../media/image36.png"/><Relationship Id="rId24" Type="http://schemas.openxmlformats.org/officeDocument/2006/relationships/image" Target="../media/image46.png"/><Relationship Id="rId32" Type="http://schemas.openxmlformats.org/officeDocument/2006/relationships/image" Target="../media/image51.png"/><Relationship Id="rId37" Type="http://schemas.openxmlformats.org/officeDocument/2006/relationships/image" Target="../media/image54.jpeg"/><Relationship Id="rId40" Type="http://schemas.openxmlformats.org/officeDocument/2006/relationships/image" Target="../media/image56.png"/><Relationship Id="rId45" Type="http://schemas.openxmlformats.org/officeDocument/2006/relationships/image" Target="../media/image61.png"/><Relationship Id="rId53" Type="http://schemas.openxmlformats.org/officeDocument/2006/relationships/image" Target="../media/image69.jpeg"/><Relationship Id="rId5" Type="http://schemas.openxmlformats.org/officeDocument/2006/relationships/image" Target="../media/image32.png"/><Relationship Id="rId15" Type="http://schemas.openxmlformats.org/officeDocument/2006/relationships/image" Target="../media/image40.png"/><Relationship Id="rId23" Type="http://schemas.openxmlformats.org/officeDocument/2006/relationships/image" Target="../media/image45.png"/><Relationship Id="rId28" Type="http://schemas.openxmlformats.org/officeDocument/2006/relationships/image" Target="../media/image48.png"/><Relationship Id="rId36" Type="http://schemas.openxmlformats.org/officeDocument/2006/relationships/image" Target="../media/image53.png"/><Relationship Id="rId49" Type="http://schemas.openxmlformats.org/officeDocument/2006/relationships/image" Target="../media/image65.png"/><Relationship Id="rId10" Type="http://schemas.openxmlformats.org/officeDocument/2006/relationships/hyperlink" Target="http://www.marvel.com/index.htm" TargetMode="External"/><Relationship Id="rId19" Type="http://schemas.openxmlformats.org/officeDocument/2006/relationships/hyperlink" Target="http://www.us.playstation.com/" TargetMode="External"/><Relationship Id="rId31" Type="http://schemas.openxmlformats.org/officeDocument/2006/relationships/hyperlink" Target="http://www.covisint.com/" TargetMode="External"/><Relationship Id="rId44" Type="http://schemas.openxmlformats.org/officeDocument/2006/relationships/image" Target="../media/image60.png"/><Relationship Id="rId52" Type="http://schemas.openxmlformats.org/officeDocument/2006/relationships/image" Target="../media/image68.jpeg"/><Relationship Id="rId4" Type="http://schemas.openxmlformats.org/officeDocument/2006/relationships/image" Target="../media/image31.jpeg"/><Relationship Id="rId9" Type="http://schemas.openxmlformats.org/officeDocument/2006/relationships/image" Target="../media/image35.png"/><Relationship Id="rId14" Type="http://schemas.openxmlformats.org/officeDocument/2006/relationships/image" Target="../media/image39.png"/><Relationship Id="rId22" Type="http://schemas.openxmlformats.org/officeDocument/2006/relationships/image" Target="../media/image44.png"/><Relationship Id="rId27" Type="http://schemas.openxmlformats.org/officeDocument/2006/relationships/hyperlink" Target="http://www.vitria.com/" TargetMode="External"/><Relationship Id="rId30" Type="http://schemas.openxmlformats.org/officeDocument/2006/relationships/image" Target="../media/image50.jpeg"/><Relationship Id="rId35" Type="http://schemas.openxmlformats.org/officeDocument/2006/relationships/hyperlink" Target="http://www.landolakes.com/" TargetMode="External"/><Relationship Id="rId43" Type="http://schemas.openxmlformats.org/officeDocument/2006/relationships/image" Target="../media/image59.png"/><Relationship Id="rId48" Type="http://schemas.openxmlformats.org/officeDocument/2006/relationships/image" Target="../media/image64.png"/><Relationship Id="rId56" Type="http://schemas.openxmlformats.org/officeDocument/2006/relationships/image" Target="../media/image72.jpeg"/><Relationship Id="rId8" Type="http://schemas.openxmlformats.org/officeDocument/2006/relationships/image" Target="../media/image34.png"/><Relationship Id="rId51" Type="http://schemas.openxmlformats.org/officeDocument/2006/relationships/image" Target="../media/image67.png"/><Relationship Id="rId3"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75300" y="3035300"/>
            <a:ext cx="3322811" cy="1965770"/>
          </a:xfrm>
        </p:spPr>
        <p:txBody>
          <a:bodyPr/>
          <a:lstStyle/>
          <a:p>
            <a:r>
              <a:rPr lang="en-US" dirty="0" smtClean="0"/>
              <a:t>Capgemini’s Oracle  </a:t>
            </a:r>
            <a:br>
              <a:rPr lang="en-US" dirty="0" smtClean="0"/>
            </a:br>
            <a:r>
              <a:rPr lang="en-US" dirty="0" smtClean="0"/>
              <a:t>Service Line Overview</a:t>
            </a:r>
            <a:endParaRPr lang="en-US" dirty="0"/>
          </a:p>
        </p:txBody>
      </p:sp>
      <p:sp>
        <p:nvSpPr>
          <p:cNvPr id="3" name="Subtitle 2"/>
          <p:cNvSpPr>
            <a:spLocks noGrp="1"/>
          </p:cNvSpPr>
          <p:nvPr>
            <p:ph type="subTitle" idx="1"/>
          </p:nvPr>
        </p:nvSpPr>
        <p:spPr>
          <a:xfrm>
            <a:off x="5575300" y="5115370"/>
            <a:ext cx="3322811" cy="914400"/>
          </a:xfrm>
        </p:spPr>
        <p:txBody>
          <a:bodyPr/>
          <a:lstStyle/>
          <a:p>
            <a:r>
              <a:rPr lang="en-US" dirty="0" smtClean="0"/>
              <a:t>January, 2015</a:t>
            </a:r>
            <a:endParaRPr lang="en-US" dirty="0"/>
          </a:p>
        </p:txBody>
      </p:sp>
      <p:grpSp>
        <p:nvGrpSpPr>
          <p:cNvPr id="72" name="Group 71"/>
          <p:cNvGrpSpPr/>
          <p:nvPr/>
        </p:nvGrpSpPr>
        <p:grpSpPr>
          <a:xfrm>
            <a:off x="2085886" y="3162301"/>
            <a:ext cx="1365701" cy="1041400"/>
            <a:chOff x="6270431" y="1174750"/>
            <a:chExt cx="2299773" cy="1753666"/>
          </a:xfrm>
        </p:grpSpPr>
        <p:grpSp>
          <p:nvGrpSpPr>
            <p:cNvPr id="73" name="Group 29"/>
            <p:cNvGrpSpPr/>
            <p:nvPr/>
          </p:nvGrpSpPr>
          <p:grpSpPr>
            <a:xfrm>
              <a:off x="7493230" y="2193341"/>
              <a:ext cx="687975" cy="735075"/>
              <a:chOff x="8557418" y="1216754"/>
              <a:chExt cx="1346449" cy="1438631"/>
            </a:xfrm>
          </p:grpSpPr>
          <p:sp>
            <p:nvSpPr>
              <p:cNvPr id="80" name="Freeform 282"/>
              <p:cNvSpPr>
                <a:spLocks/>
              </p:cNvSpPr>
              <p:nvPr/>
            </p:nvSpPr>
            <p:spPr bwMode="auto">
              <a:xfrm>
                <a:off x="8557418" y="1216754"/>
                <a:ext cx="1346449" cy="1438631"/>
              </a:xfrm>
              <a:custGeom>
                <a:avLst/>
                <a:gdLst>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263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9106 w 10000"/>
                  <a:gd name="connsiteY56" fmla="*/ 1250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172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3382 w 10000"/>
                  <a:gd name="connsiteY109"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382 w 10000"/>
                  <a:gd name="connsiteY110"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129 w 10000"/>
                  <a:gd name="connsiteY110" fmla="*/ 9389 h 10000"/>
                  <a:gd name="connsiteX111" fmla="*/ 3382 w 10000"/>
                  <a:gd name="connsiteY111"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200 w 10000"/>
                  <a:gd name="connsiteY110" fmla="*/ 9621 h 10000"/>
                  <a:gd name="connsiteX111" fmla="*/ 3382 w 10000"/>
                  <a:gd name="connsiteY111"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030 w 10000"/>
                  <a:gd name="connsiteY110" fmla="*/ 9468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51 w 10000"/>
                  <a:gd name="connsiteY109" fmla="*/ 8603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51 w 10000"/>
                  <a:gd name="connsiteY109" fmla="*/ 8840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827 w 10000"/>
                  <a:gd name="connsiteY109" fmla="*/ 8641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21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39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21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0000" h="10000">
                    <a:moveTo>
                      <a:pt x="3382" y="9562"/>
                    </a:moveTo>
                    <a:lnTo>
                      <a:pt x="3897" y="8613"/>
                    </a:lnTo>
                    <a:lnTo>
                      <a:pt x="4338" y="8686"/>
                    </a:lnTo>
                    <a:lnTo>
                      <a:pt x="4485" y="9708"/>
                    </a:lnTo>
                    <a:lnTo>
                      <a:pt x="4485" y="9708"/>
                    </a:lnTo>
                    <a:cubicBezTo>
                      <a:pt x="4510" y="9781"/>
                      <a:pt x="4534" y="9854"/>
                      <a:pt x="4559" y="9927"/>
                    </a:cubicBezTo>
                    <a:lnTo>
                      <a:pt x="4559" y="9927"/>
                    </a:lnTo>
                    <a:lnTo>
                      <a:pt x="4632" y="10000"/>
                    </a:lnTo>
                    <a:lnTo>
                      <a:pt x="4632" y="10000"/>
                    </a:lnTo>
                    <a:lnTo>
                      <a:pt x="4779" y="10000"/>
                    </a:lnTo>
                    <a:lnTo>
                      <a:pt x="6029" y="9927"/>
                    </a:lnTo>
                    <a:lnTo>
                      <a:pt x="6029" y="9927"/>
                    </a:lnTo>
                    <a:lnTo>
                      <a:pt x="6250" y="9781"/>
                    </a:lnTo>
                    <a:lnTo>
                      <a:pt x="6250" y="9781"/>
                    </a:lnTo>
                    <a:cubicBezTo>
                      <a:pt x="6275" y="9708"/>
                      <a:pt x="6299" y="9635"/>
                      <a:pt x="6324" y="9562"/>
                    </a:cubicBezTo>
                    <a:cubicBezTo>
                      <a:pt x="6299" y="9221"/>
                      <a:pt x="6275" y="8881"/>
                      <a:pt x="6250" y="8540"/>
                    </a:cubicBezTo>
                    <a:lnTo>
                      <a:pt x="6618" y="8321"/>
                    </a:lnTo>
                    <a:lnTo>
                      <a:pt x="7353" y="9124"/>
                    </a:lnTo>
                    <a:lnTo>
                      <a:pt x="7353" y="9124"/>
                    </a:lnTo>
                    <a:lnTo>
                      <a:pt x="7574" y="9270"/>
                    </a:lnTo>
                    <a:lnTo>
                      <a:pt x="7574" y="9270"/>
                    </a:lnTo>
                    <a:lnTo>
                      <a:pt x="7721" y="9124"/>
                    </a:lnTo>
                    <a:lnTo>
                      <a:pt x="8750" y="8321"/>
                    </a:lnTo>
                    <a:lnTo>
                      <a:pt x="8750" y="8321"/>
                    </a:lnTo>
                    <a:cubicBezTo>
                      <a:pt x="8775" y="8272"/>
                      <a:pt x="8799" y="8224"/>
                      <a:pt x="8824" y="8175"/>
                    </a:cubicBezTo>
                    <a:lnTo>
                      <a:pt x="8824" y="8175"/>
                    </a:lnTo>
                    <a:cubicBezTo>
                      <a:pt x="8799" y="8102"/>
                      <a:pt x="8775" y="8029"/>
                      <a:pt x="8750" y="7956"/>
                    </a:cubicBezTo>
                    <a:lnTo>
                      <a:pt x="8088" y="7153"/>
                    </a:lnTo>
                    <a:lnTo>
                      <a:pt x="8309" y="6788"/>
                    </a:lnTo>
                    <a:lnTo>
                      <a:pt x="9338" y="7007"/>
                    </a:lnTo>
                    <a:lnTo>
                      <a:pt x="9338" y="7007"/>
                    </a:lnTo>
                    <a:lnTo>
                      <a:pt x="9559" y="6934"/>
                    </a:lnTo>
                    <a:lnTo>
                      <a:pt x="9559" y="6934"/>
                    </a:lnTo>
                    <a:lnTo>
                      <a:pt x="9706" y="6788"/>
                    </a:lnTo>
                    <a:lnTo>
                      <a:pt x="10000" y="5474"/>
                    </a:lnTo>
                    <a:lnTo>
                      <a:pt x="10000" y="5474"/>
                    </a:lnTo>
                    <a:lnTo>
                      <a:pt x="10000" y="5255"/>
                    </a:lnTo>
                    <a:lnTo>
                      <a:pt x="10000" y="5255"/>
                    </a:lnTo>
                    <a:lnTo>
                      <a:pt x="9779" y="5182"/>
                    </a:lnTo>
                    <a:lnTo>
                      <a:pt x="8750" y="4891"/>
                    </a:lnTo>
                    <a:cubicBezTo>
                      <a:pt x="8725" y="4769"/>
                      <a:pt x="8701" y="4648"/>
                      <a:pt x="8676" y="4526"/>
                    </a:cubicBezTo>
                    <a:lnTo>
                      <a:pt x="9706" y="4088"/>
                    </a:lnTo>
                    <a:lnTo>
                      <a:pt x="9706" y="4088"/>
                    </a:lnTo>
                    <a:lnTo>
                      <a:pt x="9853" y="3869"/>
                    </a:lnTo>
                    <a:lnTo>
                      <a:pt x="9853" y="3869"/>
                    </a:lnTo>
                    <a:lnTo>
                      <a:pt x="9853" y="3723"/>
                    </a:lnTo>
                    <a:lnTo>
                      <a:pt x="9338" y="2482"/>
                    </a:lnTo>
                    <a:lnTo>
                      <a:pt x="9338" y="2482"/>
                    </a:lnTo>
                    <a:lnTo>
                      <a:pt x="9118" y="2336"/>
                    </a:lnTo>
                    <a:lnTo>
                      <a:pt x="9118" y="2336"/>
                    </a:lnTo>
                    <a:lnTo>
                      <a:pt x="8971" y="2336"/>
                    </a:lnTo>
                    <a:lnTo>
                      <a:pt x="7941" y="2774"/>
                    </a:lnTo>
                    <a:lnTo>
                      <a:pt x="7647" y="2409"/>
                    </a:lnTo>
                    <a:lnTo>
                      <a:pt x="8162" y="1460"/>
                    </a:lnTo>
                    <a:lnTo>
                      <a:pt x="8162" y="1460"/>
                    </a:lnTo>
                    <a:cubicBezTo>
                      <a:pt x="8187" y="1406"/>
                      <a:pt x="8213" y="1351"/>
                      <a:pt x="8238" y="1297"/>
                    </a:cubicBezTo>
                    <a:lnTo>
                      <a:pt x="8088" y="1095"/>
                    </a:lnTo>
                    <a:lnTo>
                      <a:pt x="6985" y="438"/>
                    </a:lnTo>
                    <a:lnTo>
                      <a:pt x="6985" y="438"/>
                    </a:lnTo>
                    <a:lnTo>
                      <a:pt x="6765" y="438"/>
                    </a:lnTo>
                    <a:lnTo>
                      <a:pt x="6618" y="584"/>
                    </a:lnTo>
                    <a:lnTo>
                      <a:pt x="6029" y="1460"/>
                    </a:lnTo>
                    <a:lnTo>
                      <a:pt x="5588" y="1387"/>
                    </a:lnTo>
                    <a:cubicBezTo>
                      <a:pt x="5564" y="1022"/>
                      <a:pt x="5539" y="657"/>
                      <a:pt x="5515" y="292"/>
                    </a:cubicBezTo>
                    <a:lnTo>
                      <a:pt x="5515" y="292"/>
                    </a:lnTo>
                    <a:lnTo>
                      <a:pt x="5368" y="73"/>
                    </a:lnTo>
                    <a:lnTo>
                      <a:pt x="5368" y="73"/>
                    </a:lnTo>
                    <a:lnTo>
                      <a:pt x="5221" y="0"/>
                    </a:lnTo>
                    <a:lnTo>
                      <a:pt x="3897" y="219"/>
                    </a:lnTo>
                    <a:lnTo>
                      <a:pt x="3897" y="219"/>
                    </a:lnTo>
                    <a:lnTo>
                      <a:pt x="3750" y="292"/>
                    </a:lnTo>
                    <a:lnTo>
                      <a:pt x="3603" y="438"/>
                    </a:lnTo>
                    <a:lnTo>
                      <a:pt x="3750" y="1606"/>
                    </a:lnTo>
                    <a:lnTo>
                      <a:pt x="3382" y="1679"/>
                    </a:lnTo>
                    <a:lnTo>
                      <a:pt x="2574" y="803"/>
                    </a:lnTo>
                    <a:lnTo>
                      <a:pt x="2574" y="803"/>
                    </a:lnTo>
                    <a:lnTo>
                      <a:pt x="2426" y="730"/>
                    </a:lnTo>
                    <a:lnTo>
                      <a:pt x="2206" y="803"/>
                    </a:lnTo>
                    <a:lnTo>
                      <a:pt x="1176" y="1752"/>
                    </a:lnTo>
                    <a:lnTo>
                      <a:pt x="1176" y="1752"/>
                    </a:lnTo>
                    <a:cubicBezTo>
                      <a:pt x="1152" y="1825"/>
                      <a:pt x="1127" y="1898"/>
                      <a:pt x="1103" y="1971"/>
                    </a:cubicBezTo>
                    <a:lnTo>
                      <a:pt x="1103" y="1971"/>
                    </a:lnTo>
                    <a:cubicBezTo>
                      <a:pt x="1127" y="2020"/>
                      <a:pt x="1152" y="2068"/>
                      <a:pt x="1176" y="2117"/>
                    </a:cubicBezTo>
                    <a:lnTo>
                      <a:pt x="1838" y="2993"/>
                    </a:lnTo>
                    <a:lnTo>
                      <a:pt x="1691" y="3212"/>
                    </a:lnTo>
                    <a:lnTo>
                      <a:pt x="662" y="3066"/>
                    </a:lnTo>
                    <a:lnTo>
                      <a:pt x="662" y="3066"/>
                    </a:lnTo>
                    <a:lnTo>
                      <a:pt x="441" y="3066"/>
                    </a:lnTo>
                    <a:lnTo>
                      <a:pt x="441" y="3066"/>
                    </a:lnTo>
                    <a:lnTo>
                      <a:pt x="294" y="3212"/>
                    </a:lnTo>
                    <a:lnTo>
                      <a:pt x="0" y="4526"/>
                    </a:lnTo>
                    <a:lnTo>
                      <a:pt x="0" y="4526"/>
                    </a:lnTo>
                    <a:lnTo>
                      <a:pt x="0" y="4818"/>
                    </a:lnTo>
                    <a:lnTo>
                      <a:pt x="0" y="4818"/>
                    </a:lnTo>
                    <a:lnTo>
                      <a:pt x="147" y="4891"/>
                    </a:lnTo>
                    <a:lnTo>
                      <a:pt x="1176" y="5109"/>
                    </a:lnTo>
                    <a:cubicBezTo>
                      <a:pt x="1225" y="5255"/>
                      <a:pt x="1275" y="5401"/>
                      <a:pt x="1324" y="5547"/>
                    </a:cubicBezTo>
                    <a:lnTo>
                      <a:pt x="294" y="5912"/>
                    </a:lnTo>
                    <a:lnTo>
                      <a:pt x="294" y="5912"/>
                    </a:lnTo>
                    <a:lnTo>
                      <a:pt x="147" y="6131"/>
                    </a:lnTo>
                    <a:lnTo>
                      <a:pt x="147" y="6277"/>
                    </a:lnTo>
                    <a:lnTo>
                      <a:pt x="662" y="7591"/>
                    </a:lnTo>
                    <a:lnTo>
                      <a:pt x="662" y="7591"/>
                    </a:lnTo>
                    <a:lnTo>
                      <a:pt x="809" y="7664"/>
                    </a:lnTo>
                    <a:lnTo>
                      <a:pt x="809" y="7664"/>
                    </a:lnTo>
                    <a:lnTo>
                      <a:pt x="1029" y="7664"/>
                    </a:lnTo>
                    <a:lnTo>
                      <a:pt x="2059" y="7299"/>
                    </a:lnTo>
                    <a:lnTo>
                      <a:pt x="2353" y="7591"/>
                    </a:lnTo>
                    <a:lnTo>
                      <a:pt x="1765" y="8540"/>
                    </a:lnTo>
                    <a:cubicBezTo>
                      <a:pt x="1750" y="8561"/>
                      <a:pt x="1736" y="8582"/>
                      <a:pt x="1721" y="8603"/>
                    </a:cubicBezTo>
                    <a:lnTo>
                      <a:pt x="1951" y="8840"/>
                    </a:lnTo>
                    <a:lnTo>
                      <a:pt x="3012" y="9567"/>
                    </a:lnTo>
                    <a:lnTo>
                      <a:pt x="3200" y="9621"/>
                    </a:lnTo>
                    <a:lnTo>
                      <a:pt x="3382" y="9562"/>
                    </a:lnTo>
                    <a:close/>
                  </a:path>
                </a:pathLst>
              </a:custGeom>
              <a:noFill/>
              <a:ln w="19050">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Oval 80"/>
              <p:cNvSpPr/>
              <p:nvPr/>
            </p:nvSpPr>
            <p:spPr>
              <a:xfrm>
                <a:off x="9056134" y="1752306"/>
                <a:ext cx="366317" cy="378035"/>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grpSp>
          <p:nvGrpSpPr>
            <p:cNvPr id="74" name="Group 24"/>
            <p:cNvGrpSpPr/>
            <p:nvPr/>
          </p:nvGrpSpPr>
          <p:grpSpPr>
            <a:xfrm>
              <a:off x="6270431" y="1216754"/>
              <a:ext cx="1346449" cy="1438631"/>
              <a:chOff x="6270431" y="1216754"/>
              <a:chExt cx="1346449" cy="1438631"/>
            </a:xfrm>
          </p:grpSpPr>
          <p:sp>
            <p:nvSpPr>
              <p:cNvPr id="78" name="Freeform 282"/>
              <p:cNvSpPr>
                <a:spLocks/>
              </p:cNvSpPr>
              <p:nvPr/>
            </p:nvSpPr>
            <p:spPr bwMode="auto">
              <a:xfrm>
                <a:off x="6270431" y="1216754"/>
                <a:ext cx="1346449" cy="1438631"/>
              </a:xfrm>
              <a:custGeom>
                <a:avLst/>
                <a:gdLst>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263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9106 w 10000"/>
                  <a:gd name="connsiteY56" fmla="*/ 1250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172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0000" h="10000">
                    <a:moveTo>
                      <a:pt x="3382" y="9562"/>
                    </a:moveTo>
                    <a:lnTo>
                      <a:pt x="3897" y="8613"/>
                    </a:lnTo>
                    <a:lnTo>
                      <a:pt x="4338" y="8686"/>
                    </a:lnTo>
                    <a:lnTo>
                      <a:pt x="4485" y="9708"/>
                    </a:lnTo>
                    <a:lnTo>
                      <a:pt x="4485" y="9708"/>
                    </a:lnTo>
                    <a:cubicBezTo>
                      <a:pt x="4510" y="9781"/>
                      <a:pt x="4534" y="9854"/>
                      <a:pt x="4559" y="9927"/>
                    </a:cubicBezTo>
                    <a:lnTo>
                      <a:pt x="4559" y="9927"/>
                    </a:lnTo>
                    <a:lnTo>
                      <a:pt x="4632" y="10000"/>
                    </a:lnTo>
                    <a:lnTo>
                      <a:pt x="4632" y="10000"/>
                    </a:lnTo>
                    <a:lnTo>
                      <a:pt x="4779" y="10000"/>
                    </a:lnTo>
                    <a:lnTo>
                      <a:pt x="6029" y="9927"/>
                    </a:lnTo>
                    <a:lnTo>
                      <a:pt x="6029" y="9927"/>
                    </a:lnTo>
                    <a:lnTo>
                      <a:pt x="6250" y="9781"/>
                    </a:lnTo>
                    <a:lnTo>
                      <a:pt x="6250" y="9781"/>
                    </a:lnTo>
                    <a:cubicBezTo>
                      <a:pt x="6275" y="9708"/>
                      <a:pt x="6299" y="9635"/>
                      <a:pt x="6324" y="9562"/>
                    </a:cubicBezTo>
                    <a:cubicBezTo>
                      <a:pt x="6299" y="9221"/>
                      <a:pt x="6275" y="8881"/>
                      <a:pt x="6250" y="8540"/>
                    </a:cubicBezTo>
                    <a:lnTo>
                      <a:pt x="6618" y="8321"/>
                    </a:lnTo>
                    <a:lnTo>
                      <a:pt x="7353" y="9124"/>
                    </a:lnTo>
                    <a:lnTo>
                      <a:pt x="7353" y="9124"/>
                    </a:lnTo>
                    <a:lnTo>
                      <a:pt x="7574" y="9270"/>
                    </a:lnTo>
                    <a:lnTo>
                      <a:pt x="7574" y="9270"/>
                    </a:lnTo>
                    <a:lnTo>
                      <a:pt x="7721" y="9124"/>
                    </a:lnTo>
                    <a:lnTo>
                      <a:pt x="8750" y="8321"/>
                    </a:lnTo>
                    <a:lnTo>
                      <a:pt x="8750" y="8321"/>
                    </a:lnTo>
                    <a:cubicBezTo>
                      <a:pt x="8775" y="8272"/>
                      <a:pt x="8799" y="8224"/>
                      <a:pt x="8824" y="8175"/>
                    </a:cubicBezTo>
                    <a:lnTo>
                      <a:pt x="8824" y="8175"/>
                    </a:lnTo>
                    <a:cubicBezTo>
                      <a:pt x="8799" y="8102"/>
                      <a:pt x="8775" y="8029"/>
                      <a:pt x="8750" y="7956"/>
                    </a:cubicBezTo>
                    <a:lnTo>
                      <a:pt x="8088" y="7153"/>
                    </a:lnTo>
                    <a:lnTo>
                      <a:pt x="8309" y="6788"/>
                    </a:lnTo>
                    <a:lnTo>
                      <a:pt x="9338" y="7007"/>
                    </a:lnTo>
                    <a:lnTo>
                      <a:pt x="9338" y="7007"/>
                    </a:lnTo>
                    <a:lnTo>
                      <a:pt x="9559" y="6934"/>
                    </a:lnTo>
                    <a:lnTo>
                      <a:pt x="9559" y="6934"/>
                    </a:lnTo>
                    <a:lnTo>
                      <a:pt x="9706" y="6788"/>
                    </a:lnTo>
                    <a:lnTo>
                      <a:pt x="10000" y="5474"/>
                    </a:lnTo>
                    <a:lnTo>
                      <a:pt x="10000" y="5474"/>
                    </a:lnTo>
                    <a:lnTo>
                      <a:pt x="10000" y="5255"/>
                    </a:lnTo>
                    <a:lnTo>
                      <a:pt x="10000" y="5255"/>
                    </a:lnTo>
                    <a:lnTo>
                      <a:pt x="9779" y="5182"/>
                    </a:lnTo>
                    <a:lnTo>
                      <a:pt x="8750" y="4891"/>
                    </a:lnTo>
                    <a:cubicBezTo>
                      <a:pt x="8725" y="4769"/>
                      <a:pt x="8701" y="4648"/>
                      <a:pt x="8676" y="4526"/>
                    </a:cubicBezTo>
                    <a:lnTo>
                      <a:pt x="9706" y="4088"/>
                    </a:lnTo>
                    <a:lnTo>
                      <a:pt x="9706" y="4088"/>
                    </a:lnTo>
                    <a:lnTo>
                      <a:pt x="9853" y="3869"/>
                    </a:lnTo>
                    <a:lnTo>
                      <a:pt x="9853" y="3869"/>
                    </a:lnTo>
                    <a:lnTo>
                      <a:pt x="9853" y="3723"/>
                    </a:lnTo>
                    <a:lnTo>
                      <a:pt x="9338" y="2482"/>
                    </a:lnTo>
                    <a:lnTo>
                      <a:pt x="9338" y="2482"/>
                    </a:lnTo>
                    <a:lnTo>
                      <a:pt x="9118" y="2336"/>
                    </a:lnTo>
                    <a:lnTo>
                      <a:pt x="9118" y="2336"/>
                    </a:lnTo>
                    <a:lnTo>
                      <a:pt x="8971" y="2336"/>
                    </a:lnTo>
                    <a:lnTo>
                      <a:pt x="7941" y="2774"/>
                    </a:lnTo>
                    <a:lnTo>
                      <a:pt x="7647" y="2409"/>
                    </a:lnTo>
                    <a:lnTo>
                      <a:pt x="8162" y="1460"/>
                    </a:lnTo>
                    <a:lnTo>
                      <a:pt x="8162" y="1460"/>
                    </a:lnTo>
                    <a:cubicBezTo>
                      <a:pt x="8187" y="1406"/>
                      <a:pt x="8213" y="1351"/>
                      <a:pt x="8238" y="1297"/>
                    </a:cubicBezTo>
                    <a:lnTo>
                      <a:pt x="8088" y="1095"/>
                    </a:lnTo>
                    <a:lnTo>
                      <a:pt x="6985" y="438"/>
                    </a:lnTo>
                    <a:lnTo>
                      <a:pt x="6985" y="438"/>
                    </a:lnTo>
                    <a:lnTo>
                      <a:pt x="6765" y="438"/>
                    </a:lnTo>
                    <a:lnTo>
                      <a:pt x="6618" y="584"/>
                    </a:lnTo>
                    <a:lnTo>
                      <a:pt x="6029" y="1460"/>
                    </a:lnTo>
                    <a:lnTo>
                      <a:pt x="5588" y="1387"/>
                    </a:lnTo>
                    <a:cubicBezTo>
                      <a:pt x="5564" y="1022"/>
                      <a:pt x="5539" y="657"/>
                      <a:pt x="5515" y="292"/>
                    </a:cubicBezTo>
                    <a:lnTo>
                      <a:pt x="5515" y="292"/>
                    </a:lnTo>
                    <a:lnTo>
                      <a:pt x="5368" y="73"/>
                    </a:lnTo>
                    <a:lnTo>
                      <a:pt x="5368" y="73"/>
                    </a:lnTo>
                    <a:lnTo>
                      <a:pt x="5221" y="0"/>
                    </a:lnTo>
                    <a:lnTo>
                      <a:pt x="3897" y="219"/>
                    </a:lnTo>
                    <a:lnTo>
                      <a:pt x="3897" y="219"/>
                    </a:lnTo>
                    <a:lnTo>
                      <a:pt x="3750" y="292"/>
                    </a:lnTo>
                    <a:lnTo>
                      <a:pt x="3603" y="438"/>
                    </a:lnTo>
                    <a:lnTo>
                      <a:pt x="3750" y="1606"/>
                    </a:lnTo>
                    <a:lnTo>
                      <a:pt x="3382" y="1679"/>
                    </a:lnTo>
                    <a:lnTo>
                      <a:pt x="2574" y="803"/>
                    </a:lnTo>
                    <a:lnTo>
                      <a:pt x="2574" y="803"/>
                    </a:lnTo>
                    <a:lnTo>
                      <a:pt x="2426" y="730"/>
                    </a:lnTo>
                    <a:lnTo>
                      <a:pt x="2206" y="803"/>
                    </a:lnTo>
                    <a:lnTo>
                      <a:pt x="1176" y="1752"/>
                    </a:lnTo>
                    <a:lnTo>
                      <a:pt x="1176" y="1752"/>
                    </a:lnTo>
                    <a:cubicBezTo>
                      <a:pt x="1152" y="1825"/>
                      <a:pt x="1127" y="1898"/>
                      <a:pt x="1103" y="1971"/>
                    </a:cubicBezTo>
                    <a:lnTo>
                      <a:pt x="1103" y="1971"/>
                    </a:lnTo>
                    <a:cubicBezTo>
                      <a:pt x="1127" y="2020"/>
                      <a:pt x="1152" y="2068"/>
                      <a:pt x="1176" y="2117"/>
                    </a:cubicBezTo>
                    <a:lnTo>
                      <a:pt x="1838" y="2993"/>
                    </a:lnTo>
                    <a:lnTo>
                      <a:pt x="1691" y="3212"/>
                    </a:lnTo>
                    <a:lnTo>
                      <a:pt x="662" y="3066"/>
                    </a:lnTo>
                    <a:lnTo>
                      <a:pt x="662" y="3066"/>
                    </a:lnTo>
                    <a:lnTo>
                      <a:pt x="441" y="3066"/>
                    </a:lnTo>
                    <a:lnTo>
                      <a:pt x="441" y="3066"/>
                    </a:lnTo>
                    <a:lnTo>
                      <a:pt x="294" y="3212"/>
                    </a:lnTo>
                    <a:lnTo>
                      <a:pt x="0" y="4526"/>
                    </a:lnTo>
                    <a:lnTo>
                      <a:pt x="0" y="4526"/>
                    </a:lnTo>
                    <a:lnTo>
                      <a:pt x="0" y="4818"/>
                    </a:lnTo>
                    <a:lnTo>
                      <a:pt x="0" y="4818"/>
                    </a:lnTo>
                    <a:lnTo>
                      <a:pt x="147" y="4891"/>
                    </a:lnTo>
                    <a:lnTo>
                      <a:pt x="1176" y="5109"/>
                    </a:lnTo>
                    <a:cubicBezTo>
                      <a:pt x="1225" y="5255"/>
                      <a:pt x="1275" y="5401"/>
                      <a:pt x="1324" y="5547"/>
                    </a:cubicBezTo>
                    <a:lnTo>
                      <a:pt x="294" y="5912"/>
                    </a:lnTo>
                    <a:lnTo>
                      <a:pt x="294" y="5912"/>
                    </a:lnTo>
                    <a:lnTo>
                      <a:pt x="147" y="6131"/>
                    </a:lnTo>
                    <a:lnTo>
                      <a:pt x="147" y="6277"/>
                    </a:lnTo>
                    <a:lnTo>
                      <a:pt x="662" y="7591"/>
                    </a:lnTo>
                    <a:lnTo>
                      <a:pt x="662" y="7591"/>
                    </a:lnTo>
                    <a:lnTo>
                      <a:pt x="809" y="7664"/>
                    </a:lnTo>
                    <a:lnTo>
                      <a:pt x="809" y="7664"/>
                    </a:lnTo>
                    <a:lnTo>
                      <a:pt x="1029" y="7664"/>
                    </a:lnTo>
                    <a:lnTo>
                      <a:pt x="2059" y="7299"/>
                    </a:lnTo>
                    <a:lnTo>
                      <a:pt x="2353" y="7591"/>
                    </a:lnTo>
                    <a:lnTo>
                      <a:pt x="1765" y="8540"/>
                    </a:lnTo>
                  </a:path>
                </a:pathLst>
              </a:custGeom>
              <a:noFill/>
              <a:ln w="19050">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Oval 78"/>
              <p:cNvSpPr/>
              <p:nvPr/>
            </p:nvSpPr>
            <p:spPr>
              <a:xfrm>
                <a:off x="6769147" y="1752306"/>
                <a:ext cx="366317" cy="378035"/>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grpSp>
          <p:nvGrpSpPr>
            <p:cNvPr id="75" name="Group 28"/>
            <p:cNvGrpSpPr/>
            <p:nvPr/>
          </p:nvGrpSpPr>
          <p:grpSpPr>
            <a:xfrm>
              <a:off x="7616879" y="1174750"/>
              <a:ext cx="953325" cy="1018592"/>
              <a:chOff x="8557418" y="1216754"/>
              <a:chExt cx="1346449" cy="1438631"/>
            </a:xfrm>
          </p:grpSpPr>
          <p:sp>
            <p:nvSpPr>
              <p:cNvPr id="76" name="Freeform 282"/>
              <p:cNvSpPr>
                <a:spLocks/>
              </p:cNvSpPr>
              <p:nvPr/>
            </p:nvSpPr>
            <p:spPr bwMode="auto">
              <a:xfrm>
                <a:off x="8557418" y="1216754"/>
                <a:ext cx="1346449" cy="1438631"/>
              </a:xfrm>
              <a:custGeom>
                <a:avLst/>
                <a:gdLst>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263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9106 w 10000"/>
                  <a:gd name="connsiteY56" fmla="*/ 1250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172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3382 w 10000"/>
                  <a:gd name="connsiteY109"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382 w 10000"/>
                  <a:gd name="connsiteY110"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129 w 10000"/>
                  <a:gd name="connsiteY110" fmla="*/ 9389 h 10000"/>
                  <a:gd name="connsiteX111" fmla="*/ 3382 w 10000"/>
                  <a:gd name="connsiteY111"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200 w 10000"/>
                  <a:gd name="connsiteY110" fmla="*/ 9621 h 10000"/>
                  <a:gd name="connsiteX111" fmla="*/ 3382 w 10000"/>
                  <a:gd name="connsiteY111"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030 w 10000"/>
                  <a:gd name="connsiteY110" fmla="*/ 9468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51 w 10000"/>
                  <a:gd name="connsiteY109" fmla="*/ 8603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51 w 10000"/>
                  <a:gd name="connsiteY109" fmla="*/ 8840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827 w 10000"/>
                  <a:gd name="connsiteY109" fmla="*/ 8641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21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39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21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0000" h="10000">
                    <a:moveTo>
                      <a:pt x="3382" y="9562"/>
                    </a:moveTo>
                    <a:lnTo>
                      <a:pt x="3897" y="8613"/>
                    </a:lnTo>
                    <a:lnTo>
                      <a:pt x="4338" y="8686"/>
                    </a:lnTo>
                    <a:lnTo>
                      <a:pt x="4485" y="9708"/>
                    </a:lnTo>
                    <a:lnTo>
                      <a:pt x="4485" y="9708"/>
                    </a:lnTo>
                    <a:cubicBezTo>
                      <a:pt x="4510" y="9781"/>
                      <a:pt x="4534" y="9854"/>
                      <a:pt x="4559" y="9927"/>
                    </a:cubicBezTo>
                    <a:lnTo>
                      <a:pt x="4559" y="9927"/>
                    </a:lnTo>
                    <a:lnTo>
                      <a:pt x="4632" y="10000"/>
                    </a:lnTo>
                    <a:lnTo>
                      <a:pt x="4632" y="10000"/>
                    </a:lnTo>
                    <a:lnTo>
                      <a:pt x="4779" y="10000"/>
                    </a:lnTo>
                    <a:lnTo>
                      <a:pt x="6029" y="9927"/>
                    </a:lnTo>
                    <a:lnTo>
                      <a:pt x="6029" y="9927"/>
                    </a:lnTo>
                    <a:lnTo>
                      <a:pt x="6250" y="9781"/>
                    </a:lnTo>
                    <a:lnTo>
                      <a:pt x="6250" y="9781"/>
                    </a:lnTo>
                    <a:cubicBezTo>
                      <a:pt x="6275" y="9708"/>
                      <a:pt x="6299" y="9635"/>
                      <a:pt x="6324" y="9562"/>
                    </a:cubicBezTo>
                    <a:cubicBezTo>
                      <a:pt x="6299" y="9221"/>
                      <a:pt x="6275" y="8881"/>
                      <a:pt x="6250" y="8540"/>
                    </a:cubicBezTo>
                    <a:lnTo>
                      <a:pt x="6618" y="8321"/>
                    </a:lnTo>
                    <a:lnTo>
                      <a:pt x="7353" y="9124"/>
                    </a:lnTo>
                    <a:lnTo>
                      <a:pt x="7353" y="9124"/>
                    </a:lnTo>
                    <a:lnTo>
                      <a:pt x="7574" y="9270"/>
                    </a:lnTo>
                    <a:lnTo>
                      <a:pt x="7574" y="9270"/>
                    </a:lnTo>
                    <a:lnTo>
                      <a:pt x="7721" y="9124"/>
                    </a:lnTo>
                    <a:lnTo>
                      <a:pt x="8750" y="8321"/>
                    </a:lnTo>
                    <a:lnTo>
                      <a:pt x="8750" y="8321"/>
                    </a:lnTo>
                    <a:cubicBezTo>
                      <a:pt x="8775" y="8272"/>
                      <a:pt x="8799" y="8224"/>
                      <a:pt x="8824" y="8175"/>
                    </a:cubicBezTo>
                    <a:lnTo>
                      <a:pt x="8824" y="8175"/>
                    </a:lnTo>
                    <a:cubicBezTo>
                      <a:pt x="8799" y="8102"/>
                      <a:pt x="8775" y="8029"/>
                      <a:pt x="8750" y="7956"/>
                    </a:cubicBezTo>
                    <a:lnTo>
                      <a:pt x="8088" y="7153"/>
                    </a:lnTo>
                    <a:lnTo>
                      <a:pt x="8309" y="6788"/>
                    </a:lnTo>
                    <a:lnTo>
                      <a:pt x="9338" y="7007"/>
                    </a:lnTo>
                    <a:lnTo>
                      <a:pt x="9338" y="7007"/>
                    </a:lnTo>
                    <a:lnTo>
                      <a:pt x="9559" y="6934"/>
                    </a:lnTo>
                    <a:lnTo>
                      <a:pt x="9559" y="6934"/>
                    </a:lnTo>
                    <a:lnTo>
                      <a:pt x="9706" y="6788"/>
                    </a:lnTo>
                    <a:lnTo>
                      <a:pt x="10000" y="5474"/>
                    </a:lnTo>
                    <a:lnTo>
                      <a:pt x="10000" y="5474"/>
                    </a:lnTo>
                    <a:lnTo>
                      <a:pt x="10000" y="5255"/>
                    </a:lnTo>
                    <a:lnTo>
                      <a:pt x="10000" y="5255"/>
                    </a:lnTo>
                    <a:lnTo>
                      <a:pt x="9779" y="5182"/>
                    </a:lnTo>
                    <a:lnTo>
                      <a:pt x="8750" y="4891"/>
                    </a:lnTo>
                    <a:cubicBezTo>
                      <a:pt x="8725" y="4769"/>
                      <a:pt x="8701" y="4648"/>
                      <a:pt x="8676" y="4526"/>
                    </a:cubicBezTo>
                    <a:lnTo>
                      <a:pt x="9706" y="4088"/>
                    </a:lnTo>
                    <a:lnTo>
                      <a:pt x="9706" y="4088"/>
                    </a:lnTo>
                    <a:lnTo>
                      <a:pt x="9853" y="3869"/>
                    </a:lnTo>
                    <a:lnTo>
                      <a:pt x="9853" y="3869"/>
                    </a:lnTo>
                    <a:lnTo>
                      <a:pt x="9853" y="3723"/>
                    </a:lnTo>
                    <a:lnTo>
                      <a:pt x="9338" y="2482"/>
                    </a:lnTo>
                    <a:lnTo>
                      <a:pt x="9338" y="2482"/>
                    </a:lnTo>
                    <a:lnTo>
                      <a:pt x="9118" y="2336"/>
                    </a:lnTo>
                    <a:lnTo>
                      <a:pt x="9118" y="2336"/>
                    </a:lnTo>
                    <a:lnTo>
                      <a:pt x="8971" y="2336"/>
                    </a:lnTo>
                    <a:lnTo>
                      <a:pt x="7941" y="2774"/>
                    </a:lnTo>
                    <a:lnTo>
                      <a:pt x="7647" y="2409"/>
                    </a:lnTo>
                    <a:lnTo>
                      <a:pt x="8162" y="1460"/>
                    </a:lnTo>
                    <a:lnTo>
                      <a:pt x="8162" y="1460"/>
                    </a:lnTo>
                    <a:cubicBezTo>
                      <a:pt x="8187" y="1406"/>
                      <a:pt x="8213" y="1351"/>
                      <a:pt x="8238" y="1297"/>
                    </a:cubicBezTo>
                    <a:lnTo>
                      <a:pt x="8088" y="1095"/>
                    </a:lnTo>
                    <a:lnTo>
                      <a:pt x="6985" y="438"/>
                    </a:lnTo>
                    <a:lnTo>
                      <a:pt x="6985" y="438"/>
                    </a:lnTo>
                    <a:lnTo>
                      <a:pt x="6765" y="438"/>
                    </a:lnTo>
                    <a:lnTo>
                      <a:pt x="6618" y="584"/>
                    </a:lnTo>
                    <a:lnTo>
                      <a:pt x="6029" y="1460"/>
                    </a:lnTo>
                    <a:lnTo>
                      <a:pt x="5588" y="1387"/>
                    </a:lnTo>
                    <a:cubicBezTo>
                      <a:pt x="5564" y="1022"/>
                      <a:pt x="5539" y="657"/>
                      <a:pt x="5515" y="292"/>
                    </a:cubicBezTo>
                    <a:lnTo>
                      <a:pt x="5515" y="292"/>
                    </a:lnTo>
                    <a:lnTo>
                      <a:pt x="5368" y="73"/>
                    </a:lnTo>
                    <a:lnTo>
                      <a:pt x="5368" y="73"/>
                    </a:lnTo>
                    <a:lnTo>
                      <a:pt x="5221" y="0"/>
                    </a:lnTo>
                    <a:lnTo>
                      <a:pt x="3897" y="219"/>
                    </a:lnTo>
                    <a:lnTo>
                      <a:pt x="3897" y="219"/>
                    </a:lnTo>
                    <a:lnTo>
                      <a:pt x="3750" y="292"/>
                    </a:lnTo>
                    <a:lnTo>
                      <a:pt x="3603" y="438"/>
                    </a:lnTo>
                    <a:lnTo>
                      <a:pt x="3750" y="1606"/>
                    </a:lnTo>
                    <a:lnTo>
                      <a:pt x="3382" y="1679"/>
                    </a:lnTo>
                    <a:lnTo>
                      <a:pt x="2574" y="803"/>
                    </a:lnTo>
                    <a:lnTo>
                      <a:pt x="2574" y="803"/>
                    </a:lnTo>
                    <a:lnTo>
                      <a:pt x="2426" y="730"/>
                    </a:lnTo>
                    <a:lnTo>
                      <a:pt x="2206" y="803"/>
                    </a:lnTo>
                    <a:lnTo>
                      <a:pt x="1176" y="1752"/>
                    </a:lnTo>
                    <a:lnTo>
                      <a:pt x="1176" y="1752"/>
                    </a:lnTo>
                    <a:cubicBezTo>
                      <a:pt x="1152" y="1825"/>
                      <a:pt x="1127" y="1898"/>
                      <a:pt x="1103" y="1971"/>
                    </a:cubicBezTo>
                    <a:lnTo>
                      <a:pt x="1103" y="1971"/>
                    </a:lnTo>
                    <a:cubicBezTo>
                      <a:pt x="1127" y="2020"/>
                      <a:pt x="1152" y="2068"/>
                      <a:pt x="1176" y="2117"/>
                    </a:cubicBezTo>
                    <a:lnTo>
                      <a:pt x="1838" y="2993"/>
                    </a:lnTo>
                    <a:lnTo>
                      <a:pt x="1691" y="3212"/>
                    </a:lnTo>
                    <a:lnTo>
                      <a:pt x="662" y="3066"/>
                    </a:lnTo>
                    <a:lnTo>
                      <a:pt x="662" y="3066"/>
                    </a:lnTo>
                    <a:lnTo>
                      <a:pt x="441" y="3066"/>
                    </a:lnTo>
                    <a:lnTo>
                      <a:pt x="441" y="3066"/>
                    </a:lnTo>
                    <a:lnTo>
                      <a:pt x="294" y="3212"/>
                    </a:lnTo>
                    <a:lnTo>
                      <a:pt x="0" y="4526"/>
                    </a:lnTo>
                    <a:lnTo>
                      <a:pt x="0" y="4526"/>
                    </a:lnTo>
                    <a:lnTo>
                      <a:pt x="0" y="4818"/>
                    </a:lnTo>
                    <a:lnTo>
                      <a:pt x="0" y="4818"/>
                    </a:lnTo>
                    <a:lnTo>
                      <a:pt x="147" y="4891"/>
                    </a:lnTo>
                    <a:lnTo>
                      <a:pt x="1176" y="5109"/>
                    </a:lnTo>
                    <a:cubicBezTo>
                      <a:pt x="1225" y="5255"/>
                      <a:pt x="1275" y="5401"/>
                      <a:pt x="1324" y="5547"/>
                    </a:cubicBezTo>
                    <a:lnTo>
                      <a:pt x="294" y="5912"/>
                    </a:lnTo>
                    <a:lnTo>
                      <a:pt x="294" y="5912"/>
                    </a:lnTo>
                    <a:lnTo>
                      <a:pt x="147" y="6131"/>
                    </a:lnTo>
                    <a:lnTo>
                      <a:pt x="147" y="6277"/>
                    </a:lnTo>
                    <a:lnTo>
                      <a:pt x="662" y="7591"/>
                    </a:lnTo>
                    <a:lnTo>
                      <a:pt x="662" y="7591"/>
                    </a:lnTo>
                    <a:lnTo>
                      <a:pt x="809" y="7664"/>
                    </a:lnTo>
                    <a:lnTo>
                      <a:pt x="809" y="7664"/>
                    </a:lnTo>
                    <a:lnTo>
                      <a:pt x="1029" y="7664"/>
                    </a:lnTo>
                    <a:lnTo>
                      <a:pt x="2059" y="7299"/>
                    </a:lnTo>
                    <a:lnTo>
                      <a:pt x="2353" y="7591"/>
                    </a:lnTo>
                    <a:lnTo>
                      <a:pt x="1765" y="8540"/>
                    </a:lnTo>
                    <a:cubicBezTo>
                      <a:pt x="1750" y="8561"/>
                      <a:pt x="1736" y="8582"/>
                      <a:pt x="1721" y="8603"/>
                    </a:cubicBezTo>
                    <a:lnTo>
                      <a:pt x="1951" y="8840"/>
                    </a:lnTo>
                    <a:lnTo>
                      <a:pt x="3012" y="9567"/>
                    </a:lnTo>
                    <a:lnTo>
                      <a:pt x="3200" y="9621"/>
                    </a:lnTo>
                    <a:lnTo>
                      <a:pt x="3382" y="9562"/>
                    </a:lnTo>
                    <a:close/>
                  </a:path>
                </a:pathLst>
              </a:custGeom>
              <a:noFill/>
              <a:ln w="19050">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Oval 76"/>
              <p:cNvSpPr/>
              <p:nvPr/>
            </p:nvSpPr>
            <p:spPr>
              <a:xfrm>
                <a:off x="9056134" y="1752306"/>
                <a:ext cx="366317" cy="378035"/>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7"/>
          <p:cNvSpPr/>
          <p:nvPr/>
        </p:nvSpPr>
        <p:spPr>
          <a:xfrm rot="5400000">
            <a:off x="5481073" y="2964482"/>
            <a:ext cx="3996036" cy="2689737"/>
          </a:xfrm>
          <a:custGeom>
            <a:avLst/>
            <a:gdLst>
              <a:gd name="connsiteX0" fmla="*/ 254355 w 1526100"/>
              <a:gd name="connsiteY0" fmla="*/ 0 h 6287016"/>
              <a:gd name="connsiteX1" fmla="*/ 1271745 w 1526100"/>
              <a:gd name="connsiteY1" fmla="*/ 0 h 6287016"/>
              <a:gd name="connsiteX2" fmla="*/ 1451601 w 1526100"/>
              <a:gd name="connsiteY2" fmla="*/ 74499 h 6287016"/>
              <a:gd name="connsiteX3" fmla="*/ 1526100 w 1526100"/>
              <a:gd name="connsiteY3" fmla="*/ 254355 h 6287016"/>
              <a:gd name="connsiteX4" fmla="*/ 1526100 w 1526100"/>
              <a:gd name="connsiteY4" fmla="*/ 6287016 h 6287016"/>
              <a:gd name="connsiteX5" fmla="*/ 1526100 w 1526100"/>
              <a:gd name="connsiteY5" fmla="*/ 6287016 h 6287016"/>
              <a:gd name="connsiteX6" fmla="*/ 1526100 w 1526100"/>
              <a:gd name="connsiteY6" fmla="*/ 6287016 h 6287016"/>
              <a:gd name="connsiteX7" fmla="*/ 0 w 1526100"/>
              <a:gd name="connsiteY7" fmla="*/ 6287016 h 6287016"/>
              <a:gd name="connsiteX8" fmla="*/ 0 w 1526100"/>
              <a:gd name="connsiteY8" fmla="*/ 6287016 h 6287016"/>
              <a:gd name="connsiteX9" fmla="*/ 0 w 1526100"/>
              <a:gd name="connsiteY9" fmla="*/ 6287016 h 6287016"/>
              <a:gd name="connsiteX10" fmla="*/ 0 w 1526100"/>
              <a:gd name="connsiteY10" fmla="*/ 254355 h 6287016"/>
              <a:gd name="connsiteX11" fmla="*/ 74499 w 1526100"/>
              <a:gd name="connsiteY11" fmla="*/ 74499 h 6287016"/>
              <a:gd name="connsiteX12" fmla="*/ 254355 w 1526100"/>
              <a:gd name="connsiteY12" fmla="*/ 0 h 628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6100" h="6287016">
                <a:moveTo>
                  <a:pt x="1526100" y="1047858"/>
                </a:moveTo>
                <a:lnTo>
                  <a:pt x="1526100" y="5239158"/>
                </a:lnTo>
                <a:cubicBezTo>
                  <a:pt x="1526100" y="5517066"/>
                  <a:pt x="1519595" y="5783592"/>
                  <a:pt x="1508016" y="5980103"/>
                </a:cubicBezTo>
                <a:cubicBezTo>
                  <a:pt x="1496437" y="6176615"/>
                  <a:pt x="1480733" y="6287014"/>
                  <a:pt x="1464358" y="6287014"/>
                </a:cubicBezTo>
                <a:lnTo>
                  <a:pt x="0" y="6287014"/>
                </a:lnTo>
                <a:lnTo>
                  <a:pt x="0" y="6287014"/>
                </a:lnTo>
                <a:lnTo>
                  <a:pt x="0" y="6287014"/>
                </a:lnTo>
                <a:lnTo>
                  <a:pt x="0" y="2"/>
                </a:lnTo>
                <a:lnTo>
                  <a:pt x="0" y="2"/>
                </a:lnTo>
                <a:lnTo>
                  <a:pt x="0" y="2"/>
                </a:lnTo>
                <a:lnTo>
                  <a:pt x="1464358" y="2"/>
                </a:lnTo>
                <a:cubicBezTo>
                  <a:pt x="1480733" y="2"/>
                  <a:pt x="1496437" y="110401"/>
                  <a:pt x="1508016" y="306913"/>
                </a:cubicBezTo>
                <a:cubicBezTo>
                  <a:pt x="1519595" y="503424"/>
                  <a:pt x="1526100" y="769950"/>
                  <a:pt x="1526100" y="1047858"/>
                </a:cubicBezTo>
                <a:close/>
              </a:path>
            </a:pathLst>
          </a:custGeom>
          <a:gradFill>
            <a:gsLst>
              <a:gs pos="0">
                <a:schemeClr val="bg2">
                  <a:lumMod val="40000"/>
                  <a:lumOff val="60000"/>
                </a:schemeClr>
              </a:gs>
              <a:gs pos="100000">
                <a:schemeClr val="bg1"/>
              </a:gs>
            </a:gsLst>
            <a:lin ang="10800000" scaled="1"/>
          </a:gradFill>
          <a:ln>
            <a:noFill/>
          </a:ln>
          <a:effectLst>
            <a:outerShdw blurRad="50800" dist="38100" dir="2700000" algn="tl" rotWithShape="0">
              <a:prstClr val="black">
                <a:alpha val="40000"/>
              </a:prstClr>
            </a:outerShdw>
          </a:effectLst>
        </p:spPr>
        <p:style>
          <a:lnRef idx="1">
            <a:scrgbClr r="0" g="0" b="0"/>
          </a:lnRef>
          <a:fillRef idx="1">
            <a:scrgbClr r="0" g="0" b="0"/>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95205" rIns="319030" bIns="195207" numCol="1" spcCol="1270" anchor="ctr" anchorCtr="0">
            <a:noAutofit/>
          </a:bodyPr>
          <a:lstStyle/>
          <a:p>
            <a:pPr marL="171450" lvl="1" indent="-171450" defTabSz="711200" eaLnBrk="0" hangingPunct="0">
              <a:lnSpc>
                <a:spcPct val="90000"/>
              </a:lnSpc>
              <a:spcAft>
                <a:spcPct val="15000"/>
              </a:spcAft>
              <a:buClr>
                <a:schemeClr val="accent2"/>
              </a:buClr>
              <a:buFont typeface="Wingdings" pitchFamily="2" charset="2"/>
              <a:buChar char="••"/>
            </a:pPr>
            <a:endParaRPr lang="en-US" sz="1600" dirty="0"/>
          </a:p>
        </p:txBody>
      </p:sp>
      <p:sp>
        <p:nvSpPr>
          <p:cNvPr id="19" name="Freeform 18"/>
          <p:cNvSpPr/>
          <p:nvPr/>
        </p:nvSpPr>
        <p:spPr>
          <a:xfrm rot="5400000">
            <a:off x="-292226" y="2964482"/>
            <a:ext cx="3996037" cy="2689737"/>
          </a:xfrm>
          <a:custGeom>
            <a:avLst/>
            <a:gdLst>
              <a:gd name="connsiteX0" fmla="*/ 254355 w 1526100"/>
              <a:gd name="connsiteY0" fmla="*/ 0 h 6287016"/>
              <a:gd name="connsiteX1" fmla="*/ 1271745 w 1526100"/>
              <a:gd name="connsiteY1" fmla="*/ 0 h 6287016"/>
              <a:gd name="connsiteX2" fmla="*/ 1451601 w 1526100"/>
              <a:gd name="connsiteY2" fmla="*/ 74499 h 6287016"/>
              <a:gd name="connsiteX3" fmla="*/ 1526100 w 1526100"/>
              <a:gd name="connsiteY3" fmla="*/ 254355 h 6287016"/>
              <a:gd name="connsiteX4" fmla="*/ 1526100 w 1526100"/>
              <a:gd name="connsiteY4" fmla="*/ 6287016 h 6287016"/>
              <a:gd name="connsiteX5" fmla="*/ 1526100 w 1526100"/>
              <a:gd name="connsiteY5" fmla="*/ 6287016 h 6287016"/>
              <a:gd name="connsiteX6" fmla="*/ 1526100 w 1526100"/>
              <a:gd name="connsiteY6" fmla="*/ 6287016 h 6287016"/>
              <a:gd name="connsiteX7" fmla="*/ 0 w 1526100"/>
              <a:gd name="connsiteY7" fmla="*/ 6287016 h 6287016"/>
              <a:gd name="connsiteX8" fmla="*/ 0 w 1526100"/>
              <a:gd name="connsiteY8" fmla="*/ 6287016 h 6287016"/>
              <a:gd name="connsiteX9" fmla="*/ 0 w 1526100"/>
              <a:gd name="connsiteY9" fmla="*/ 6287016 h 6287016"/>
              <a:gd name="connsiteX10" fmla="*/ 0 w 1526100"/>
              <a:gd name="connsiteY10" fmla="*/ 254355 h 6287016"/>
              <a:gd name="connsiteX11" fmla="*/ 74499 w 1526100"/>
              <a:gd name="connsiteY11" fmla="*/ 74499 h 6287016"/>
              <a:gd name="connsiteX12" fmla="*/ 254355 w 1526100"/>
              <a:gd name="connsiteY12" fmla="*/ 0 h 628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6100" h="6287016">
                <a:moveTo>
                  <a:pt x="1526100" y="1047858"/>
                </a:moveTo>
                <a:lnTo>
                  <a:pt x="1526100" y="5239158"/>
                </a:lnTo>
                <a:cubicBezTo>
                  <a:pt x="1526100" y="5517066"/>
                  <a:pt x="1519595" y="5783592"/>
                  <a:pt x="1508016" y="5980103"/>
                </a:cubicBezTo>
                <a:cubicBezTo>
                  <a:pt x="1496437" y="6176615"/>
                  <a:pt x="1480733" y="6287014"/>
                  <a:pt x="1464358" y="6287014"/>
                </a:cubicBezTo>
                <a:lnTo>
                  <a:pt x="0" y="6287014"/>
                </a:lnTo>
                <a:lnTo>
                  <a:pt x="0" y="6287014"/>
                </a:lnTo>
                <a:lnTo>
                  <a:pt x="0" y="6287014"/>
                </a:lnTo>
                <a:lnTo>
                  <a:pt x="0" y="2"/>
                </a:lnTo>
                <a:lnTo>
                  <a:pt x="0" y="2"/>
                </a:lnTo>
                <a:lnTo>
                  <a:pt x="0" y="2"/>
                </a:lnTo>
                <a:lnTo>
                  <a:pt x="1464358" y="2"/>
                </a:lnTo>
                <a:cubicBezTo>
                  <a:pt x="1480733" y="2"/>
                  <a:pt x="1496437" y="110401"/>
                  <a:pt x="1508016" y="306913"/>
                </a:cubicBezTo>
                <a:cubicBezTo>
                  <a:pt x="1519595" y="503424"/>
                  <a:pt x="1526100" y="769950"/>
                  <a:pt x="1526100" y="1047858"/>
                </a:cubicBezTo>
                <a:close/>
              </a:path>
            </a:pathLst>
          </a:custGeom>
          <a:gradFill>
            <a:gsLst>
              <a:gs pos="0">
                <a:schemeClr val="bg2">
                  <a:lumMod val="40000"/>
                  <a:lumOff val="60000"/>
                </a:schemeClr>
              </a:gs>
              <a:gs pos="100000">
                <a:schemeClr val="bg1"/>
              </a:gs>
            </a:gsLst>
            <a:lin ang="10800000" scaled="1"/>
          </a:gradFill>
          <a:ln>
            <a:noFill/>
          </a:ln>
          <a:effectLst>
            <a:outerShdw blurRad="50800" dist="38100" dir="2700000" algn="tl" rotWithShape="0">
              <a:prstClr val="black">
                <a:alpha val="40000"/>
              </a:prstClr>
            </a:outerShdw>
          </a:effectLst>
        </p:spPr>
        <p:style>
          <a:lnRef idx="1">
            <a:scrgbClr r="0" g="0" b="0"/>
          </a:lnRef>
          <a:fillRef idx="1">
            <a:scrgbClr r="0" g="0" b="0"/>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95205" rIns="319030" bIns="195207" numCol="1" spcCol="1270" anchor="ctr" anchorCtr="0">
            <a:noAutofit/>
          </a:bodyPr>
          <a:lstStyle/>
          <a:p>
            <a:pPr marL="171450" lvl="1" indent="-171450" defTabSz="711200" eaLnBrk="0" hangingPunct="0">
              <a:lnSpc>
                <a:spcPct val="90000"/>
              </a:lnSpc>
              <a:spcAft>
                <a:spcPct val="15000"/>
              </a:spcAft>
              <a:buClr>
                <a:schemeClr val="accent2"/>
              </a:buClr>
              <a:buFont typeface="Wingdings" pitchFamily="2" charset="2"/>
              <a:buChar char="••"/>
            </a:pPr>
            <a:endParaRPr lang="en-US" sz="1600" dirty="0"/>
          </a:p>
        </p:txBody>
      </p:sp>
      <p:sp>
        <p:nvSpPr>
          <p:cNvPr id="43010" name="Rectangle 2"/>
          <p:cNvSpPr>
            <a:spLocks noGrp="1" noChangeArrowheads="1"/>
          </p:cNvSpPr>
          <p:nvPr>
            <p:ph type="title"/>
          </p:nvPr>
        </p:nvSpPr>
        <p:spPr/>
        <p:txBody>
          <a:bodyPr/>
          <a:lstStyle/>
          <a:p>
            <a:r>
              <a:rPr lang="en-US" dirty="0" smtClean="0"/>
              <a:t>Capgemini’s PeopleSoft Enterprise Capabilities</a:t>
            </a:r>
            <a:endParaRPr dirty="0" smtClean="0"/>
          </a:p>
        </p:txBody>
      </p:sp>
      <p:sp>
        <p:nvSpPr>
          <p:cNvPr id="14" name="Freeform 13"/>
          <p:cNvSpPr/>
          <p:nvPr/>
        </p:nvSpPr>
        <p:spPr>
          <a:xfrm rot="5400000">
            <a:off x="2594424" y="2964482"/>
            <a:ext cx="3996036" cy="2689737"/>
          </a:xfrm>
          <a:custGeom>
            <a:avLst/>
            <a:gdLst>
              <a:gd name="connsiteX0" fmla="*/ 254355 w 1526100"/>
              <a:gd name="connsiteY0" fmla="*/ 0 h 6287016"/>
              <a:gd name="connsiteX1" fmla="*/ 1271745 w 1526100"/>
              <a:gd name="connsiteY1" fmla="*/ 0 h 6287016"/>
              <a:gd name="connsiteX2" fmla="*/ 1451601 w 1526100"/>
              <a:gd name="connsiteY2" fmla="*/ 74499 h 6287016"/>
              <a:gd name="connsiteX3" fmla="*/ 1526100 w 1526100"/>
              <a:gd name="connsiteY3" fmla="*/ 254355 h 6287016"/>
              <a:gd name="connsiteX4" fmla="*/ 1526100 w 1526100"/>
              <a:gd name="connsiteY4" fmla="*/ 6287016 h 6287016"/>
              <a:gd name="connsiteX5" fmla="*/ 1526100 w 1526100"/>
              <a:gd name="connsiteY5" fmla="*/ 6287016 h 6287016"/>
              <a:gd name="connsiteX6" fmla="*/ 1526100 w 1526100"/>
              <a:gd name="connsiteY6" fmla="*/ 6287016 h 6287016"/>
              <a:gd name="connsiteX7" fmla="*/ 0 w 1526100"/>
              <a:gd name="connsiteY7" fmla="*/ 6287016 h 6287016"/>
              <a:gd name="connsiteX8" fmla="*/ 0 w 1526100"/>
              <a:gd name="connsiteY8" fmla="*/ 6287016 h 6287016"/>
              <a:gd name="connsiteX9" fmla="*/ 0 w 1526100"/>
              <a:gd name="connsiteY9" fmla="*/ 6287016 h 6287016"/>
              <a:gd name="connsiteX10" fmla="*/ 0 w 1526100"/>
              <a:gd name="connsiteY10" fmla="*/ 254355 h 6287016"/>
              <a:gd name="connsiteX11" fmla="*/ 74499 w 1526100"/>
              <a:gd name="connsiteY11" fmla="*/ 74499 h 6287016"/>
              <a:gd name="connsiteX12" fmla="*/ 254355 w 1526100"/>
              <a:gd name="connsiteY12" fmla="*/ 0 h 628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6100" h="6287016">
                <a:moveTo>
                  <a:pt x="1526100" y="1047858"/>
                </a:moveTo>
                <a:lnTo>
                  <a:pt x="1526100" y="5239158"/>
                </a:lnTo>
                <a:cubicBezTo>
                  <a:pt x="1526100" y="5517066"/>
                  <a:pt x="1519595" y="5783592"/>
                  <a:pt x="1508016" y="5980103"/>
                </a:cubicBezTo>
                <a:cubicBezTo>
                  <a:pt x="1496437" y="6176615"/>
                  <a:pt x="1480733" y="6287014"/>
                  <a:pt x="1464358" y="6287014"/>
                </a:cubicBezTo>
                <a:lnTo>
                  <a:pt x="0" y="6287014"/>
                </a:lnTo>
                <a:lnTo>
                  <a:pt x="0" y="6287014"/>
                </a:lnTo>
                <a:lnTo>
                  <a:pt x="0" y="6287014"/>
                </a:lnTo>
                <a:lnTo>
                  <a:pt x="0" y="2"/>
                </a:lnTo>
                <a:lnTo>
                  <a:pt x="0" y="2"/>
                </a:lnTo>
                <a:lnTo>
                  <a:pt x="0" y="2"/>
                </a:lnTo>
                <a:lnTo>
                  <a:pt x="1464358" y="2"/>
                </a:lnTo>
                <a:cubicBezTo>
                  <a:pt x="1480733" y="2"/>
                  <a:pt x="1496437" y="110401"/>
                  <a:pt x="1508016" y="306913"/>
                </a:cubicBezTo>
                <a:cubicBezTo>
                  <a:pt x="1519595" y="503424"/>
                  <a:pt x="1526100" y="769950"/>
                  <a:pt x="1526100" y="1047858"/>
                </a:cubicBezTo>
                <a:close/>
              </a:path>
            </a:pathLst>
          </a:custGeom>
          <a:gradFill>
            <a:gsLst>
              <a:gs pos="0">
                <a:schemeClr val="bg2">
                  <a:lumMod val="40000"/>
                  <a:lumOff val="60000"/>
                </a:schemeClr>
              </a:gs>
              <a:gs pos="100000">
                <a:schemeClr val="bg1"/>
              </a:gs>
            </a:gsLst>
            <a:lin ang="10800000" scaled="1"/>
          </a:gradFill>
          <a:ln>
            <a:noFill/>
          </a:ln>
          <a:effectLst>
            <a:outerShdw blurRad="50800" dist="38100" dir="2700000" algn="tl" rotWithShape="0">
              <a:prstClr val="black">
                <a:alpha val="40000"/>
              </a:prstClr>
            </a:outerShdw>
          </a:effectLst>
        </p:spPr>
        <p:style>
          <a:lnRef idx="1">
            <a:scrgbClr r="0" g="0" b="0"/>
          </a:lnRef>
          <a:fillRef idx="1">
            <a:scrgbClr r="0" g="0" b="0"/>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95205" rIns="319030" bIns="195207" numCol="1" spcCol="1270" anchor="ctr" anchorCtr="0">
            <a:noAutofit/>
          </a:bodyPr>
          <a:lstStyle/>
          <a:p>
            <a:pPr marL="171450" lvl="1" indent="-171450" defTabSz="711200" eaLnBrk="0" hangingPunct="0">
              <a:lnSpc>
                <a:spcPct val="90000"/>
              </a:lnSpc>
              <a:spcAft>
                <a:spcPct val="15000"/>
              </a:spcAft>
              <a:buClr>
                <a:schemeClr val="accent2"/>
              </a:buClr>
              <a:buFont typeface="Wingdings" pitchFamily="2" charset="2"/>
              <a:buChar char="••"/>
            </a:pPr>
            <a:endParaRPr lang="en-US" sz="1600" dirty="0"/>
          </a:p>
        </p:txBody>
      </p:sp>
      <p:sp>
        <p:nvSpPr>
          <p:cNvPr id="7" name="Rectangle 6"/>
          <p:cNvSpPr/>
          <p:nvPr/>
        </p:nvSpPr>
        <p:spPr>
          <a:xfrm>
            <a:off x="6362700" y="2584450"/>
            <a:ext cx="2306322" cy="2400657"/>
          </a:xfrm>
          <a:prstGeom prst="rect">
            <a:avLst/>
          </a:prstGeom>
        </p:spPr>
        <p:txBody>
          <a:bodyPr wrap="square">
            <a:spAutoFit/>
          </a:bodyPr>
          <a:lstStyle/>
          <a:p>
            <a:pPr marL="225425" lvl="1" indent="-225425" eaLnBrk="0" hangingPunct="0">
              <a:spcAft>
                <a:spcPts val="600"/>
              </a:spcAft>
              <a:buClr>
                <a:schemeClr val="accent2"/>
              </a:buClr>
              <a:buFont typeface="Wingdings" pitchFamily="2" charset="2"/>
              <a:buChar char="§"/>
            </a:pPr>
            <a:r>
              <a:rPr lang="en-US" sz="1400" dirty="0" smtClean="0">
                <a:cs typeface="Arial" pitchFamily="34" charset="0"/>
              </a:rPr>
              <a:t>Capgemini has been a PeopleSoft global alliance partner since 1991</a:t>
            </a:r>
          </a:p>
          <a:p>
            <a:pPr marL="225425" lvl="1" indent="-225425" eaLnBrk="0" hangingPunct="0">
              <a:spcAft>
                <a:spcPts val="600"/>
              </a:spcAft>
              <a:buClr>
                <a:schemeClr val="accent2"/>
              </a:buClr>
              <a:buFont typeface="Wingdings" pitchFamily="2" charset="2"/>
              <a:buChar char="§"/>
            </a:pPr>
            <a:r>
              <a:rPr lang="en-US" sz="1400" dirty="0" smtClean="0">
                <a:cs typeface="Arial" pitchFamily="34" charset="0"/>
              </a:rPr>
              <a:t>First Globally Certified PeopleSoft Practice</a:t>
            </a:r>
          </a:p>
          <a:p>
            <a:pPr marL="225425" lvl="1" indent="-225425" eaLnBrk="0" hangingPunct="0">
              <a:spcAft>
                <a:spcPts val="600"/>
              </a:spcAft>
              <a:buClr>
                <a:schemeClr val="accent2"/>
              </a:buClr>
              <a:buFont typeface="Wingdings" pitchFamily="2" charset="2"/>
              <a:buChar char="§"/>
            </a:pPr>
            <a:r>
              <a:rPr lang="en-US" sz="1400" dirty="0" smtClean="0">
                <a:cs typeface="Arial" pitchFamily="34" charset="0"/>
              </a:rPr>
              <a:t>Consistently rank among the top PeopleSoft integrators in the world </a:t>
            </a:r>
          </a:p>
        </p:txBody>
      </p:sp>
      <p:sp>
        <p:nvSpPr>
          <p:cNvPr id="9" name="Rectangle 8"/>
          <p:cNvSpPr/>
          <p:nvPr/>
        </p:nvSpPr>
        <p:spPr>
          <a:xfrm>
            <a:off x="3289300" y="2584450"/>
            <a:ext cx="2648012" cy="3554819"/>
          </a:xfrm>
          <a:prstGeom prst="rect">
            <a:avLst/>
          </a:prstGeom>
        </p:spPr>
        <p:txBody>
          <a:bodyPr wrap="square">
            <a:spAutoFit/>
          </a:bodyPr>
          <a:lstStyle/>
          <a:p>
            <a:pPr marL="225425" lvl="1" indent="-225425" eaLnBrk="0" hangingPunct="0">
              <a:spcAft>
                <a:spcPts val="600"/>
              </a:spcAft>
              <a:buClr>
                <a:schemeClr val="accent2"/>
              </a:buClr>
              <a:buFont typeface="Wingdings" pitchFamily="2" charset="2"/>
              <a:buChar char="§"/>
            </a:pPr>
            <a:r>
              <a:rPr lang="en-US" sz="1400" dirty="0" smtClean="0">
                <a:cs typeface="Arial" pitchFamily="34" charset="0"/>
              </a:rPr>
              <a:t>Over 1,200 PeopleSoft projects; more than 300 in the last 3 years</a:t>
            </a:r>
          </a:p>
          <a:p>
            <a:pPr marL="225425" lvl="1" indent="-225425" eaLnBrk="0" hangingPunct="0">
              <a:spcAft>
                <a:spcPts val="600"/>
              </a:spcAft>
              <a:buClr>
                <a:schemeClr val="accent2"/>
              </a:buClr>
              <a:buFont typeface="Wingdings" pitchFamily="2" charset="2"/>
              <a:buChar char="§"/>
            </a:pPr>
            <a:r>
              <a:rPr lang="en-US" sz="1400" dirty="0" smtClean="0">
                <a:cs typeface="Arial" pitchFamily="34" charset="0"/>
              </a:rPr>
              <a:t>Over 2,000 skilled and experienced PeopleSoft consultants worldwide, with over 300 in North America, over 700 Rightshore® resources</a:t>
            </a:r>
          </a:p>
          <a:p>
            <a:pPr marL="225425" lvl="1" indent="-225425" eaLnBrk="0" hangingPunct="0">
              <a:spcAft>
                <a:spcPts val="600"/>
              </a:spcAft>
              <a:buClr>
                <a:schemeClr val="accent2"/>
              </a:buClr>
              <a:buFont typeface="Wingdings" pitchFamily="2" charset="2"/>
              <a:buChar char="§"/>
            </a:pPr>
            <a:r>
              <a:rPr lang="en-US" sz="1400" dirty="0" smtClean="0">
                <a:cs typeface="Arial" pitchFamily="34" charset="0"/>
              </a:rPr>
              <a:t>Over 800 satisfied PeopleSoft clients across the world</a:t>
            </a:r>
          </a:p>
          <a:p>
            <a:pPr marL="225425" lvl="1" indent="-225425" eaLnBrk="0" hangingPunct="0">
              <a:spcAft>
                <a:spcPts val="600"/>
              </a:spcAft>
              <a:buClr>
                <a:schemeClr val="accent2"/>
              </a:buClr>
              <a:buFont typeface="Wingdings" pitchFamily="2" charset="2"/>
              <a:buChar char="§"/>
            </a:pPr>
            <a:r>
              <a:rPr lang="en-US" sz="1400" dirty="0" smtClean="0">
                <a:latin typeface="Arial" pitchFamily="34" charset="0"/>
              </a:rPr>
              <a:t>Upgrade Lab specializing in PeopleSoft Enterprise upgrades &amp; support</a:t>
            </a:r>
            <a:endParaRPr lang="en-US" sz="1400" dirty="0" smtClean="0">
              <a:cs typeface="Arial" pitchFamily="34" charset="0"/>
            </a:endParaRPr>
          </a:p>
        </p:txBody>
      </p:sp>
      <p:sp>
        <p:nvSpPr>
          <p:cNvPr id="10" name="Rectangle 9"/>
          <p:cNvSpPr/>
          <p:nvPr/>
        </p:nvSpPr>
        <p:spPr>
          <a:xfrm>
            <a:off x="360925" y="2584450"/>
            <a:ext cx="2689738" cy="3339376"/>
          </a:xfrm>
          <a:prstGeom prst="rect">
            <a:avLst/>
          </a:prstGeom>
        </p:spPr>
        <p:txBody>
          <a:bodyPr wrap="square">
            <a:spAutoFit/>
          </a:bodyPr>
          <a:lstStyle/>
          <a:p>
            <a:pPr marL="225425" lvl="1" indent="-225425" eaLnBrk="0" hangingPunct="0">
              <a:spcAft>
                <a:spcPts val="600"/>
              </a:spcAft>
              <a:buClr>
                <a:schemeClr val="accent2"/>
              </a:buClr>
              <a:buFont typeface="Wingdings" pitchFamily="2" charset="2"/>
              <a:buChar char="§"/>
            </a:pPr>
            <a:r>
              <a:rPr lang="en-US" sz="1400" dirty="0" smtClean="0">
                <a:latin typeface="Arial" pitchFamily="34" charset="0"/>
              </a:rPr>
              <a:t>Capgemini has implemented PeopleSoft in over 100 countries</a:t>
            </a:r>
          </a:p>
          <a:p>
            <a:pPr marL="225425" lvl="1" indent="-225425" eaLnBrk="0" hangingPunct="0">
              <a:spcAft>
                <a:spcPts val="600"/>
              </a:spcAft>
              <a:buClr>
                <a:schemeClr val="accent2"/>
              </a:buClr>
              <a:buFont typeface="Wingdings" pitchFamily="2" charset="2"/>
              <a:buChar char="§"/>
            </a:pPr>
            <a:r>
              <a:rPr lang="en-US" sz="1400" dirty="0" smtClean="0">
                <a:latin typeface="Arial" pitchFamily="34" charset="0"/>
              </a:rPr>
              <a:t>Deep &amp; wide breadth of experience with PeopleSoft Centers of Excellence in both the US &amp; India</a:t>
            </a:r>
          </a:p>
          <a:p>
            <a:pPr marL="225425" lvl="1" indent="-225425" eaLnBrk="0" hangingPunct="0">
              <a:spcAft>
                <a:spcPts val="600"/>
              </a:spcAft>
              <a:buClr>
                <a:schemeClr val="accent2"/>
              </a:buClr>
              <a:buFont typeface="Wingdings" pitchFamily="2" charset="2"/>
              <a:buChar char="§"/>
            </a:pPr>
            <a:r>
              <a:rPr lang="en-US" sz="1400" dirty="0" smtClean="0">
                <a:latin typeface="Arial" pitchFamily="34" charset="0"/>
              </a:rPr>
              <a:t>Our </a:t>
            </a:r>
            <a:r>
              <a:rPr lang="en-US" sz="1400" dirty="0" err="1" smtClean="0">
                <a:latin typeface="Arial" pitchFamily="34" charset="0"/>
              </a:rPr>
              <a:t>Rightshore</a:t>
            </a:r>
            <a:r>
              <a:rPr lang="en-US" sz="1400" baseline="30000" dirty="0" smtClean="0">
                <a:latin typeface="Arial" pitchFamily="34" charset="0"/>
              </a:rPr>
              <a:t>®</a:t>
            </a:r>
            <a:r>
              <a:rPr lang="en-US" sz="1400" dirty="0" smtClean="0">
                <a:latin typeface="Arial" pitchFamily="34" charset="0"/>
              </a:rPr>
              <a:t> global delivery model ensures the right combination of on-shore, near-shore &amp; off-shore</a:t>
            </a:r>
          </a:p>
          <a:p>
            <a:pPr marL="225425" lvl="1" indent="-225425" eaLnBrk="0" hangingPunct="0">
              <a:spcAft>
                <a:spcPts val="600"/>
              </a:spcAft>
              <a:buClr>
                <a:schemeClr val="accent2"/>
              </a:buClr>
              <a:buFont typeface="Wingdings" pitchFamily="2" charset="2"/>
              <a:buChar char="§"/>
            </a:pPr>
            <a:r>
              <a:rPr lang="en-US" sz="1400" dirty="0" smtClean="0">
                <a:latin typeface="Arial" pitchFamily="34" charset="0"/>
              </a:rPr>
              <a:t>Hosting facilities in U.S., Europe &amp; India</a:t>
            </a:r>
          </a:p>
        </p:txBody>
      </p:sp>
      <p:sp>
        <p:nvSpPr>
          <p:cNvPr id="20" name="Rounded Rectangle 19"/>
          <p:cNvSpPr/>
          <p:nvPr/>
        </p:nvSpPr>
        <p:spPr>
          <a:xfrm>
            <a:off x="360925" y="1238250"/>
            <a:ext cx="2689737" cy="1187450"/>
          </a:xfrm>
          <a:prstGeom prst="roundRect">
            <a:avLst/>
          </a:prstGeom>
          <a:gradFill>
            <a:gsLst>
              <a:gs pos="0">
                <a:schemeClr val="accent3">
                  <a:lumMod val="60000"/>
                  <a:lumOff val="40000"/>
                </a:schemeClr>
              </a:gs>
              <a:gs pos="100000">
                <a:schemeClr val="bg1"/>
              </a:gs>
            </a:gsLst>
            <a:lin ang="10800000" scaled="1"/>
          </a:gra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r" defTabSz="622300">
              <a:lnSpc>
                <a:spcPct val="90000"/>
              </a:lnSpc>
              <a:spcBef>
                <a:spcPct val="0"/>
              </a:spcBef>
              <a:spcAft>
                <a:spcPct val="35000"/>
              </a:spcAft>
            </a:pPr>
            <a:endParaRPr lang="en-US" sz="1600" b="1" dirty="0">
              <a:solidFill>
                <a:schemeClr val="accent3">
                  <a:lumMod val="75000"/>
                </a:schemeClr>
              </a:solidFill>
            </a:endParaRPr>
          </a:p>
        </p:txBody>
      </p:sp>
      <p:sp>
        <p:nvSpPr>
          <p:cNvPr id="21" name="Rounded Rectangle 20"/>
          <p:cNvSpPr/>
          <p:nvPr/>
        </p:nvSpPr>
        <p:spPr>
          <a:xfrm>
            <a:off x="3247574" y="1238250"/>
            <a:ext cx="2689737" cy="1187450"/>
          </a:xfrm>
          <a:prstGeom prst="roundRect">
            <a:avLst/>
          </a:prstGeom>
          <a:gradFill>
            <a:gsLst>
              <a:gs pos="0">
                <a:schemeClr val="accent6"/>
              </a:gs>
              <a:gs pos="100000">
                <a:schemeClr val="bg1"/>
              </a:gs>
            </a:gsLst>
            <a:lin ang="10800000" scaled="1"/>
          </a:gra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r" defTabSz="622300">
              <a:lnSpc>
                <a:spcPct val="90000"/>
              </a:lnSpc>
              <a:spcBef>
                <a:spcPct val="0"/>
              </a:spcBef>
              <a:spcAft>
                <a:spcPct val="35000"/>
              </a:spcAft>
            </a:pPr>
            <a:endParaRPr lang="en-US" sz="1600" b="1" dirty="0">
              <a:solidFill>
                <a:schemeClr val="accent2"/>
              </a:solidFill>
            </a:endParaRPr>
          </a:p>
        </p:txBody>
      </p:sp>
      <p:sp>
        <p:nvSpPr>
          <p:cNvPr id="22" name="Rounded Rectangle 21"/>
          <p:cNvSpPr/>
          <p:nvPr/>
        </p:nvSpPr>
        <p:spPr>
          <a:xfrm>
            <a:off x="6134223" y="1238250"/>
            <a:ext cx="2689737" cy="1187450"/>
          </a:xfrm>
          <a:prstGeom prst="roundRect">
            <a:avLst/>
          </a:prstGeom>
          <a:gradFill flip="none" rotWithShape="1">
            <a:gsLst>
              <a:gs pos="0">
                <a:schemeClr val="accent5">
                  <a:lumMod val="60000"/>
                  <a:lumOff val="40000"/>
                </a:schemeClr>
              </a:gs>
              <a:gs pos="100000">
                <a:schemeClr val="bg1"/>
              </a:gs>
            </a:gsLst>
            <a:lin ang="10800000" scaled="1"/>
            <a:tileRect/>
          </a:gradFill>
          <a:ln>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r" defTabSz="622300">
              <a:lnSpc>
                <a:spcPct val="90000"/>
              </a:lnSpc>
              <a:spcBef>
                <a:spcPct val="0"/>
              </a:spcBef>
              <a:spcAft>
                <a:spcPct val="35000"/>
              </a:spcAft>
            </a:pPr>
            <a:endParaRPr lang="en-US" sz="1600" b="1" dirty="0">
              <a:solidFill>
                <a:schemeClr val="accent5">
                  <a:lumMod val="75000"/>
                </a:schemeClr>
              </a:solidFill>
            </a:endParaRPr>
          </a:p>
        </p:txBody>
      </p:sp>
      <p:grpSp>
        <p:nvGrpSpPr>
          <p:cNvPr id="23" name="Group 6"/>
          <p:cNvGrpSpPr>
            <a:grpSpLocks noChangeAspect="1"/>
          </p:cNvGrpSpPr>
          <p:nvPr/>
        </p:nvGrpSpPr>
        <p:grpSpPr bwMode="auto">
          <a:xfrm>
            <a:off x="6223181" y="1343307"/>
            <a:ext cx="685620" cy="691720"/>
            <a:chOff x="4653" y="1982"/>
            <a:chExt cx="562" cy="567"/>
          </a:xfrm>
        </p:grpSpPr>
        <p:sp>
          <p:nvSpPr>
            <p:cNvPr id="24" name="AutoShape 5"/>
            <p:cNvSpPr>
              <a:spLocks noChangeAspect="1" noChangeArrowheads="1" noTextEdit="1"/>
            </p:cNvSpPr>
            <p:nvPr/>
          </p:nvSpPr>
          <p:spPr bwMode="auto">
            <a:xfrm>
              <a:off x="4653" y="1982"/>
              <a:ext cx="562" cy="567"/>
            </a:xfrm>
            <a:prstGeom prst="ellipse">
              <a:avLst/>
            </a:prstGeom>
            <a:noFill/>
            <a:ln w="28575">
              <a:solidFill>
                <a:schemeClr val="accent5"/>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p:nvSpPr>
          <p:spPr bwMode="auto">
            <a:xfrm>
              <a:off x="4705" y="1984"/>
              <a:ext cx="510" cy="563"/>
            </a:xfrm>
            <a:custGeom>
              <a:avLst/>
              <a:gdLst>
                <a:gd name="connsiteX0" fmla="*/ 3889 w 10000"/>
                <a:gd name="connsiteY0" fmla="*/ 0 h 10000"/>
                <a:gd name="connsiteX1" fmla="*/ 3889 w 10000"/>
                <a:gd name="connsiteY1" fmla="*/ 0 h 10000"/>
                <a:gd name="connsiteX2" fmla="*/ 4491 w 10000"/>
                <a:gd name="connsiteY2" fmla="*/ 0 h 10000"/>
                <a:gd name="connsiteX3" fmla="*/ 7083 w 10000"/>
                <a:gd name="connsiteY3" fmla="*/ 588 h 10000"/>
                <a:gd name="connsiteX4" fmla="*/ 6620 w 10000"/>
                <a:gd name="connsiteY4" fmla="*/ 1008 h 10000"/>
                <a:gd name="connsiteX5" fmla="*/ 6343 w 10000"/>
                <a:gd name="connsiteY5" fmla="*/ 1513 h 10000"/>
                <a:gd name="connsiteX6" fmla="*/ 6157 w 10000"/>
                <a:gd name="connsiteY6" fmla="*/ 1555 h 10000"/>
                <a:gd name="connsiteX7" fmla="*/ 6019 w 10000"/>
                <a:gd name="connsiteY7" fmla="*/ 1723 h 10000"/>
                <a:gd name="connsiteX8" fmla="*/ 5880 w 10000"/>
                <a:gd name="connsiteY8" fmla="*/ 1765 h 10000"/>
                <a:gd name="connsiteX9" fmla="*/ 6204 w 10000"/>
                <a:gd name="connsiteY9" fmla="*/ 2395 h 10000"/>
                <a:gd name="connsiteX10" fmla="*/ 6667 w 10000"/>
                <a:gd name="connsiteY10" fmla="*/ 2059 h 10000"/>
                <a:gd name="connsiteX11" fmla="*/ 7083 w 10000"/>
                <a:gd name="connsiteY11" fmla="*/ 1723 h 10000"/>
                <a:gd name="connsiteX12" fmla="*/ 7557 w 10000"/>
                <a:gd name="connsiteY12" fmla="*/ 2055 h 10000"/>
                <a:gd name="connsiteX13" fmla="*/ 8241 w 10000"/>
                <a:gd name="connsiteY13" fmla="*/ 2311 h 10000"/>
                <a:gd name="connsiteX14" fmla="*/ 8611 w 10000"/>
                <a:gd name="connsiteY14" fmla="*/ 2395 h 10000"/>
                <a:gd name="connsiteX15" fmla="*/ 9028 w 10000"/>
                <a:gd name="connsiteY15" fmla="*/ 2185 h 10000"/>
                <a:gd name="connsiteX16" fmla="*/ 9213 w 10000"/>
                <a:gd name="connsiteY16" fmla="*/ 2437 h 10000"/>
                <a:gd name="connsiteX17" fmla="*/ 7685 w 10000"/>
                <a:gd name="connsiteY17" fmla="*/ 2647 h 10000"/>
                <a:gd name="connsiteX18" fmla="*/ 7176 w 10000"/>
                <a:gd name="connsiteY18" fmla="*/ 2395 h 10000"/>
                <a:gd name="connsiteX19" fmla="*/ 6713 w 10000"/>
                <a:gd name="connsiteY19" fmla="*/ 2395 h 10000"/>
                <a:gd name="connsiteX20" fmla="*/ 6204 w 10000"/>
                <a:gd name="connsiteY20" fmla="*/ 2563 h 10000"/>
                <a:gd name="connsiteX21" fmla="*/ 5972 w 10000"/>
                <a:gd name="connsiteY21" fmla="*/ 2941 h 10000"/>
                <a:gd name="connsiteX22" fmla="*/ 5648 w 10000"/>
                <a:gd name="connsiteY22" fmla="*/ 3235 h 10000"/>
                <a:gd name="connsiteX23" fmla="*/ 5602 w 10000"/>
                <a:gd name="connsiteY23" fmla="*/ 3739 h 10000"/>
                <a:gd name="connsiteX24" fmla="*/ 5556 w 10000"/>
                <a:gd name="connsiteY24" fmla="*/ 4118 h 10000"/>
                <a:gd name="connsiteX25" fmla="*/ 6065 w 10000"/>
                <a:gd name="connsiteY25" fmla="*/ 4916 h 10000"/>
                <a:gd name="connsiteX26" fmla="*/ 7639 w 10000"/>
                <a:gd name="connsiteY26" fmla="*/ 4874 h 10000"/>
                <a:gd name="connsiteX27" fmla="*/ 7870 w 10000"/>
                <a:gd name="connsiteY27" fmla="*/ 5588 h 10000"/>
                <a:gd name="connsiteX28" fmla="*/ 8194 w 10000"/>
                <a:gd name="connsiteY28" fmla="*/ 8025 h 10000"/>
                <a:gd name="connsiteX29" fmla="*/ 9352 w 10000"/>
                <a:gd name="connsiteY29" fmla="*/ 6723 h 10000"/>
                <a:gd name="connsiteX30" fmla="*/ 9954 w 10000"/>
                <a:gd name="connsiteY30" fmla="*/ 4748 h 10000"/>
                <a:gd name="connsiteX31" fmla="*/ 10000 w 10000"/>
                <a:gd name="connsiteY31" fmla="*/ 5000 h 10000"/>
                <a:gd name="connsiteX32" fmla="*/ 8380 w 10000"/>
                <a:gd name="connsiteY32" fmla="*/ 8529 h 10000"/>
                <a:gd name="connsiteX33" fmla="*/ 4491 w 10000"/>
                <a:gd name="connsiteY33" fmla="*/ 10000 h 10000"/>
                <a:gd name="connsiteX34" fmla="*/ 2593 w 10000"/>
                <a:gd name="connsiteY34" fmla="*/ 9706 h 10000"/>
                <a:gd name="connsiteX35" fmla="*/ 2778 w 10000"/>
                <a:gd name="connsiteY35" fmla="*/ 8992 h 10000"/>
                <a:gd name="connsiteX36" fmla="*/ 3426 w 10000"/>
                <a:gd name="connsiteY36" fmla="*/ 8277 h 10000"/>
                <a:gd name="connsiteX37" fmla="*/ 4583 w 10000"/>
                <a:gd name="connsiteY37" fmla="*/ 6597 h 10000"/>
                <a:gd name="connsiteX38" fmla="*/ 4954 w 10000"/>
                <a:gd name="connsiteY38" fmla="*/ 6008 h 10000"/>
                <a:gd name="connsiteX39" fmla="*/ 4398 w 10000"/>
                <a:gd name="connsiteY39" fmla="*/ 5630 h 10000"/>
                <a:gd name="connsiteX40" fmla="*/ 3333 w 10000"/>
                <a:gd name="connsiteY40" fmla="*/ 5000 h 10000"/>
                <a:gd name="connsiteX41" fmla="*/ 1991 w 10000"/>
                <a:gd name="connsiteY41" fmla="*/ 4370 h 10000"/>
                <a:gd name="connsiteX42" fmla="*/ 1111 w 10000"/>
                <a:gd name="connsiteY42" fmla="*/ 4664 h 10000"/>
                <a:gd name="connsiteX43" fmla="*/ 833 w 10000"/>
                <a:gd name="connsiteY43" fmla="*/ 4328 h 10000"/>
                <a:gd name="connsiteX44" fmla="*/ 787 w 10000"/>
                <a:gd name="connsiteY44" fmla="*/ 3782 h 10000"/>
                <a:gd name="connsiteX45" fmla="*/ 741 w 10000"/>
                <a:gd name="connsiteY45" fmla="*/ 3403 h 10000"/>
                <a:gd name="connsiteX46" fmla="*/ 46 w 10000"/>
                <a:gd name="connsiteY46" fmla="*/ 3445 h 10000"/>
                <a:gd name="connsiteX47" fmla="*/ 694 w 10000"/>
                <a:gd name="connsiteY47" fmla="*/ 2563 h 10000"/>
                <a:gd name="connsiteX48" fmla="*/ 1250 w 10000"/>
                <a:gd name="connsiteY48" fmla="*/ 3067 h 10000"/>
                <a:gd name="connsiteX49" fmla="*/ 1759 w 10000"/>
                <a:gd name="connsiteY49" fmla="*/ 2479 h 10000"/>
                <a:gd name="connsiteX50" fmla="*/ 2778 w 10000"/>
                <a:gd name="connsiteY50" fmla="*/ 1555 h 10000"/>
                <a:gd name="connsiteX51" fmla="*/ 3380 w 10000"/>
                <a:gd name="connsiteY51" fmla="*/ 1092 h 10000"/>
                <a:gd name="connsiteX52" fmla="*/ 3889 w 10000"/>
                <a:gd name="connsiteY52" fmla="*/ 672 h 10000"/>
                <a:gd name="connsiteX53" fmla="*/ 3889 w 10000"/>
                <a:gd name="connsiteY53"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000" h="10000">
                  <a:moveTo>
                    <a:pt x="3889" y="0"/>
                  </a:moveTo>
                  <a:lnTo>
                    <a:pt x="3889" y="0"/>
                  </a:lnTo>
                  <a:lnTo>
                    <a:pt x="4491" y="0"/>
                  </a:lnTo>
                  <a:cubicBezTo>
                    <a:pt x="5417" y="0"/>
                    <a:pt x="6296" y="210"/>
                    <a:pt x="7083" y="588"/>
                  </a:cubicBezTo>
                  <a:cubicBezTo>
                    <a:pt x="6898" y="714"/>
                    <a:pt x="6667" y="924"/>
                    <a:pt x="6620" y="1008"/>
                  </a:cubicBezTo>
                  <a:cubicBezTo>
                    <a:pt x="6574" y="1092"/>
                    <a:pt x="6481" y="1471"/>
                    <a:pt x="6343" y="1513"/>
                  </a:cubicBezTo>
                  <a:cubicBezTo>
                    <a:pt x="6250" y="1513"/>
                    <a:pt x="6157" y="1471"/>
                    <a:pt x="6157" y="1555"/>
                  </a:cubicBezTo>
                  <a:cubicBezTo>
                    <a:pt x="6157" y="1681"/>
                    <a:pt x="6019" y="1723"/>
                    <a:pt x="6019" y="1723"/>
                  </a:cubicBezTo>
                  <a:lnTo>
                    <a:pt x="5880" y="1765"/>
                  </a:lnTo>
                  <a:cubicBezTo>
                    <a:pt x="5880" y="1765"/>
                    <a:pt x="5972" y="2395"/>
                    <a:pt x="6204" y="2395"/>
                  </a:cubicBezTo>
                  <a:cubicBezTo>
                    <a:pt x="6389" y="2395"/>
                    <a:pt x="6574" y="2143"/>
                    <a:pt x="6667" y="2059"/>
                  </a:cubicBezTo>
                  <a:cubicBezTo>
                    <a:pt x="6806" y="1933"/>
                    <a:pt x="6944" y="1597"/>
                    <a:pt x="7083" y="1723"/>
                  </a:cubicBezTo>
                  <a:cubicBezTo>
                    <a:pt x="7222" y="1891"/>
                    <a:pt x="7418" y="2013"/>
                    <a:pt x="7557" y="2055"/>
                  </a:cubicBezTo>
                  <a:cubicBezTo>
                    <a:pt x="7649" y="2097"/>
                    <a:pt x="8148" y="2227"/>
                    <a:pt x="8241" y="2311"/>
                  </a:cubicBezTo>
                  <a:cubicBezTo>
                    <a:pt x="8333" y="2437"/>
                    <a:pt x="8565" y="2521"/>
                    <a:pt x="8611" y="2395"/>
                  </a:cubicBezTo>
                  <a:cubicBezTo>
                    <a:pt x="8657" y="2353"/>
                    <a:pt x="8843" y="2269"/>
                    <a:pt x="9028" y="2185"/>
                  </a:cubicBezTo>
                  <a:cubicBezTo>
                    <a:pt x="9120" y="2269"/>
                    <a:pt x="9167" y="2353"/>
                    <a:pt x="9213" y="2437"/>
                  </a:cubicBezTo>
                  <a:cubicBezTo>
                    <a:pt x="8843" y="2479"/>
                    <a:pt x="7870" y="2689"/>
                    <a:pt x="7685" y="2647"/>
                  </a:cubicBezTo>
                  <a:cubicBezTo>
                    <a:pt x="7454" y="2605"/>
                    <a:pt x="7269" y="2395"/>
                    <a:pt x="7176" y="2395"/>
                  </a:cubicBezTo>
                  <a:cubicBezTo>
                    <a:pt x="7083" y="2353"/>
                    <a:pt x="6898" y="2437"/>
                    <a:pt x="6713" y="2395"/>
                  </a:cubicBezTo>
                  <a:cubicBezTo>
                    <a:pt x="6528" y="2395"/>
                    <a:pt x="6296" y="2521"/>
                    <a:pt x="6204" y="2563"/>
                  </a:cubicBezTo>
                  <a:cubicBezTo>
                    <a:pt x="6111" y="2647"/>
                    <a:pt x="6065" y="2815"/>
                    <a:pt x="5972" y="2941"/>
                  </a:cubicBezTo>
                  <a:cubicBezTo>
                    <a:pt x="5880" y="3025"/>
                    <a:pt x="5833" y="3109"/>
                    <a:pt x="5648" y="3235"/>
                  </a:cubicBezTo>
                  <a:cubicBezTo>
                    <a:pt x="5463" y="3403"/>
                    <a:pt x="5602" y="3529"/>
                    <a:pt x="5602" y="3739"/>
                  </a:cubicBezTo>
                  <a:cubicBezTo>
                    <a:pt x="5648" y="3950"/>
                    <a:pt x="5556" y="4118"/>
                    <a:pt x="5556" y="4118"/>
                  </a:cubicBezTo>
                  <a:cubicBezTo>
                    <a:pt x="5556" y="4118"/>
                    <a:pt x="5880" y="4706"/>
                    <a:pt x="6065" y="4916"/>
                  </a:cubicBezTo>
                  <a:cubicBezTo>
                    <a:pt x="6250" y="5084"/>
                    <a:pt x="7454" y="4832"/>
                    <a:pt x="7639" y="4874"/>
                  </a:cubicBezTo>
                  <a:cubicBezTo>
                    <a:pt x="7778" y="4916"/>
                    <a:pt x="7639" y="5210"/>
                    <a:pt x="7870" y="5588"/>
                  </a:cubicBezTo>
                  <a:cubicBezTo>
                    <a:pt x="8056" y="5966"/>
                    <a:pt x="7917" y="7941"/>
                    <a:pt x="8194" y="8025"/>
                  </a:cubicBezTo>
                  <a:cubicBezTo>
                    <a:pt x="8472" y="8109"/>
                    <a:pt x="9213" y="6975"/>
                    <a:pt x="9352" y="6723"/>
                  </a:cubicBezTo>
                  <a:cubicBezTo>
                    <a:pt x="9444" y="6513"/>
                    <a:pt x="9907" y="5420"/>
                    <a:pt x="9954" y="4748"/>
                  </a:cubicBezTo>
                  <a:cubicBezTo>
                    <a:pt x="10000" y="4832"/>
                    <a:pt x="10000" y="4916"/>
                    <a:pt x="10000" y="5000"/>
                  </a:cubicBezTo>
                  <a:cubicBezTo>
                    <a:pt x="10000" y="6387"/>
                    <a:pt x="9352" y="7605"/>
                    <a:pt x="8380" y="8529"/>
                  </a:cubicBezTo>
                  <a:cubicBezTo>
                    <a:pt x="7361" y="9412"/>
                    <a:pt x="5972" y="10000"/>
                    <a:pt x="4491" y="10000"/>
                  </a:cubicBezTo>
                  <a:cubicBezTo>
                    <a:pt x="3796" y="10000"/>
                    <a:pt x="3194" y="9874"/>
                    <a:pt x="2593" y="9706"/>
                  </a:cubicBezTo>
                  <a:cubicBezTo>
                    <a:pt x="2639" y="9580"/>
                    <a:pt x="2639" y="9202"/>
                    <a:pt x="2778" y="8992"/>
                  </a:cubicBezTo>
                  <a:cubicBezTo>
                    <a:pt x="2870" y="8739"/>
                    <a:pt x="2963" y="8655"/>
                    <a:pt x="3426" y="8277"/>
                  </a:cubicBezTo>
                  <a:cubicBezTo>
                    <a:pt x="3889" y="7941"/>
                    <a:pt x="4398" y="6933"/>
                    <a:pt x="4583" y="6597"/>
                  </a:cubicBezTo>
                  <a:cubicBezTo>
                    <a:pt x="4769" y="6261"/>
                    <a:pt x="4861" y="6176"/>
                    <a:pt x="4954" y="6008"/>
                  </a:cubicBezTo>
                  <a:cubicBezTo>
                    <a:pt x="5093" y="5798"/>
                    <a:pt x="4537" y="5714"/>
                    <a:pt x="4398" y="5630"/>
                  </a:cubicBezTo>
                  <a:cubicBezTo>
                    <a:pt x="4259" y="5504"/>
                    <a:pt x="3565" y="5252"/>
                    <a:pt x="3333" y="5000"/>
                  </a:cubicBezTo>
                  <a:cubicBezTo>
                    <a:pt x="3102" y="4748"/>
                    <a:pt x="2407" y="4538"/>
                    <a:pt x="1991" y="4370"/>
                  </a:cubicBezTo>
                  <a:cubicBezTo>
                    <a:pt x="1667" y="4244"/>
                    <a:pt x="1343" y="4412"/>
                    <a:pt x="1111" y="4664"/>
                  </a:cubicBezTo>
                  <a:cubicBezTo>
                    <a:pt x="972" y="4580"/>
                    <a:pt x="833" y="4454"/>
                    <a:pt x="833" y="4328"/>
                  </a:cubicBezTo>
                  <a:cubicBezTo>
                    <a:pt x="880" y="4160"/>
                    <a:pt x="787" y="3866"/>
                    <a:pt x="787" y="3782"/>
                  </a:cubicBezTo>
                  <a:cubicBezTo>
                    <a:pt x="787" y="3655"/>
                    <a:pt x="972" y="3361"/>
                    <a:pt x="741" y="3403"/>
                  </a:cubicBezTo>
                  <a:cubicBezTo>
                    <a:pt x="509" y="3487"/>
                    <a:pt x="0" y="3739"/>
                    <a:pt x="46" y="3445"/>
                  </a:cubicBezTo>
                  <a:cubicBezTo>
                    <a:pt x="93" y="3193"/>
                    <a:pt x="185" y="2479"/>
                    <a:pt x="694" y="2563"/>
                  </a:cubicBezTo>
                  <a:cubicBezTo>
                    <a:pt x="1204" y="2647"/>
                    <a:pt x="1065" y="3151"/>
                    <a:pt x="1250" y="3067"/>
                  </a:cubicBezTo>
                  <a:cubicBezTo>
                    <a:pt x="1481" y="3025"/>
                    <a:pt x="1620" y="2605"/>
                    <a:pt x="1759" y="2479"/>
                  </a:cubicBezTo>
                  <a:cubicBezTo>
                    <a:pt x="1898" y="2311"/>
                    <a:pt x="2546" y="1597"/>
                    <a:pt x="2778" y="1555"/>
                  </a:cubicBezTo>
                  <a:cubicBezTo>
                    <a:pt x="3009" y="1471"/>
                    <a:pt x="3148" y="1261"/>
                    <a:pt x="3380" y="1092"/>
                  </a:cubicBezTo>
                  <a:cubicBezTo>
                    <a:pt x="3657" y="966"/>
                    <a:pt x="3889" y="1008"/>
                    <a:pt x="3889" y="672"/>
                  </a:cubicBezTo>
                  <a:lnTo>
                    <a:pt x="3889" y="0"/>
                  </a:lnTo>
                  <a:close/>
                </a:path>
              </a:pathLst>
            </a:custGeom>
            <a:noFill/>
            <a:ln w="285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p:cNvSpPr>
            <p:nvPr/>
          </p:nvSpPr>
          <p:spPr bwMode="auto">
            <a:xfrm>
              <a:off x="4653" y="2154"/>
              <a:ext cx="167" cy="369"/>
            </a:xfrm>
            <a:custGeom>
              <a:avLst/>
              <a:gdLst/>
              <a:ahLst/>
              <a:cxnLst>
                <a:cxn ang="0">
                  <a:pos x="71" y="156"/>
                </a:cxn>
                <a:cxn ang="0">
                  <a:pos x="71" y="156"/>
                </a:cxn>
                <a:cxn ang="0">
                  <a:pos x="34" y="131"/>
                </a:cxn>
                <a:cxn ang="0">
                  <a:pos x="0" y="47"/>
                </a:cxn>
                <a:cxn ang="0">
                  <a:pos x="9" y="0"/>
                </a:cxn>
                <a:cxn ang="0">
                  <a:pos x="15" y="7"/>
                </a:cxn>
                <a:cxn ang="0">
                  <a:pos x="19" y="20"/>
                </a:cxn>
                <a:cxn ang="0">
                  <a:pos x="30" y="29"/>
                </a:cxn>
                <a:cxn ang="0">
                  <a:pos x="35" y="37"/>
                </a:cxn>
                <a:cxn ang="0">
                  <a:pos x="43" y="42"/>
                </a:cxn>
                <a:cxn ang="0">
                  <a:pos x="42" y="44"/>
                </a:cxn>
                <a:cxn ang="0">
                  <a:pos x="41" y="70"/>
                </a:cxn>
                <a:cxn ang="0">
                  <a:pos x="55" y="88"/>
                </a:cxn>
                <a:cxn ang="0">
                  <a:pos x="60" y="107"/>
                </a:cxn>
                <a:cxn ang="0">
                  <a:pos x="65" y="130"/>
                </a:cxn>
                <a:cxn ang="0">
                  <a:pos x="70" y="149"/>
                </a:cxn>
                <a:cxn ang="0">
                  <a:pos x="71" y="156"/>
                </a:cxn>
              </a:cxnLst>
              <a:rect l="0" t="0" r="r" b="b"/>
              <a:pathLst>
                <a:path w="71" h="156">
                  <a:moveTo>
                    <a:pt x="71" y="156"/>
                  </a:moveTo>
                  <a:cubicBezTo>
                    <a:pt x="71" y="156"/>
                    <a:pt x="71" y="156"/>
                    <a:pt x="71" y="156"/>
                  </a:cubicBezTo>
                  <a:cubicBezTo>
                    <a:pt x="57" y="150"/>
                    <a:pt x="45" y="141"/>
                    <a:pt x="34" y="131"/>
                  </a:cubicBezTo>
                  <a:cubicBezTo>
                    <a:pt x="13" y="109"/>
                    <a:pt x="0" y="80"/>
                    <a:pt x="0" y="47"/>
                  </a:cubicBezTo>
                  <a:cubicBezTo>
                    <a:pt x="0" y="30"/>
                    <a:pt x="3" y="15"/>
                    <a:pt x="9" y="0"/>
                  </a:cubicBezTo>
                  <a:cubicBezTo>
                    <a:pt x="12" y="3"/>
                    <a:pt x="15" y="6"/>
                    <a:pt x="15" y="7"/>
                  </a:cubicBezTo>
                  <a:cubicBezTo>
                    <a:pt x="15" y="10"/>
                    <a:pt x="13" y="17"/>
                    <a:pt x="19" y="20"/>
                  </a:cubicBezTo>
                  <a:cubicBezTo>
                    <a:pt x="24" y="24"/>
                    <a:pt x="30" y="26"/>
                    <a:pt x="30" y="29"/>
                  </a:cubicBezTo>
                  <a:cubicBezTo>
                    <a:pt x="31" y="31"/>
                    <a:pt x="31" y="35"/>
                    <a:pt x="35" y="37"/>
                  </a:cubicBezTo>
                  <a:cubicBezTo>
                    <a:pt x="38" y="38"/>
                    <a:pt x="41" y="40"/>
                    <a:pt x="43" y="42"/>
                  </a:cubicBezTo>
                  <a:cubicBezTo>
                    <a:pt x="43" y="42"/>
                    <a:pt x="42" y="43"/>
                    <a:pt x="42" y="44"/>
                  </a:cubicBezTo>
                  <a:cubicBezTo>
                    <a:pt x="36" y="51"/>
                    <a:pt x="41" y="65"/>
                    <a:pt x="41" y="70"/>
                  </a:cubicBezTo>
                  <a:cubicBezTo>
                    <a:pt x="42" y="75"/>
                    <a:pt x="50" y="84"/>
                    <a:pt x="55" y="88"/>
                  </a:cubicBezTo>
                  <a:cubicBezTo>
                    <a:pt x="59" y="92"/>
                    <a:pt x="60" y="103"/>
                    <a:pt x="60" y="107"/>
                  </a:cubicBezTo>
                  <a:cubicBezTo>
                    <a:pt x="60" y="111"/>
                    <a:pt x="65" y="125"/>
                    <a:pt x="65" y="130"/>
                  </a:cubicBezTo>
                  <a:cubicBezTo>
                    <a:pt x="65" y="135"/>
                    <a:pt x="70" y="149"/>
                    <a:pt x="70" y="149"/>
                  </a:cubicBezTo>
                  <a:cubicBezTo>
                    <a:pt x="70" y="149"/>
                    <a:pt x="70" y="153"/>
                    <a:pt x="71" y="156"/>
                  </a:cubicBezTo>
                  <a:close/>
                </a:path>
              </a:pathLst>
            </a:custGeom>
            <a:noFill/>
            <a:ln w="2857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 name="Group 26"/>
          <p:cNvGrpSpPr/>
          <p:nvPr/>
        </p:nvGrpSpPr>
        <p:grpSpPr>
          <a:xfrm>
            <a:off x="525434" y="1287965"/>
            <a:ext cx="683348" cy="760357"/>
            <a:chOff x="-2667000" y="1489926"/>
            <a:chExt cx="2138093" cy="2379041"/>
          </a:xfrm>
        </p:grpSpPr>
        <p:grpSp>
          <p:nvGrpSpPr>
            <p:cNvPr id="28" name="Group 436"/>
            <p:cNvGrpSpPr/>
            <p:nvPr/>
          </p:nvGrpSpPr>
          <p:grpSpPr>
            <a:xfrm>
              <a:off x="-2326888" y="1489926"/>
              <a:ext cx="1797981" cy="1814552"/>
              <a:chOff x="-2326888" y="1489926"/>
              <a:chExt cx="1797981" cy="1814552"/>
            </a:xfrm>
          </p:grpSpPr>
          <p:sp>
            <p:nvSpPr>
              <p:cNvPr id="34" name="Freeform 33"/>
              <p:cNvSpPr/>
              <p:nvPr/>
            </p:nvSpPr>
            <p:spPr>
              <a:xfrm>
                <a:off x="-2326888" y="1489926"/>
                <a:ext cx="1797981" cy="1814552"/>
              </a:xfrm>
              <a:custGeom>
                <a:avLst/>
                <a:gdLst>
                  <a:gd name="connsiteX0" fmla="*/ 1289825 w 1780478"/>
                  <a:gd name="connsiteY0" fmla="*/ 1810215 h 1810215"/>
                  <a:gd name="connsiteX1" fmla="*/ 1776761 w 1780478"/>
                  <a:gd name="connsiteY1" fmla="*/ 947854 h 1810215"/>
                  <a:gd name="connsiteX2" fmla="*/ 1780478 w 1780478"/>
                  <a:gd name="connsiteY2" fmla="*/ 910683 h 1810215"/>
                  <a:gd name="connsiteX3" fmla="*/ 1776761 w 1780478"/>
                  <a:gd name="connsiteY3" fmla="*/ 821474 h 1810215"/>
                  <a:gd name="connsiteX4" fmla="*/ 1464527 w 1780478"/>
                  <a:gd name="connsiteY4" fmla="*/ 237893 h 1810215"/>
                  <a:gd name="connsiteX5" fmla="*/ 843776 w 1780478"/>
                  <a:gd name="connsiteY5" fmla="*/ 0 h 1810215"/>
                  <a:gd name="connsiteX6" fmla="*/ 52039 w 1780478"/>
                  <a:gd name="connsiteY6" fmla="*/ 501805 h 1810215"/>
                  <a:gd name="connsiteX7" fmla="*/ 0 w 1780478"/>
                  <a:gd name="connsiteY7" fmla="*/ 624469 h 1810215"/>
                  <a:gd name="connsiteX0" fmla="*/ 1289825 w 1857917"/>
                  <a:gd name="connsiteY0" fmla="*/ 1810215 h 1810215"/>
                  <a:gd name="connsiteX1" fmla="*/ 1776761 w 1857917"/>
                  <a:gd name="connsiteY1" fmla="*/ 947854 h 1810215"/>
                  <a:gd name="connsiteX2" fmla="*/ 1776761 w 1857917"/>
                  <a:gd name="connsiteY2" fmla="*/ 821474 h 1810215"/>
                  <a:gd name="connsiteX3" fmla="*/ 1464527 w 1857917"/>
                  <a:gd name="connsiteY3" fmla="*/ 237893 h 1810215"/>
                  <a:gd name="connsiteX4" fmla="*/ 843776 w 1857917"/>
                  <a:gd name="connsiteY4" fmla="*/ 0 h 1810215"/>
                  <a:gd name="connsiteX5" fmla="*/ 52039 w 1857917"/>
                  <a:gd name="connsiteY5" fmla="*/ 501805 h 1810215"/>
                  <a:gd name="connsiteX6" fmla="*/ 0 w 1857917"/>
                  <a:gd name="connsiteY6" fmla="*/ 624469 h 1810215"/>
                  <a:gd name="connsiteX0" fmla="*/ 1289825 w 1776761"/>
                  <a:gd name="connsiteY0" fmla="*/ 1810215 h 1810215"/>
                  <a:gd name="connsiteX1" fmla="*/ 1776761 w 1776761"/>
                  <a:gd name="connsiteY1" fmla="*/ 821474 h 1810215"/>
                  <a:gd name="connsiteX2" fmla="*/ 1464527 w 1776761"/>
                  <a:gd name="connsiteY2" fmla="*/ 237893 h 1810215"/>
                  <a:gd name="connsiteX3" fmla="*/ 843776 w 1776761"/>
                  <a:gd name="connsiteY3" fmla="*/ 0 h 1810215"/>
                  <a:gd name="connsiteX4" fmla="*/ 52039 w 1776761"/>
                  <a:gd name="connsiteY4" fmla="*/ 501805 h 1810215"/>
                  <a:gd name="connsiteX5" fmla="*/ 0 w 1776761"/>
                  <a:gd name="connsiteY5" fmla="*/ 624469 h 1810215"/>
                  <a:gd name="connsiteX0" fmla="*/ 1289825 w 1805878"/>
                  <a:gd name="connsiteY0" fmla="*/ 1810215 h 1810215"/>
                  <a:gd name="connsiteX1" fmla="*/ 1776761 w 1805878"/>
                  <a:gd name="connsiteY1" fmla="*/ 821474 h 1810215"/>
                  <a:gd name="connsiteX2" fmla="*/ 1464527 w 1805878"/>
                  <a:gd name="connsiteY2" fmla="*/ 237893 h 1810215"/>
                  <a:gd name="connsiteX3" fmla="*/ 843776 w 1805878"/>
                  <a:gd name="connsiteY3" fmla="*/ 0 h 1810215"/>
                  <a:gd name="connsiteX4" fmla="*/ 52039 w 1805878"/>
                  <a:gd name="connsiteY4" fmla="*/ 501805 h 1810215"/>
                  <a:gd name="connsiteX5" fmla="*/ 0 w 1805878"/>
                  <a:gd name="connsiteY5" fmla="*/ 624469 h 1810215"/>
                  <a:gd name="connsiteX0" fmla="*/ 1289825 w 1805878"/>
                  <a:gd name="connsiteY0" fmla="*/ 1810215 h 1810215"/>
                  <a:gd name="connsiteX1" fmla="*/ 1776761 w 1805878"/>
                  <a:gd name="connsiteY1" fmla="*/ 821474 h 1810215"/>
                  <a:gd name="connsiteX2" fmla="*/ 1464527 w 1805878"/>
                  <a:gd name="connsiteY2" fmla="*/ 237893 h 1810215"/>
                  <a:gd name="connsiteX3" fmla="*/ 843776 w 1805878"/>
                  <a:gd name="connsiteY3" fmla="*/ 0 h 1810215"/>
                  <a:gd name="connsiteX4" fmla="*/ 52039 w 1805878"/>
                  <a:gd name="connsiteY4" fmla="*/ 501805 h 1810215"/>
                  <a:gd name="connsiteX5" fmla="*/ 0 w 1805878"/>
                  <a:gd name="connsiteY5" fmla="*/ 624469 h 1810215"/>
                  <a:gd name="connsiteX0" fmla="*/ 1289825 w 1805878"/>
                  <a:gd name="connsiteY0" fmla="*/ 1810215 h 1810215"/>
                  <a:gd name="connsiteX1" fmla="*/ 1776761 w 1805878"/>
                  <a:gd name="connsiteY1" fmla="*/ 821474 h 1810215"/>
                  <a:gd name="connsiteX2" fmla="*/ 1464527 w 1805878"/>
                  <a:gd name="connsiteY2" fmla="*/ 237893 h 1810215"/>
                  <a:gd name="connsiteX3" fmla="*/ 843776 w 1805878"/>
                  <a:gd name="connsiteY3" fmla="*/ 0 h 1810215"/>
                  <a:gd name="connsiteX4" fmla="*/ 52039 w 1805878"/>
                  <a:gd name="connsiteY4" fmla="*/ 501805 h 1810215"/>
                  <a:gd name="connsiteX5" fmla="*/ 0 w 1805878"/>
                  <a:gd name="connsiteY5" fmla="*/ 624469 h 1810215"/>
                  <a:gd name="connsiteX0" fmla="*/ 1289825 w 1805878"/>
                  <a:gd name="connsiteY0" fmla="*/ 1810215 h 1810215"/>
                  <a:gd name="connsiteX1" fmla="*/ 1776761 w 1805878"/>
                  <a:gd name="connsiteY1" fmla="*/ 821474 h 1810215"/>
                  <a:gd name="connsiteX2" fmla="*/ 1464527 w 1805878"/>
                  <a:gd name="connsiteY2" fmla="*/ 237893 h 1810215"/>
                  <a:gd name="connsiteX3" fmla="*/ 843776 w 1805878"/>
                  <a:gd name="connsiteY3" fmla="*/ 0 h 1810215"/>
                  <a:gd name="connsiteX4" fmla="*/ 52039 w 1805878"/>
                  <a:gd name="connsiteY4" fmla="*/ 501805 h 1810215"/>
                  <a:gd name="connsiteX5" fmla="*/ 0 w 1805878"/>
                  <a:gd name="connsiteY5" fmla="*/ 624469 h 1810215"/>
                  <a:gd name="connsiteX0" fmla="*/ 1289825 w 1792248"/>
                  <a:gd name="connsiteY0" fmla="*/ 1810215 h 1810215"/>
                  <a:gd name="connsiteX1" fmla="*/ 1776761 w 1792248"/>
                  <a:gd name="connsiteY1" fmla="*/ 821474 h 1810215"/>
                  <a:gd name="connsiteX2" fmla="*/ 1464527 w 1792248"/>
                  <a:gd name="connsiteY2" fmla="*/ 237893 h 1810215"/>
                  <a:gd name="connsiteX3" fmla="*/ 843776 w 1792248"/>
                  <a:gd name="connsiteY3" fmla="*/ 0 h 1810215"/>
                  <a:gd name="connsiteX4" fmla="*/ 52039 w 1792248"/>
                  <a:gd name="connsiteY4" fmla="*/ 501805 h 1810215"/>
                  <a:gd name="connsiteX5" fmla="*/ 0 w 1792248"/>
                  <a:gd name="connsiteY5" fmla="*/ 624469 h 1810215"/>
                  <a:gd name="connsiteX0" fmla="*/ 1289825 w 1784813"/>
                  <a:gd name="connsiteY0" fmla="*/ 1810215 h 1810215"/>
                  <a:gd name="connsiteX1" fmla="*/ 1776761 w 1784813"/>
                  <a:gd name="connsiteY1" fmla="*/ 821474 h 1810215"/>
                  <a:gd name="connsiteX2" fmla="*/ 1464527 w 1784813"/>
                  <a:gd name="connsiteY2" fmla="*/ 237893 h 1810215"/>
                  <a:gd name="connsiteX3" fmla="*/ 843776 w 1784813"/>
                  <a:gd name="connsiteY3" fmla="*/ 0 h 1810215"/>
                  <a:gd name="connsiteX4" fmla="*/ 52039 w 1784813"/>
                  <a:gd name="connsiteY4" fmla="*/ 501805 h 1810215"/>
                  <a:gd name="connsiteX5" fmla="*/ 0 w 1784813"/>
                  <a:gd name="connsiteY5" fmla="*/ 624469 h 1810215"/>
                  <a:gd name="connsiteX0" fmla="*/ 1289825 w 1784813"/>
                  <a:gd name="connsiteY0" fmla="*/ 1854200 h 1854200"/>
                  <a:gd name="connsiteX1" fmla="*/ 1776761 w 1784813"/>
                  <a:gd name="connsiteY1" fmla="*/ 865459 h 1854200"/>
                  <a:gd name="connsiteX2" fmla="*/ 1464527 w 1784813"/>
                  <a:gd name="connsiteY2" fmla="*/ 281878 h 1854200"/>
                  <a:gd name="connsiteX3" fmla="*/ 843776 w 1784813"/>
                  <a:gd name="connsiteY3" fmla="*/ 43985 h 1854200"/>
                  <a:gd name="connsiteX4" fmla="*/ 52039 w 1784813"/>
                  <a:gd name="connsiteY4" fmla="*/ 545790 h 1854200"/>
                  <a:gd name="connsiteX5" fmla="*/ 0 w 1784813"/>
                  <a:gd name="connsiteY5" fmla="*/ 668454 h 1854200"/>
                  <a:gd name="connsiteX0" fmla="*/ 1289825 w 1784813"/>
                  <a:gd name="connsiteY0" fmla="*/ 1854200 h 1854200"/>
                  <a:gd name="connsiteX1" fmla="*/ 1776761 w 1784813"/>
                  <a:gd name="connsiteY1" fmla="*/ 865459 h 1854200"/>
                  <a:gd name="connsiteX2" fmla="*/ 1464527 w 1784813"/>
                  <a:gd name="connsiteY2" fmla="*/ 281878 h 1854200"/>
                  <a:gd name="connsiteX3" fmla="*/ 843776 w 1784813"/>
                  <a:gd name="connsiteY3" fmla="*/ 43985 h 1854200"/>
                  <a:gd name="connsiteX4" fmla="*/ 52039 w 1784813"/>
                  <a:gd name="connsiteY4" fmla="*/ 545790 h 1854200"/>
                  <a:gd name="connsiteX5" fmla="*/ 0 w 1784813"/>
                  <a:gd name="connsiteY5" fmla="*/ 668454 h 1854200"/>
                  <a:gd name="connsiteX0" fmla="*/ 1289825 w 1784813"/>
                  <a:gd name="connsiteY0" fmla="*/ 1854200 h 1854200"/>
                  <a:gd name="connsiteX1" fmla="*/ 1776761 w 1784813"/>
                  <a:gd name="connsiteY1" fmla="*/ 865459 h 1854200"/>
                  <a:gd name="connsiteX2" fmla="*/ 1438508 w 1784813"/>
                  <a:gd name="connsiteY2" fmla="*/ 274444 h 1854200"/>
                  <a:gd name="connsiteX3" fmla="*/ 843776 w 1784813"/>
                  <a:gd name="connsiteY3" fmla="*/ 43985 h 1854200"/>
                  <a:gd name="connsiteX4" fmla="*/ 52039 w 1784813"/>
                  <a:gd name="connsiteY4" fmla="*/ 545790 h 1854200"/>
                  <a:gd name="connsiteX5" fmla="*/ 0 w 1784813"/>
                  <a:gd name="connsiteY5" fmla="*/ 668454 h 1854200"/>
                  <a:gd name="connsiteX0" fmla="*/ 1289825 w 1773662"/>
                  <a:gd name="connsiteY0" fmla="*/ 1854200 h 1854200"/>
                  <a:gd name="connsiteX1" fmla="*/ 1765610 w 1773662"/>
                  <a:gd name="connsiteY1" fmla="*/ 906346 h 1854200"/>
                  <a:gd name="connsiteX2" fmla="*/ 1438508 w 1773662"/>
                  <a:gd name="connsiteY2" fmla="*/ 274444 h 1854200"/>
                  <a:gd name="connsiteX3" fmla="*/ 843776 w 1773662"/>
                  <a:gd name="connsiteY3" fmla="*/ 43985 h 1854200"/>
                  <a:gd name="connsiteX4" fmla="*/ 52039 w 1773662"/>
                  <a:gd name="connsiteY4" fmla="*/ 545790 h 1854200"/>
                  <a:gd name="connsiteX5" fmla="*/ 0 w 1773662"/>
                  <a:gd name="connsiteY5" fmla="*/ 668454 h 1854200"/>
                  <a:gd name="connsiteX0" fmla="*/ 1289825 w 1773662"/>
                  <a:gd name="connsiteY0" fmla="*/ 1854200 h 1854200"/>
                  <a:gd name="connsiteX1" fmla="*/ 1765610 w 1773662"/>
                  <a:gd name="connsiteY1" fmla="*/ 906346 h 1854200"/>
                  <a:gd name="connsiteX2" fmla="*/ 1438508 w 1773662"/>
                  <a:gd name="connsiteY2" fmla="*/ 274444 h 1854200"/>
                  <a:gd name="connsiteX3" fmla="*/ 843776 w 1773662"/>
                  <a:gd name="connsiteY3" fmla="*/ 43985 h 1854200"/>
                  <a:gd name="connsiteX4" fmla="*/ 52039 w 1773662"/>
                  <a:gd name="connsiteY4" fmla="*/ 545790 h 1854200"/>
                  <a:gd name="connsiteX5" fmla="*/ 0 w 1773662"/>
                  <a:gd name="connsiteY5" fmla="*/ 668454 h 1854200"/>
                  <a:gd name="connsiteX0" fmla="*/ 1289825 w 1773662"/>
                  <a:gd name="connsiteY0" fmla="*/ 1854200 h 1854200"/>
                  <a:gd name="connsiteX1" fmla="*/ 1765610 w 1773662"/>
                  <a:gd name="connsiteY1" fmla="*/ 906346 h 1854200"/>
                  <a:gd name="connsiteX2" fmla="*/ 1438508 w 1773662"/>
                  <a:gd name="connsiteY2" fmla="*/ 274444 h 1854200"/>
                  <a:gd name="connsiteX3" fmla="*/ 843776 w 1773662"/>
                  <a:gd name="connsiteY3" fmla="*/ 43985 h 1854200"/>
                  <a:gd name="connsiteX4" fmla="*/ 52039 w 1773662"/>
                  <a:gd name="connsiteY4" fmla="*/ 545790 h 1854200"/>
                  <a:gd name="connsiteX5" fmla="*/ 0 w 1773662"/>
                  <a:gd name="connsiteY5" fmla="*/ 668454 h 1854200"/>
                  <a:gd name="connsiteX0" fmla="*/ 1289825 w 1773662"/>
                  <a:gd name="connsiteY0" fmla="*/ 1814552 h 1814552"/>
                  <a:gd name="connsiteX1" fmla="*/ 1765610 w 1773662"/>
                  <a:gd name="connsiteY1" fmla="*/ 866698 h 1814552"/>
                  <a:gd name="connsiteX2" fmla="*/ 1438508 w 1773662"/>
                  <a:gd name="connsiteY2" fmla="*/ 234796 h 1814552"/>
                  <a:gd name="connsiteX3" fmla="*/ 843776 w 1773662"/>
                  <a:gd name="connsiteY3" fmla="*/ 4337 h 1814552"/>
                  <a:gd name="connsiteX4" fmla="*/ 52039 w 1773662"/>
                  <a:gd name="connsiteY4" fmla="*/ 506142 h 1814552"/>
                  <a:gd name="connsiteX5" fmla="*/ 0 w 1773662"/>
                  <a:gd name="connsiteY5" fmla="*/ 628806 h 1814552"/>
                  <a:gd name="connsiteX0" fmla="*/ 1378415 w 1862252"/>
                  <a:gd name="connsiteY0" fmla="*/ 1814552 h 1814552"/>
                  <a:gd name="connsiteX1" fmla="*/ 1854200 w 1862252"/>
                  <a:gd name="connsiteY1" fmla="*/ 866698 h 1814552"/>
                  <a:gd name="connsiteX2" fmla="*/ 1527098 w 1862252"/>
                  <a:gd name="connsiteY2" fmla="*/ 234796 h 1814552"/>
                  <a:gd name="connsiteX3" fmla="*/ 932366 w 1862252"/>
                  <a:gd name="connsiteY3" fmla="*/ 4337 h 1814552"/>
                  <a:gd name="connsiteX4" fmla="*/ 140629 w 1862252"/>
                  <a:gd name="connsiteY4" fmla="*/ 506142 h 1814552"/>
                  <a:gd name="connsiteX5" fmla="*/ 88590 w 1862252"/>
                  <a:gd name="connsiteY5" fmla="*/ 628806 h 1814552"/>
                  <a:gd name="connsiteX0" fmla="*/ 1378415 w 1862252"/>
                  <a:gd name="connsiteY0" fmla="*/ 1814552 h 1814552"/>
                  <a:gd name="connsiteX1" fmla="*/ 1854200 w 1862252"/>
                  <a:gd name="connsiteY1" fmla="*/ 866698 h 1814552"/>
                  <a:gd name="connsiteX2" fmla="*/ 1527098 w 1862252"/>
                  <a:gd name="connsiteY2" fmla="*/ 234796 h 1814552"/>
                  <a:gd name="connsiteX3" fmla="*/ 932366 w 1862252"/>
                  <a:gd name="connsiteY3" fmla="*/ 4337 h 1814552"/>
                  <a:gd name="connsiteX4" fmla="*/ 140629 w 1862252"/>
                  <a:gd name="connsiteY4" fmla="*/ 506142 h 1814552"/>
                  <a:gd name="connsiteX5" fmla="*/ 88590 w 1862252"/>
                  <a:gd name="connsiteY5" fmla="*/ 628806 h 1814552"/>
                  <a:gd name="connsiteX0" fmla="*/ 1289825 w 1773662"/>
                  <a:gd name="connsiteY0" fmla="*/ 1814552 h 1814552"/>
                  <a:gd name="connsiteX1" fmla="*/ 1765610 w 1773662"/>
                  <a:gd name="connsiteY1" fmla="*/ 866698 h 1814552"/>
                  <a:gd name="connsiteX2" fmla="*/ 1438508 w 1773662"/>
                  <a:gd name="connsiteY2" fmla="*/ 234796 h 1814552"/>
                  <a:gd name="connsiteX3" fmla="*/ 843776 w 1773662"/>
                  <a:gd name="connsiteY3" fmla="*/ 4337 h 1814552"/>
                  <a:gd name="connsiteX4" fmla="*/ 52039 w 1773662"/>
                  <a:gd name="connsiteY4" fmla="*/ 506142 h 1814552"/>
                  <a:gd name="connsiteX5" fmla="*/ 0 w 1773662"/>
                  <a:gd name="connsiteY5" fmla="*/ 628806 h 1814552"/>
                  <a:gd name="connsiteX0" fmla="*/ 1289825 w 1773662"/>
                  <a:gd name="connsiteY0" fmla="*/ 1814552 h 1814552"/>
                  <a:gd name="connsiteX1" fmla="*/ 1765610 w 1773662"/>
                  <a:gd name="connsiteY1" fmla="*/ 866698 h 1814552"/>
                  <a:gd name="connsiteX2" fmla="*/ 1438508 w 1773662"/>
                  <a:gd name="connsiteY2" fmla="*/ 234796 h 1814552"/>
                  <a:gd name="connsiteX3" fmla="*/ 843776 w 1773662"/>
                  <a:gd name="connsiteY3" fmla="*/ 4337 h 1814552"/>
                  <a:gd name="connsiteX4" fmla="*/ 52039 w 1773662"/>
                  <a:gd name="connsiteY4" fmla="*/ 506142 h 1814552"/>
                  <a:gd name="connsiteX5" fmla="*/ 0 w 1773662"/>
                  <a:gd name="connsiteY5" fmla="*/ 628806 h 1814552"/>
                  <a:gd name="connsiteX0" fmla="*/ 1289825 w 1797981"/>
                  <a:gd name="connsiteY0" fmla="*/ 1814552 h 1814552"/>
                  <a:gd name="connsiteX1" fmla="*/ 1765610 w 1797981"/>
                  <a:gd name="connsiteY1" fmla="*/ 866698 h 1814552"/>
                  <a:gd name="connsiteX2" fmla="*/ 1438508 w 1797981"/>
                  <a:gd name="connsiteY2" fmla="*/ 234796 h 1814552"/>
                  <a:gd name="connsiteX3" fmla="*/ 843776 w 1797981"/>
                  <a:gd name="connsiteY3" fmla="*/ 4337 h 1814552"/>
                  <a:gd name="connsiteX4" fmla="*/ 52039 w 1797981"/>
                  <a:gd name="connsiteY4" fmla="*/ 506142 h 1814552"/>
                  <a:gd name="connsiteX5" fmla="*/ 0 w 1797981"/>
                  <a:gd name="connsiteY5" fmla="*/ 628806 h 181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7981" h="1814552">
                    <a:moveTo>
                      <a:pt x="1289825" y="1814552"/>
                    </a:moveTo>
                    <a:cubicBezTo>
                      <a:pt x="1719766" y="1581615"/>
                      <a:pt x="1797981" y="1090671"/>
                      <a:pt x="1765610" y="866698"/>
                    </a:cubicBezTo>
                    <a:cubicBezTo>
                      <a:pt x="1746405" y="563756"/>
                      <a:pt x="1534532" y="327658"/>
                      <a:pt x="1438508" y="234796"/>
                    </a:cubicBezTo>
                    <a:cubicBezTo>
                      <a:pt x="1283011" y="97884"/>
                      <a:pt x="1142381" y="1240"/>
                      <a:pt x="843776" y="4337"/>
                    </a:cubicBezTo>
                    <a:cubicBezTo>
                      <a:pt x="515434" y="0"/>
                      <a:pt x="162932" y="205059"/>
                      <a:pt x="52039" y="506142"/>
                    </a:cubicBezTo>
                    <a:cubicBezTo>
                      <a:pt x="8053" y="599069"/>
                      <a:pt x="17346" y="587918"/>
                      <a:pt x="0" y="628806"/>
                    </a:cubicBez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Freeform 34"/>
              <p:cNvSpPr/>
              <p:nvPr/>
            </p:nvSpPr>
            <p:spPr>
              <a:xfrm>
                <a:off x="-1981200" y="1497980"/>
                <a:ext cx="505522" cy="1278674"/>
              </a:xfrm>
              <a:custGeom>
                <a:avLst/>
                <a:gdLst>
                  <a:gd name="connsiteX0" fmla="*/ 501805 w 501805"/>
                  <a:gd name="connsiteY0" fmla="*/ 0 h 1278674"/>
                  <a:gd name="connsiteX1" fmla="*/ 81776 w 501805"/>
                  <a:gd name="connsiteY1" fmla="*/ 449766 h 1278674"/>
                  <a:gd name="connsiteX2" fmla="*/ 0 w 501805"/>
                  <a:gd name="connsiteY2" fmla="*/ 985025 h 1278674"/>
                  <a:gd name="connsiteX3" fmla="*/ 40888 w 501805"/>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8620 w 508620"/>
                  <a:gd name="connsiteY0" fmla="*/ 0 h 1278674"/>
                  <a:gd name="connsiteX1" fmla="*/ 88591 w 508620"/>
                  <a:gd name="connsiteY1" fmla="*/ 449766 h 1278674"/>
                  <a:gd name="connsiteX2" fmla="*/ 6815 w 508620"/>
                  <a:gd name="connsiteY2" fmla="*/ 985025 h 1278674"/>
                  <a:gd name="connsiteX3" fmla="*/ 47703 w 508620"/>
                  <a:gd name="connsiteY3" fmla="*/ 1278674 h 1278674"/>
                  <a:gd name="connsiteX0" fmla="*/ 508620 w 508620"/>
                  <a:gd name="connsiteY0" fmla="*/ 0 h 1278674"/>
                  <a:gd name="connsiteX1" fmla="*/ 88591 w 508620"/>
                  <a:gd name="connsiteY1" fmla="*/ 449766 h 1278674"/>
                  <a:gd name="connsiteX2" fmla="*/ 6815 w 508620"/>
                  <a:gd name="connsiteY2" fmla="*/ 985025 h 1278674"/>
                  <a:gd name="connsiteX3" fmla="*/ 47703 w 508620"/>
                  <a:gd name="connsiteY3" fmla="*/ 1278674 h 1278674"/>
                  <a:gd name="connsiteX0" fmla="*/ 507380 w 507380"/>
                  <a:gd name="connsiteY0" fmla="*/ 0 h 1278674"/>
                  <a:gd name="connsiteX1" fmla="*/ 68766 w 507380"/>
                  <a:gd name="connsiteY1" fmla="*/ 449766 h 1278674"/>
                  <a:gd name="connsiteX2" fmla="*/ 5575 w 507380"/>
                  <a:gd name="connsiteY2" fmla="*/ 985025 h 1278674"/>
                  <a:gd name="connsiteX3" fmla="*/ 46463 w 507380"/>
                  <a:gd name="connsiteY3" fmla="*/ 1278674 h 1278674"/>
                  <a:gd name="connsiteX0" fmla="*/ 507380 w 507380"/>
                  <a:gd name="connsiteY0" fmla="*/ 0 h 1278674"/>
                  <a:gd name="connsiteX1" fmla="*/ 68766 w 507380"/>
                  <a:gd name="connsiteY1" fmla="*/ 449766 h 1278674"/>
                  <a:gd name="connsiteX2" fmla="*/ 5575 w 507380"/>
                  <a:gd name="connsiteY2" fmla="*/ 985025 h 1278674"/>
                  <a:gd name="connsiteX3" fmla="*/ 46463 w 507380"/>
                  <a:gd name="connsiteY3" fmla="*/ 1278674 h 1278674"/>
                  <a:gd name="connsiteX0" fmla="*/ 505522 w 505522"/>
                  <a:gd name="connsiteY0" fmla="*/ 0 h 1278674"/>
                  <a:gd name="connsiteX1" fmla="*/ 66908 w 505522"/>
                  <a:gd name="connsiteY1" fmla="*/ 449766 h 1278674"/>
                  <a:gd name="connsiteX2" fmla="*/ 3717 w 505522"/>
                  <a:gd name="connsiteY2" fmla="*/ 985025 h 1278674"/>
                  <a:gd name="connsiteX3" fmla="*/ 44605 w 505522"/>
                  <a:gd name="connsiteY3" fmla="*/ 1278674 h 1278674"/>
                </a:gdLst>
                <a:ahLst/>
                <a:cxnLst>
                  <a:cxn ang="0">
                    <a:pos x="connsiteX0" y="connsiteY0"/>
                  </a:cxn>
                  <a:cxn ang="0">
                    <a:pos x="connsiteX1" y="connsiteY1"/>
                  </a:cxn>
                  <a:cxn ang="0">
                    <a:pos x="connsiteX2" y="connsiteY2"/>
                  </a:cxn>
                  <a:cxn ang="0">
                    <a:pos x="connsiteX3" y="connsiteY3"/>
                  </a:cxn>
                </a:cxnLst>
                <a:rect l="l" t="t" r="r" b="b"/>
                <a:pathLst>
                  <a:path w="505522" h="1278674">
                    <a:moveTo>
                      <a:pt x="505522" y="0"/>
                    </a:moveTo>
                    <a:cubicBezTo>
                      <a:pt x="313473" y="45844"/>
                      <a:pt x="157976" y="166649"/>
                      <a:pt x="66908" y="449766"/>
                    </a:cubicBezTo>
                    <a:cubicBezTo>
                      <a:pt x="24162" y="632522"/>
                      <a:pt x="7434" y="846874"/>
                      <a:pt x="3717" y="985025"/>
                    </a:cubicBezTo>
                    <a:cubicBezTo>
                      <a:pt x="0" y="1123176"/>
                      <a:pt x="30976" y="1180791"/>
                      <a:pt x="44605" y="1278674"/>
                    </a:cubicBez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Freeform 35"/>
              <p:cNvSpPr/>
              <p:nvPr/>
            </p:nvSpPr>
            <p:spPr>
              <a:xfrm flipH="1">
                <a:off x="-1464527" y="1497980"/>
                <a:ext cx="521010" cy="1661532"/>
              </a:xfrm>
              <a:custGeom>
                <a:avLst/>
                <a:gdLst>
                  <a:gd name="connsiteX0" fmla="*/ 501805 w 501805"/>
                  <a:gd name="connsiteY0" fmla="*/ 0 h 1278674"/>
                  <a:gd name="connsiteX1" fmla="*/ 81776 w 501805"/>
                  <a:gd name="connsiteY1" fmla="*/ 449766 h 1278674"/>
                  <a:gd name="connsiteX2" fmla="*/ 0 w 501805"/>
                  <a:gd name="connsiteY2" fmla="*/ 985025 h 1278674"/>
                  <a:gd name="connsiteX3" fmla="*/ 40888 w 501805"/>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8620 w 508620"/>
                  <a:gd name="connsiteY0" fmla="*/ 0 h 1278674"/>
                  <a:gd name="connsiteX1" fmla="*/ 88591 w 508620"/>
                  <a:gd name="connsiteY1" fmla="*/ 449766 h 1278674"/>
                  <a:gd name="connsiteX2" fmla="*/ 6815 w 508620"/>
                  <a:gd name="connsiteY2" fmla="*/ 985025 h 1278674"/>
                  <a:gd name="connsiteX3" fmla="*/ 47703 w 508620"/>
                  <a:gd name="connsiteY3" fmla="*/ 1278674 h 1278674"/>
                  <a:gd name="connsiteX0" fmla="*/ 508620 w 508620"/>
                  <a:gd name="connsiteY0" fmla="*/ 0 h 1278674"/>
                  <a:gd name="connsiteX1" fmla="*/ 88591 w 508620"/>
                  <a:gd name="connsiteY1" fmla="*/ 449766 h 1278674"/>
                  <a:gd name="connsiteX2" fmla="*/ 6815 w 508620"/>
                  <a:gd name="connsiteY2" fmla="*/ 985025 h 1278674"/>
                  <a:gd name="connsiteX3" fmla="*/ 47703 w 508620"/>
                  <a:gd name="connsiteY3" fmla="*/ 1278674 h 1278674"/>
                  <a:gd name="connsiteX0" fmla="*/ 507380 w 507380"/>
                  <a:gd name="connsiteY0" fmla="*/ 0 h 1278674"/>
                  <a:gd name="connsiteX1" fmla="*/ 68766 w 507380"/>
                  <a:gd name="connsiteY1" fmla="*/ 449766 h 1278674"/>
                  <a:gd name="connsiteX2" fmla="*/ 5575 w 507380"/>
                  <a:gd name="connsiteY2" fmla="*/ 985025 h 1278674"/>
                  <a:gd name="connsiteX3" fmla="*/ 46463 w 507380"/>
                  <a:gd name="connsiteY3" fmla="*/ 1278674 h 1278674"/>
                  <a:gd name="connsiteX0" fmla="*/ 507380 w 507380"/>
                  <a:gd name="connsiteY0" fmla="*/ 0 h 1278674"/>
                  <a:gd name="connsiteX1" fmla="*/ 68766 w 507380"/>
                  <a:gd name="connsiteY1" fmla="*/ 449766 h 1278674"/>
                  <a:gd name="connsiteX2" fmla="*/ 5575 w 507380"/>
                  <a:gd name="connsiteY2" fmla="*/ 985025 h 1278674"/>
                  <a:gd name="connsiteX3" fmla="*/ 46463 w 507380"/>
                  <a:gd name="connsiteY3" fmla="*/ 1278674 h 1278674"/>
                  <a:gd name="connsiteX0" fmla="*/ 505522 w 505522"/>
                  <a:gd name="connsiteY0" fmla="*/ 0 h 1278674"/>
                  <a:gd name="connsiteX1" fmla="*/ 66908 w 505522"/>
                  <a:gd name="connsiteY1" fmla="*/ 449766 h 1278674"/>
                  <a:gd name="connsiteX2" fmla="*/ 3717 w 505522"/>
                  <a:gd name="connsiteY2" fmla="*/ 985025 h 1278674"/>
                  <a:gd name="connsiteX3" fmla="*/ 44605 w 505522"/>
                  <a:gd name="connsiteY3" fmla="*/ 1278674 h 1278674"/>
                  <a:gd name="connsiteX0" fmla="*/ 521010 w 521010"/>
                  <a:gd name="connsiteY0" fmla="*/ 0 h 1661532"/>
                  <a:gd name="connsiteX1" fmla="*/ 82396 w 521010"/>
                  <a:gd name="connsiteY1" fmla="*/ 449766 h 1661532"/>
                  <a:gd name="connsiteX2" fmla="*/ 19205 w 521010"/>
                  <a:gd name="connsiteY2" fmla="*/ 985025 h 1661532"/>
                  <a:gd name="connsiteX3" fmla="*/ 197624 w 521010"/>
                  <a:gd name="connsiteY3" fmla="*/ 1661532 h 1661532"/>
                  <a:gd name="connsiteX0" fmla="*/ 521010 w 521010"/>
                  <a:gd name="connsiteY0" fmla="*/ 0 h 1661532"/>
                  <a:gd name="connsiteX1" fmla="*/ 82396 w 521010"/>
                  <a:gd name="connsiteY1" fmla="*/ 449766 h 1661532"/>
                  <a:gd name="connsiteX2" fmla="*/ 19205 w 521010"/>
                  <a:gd name="connsiteY2" fmla="*/ 985025 h 1661532"/>
                  <a:gd name="connsiteX3" fmla="*/ 197624 w 521010"/>
                  <a:gd name="connsiteY3" fmla="*/ 1661532 h 1661532"/>
                </a:gdLst>
                <a:ahLst/>
                <a:cxnLst>
                  <a:cxn ang="0">
                    <a:pos x="connsiteX0" y="connsiteY0"/>
                  </a:cxn>
                  <a:cxn ang="0">
                    <a:pos x="connsiteX1" y="connsiteY1"/>
                  </a:cxn>
                  <a:cxn ang="0">
                    <a:pos x="connsiteX2" y="connsiteY2"/>
                  </a:cxn>
                  <a:cxn ang="0">
                    <a:pos x="connsiteX3" y="connsiteY3"/>
                  </a:cxn>
                </a:cxnLst>
                <a:rect l="l" t="t" r="r" b="b"/>
                <a:pathLst>
                  <a:path w="521010" h="1661532">
                    <a:moveTo>
                      <a:pt x="521010" y="0"/>
                    </a:moveTo>
                    <a:cubicBezTo>
                      <a:pt x="328961" y="45844"/>
                      <a:pt x="173464" y="166649"/>
                      <a:pt x="82396" y="449766"/>
                    </a:cubicBezTo>
                    <a:cubicBezTo>
                      <a:pt x="39650" y="632522"/>
                      <a:pt x="0" y="783064"/>
                      <a:pt x="19205" y="985025"/>
                    </a:cubicBezTo>
                    <a:cubicBezTo>
                      <a:pt x="38410" y="1186986"/>
                      <a:pt x="68766" y="1496742"/>
                      <a:pt x="197624" y="1661532"/>
                    </a:cubicBez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Freeform 36"/>
              <p:cNvSpPr/>
              <p:nvPr/>
            </p:nvSpPr>
            <p:spPr>
              <a:xfrm>
                <a:off x="-2189356" y="1832517"/>
                <a:ext cx="1401336" cy="170985"/>
              </a:xfrm>
              <a:custGeom>
                <a:avLst/>
                <a:gdLst>
                  <a:gd name="connsiteX0" fmla="*/ 0 w 1401336"/>
                  <a:gd name="connsiteY0" fmla="*/ 0 h 170985"/>
                  <a:gd name="connsiteX1" fmla="*/ 724829 w 1401336"/>
                  <a:gd name="connsiteY1" fmla="*/ 170985 h 170985"/>
                  <a:gd name="connsiteX2" fmla="*/ 780585 w 1401336"/>
                  <a:gd name="connsiteY2" fmla="*/ 167268 h 170985"/>
                  <a:gd name="connsiteX3" fmla="*/ 825190 w 1401336"/>
                  <a:gd name="connsiteY3" fmla="*/ 163551 h 170985"/>
                  <a:gd name="connsiteX4" fmla="*/ 1401336 w 1401336"/>
                  <a:gd name="connsiteY4" fmla="*/ 11151 h 170985"/>
                  <a:gd name="connsiteX0" fmla="*/ 0 w 1401336"/>
                  <a:gd name="connsiteY0" fmla="*/ 0 h 170985"/>
                  <a:gd name="connsiteX1" fmla="*/ 724829 w 1401336"/>
                  <a:gd name="connsiteY1" fmla="*/ 170985 h 170985"/>
                  <a:gd name="connsiteX2" fmla="*/ 780585 w 1401336"/>
                  <a:gd name="connsiteY2" fmla="*/ 167268 h 170985"/>
                  <a:gd name="connsiteX3" fmla="*/ 1401336 w 1401336"/>
                  <a:gd name="connsiteY3" fmla="*/ 11151 h 170985"/>
                  <a:gd name="connsiteX0" fmla="*/ 0 w 1401336"/>
                  <a:gd name="connsiteY0" fmla="*/ 0 h 175697"/>
                  <a:gd name="connsiteX1" fmla="*/ 724829 w 1401336"/>
                  <a:gd name="connsiteY1" fmla="*/ 170985 h 175697"/>
                  <a:gd name="connsiteX2" fmla="*/ 843775 w 1401336"/>
                  <a:gd name="connsiteY2" fmla="*/ 174083 h 175697"/>
                  <a:gd name="connsiteX3" fmla="*/ 1401336 w 1401336"/>
                  <a:gd name="connsiteY3" fmla="*/ 11151 h 175697"/>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0985"/>
                  <a:gd name="connsiteX1" fmla="*/ 724829 w 1401336"/>
                  <a:gd name="connsiteY1" fmla="*/ 170985 h 170985"/>
                  <a:gd name="connsiteX2" fmla="*/ 1401336 w 1401336"/>
                  <a:gd name="connsiteY2" fmla="*/ 11151 h 170985"/>
                </a:gdLst>
                <a:ahLst/>
                <a:cxnLst>
                  <a:cxn ang="0">
                    <a:pos x="connsiteX0" y="connsiteY0"/>
                  </a:cxn>
                  <a:cxn ang="0">
                    <a:pos x="connsiteX1" y="connsiteY1"/>
                  </a:cxn>
                  <a:cxn ang="0">
                    <a:pos x="connsiteX2" y="connsiteY2"/>
                  </a:cxn>
                </a:cxnLst>
                <a:rect l="l" t="t" r="r" b="b"/>
                <a:pathLst>
                  <a:path w="1401336" h="170985">
                    <a:moveTo>
                      <a:pt x="0" y="0"/>
                    </a:moveTo>
                    <a:cubicBezTo>
                      <a:pt x="241610" y="56995"/>
                      <a:pt x="320286" y="152399"/>
                      <a:pt x="724829" y="170985"/>
                    </a:cubicBezTo>
                    <a:cubicBezTo>
                      <a:pt x="1133088" y="170366"/>
                      <a:pt x="1260397" y="44450"/>
                      <a:pt x="1401336" y="11151"/>
                    </a:cubicBez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Freeform 37"/>
              <p:cNvSpPr/>
              <p:nvPr/>
            </p:nvSpPr>
            <p:spPr>
              <a:xfrm rot="10800000">
                <a:off x="-1287645" y="2910467"/>
                <a:ext cx="518211" cy="174702"/>
              </a:xfrm>
              <a:custGeom>
                <a:avLst/>
                <a:gdLst>
                  <a:gd name="connsiteX0" fmla="*/ 0 w 1401336"/>
                  <a:gd name="connsiteY0" fmla="*/ 0 h 170985"/>
                  <a:gd name="connsiteX1" fmla="*/ 724829 w 1401336"/>
                  <a:gd name="connsiteY1" fmla="*/ 170985 h 170985"/>
                  <a:gd name="connsiteX2" fmla="*/ 780585 w 1401336"/>
                  <a:gd name="connsiteY2" fmla="*/ 167268 h 170985"/>
                  <a:gd name="connsiteX3" fmla="*/ 825190 w 1401336"/>
                  <a:gd name="connsiteY3" fmla="*/ 163551 h 170985"/>
                  <a:gd name="connsiteX4" fmla="*/ 1401336 w 1401336"/>
                  <a:gd name="connsiteY4" fmla="*/ 11151 h 170985"/>
                  <a:gd name="connsiteX0" fmla="*/ 0 w 1401336"/>
                  <a:gd name="connsiteY0" fmla="*/ 0 h 170985"/>
                  <a:gd name="connsiteX1" fmla="*/ 724829 w 1401336"/>
                  <a:gd name="connsiteY1" fmla="*/ 170985 h 170985"/>
                  <a:gd name="connsiteX2" fmla="*/ 780585 w 1401336"/>
                  <a:gd name="connsiteY2" fmla="*/ 167268 h 170985"/>
                  <a:gd name="connsiteX3" fmla="*/ 1401336 w 1401336"/>
                  <a:gd name="connsiteY3" fmla="*/ 11151 h 170985"/>
                  <a:gd name="connsiteX0" fmla="*/ 0 w 1401336"/>
                  <a:gd name="connsiteY0" fmla="*/ 0 h 175697"/>
                  <a:gd name="connsiteX1" fmla="*/ 724829 w 1401336"/>
                  <a:gd name="connsiteY1" fmla="*/ 170985 h 175697"/>
                  <a:gd name="connsiteX2" fmla="*/ 843775 w 1401336"/>
                  <a:gd name="connsiteY2" fmla="*/ 174083 h 175697"/>
                  <a:gd name="connsiteX3" fmla="*/ 1401336 w 1401336"/>
                  <a:gd name="connsiteY3" fmla="*/ 11151 h 175697"/>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0985"/>
                  <a:gd name="connsiteX1" fmla="*/ 724829 w 1401336"/>
                  <a:gd name="connsiteY1" fmla="*/ 170985 h 170985"/>
                  <a:gd name="connsiteX2" fmla="*/ 1401336 w 1401336"/>
                  <a:gd name="connsiteY2" fmla="*/ 11151 h 170985"/>
                  <a:gd name="connsiteX0" fmla="*/ 0 w 724829"/>
                  <a:gd name="connsiteY0" fmla="*/ 0 h 170985"/>
                  <a:gd name="connsiteX1" fmla="*/ 724829 w 724829"/>
                  <a:gd name="connsiteY1" fmla="*/ 170985 h 170985"/>
                  <a:gd name="connsiteX0" fmla="*/ 0 w 569579"/>
                  <a:gd name="connsiteY0" fmla="*/ 0 h 174702"/>
                  <a:gd name="connsiteX1" fmla="*/ 569579 w 569579"/>
                  <a:gd name="connsiteY1" fmla="*/ 174702 h 174702"/>
                  <a:gd name="connsiteX0" fmla="*/ 0 w 569579"/>
                  <a:gd name="connsiteY0" fmla="*/ 0 h 174702"/>
                  <a:gd name="connsiteX1" fmla="*/ 569579 w 569579"/>
                  <a:gd name="connsiteY1" fmla="*/ 174702 h 174702"/>
                  <a:gd name="connsiteX0" fmla="*/ 0 w 569579"/>
                  <a:gd name="connsiteY0" fmla="*/ 0 h 174702"/>
                  <a:gd name="connsiteX1" fmla="*/ 569579 w 569579"/>
                  <a:gd name="connsiteY1" fmla="*/ 174702 h 174702"/>
                  <a:gd name="connsiteX0" fmla="*/ 0 w 569579"/>
                  <a:gd name="connsiteY0" fmla="*/ 0 h 174702"/>
                  <a:gd name="connsiteX1" fmla="*/ 569579 w 569579"/>
                  <a:gd name="connsiteY1" fmla="*/ 174702 h 174702"/>
                </a:gdLst>
                <a:ahLst/>
                <a:cxnLst>
                  <a:cxn ang="0">
                    <a:pos x="connsiteX0" y="connsiteY0"/>
                  </a:cxn>
                  <a:cxn ang="0">
                    <a:pos x="connsiteX1" y="connsiteY1"/>
                  </a:cxn>
                </a:cxnLst>
                <a:rect l="l" t="t" r="r" b="b"/>
                <a:pathLst>
                  <a:path w="569579" h="174702">
                    <a:moveTo>
                      <a:pt x="0" y="0"/>
                    </a:moveTo>
                    <a:cubicBezTo>
                      <a:pt x="70017" y="49561"/>
                      <a:pt x="234490" y="137530"/>
                      <a:pt x="569579" y="174702"/>
                    </a:cubicBez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Freeform 38"/>
              <p:cNvSpPr/>
              <p:nvPr/>
            </p:nvSpPr>
            <p:spPr>
              <a:xfrm>
                <a:off x="-2111298" y="2445834"/>
                <a:ext cx="1546303" cy="3717"/>
              </a:xfrm>
              <a:custGeom>
                <a:avLst/>
                <a:gdLst>
                  <a:gd name="connsiteX0" fmla="*/ 1546303 w 1546303"/>
                  <a:gd name="connsiteY0" fmla="*/ 7434 h 7434"/>
                  <a:gd name="connsiteX1" fmla="*/ 0 w 1546303"/>
                  <a:gd name="connsiteY1" fmla="*/ 3717 h 7434"/>
                  <a:gd name="connsiteX2" fmla="*/ 7435 w 1546303"/>
                  <a:gd name="connsiteY2" fmla="*/ 0 h 7434"/>
                  <a:gd name="connsiteX0" fmla="*/ 10000 w 10000"/>
                  <a:gd name="connsiteY0" fmla="*/ 5000 h 5000"/>
                  <a:gd name="connsiteX1" fmla="*/ 0 w 10000"/>
                  <a:gd name="connsiteY1" fmla="*/ 0 h 5000"/>
                </a:gdLst>
                <a:ahLst/>
                <a:cxnLst>
                  <a:cxn ang="0">
                    <a:pos x="connsiteX0" y="connsiteY0"/>
                  </a:cxn>
                  <a:cxn ang="0">
                    <a:pos x="connsiteX1" y="connsiteY1"/>
                  </a:cxn>
                </a:cxnLst>
                <a:rect l="l" t="t" r="r" b="b"/>
                <a:pathLst>
                  <a:path w="10000" h="5000">
                    <a:moveTo>
                      <a:pt x="10000" y="5000"/>
                    </a:moveTo>
                    <a:lnTo>
                      <a:pt x="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Freeform 39"/>
              <p:cNvSpPr/>
              <p:nvPr/>
            </p:nvSpPr>
            <p:spPr>
              <a:xfrm>
                <a:off x="-1475678" y="1494263"/>
                <a:ext cx="7434" cy="951571"/>
              </a:xfrm>
              <a:custGeom>
                <a:avLst/>
                <a:gdLst>
                  <a:gd name="connsiteX0" fmla="*/ 0 w 14868"/>
                  <a:gd name="connsiteY0" fmla="*/ 0 h 951571"/>
                  <a:gd name="connsiteX1" fmla="*/ 0 w 14868"/>
                  <a:gd name="connsiteY1" fmla="*/ 0 h 951571"/>
                  <a:gd name="connsiteX2" fmla="*/ 0 w 14868"/>
                  <a:gd name="connsiteY2" fmla="*/ 237893 h 951571"/>
                  <a:gd name="connsiteX3" fmla="*/ 7434 w 14868"/>
                  <a:gd name="connsiteY3" fmla="*/ 951571 h 951571"/>
                  <a:gd name="connsiteX4" fmla="*/ 14868 w 14868"/>
                  <a:gd name="connsiteY4" fmla="*/ 944137 h 951571"/>
                  <a:gd name="connsiteX0" fmla="*/ 0 w 7434"/>
                  <a:gd name="connsiteY0" fmla="*/ 0 h 951571"/>
                  <a:gd name="connsiteX1" fmla="*/ 0 w 7434"/>
                  <a:gd name="connsiteY1" fmla="*/ 0 h 951571"/>
                  <a:gd name="connsiteX2" fmla="*/ 0 w 7434"/>
                  <a:gd name="connsiteY2" fmla="*/ 237893 h 951571"/>
                  <a:gd name="connsiteX3" fmla="*/ 7434 w 7434"/>
                  <a:gd name="connsiteY3" fmla="*/ 951571 h 951571"/>
                  <a:gd name="connsiteX0" fmla="*/ 0 w 10000"/>
                  <a:gd name="connsiteY0" fmla="*/ 0 h 10000"/>
                  <a:gd name="connsiteX1" fmla="*/ 0 w 10000"/>
                  <a:gd name="connsiteY1" fmla="*/ 0 h 10000"/>
                  <a:gd name="connsiteX2" fmla="*/ 10000 w 10000"/>
                  <a:gd name="connsiteY2" fmla="*/ 10000 h 10000"/>
                </a:gdLst>
                <a:ahLst/>
                <a:cxnLst>
                  <a:cxn ang="0">
                    <a:pos x="connsiteX0" y="connsiteY0"/>
                  </a:cxn>
                  <a:cxn ang="0">
                    <a:pos x="connsiteX1" y="connsiteY1"/>
                  </a:cxn>
                  <a:cxn ang="0">
                    <a:pos x="connsiteX2" y="connsiteY2"/>
                  </a:cxn>
                </a:cxnLst>
                <a:rect l="l" t="t" r="r" b="b"/>
                <a:pathLst>
                  <a:path w="10000" h="10000">
                    <a:moveTo>
                      <a:pt x="0" y="0"/>
                    </a:moveTo>
                    <a:lnTo>
                      <a:pt x="0" y="0"/>
                    </a:lnTo>
                    <a:lnTo>
                      <a:pt x="10000" y="1000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413"/>
            <p:cNvGrpSpPr/>
            <p:nvPr/>
          </p:nvGrpSpPr>
          <p:grpSpPr>
            <a:xfrm>
              <a:off x="-2667000" y="2110862"/>
              <a:ext cx="1573923" cy="1758105"/>
              <a:chOff x="4625845" y="5307009"/>
              <a:chExt cx="432008" cy="482562"/>
            </a:xfrm>
          </p:grpSpPr>
          <p:sp>
            <p:nvSpPr>
              <p:cNvPr id="30" name="Freeform 29"/>
              <p:cNvSpPr/>
              <p:nvPr/>
            </p:nvSpPr>
            <p:spPr>
              <a:xfrm>
                <a:off x="4715541" y="5491384"/>
                <a:ext cx="207767" cy="298187"/>
              </a:xfrm>
              <a:custGeom>
                <a:avLst/>
                <a:gdLst>
                  <a:gd name="connsiteX0" fmla="*/ 0 w 594182"/>
                  <a:gd name="connsiteY0" fmla="*/ 868146 h 868146"/>
                  <a:gd name="connsiteX1" fmla="*/ 224152 w 594182"/>
                  <a:gd name="connsiteY1" fmla="*/ 362913 h 868146"/>
                  <a:gd name="connsiteX2" fmla="*/ 138761 w 594182"/>
                  <a:gd name="connsiteY2" fmla="*/ 152993 h 868146"/>
                  <a:gd name="connsiteX3" fmla="*/ 302428 w 594182"/>
                  <a:gd name="connsiteY3" fmla="*/ 0 h 868146"/>
                  <a:gd name="connsiteX4" fmla="*/ 455421 w 594182"/>
                  <a:gd name="connsiteY4" fmla="*/ 181457 h 868146"/>
                  <a:gd name="connsiteX5" fmla="*/ 366472 w 594182"/>
                  <a:gd name="connsiteY5" fmla="*/ 370029 h 868146"/>
                  <a:gd name="connsiteX6" fmla="*/ 594182 w 594182"/>
                  <a:gd name="connsiteY6" fmla="*/ 857472 h 868146"/>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4854 h 874854"/>
                  <a:gd name="connsiteX1" fmla="*/ 259732 w 619088"/>
                  <a:gd name="connsiteY1" fmla="*/ 369621 h 874854"/>
                  <a:gd name="connsiteX2" fmla="*/ 163667 w 619088"/>
                  <a:gd name="connsiteY2" fmla="*/ 159701 h 874854"/>
                  <a:gd name="connsiteX3" fmla="*/ 327334 w 619088"/>
                  <a:gd name="connsiteY3" fmla="*/ 6708 h 874854"/>
                  <a:gd name="connsiteX4" fmla="*/ 480327 w 619088"/>
                  <a:gd name="connsiteY4" fmla="*/ 188165 h 874854"/>
                  <a:gd name="connsiteX5" fmla="*/ 391378 w 619088"/>
                  <a:gd name="connsiteY5" fmla="*/ 376737 h 874854"/>
                  <a:gd name="connsiteX6" fmla="*/ 619088 w 619088"/>
                  <a:gd name="connsiteY6" fmla="*/ 864180 h 874854"/>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215752 h 876040"/>
                  <a:gd name="connsiteX5" fmla="*/ 391378 w 619088"/>
                  <a:gd name="connsiteY5" fmla="*/ 377923 h 876040"/>
                  <a:gd name="connsiteX6" fmla="*/ 619088 w 619088"/>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3419 h 873419"/>
                  <a:gd name="connsiteX1" fmla="*/ 259732 w 626204"/>
                  <a:gd name="connsiteY1" fmla="*/ 368186 h 873419"/>
                  <a:gd name="connsiteX2" fmla="*/ 177899 w 626204"/>
                  <a:gd name="connsiteY2" fmla="*/ 158266 h 873419"/>
                  <a:gd name="connsiteX3" fmla="*/ 327334 w 626204"/>
                  <a:gd name="connsiteY3" fmla="*/ 5273 h 873419"/>
                  <a:gd name="connsiteX4" fmla="*/ 468554 w 626204"/>
                  <a:gd name="connsiteY4" fmla="*/ 203273 h 873419"/>
                  <a:gd name="connsiteX5" fmla="*/ 391378 w 626204"/>
                  <a:gd name="connsiteY5" fmla="*/ 375302 h 873419"/>
                  <a:gd name="connsiteX6" fmla="*/ 619088 w 626204"/>
                  <a:gd name="connsiteY6" fmla="*/ 862745 h 873419"/>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57049"/>
                  <a:gd name="connsiteY0" fmla="*/ 868146 h 938628"/>
                  <a:gd name="connsiteX1" fmla="*/ 259732 w 657049"/>
                  <a:gd name="connsiteY1" fmla="*/ 362913 h 938628"/>
                  <a:gd name="connsiteX2" fmla="*/ 177899 w 657049"/>
                  <a:gd name="connsiteY2" fmla="*/ 152993 h 938628"/>
                  <a:gd name="connsiteX3" fmla="*/ 327334 w 657049"/>
                  <a:gd name="connsiteY3" fmla="*/ 0 h 938628"/>
                  <a:gd name="connsiteX4" fmla="*/ 468554 w 657049"/>
                  <a:gd name="connsiteY4" fmla="*/ 198000 h 938628"/>
                  <a:gd name="connsiteX5" fmla="*/ 391378 w 657049"/>
                  <a:gd name="connsiteY5" fmla="*/ 365046 h 938628"/>
                  <a:gd name="connsiteX6" fmla="*/ 619088 w 657049"/>
                  <a:gd name="connsiteY6" fmla="*/ 857472 h 938628"/>
                  <a:gd name="connsiteX7" fmla="*/ 619145 w 657049"/>
                  <a:gd name="connsiteY7" fmla="*/ 851990 h 938628"/>
                  <a:gd name="connsiteX0" fmla="*/ 24906 w 657049"/>
                  <a:gd name="connsiteY0" fmla="*/ 868146 h 938630"/>
                  <a:gd name="connsiteX1" fmla="*/ 259732 w 657049"/>
                  <a:gd name="connsiteY1" fmla="*/ 362913 h 938630"/>
                  <a:gd name="connsiteX2" fmla="*/ 177899 w 657049"/>
                  <a:gd name="connsiteY2" fmla="*/ 152993 h 938630"/>
                  <a:gd name="connsiteX3" fmla="*/ 327334 w 657049"/>
                  <a:gd name="connsiteY3" fmla="*/ 0 h 938630"/>
                  <a:gd name="connsiteX4" fmla="*/ 468554 w 657049"/>
                  <a:gd name="connsiteY4" fmla="*/ 198000 h 938630"/>
                  <a:gd name="connsiteX5" fmla="*/ 391378 w 657049"/>
                  <a:gd name="connsiteY5" fmla="*/ 365046 h 938630"/>
                  <a:gd name="connsiteX6" fmla="*/ 619088 w 657049"/>
                  <a:gd name="connsiteY6" fmla="*/ 857472 h 938630"/>
                  <a:gd name="connsiteX7" fmla="*/ 302694 w 657049"/>
                  <a:gd name="connsiteY7" fmla="*/ 886388 h 938630"/>
                  <a:gd name="connsiteX0" fmla="*/ 24906 w 626204"/>
                  <a:gd name="connsiteY0" fmla="*/ 868146 h 917992"/>
                  <a:gd name="connsiteX1" fmla="*/ 259732 w 626204"/>
                  <a:gd name="connsiteY1" fmla="*/ 362913 h 917992"/>
                  <a:gd name="connsiteX2" fmla="*/ 177899 w 626204"/>
                  <a:gd name="connsiteY2" fmla="*/ 152993 h 917992"/>
                  <a:gd name="connsiteX3" fmla="*/ 327334 w 626204"/>
                  <a:gd name="connsiteY3" fmla="*/ 0 h 917992"/>
                  <a:gd name="connsiteX4" fmla="*/ 468554 w 626204"/>
                  <a:gd name="connsiteY4" fmla="*/ 198000 h 917992"/>
                  <a:gd name="connsiteX5" fmla="*/ 391378 w 626204"/>
                  <a:gd name="connsiteY5" fmla="*/ 365046 h 917992"/>
                  <a:gd name="connsiteX6" fmla="*/ 619088 w 626204"/>
                  <a:gd name="connsiteY6" fmla="*/ 857472 h 917992"/>
                  <a:gd name="connsiteX7" fmla="*/ 302694 w 626204"/>
                  <a:gd name="connsiteY7" fmla="*/ 886388 h 917992"/>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204" h="898723">
                    <a:moveTo>
                      <a:pt x="24906" y="868146"/>
                    </a:moveTo>
                    <a:cubicBezTo>
                      <a:pt x="30239" y="790488"/>
                      <a:pt x="0" y="424128"/>
                      <a:pt x="259732" y="362913"/>
                    </a:cubicBezTo>
                    <a:cubicBezTo>
                      <a:pt x="169004" y="308857"/>
                      <a:pt x="166632" y="213478"/>
                      <a:pt x="177899" y="152993"/>
                    </a:cubicBezTo>
                    <a:cubicBezTo>
                      <a:pt x="189166" y="92508"/>
                      <a:pt x="224746" y="7894"/>
                      <a:pt x="327334" y="0"/>
                    </a:cubicBezTo>
                    <a:cubicBezTo>
                      <a:pt x="423198" y="6894"/>
                      <a:pt x="471404" y="81280"/>
                      <a:pt x="468554" y="198000"/>
                    </a:cubicBezTo>
                    <a:cubicBezTo>
                      <a:pt x="460479" y="244957"/>
                      <a:pt x="464316" y="292826"/>
                      <a:pt x="391378" y="365046"/>
                    </a:cubicBezTo>
                    <a:cubicBezTo>
                      <a:pt x="626204" y="423671"/>
                      <a:pt x="607228" y="723455"/>
                      <a:pt x="619088" y="857472"/>
                    </a:cubicBezTo>
                    <a:cubicBezTo>
                      <a:pt x="533221" y="898723"/>
                      <a:pt x="302682" y="887530"/>
                      <a:pt x="302694" y="886388"/>
                    </a:cubicBez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Freeform 30"/>
              <p:cNvSpPr/>
              <p:nvPr/>
            </p:nvSpPr>
            <p:spPr>
              <a:xfrm>
                <a:off x="4850086" y="5399197"/>
                <a:ext cx="207767" cy="298187"/>
              </a:xfrm>
              <a:custGeom>
                <a:avLst/>
                <a:gdLst>
                  <a:gd name="connsiteX0" fmla="*/ 0 w 594182"/>
                  <a:gd name="connsiteY0" fmla="*/ 868146 h 868146"/>
                  <a:gd name="connsiteX1" fmla="*/ 224152 w 594182"/>
                  <a:gd name="connsiteY1" fmla="*/ 362913 h 868146"/>
                  <a:gd name="connsiteX2" fmla="*/ 138761 w 594182"/>
                  <a:gd name="connsiteY2" fmla="*/ 152993 h 868146"/>
                  <a:gd name="connsiteX3" fmla="*/ 302428 w 594182"/>
                  <a:gd name="connsiteY3" fmla="*/ 0 h 868146"/>
                  <a:gd name="connsiteX4" fmla="*/ 455421 w 594182"/>
                  <a:gd name="connsiteY4" fmla="*/ 181457 h 868146"/>
                  <a:gd name="connsiteX5" fmla="*/ 366472 w 594182"/>
                  <a:gd name="connsiteY5" fmla="*/ 370029 h 868146"/>
                  <a:gd name="connsiteX6" fmla="*/ 594182 w 594182"/>
                  <a:gd name="connsiteY6" fmla="*/ 857472 h 868146"/>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4854 h 874854"/>
                  <a:gd name="connsiteX1" fmla="*/ 259732 w 619088"/>
                  <a:gd name="connsiteY1" fmla="*/ 369621 h 874854"/>
                  <a:gd name="connsiteX2" fmla="*/ 163667 w 619088"/>
                  <a:gd name="connsiteY2" fmla="*/ 159701 h 874854"/>
                  <a:gd name="connsiteX3" fmla="*/ 327334 w 619088"/>
                  <a:gd name="connsiteY3" fmla="*/ 6708 h 874854"/>
                  <a:gd name="connsiteX4" fmla="*/ 480327 w 619088"/>
                  <a:gd name="connsiteY4" fmla="*/ 188165 h 874854"/>
                  <a:gd name="connsiteX5" fmla="*/ 391378 w 619088"/>
                  <a:gd name="connsiteY5" fmla="*/ 376737 h 874854"/>
                  <a:gd name="connsiteX6" fmla="*/ 619088 w 619088"/>
                  <a:gd name="connsiteY6" fmla="*/ 864180 h 874854"/>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215752 h 876040"/>
                  <a:gd name="connsiteX5" fmla="*/ 391378 w 619088"/>
                  <a:gd name="connsiteY5" fmla="*/ 377923 h 876040"/>
                  <a:gd name="connsiteX6" fmla="*/ 619088 w 619088"/>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3419 h 873419"/>
                  <a:gd name="connsiteX1" fmla="*/ 259732 w 626204"/>
                  <a:gd name="connsiteY1" fmla="*/ 368186 h 873419"/>
                  <a:gd name="connsiteX2" fmla="*/ 177899 w 626204"/>
                  <a:gd name="connsiteY2" fmla="*/ 158266 h 873419"/>
                  <a:gd name="connsiteX3" fmla="*/ 327334 w 626204"/>
                  <a:gd name="connsiteY3" fmla="*/ 5273 h 873419"/>
                  <a:gd name="connsiteX4" fmla="*/ 468554 w 626204"/>
                  <a:gd name="connsiteY4" fmla="*/ 203273 h 873419"/>
                  <a:gd name="connsiteX5" fmla="*/ 391378 w 626204"/>
                  <a:gd name="connsiteY5" fmla="*/ 375302 h 873419"/>
                  <a:gd name="connsiteX6" fmla="*/ 619088 w 626204"/>
                  <a:gd name="connsiteY6" fmla="*/ 862745 h 873419"/>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57049"/>
                  <a:gd name="connsiteY0" fmla="*/ 868146 h 938628"/>
                  <a:gd name="connsiteX1" fmla="*/ 259732 w 657049"/>
                  <a:gd name="connsiteY1" fmla="*/ 362913 h 938628"/>
                  <a:gd name="connsiteX2" fmla="*/ 177899 w 657049"/>
                  <a:gd name="connsiteY2" fmla="*/ 152993 h 938628"/>
                  <a:gd name="connsiteX3" fmla="*/ 327334 w 657049"/>
                  <a:gd name="connsiteY3" fmla="*/ 0 h 938628"/>
                  <a:gd name="connsiteX4" fmla="*/ 468554 w 657049"/>
                  <a:gd name="connsiteY4" fmla="*/ 198000 h 938628"/>
                  <a:gd name="connsiteX5" fmla="*/ 391378 w 657049"/>
                  <a:gd name="connsiteY5" fmla="*/ 365046 h 938628"/>
                  <a:gd name="connsiteX6" fmla="*/ 619088 w 657049"/>
                  <a:gd name="connsiteY6" fmla="*/ 857472 h 938628"/>
                  <a:gd name="connsiteX7" fmla="*/ 619145 w 657049"/>
                  <a:gd name="connsiteY7" fmla="*/ 851990 h 938628"/>
                  <a:gd name="connsiteX0" fmla="*/ 24906 w 657049"/>
                  <a:gd name="connsiteY0" fmla="*/ 868146 h 938630"/>
                  <a:gd name="connsiteX1" fmla="*/ 259732 w 657049"/>
                  <a:gd name="connsiteY1" fmla="*/ 362913 h 938630"/>
                  <a:gd name="connsiteX2" fmla="*/ 177899 w 657049"/>
                  <a:gd name="connsiteY2" fmla="*/ 152993 h 938630"/>
                  <a:gd name="connsiteX3" fmla="*/ 327334 w 657049"/>
                  <a:gd name="connsiteY3" fmla="*/ 0 h 938630"/>
                  <a:gd name="connsiteX4" fmla="*/ 468554 w 657049"/>
                  <a:gd name="connsiteY4" fmla="*/ 198000 h 938630"/>
                  <a:gd name="connsiteX5" fmla="*/ 391378 w 657049"/>
                  <a:gd name="connsiteY5" fmla="*/ 365046 h 938630"/>
                  <a:gd name="connsiteX6" fmla="*/ 619088 w 657049"/>
                  <a:gd name="connsiteY6" fmla="*/ 857472 h 938630"/>
                  <a:gd name="connsiteX7" fmla="*/ 302694 w 657049"/>
                  <a:gd name="connsiteY7" fmla="*/ 886388 h 938630"/>
                  <a:gd name="connsiteX0" fmla="*/ 24906 w 626204"/>
                  <a:gd name="connsiteY0" fmla="*/ 868146 h 917992"/>
                  <a:gd name="connsiteX1" fmla="*/ 259732 w 626204"/>
                  <a:gd name="connsiteY1" fmla="*/ 362913 h 917992"/>
                  <a:gd name="connsiteX2" fmla="*/ 177899 w 626204"/>
                  <a:gd name="connsiteY2" fmla="*/ 152993 h 917992"/>
                  <a:gd name="connsiteX3" fmla="*/ 327334 w 626204"/>
                  <a:gd name="connsiteY3" fmla="*/ 0 h 917992"/>
                  <a:gd name="connsiteX4" fmla="*/ 468554 w 626204"/>
                  <a:gd name="connsiteY4" fmla="*/ 198000 h 917992"/>
                  <a:gd name="connsiteX5" fmla="*/ 391378 w 626204"/>
                  <a:gd name="connsiteY5" fmla="*/ 365046 h 917992"/>
                  <a:gd name="connsiteX6" fmla="*/ 619088 w 626204"/>
                  <a:gd name="connsiteY6" fmla="*/ 857472 h 917992"/>
                  <a:gd name="connsiteX7" fmla="*/ 302694 w 626204"/>
                  <a:gd name="connsiteY7" fmla="*/ 886388 h 917992"/>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 name="connsiteX0" fmla="*/ 54945 w 626204"/>
                  <a:gd name="connsiteY0" fmla="*/ 687921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204" h="898723">
                    <a:moveTo>
                      <a:pt x="54945" y="687921"/>
                    </a:moveTo>
                    <a:cubicBezTo>
                      <a:pt x="60278" y="610263"/>
                      <a:pt x="0" y="424128"/>
                      <a:pt x="259732" y="362913"/>
                    </a:cubicBezTo>
                    <a:cubicBezTo>
                      <a:pt x="169004" y="308857"/>
                      <a:pt x="166632" y="213478"/>
                      <a:pt x="177899" y="152993"/>
                    </a:cubicBezTo>
                    <a:cubicBezTo>
                      <a:pt x="189166" y="92508"/>
                      <a:pt x="224746" y="7894"/>
                      <a:pt x="327334" y="0"/>
                    </a:cubicBezTo>
                    <a:cubicBezTo>
                      <a:pt x="423198" y="6894"/>
                      <a:pt x="471404" y="81280"/>
                      <a:pt x="468554" y="198000"/>
                    </a:cubicBezTo>
                    <a:cubicBezTo>
                      <a:pt x="460479" y="244957"/>
                      <a:pt x="464316" y="292826"/>
                      <a:pt x="391378" y="365046"/>
                    </a:cubicBezTo>
                    <a:cubicBezTo>
                      <a:pt x="626204" y="423671"/>
                      <a:pt x="607228" y="723455"/>
                      <a:pt x="619088" y="857472"/>
                    </a:cubicBezTo>
                    <a:cubicBezTo>
                      <a:pt x="533221" y="898723"/>
                      <a:pt x="302682" y="887530"/>
                      <a:pt x="302694" y="886388"/>
                    </a:cubicBez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Freeform 31"/>
              <p:cNvSpPr/>
              <p:nvPr/>
            </p:nvSpPr>
            <p:spPr>
              <a:xfrm>
                <a:off x="4625845" y="5307009"/>
                <a:ext cx="207767" cy="288042"/>
              </a:xfrm>
              <a:custGeom>
                <a:avLst/>
                <a:gdLst>
                  <a:gd name="connsiteX0" fmla="*/ 0 w 594182"/>
                  <a:gd name="connsiteY0" fmla="*/ 868146 h 868146"/>
                  <a:gd name="connsiteX1" fmla="*/ 224152 w 594182"/>
                  <a:gd name="connsiteY1" fmla="*/ 362913 h 868146"/>
                  <a:gd name="connsiteX2" fmla="*/ 138761 w 594182"/>
                  <a:gd name="connsiteY2" fmla="*/ 152993 h 868146"/>
                  <a:gd name="connsiteX3" fmla="*/ 302428 w 594182"/>
                  <a:gd name="connsiteY3" fmla="*/ 0 h 868146"/>
                  <a:gd name="connsiteX4" fmla="*/ 455421 w 594182"/>
                  <a:gd name="connsiteY4" fmla="*/ 181457 h 868146"/>
                  <a:gd name="connsiteX5" fmla="*/ 366472 w 594182"/>
                  <a:gd name="connsiteY5" fmla="*/ 370029 h 868146"/>
                  <a:gd name="connsiteX6" fmla="*/ 594182 w 594182"/>
                  <a:gd name="connsiteY6" fmla="*/ 857472 h 868146"/>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4854 h 874854"/>
                  <a:gd name="connsiteX1" fmla="*/ 259732 w 619088"/>
                  <a:gd name="connsiteY1" fmla="*/ 369621 h 874854"/>
                  <a:gd name="connsiteX2" fmla="*/ 163667 w 619088"/>
                  <a:gd name="connsiteY2" fmla="*/ 159701 h 874854"/>
                  <a:gd name="connsiteX3" fmla="*/ 327334 w 619088"/>
                  <a:gd name="connsiteY3" fmla="*/ 6708 h 874854"/>
                  <a:gd name="connsiteX4" fmla="*/ 480327 w 619088"/>
                  <a:gd name="connsiteY4" fmla="*/ 188165 h 874854"/>
                  <a:gd name="connsiteX5" fmla="*/ 391378 w 619088"/>
                  <a:gd name="connsiteY5" fmla="*/ 376737 h 874854"/>
                  <a:gd name="connsiteX6" fmla="*/ 619088 w 619088"/>
                  <a:gd name="connsiteY6" fmla="*/ 864180 h 874854"/>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215752 h 876040"/>
                  <a:gd name="connsiteX5" fmla="*/ 391378 w 619088"/>
                  <a:gd name="connsiteY5" fmla="*/ 377923 h 876040"/>
                  <a:gd name="connsiteX6" fmla="*/ 619088 w 619088"/>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3419 h 873419"/>
                  <a:gd name="connsiteX1" fmla="*/ 259732 w 626204"/>
                  <a:gd name="connsiteY1" fmla="*/ 368186 h 873419"/>
                  <a:gd name="connsiteX2" fmla="*/ 177899 w 626204"/>
                  <a:gd name="connsiteY2" fmla="*/ 158266 h 873419"/>
                  <a:gd name="connsiteX3" fmla="*/ 327334 w 626204"/>
                  <a:gd name="connsiteY3" fmla="*/ 5273 h 873419"/>
                  <a:gd name="connsiteX4" fmla="*/ 468554 w 626204"/>
                  <a:gd name="connsiteY4" fmla="*/ 203273 h 873419"/>
                  <a:gd name="connsiteX5" fmla="*/ 391378 w 626204"/>
                  <a:gd name="connsiteY5" fmla="*/ 375302 h 873419"/>
                  <a:gd name="connsiteX6" fmla="*/ 619088 w 626204"/>
                  <a:gd name="connsiteY6" fmla="*/ 862745 h 873419"/>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57049"/>
                  <a:gd name="connsiteY0" fmla="*/ 868146 h 938628"/>
                  <a:gd name="connsiteX1" fmla="*/ 259732 w 657049"/>
                  <a:gd name="connsiteY1" fmla="*/ 362913 h 938628"/>
                  <a:gd name="connsiteX2" fmla="*/ 177899 w 657049"/>
                  <a:gd name="connsiteY2" fmla="*/ 152993 h 938628"/>
                  <a:gd name="connsiteX3" fmla="*/ 327334 w 657049"/>
                  <a:gd name="connsiteY3" fmla="*/ 0 h 938628"/>
                  <a:gd name="connsiteX4" fmla="*/ 468554 w 657049"/>
                  <a:gd name="connsiteY4" fmla="*/ 198000 h 938628"/>
                  <a:gd name="connsiteX5" fmla="*/ 391378 w 657049"/>
                  <a:gd name="connsiteY5" fmla="*/ 365046 h 938628"/>
                  <a:gd name="connsiteX6" fmla="*/ 619088 w 657049"/>
                  <a:gd name="connsiteY6" fmla="*/ 857472 h 938628"/>
                  <a:gd name="connsiteX7" fmla="*/ 619145 w 657049"/>
                  <a:gd name="connsiteY7" fmla="*/ 851990 h 938628"/>
                  <a:gd name="connsiteX0" fmla="*/ 24906 w 657049"/>
                  <a:gd name="connsiteY0" fmla="*/ 868146 h 938630"/>
                  <a:gd name="connsiteX1" fmla="*/ 259732 w 657049"/>
                  <a:gd name="connsiteY1" fmla="*/ 362913 h 938630"/>
                  <a:gd name="connsiteX2" fmla="*/ 177899 w 657049"/>
                  <a:gd name="connsiteY2" fmla="*/ 152993 h 938630"/>
                  <a:gd name="connsiteX3" fmla="*/ 327334 w 657049"/>
                  <a:gd name="connsiteY3" fmla="*/ 0 h 938630"/>
                  <a:gd name="connsiteX4" fmla="*/ 468554 w 657049"/>
                  <a:gd name="connsiteY4" fmla="*/ 198000 h 938630"/>
                  <a:gd name="connsiteX5" fmla="*/ 391378 w 657049"/>
                  <a:gd name="connsiteY5" fmla="*/ 365046 h 938630"/>
                  <a:gd name="connsiteX6" fmla="*/ 619088 w 657049"/>
                  <a:gd name="connsiteY6" fmla="*/ 857472 h 938630"/>
                  <a:gd name="connsiteX7" fmla="*/ 302694 w 657049"/>
                  <a:gd name="connsiteY7" fmla="*/ 886388 h 938630"/>
                  <a:gd name="connsiteX0" fmla="*/ 24906 w 626204"/>
                  <a:gd name="connsiteY0" fmla="*/ 868146 h 917992"/>
                  <a:gd name="connsiteX1" fmla="*/ 259732 w 626204"/>
                  <a:gd name="connsiteY1" fmla="*/ 362913 h 917992"/>
                  <a:gd name="connsiteX2" fmla="*/ 177899 w 626204"/>
                  <a:gd name="connsiteY2" fmla="*/ 152993 h 917992"/>
                  <a:gd name="connsiteX3" fmla="*/ 327334 w 626204"/>
                  <a:gd name="connsiteY3" fmla="*/ 0 h 917992"/>
                  <a:gd name="connsiteX4" fmla="*/ 468554 w 626204"/>
                  <a:gd name="connsiteY4" fmla="*/ 198000 h 917992"/>
                  <a:gd name="connsiteX5" fmla="*/ 391378 w 626204"/>
                  <a:gd name="connsiteY5" fmla="*/ 365046 h 917992"/>
                  <a:gd name="connsiteX6" fmla="*/ 619088 w 626204"/>
                  <a:gd name="connsiteY6" fmla="*/ 857472 h 917992"/>
                  <a:gd name="connsiteX7" fmla="*/ 302694 w 626204"/>
                  <a:gd name="connsiteY7" fmla="*/ 886388 h 917992"/>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3 w 626204"/>
                  <a:gd name="connsiteY7" fmla="*/ 886390 h 898723"/>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204" h="868146">
                    <a:moveTo>
                      <a:pt x="24906" y="868146"/>
                    </a:moveTo>
                    <a:cubicBezTo>
                      <a:pt x="30239" y="790488"/>
                      <a:pt x="0" y="424128"/>
                      <a:pt x="259732" y="362913"/>
                    </a:cubicBezTo>
                    <a:cubicBezTo>
                      <a:pt x="169004" y="308857"/>
                      <a:pt x="166632" y="213478"/>
                      <a:pt x="177899" y="152993"/>
                    </a:cubicBezTo>
                    <a:cubicBezTo>
                      <a:pt x="189166" y="92508"/>
                      <a:pt x="224746" y="7894"/>
                      <a:pt x="327334" y="0"/>
                    </a:cubicBezTo>
                    <a:cubicBezTo>
                      <a:pt x="423198" y="6894"/>
                      <a:pt x="471404" y="81280"/>
                      <a:pt x="468554" y="198000"/>
                    </a:cubicBezTo>
                    <a:cubicBezTo>
                      <a:pt x="460479" y="244957"/>
                      <a:pt x="464316" y="292826"/>
                      <a:pt x="391378" y="365046"/>
                    </a:cubicBezTo>
                    <a:cubicBezTo>
                      <a:pt x="626204" y="423671"/>
                      <a:pt x="584702" y="550746"/>
                      <a:pt x="574032" y="564607"/>
                    </a:cubicBez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p:cNvCxnSpPr/>
              <p:nvPr/>
            </p:nvCxnSpPr>
            <p:spPr>
              <a:xfrm>
                <a:off x="4691595" y="5591045"/>
                <a:ext cx="87694" cy="81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sp>
        <p:nvSpPr>
          <p:cNvPr id="41" name="Rectangle 40"/>
          <p:cNvSpPr/>
          <p:nvPr/>
        </p:nvSpPr>
        <p:spPr>
          <a:xfrm>
            <a:off x="360924" y="2099952"/>
            <a:ext cx="2689737" cy="457200"/>
          </a:xfrm>
          <a:prstGeom prst="rect">
            <a:avLst/>
          </a:prstGeom>
          <a:solidFill>
            <a:schemeClr val="accent3"/>
          </a:solidFill>
          <a:ln w="28575">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22300">
              <a:lnSpc>
                <a:spcPct val="90000"/>
              </a:lnSpc>
              <a:spcBef>
                <a:spcPct val="0"/>
              </a:spcBef>
              <a:spcAft>
                <a:spcPct val="35000"/>
              </a:spcAft>
            </a:pPr>
            <a:r>
              <a:rPr lang="en-US" sz="1600" b="1" dirty="0" smtClean="0">
                <a:solidFill>
                  <a:schemeClr val="bg1"/>
                </a:solidFill>
              </a:rPr>
              <a:t>Global Delivery</a:t>
            </a:r>
            <a:endParaRPr lang="en-US" sz="1600" b="1" dirty="0">
              <a:solidFill>
                <a:schemeClr val="bg1"/>
              </a:solidFill>
            </a:endParaRPr>
          </a:p>
        </p:txBody>
      </p:sp>
      <p:sp>
        <p:nvSpPr>
          <p:cNvPr id="42" name="Rectangle 41"/>
          <p:cNvSpPr/>
          <p:nvPr/>
        </p:nvSpPr>
        <p:spPr>
          <a:xfrm>
            <a:off x="3251200" y="2099952"/>
            <a:ext cx="2689737" cy="457200"/>
          </a:xfrm>
          <a:prstGeom prst="rect">
            <a:avLst/>
          </a:prstGeom>
          <a:solidFill>
            <a:schemeClr val="accent2"/>
          </a:solidFill>
          <a:ln w="2857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22300">
              <a:lnSpc>
                <a:spcPts val="1600"/>
              </a:lnSpc>
              <a:spcBef>
                <a:spcPct val="0"/>
              </a:spcBef>
            </a:pPr>
            <a:r>
              <a:rPr lang="en-US" sz="1600" b="1" dirty="0" smtClean="0">
                <a:solidFill>
                  <a:schemeClr val="bg1"/>
                </a:solidFill>
              </a:rPr>
              <a:t>Extensive Breadth of </a:t>
            </a:r>
            <a:br>
              <a:rPr lang="en-US" sz="1600" b="1" dirty="0" smtClean="0">
                <a:solidFill>
                  <a:schemeClr val="bg1"/>
                </a:solidFill>
              </a:rPr>
            </a:br>
            <a:r>
              <a:rPr lang="en-US" sz="1600" b="1" dirty="0" smtClean="0">
                <a:solidFill>
                  <a:schemeClr val="bg1"/>
                </a:solidFill>
              </a:rPr>
              <a:t>Experience</a:t>
            </a:r>
          </a:p>
        </p:txBody>
      </p:sp>
      <p:sp>
        <p:nvSpPr>
          <p:cNvPr id="43" name="Rectangle 42"/>
          <p:cNvSpPr/>
          <p:nvPr/>
        </p:nvSpPr>
        <p:spPr>
          <a:xfrm>
            <a:off x="6134222" y="2099952"/>
            <a:ext cx="2689737" cy="457200"/>
          </a:xfrm>
          <a:prstGeom prst="rect">
            <a:avLst/>
          </a:prstGeom>
          <a:solidFill>
            <a:schemeClr val="accent5"/>
          </a:solidFill>
          <a:ln w="28575">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r" defTabSz="622300">
              <a:lnSpc>
                <a:spcPct val="90000"/>
              </a:lnSpc>
              <a:spcBef>
                <a:spcPct val="0"/>
              </a:spcBef>
              <a:spcAft>
                <a:spcPct val="35000"/>
              </a:spcAft>
            </a:pPr>
            <a:r>
              <a:rPr lang="en-US" sz="1600" b="1" dirty="0" smtClean="0">
                <a:solidFill>
                  <a:schemeClr val="bg1"/>
                </a:solidFill>
              </a:rPr>
              <a:t>Global Alliance Partner</a:t>
            </a:r>
            <a:endParaRPr lang="en-US" sz="1600" b="1" dirty="0">
              <a:solidFill>
                <a:schemeClr val="bg1"/>
              </a:solidFill>
            </a:endParaRPr>
          </a:p>
        </p:txBody>
      </p:sp>
      <p:grpSp>
        <p:nvGrpSpPr>
          <p:cNvPr id="59" name="Group 58"/>
          <p:cNvGrpSpPr/>
          <p:nvPr/>
        </p:nvGrpSpPr>
        <p:grpSpPr>
          <a:xfrm>
            <a:off x="3306167" y="1260137"/>
            <a:ext cx="782302" cy="771802"/>
            <a:chOff x="3306167" y="1260137"/>
            <a:chExt cx="782302" cy="771802"/>
          </a:xfrm>
        </p:grpSpPr>
        <p:sp>
          <p:nvSpPr>
            <p:cNvPr id="52" name="Freeform 51"/>
            <p:cNvSpPr/>
            <p:nvPr/>
          </p:nvSpPr>
          <p:spPr>
            <a:xfrm rot="12479740">
              <a:off x="3306167" y="1260137"/>
              <a:ext cx="782302" cy="771802"/>
            </a:xfrm>
            <a:custGeom>
              <a:avLst/>
              <a:gdLst>
                <a:gd name="connsiteX0" fmla="*/ 847832 w 978408"/>
                <a:gd name="connsiteY0" fmla="*/ 722904 h 978408"/>
                <a:gd name="connsiteX1" fmla="*/ 335473 w 978408"/>
                <a:gd name="connsiteY1" fmla="*/ 888700 h 978408"/>
                <a:gd name="connsiteX2" fmla="*/ 66424 w 978408"/>
                <a:gd name="connsiteY2" fmla="*/ 422210 h 978408"/>
                <a:gd name="connsiteX3" fmla="*/ 466511 w 978408"/>
                <a:gd name="connsiteY3" fmla="*/ 61752 h 978408"/>
                <a:gd name="connsiteX4" fmla="*/ 902513 w 978408"/>
                <a:gd name="connsiteY4" fmla="*/ 377826 h 978408"/>
                <a:gd name="connsiteX5" fmla="*/ 957394 w 978408"/>
                <a:gd name="connsiteY5" fmla="*/ 384683 h 978408"/>
                <a:gd name="connsiteX6" fmla="*/ 853276 w 978408"/>
                <a:gd name="connsiteY6" fmla="*/ 534695 h 978408"/>
                <a:gd name="connsiteX7" fmla="*/ 714680 w 978408"/>
                <a:gd name="connsiteY7" fmla="*/ 354355 h 978408"/>
                <a:gd name="connsiteX8" fmla="*/ 766713 w 978408"/>
                <a:gd name="connsiteY8" fmla="*/ 360857 h 978408"/>
                <a:gd name="connsiteX9" fmla="*/ 434310 w 978408"/>
                <a:gd name="connsiteY9" fmla="*/ 188419 h 978408"/>
                <a:gd name="connsiteX10" fmla="*/ 184246 w 978408"/>
                <a:gd name="connsiteY10" fmla="*/ 467157 h 978408"/>
                <a:gd name="connsiteX11" fmla="*/ 391616 w 978408"/>
                <a:gd name="connsiteY11" fmla="*/ 778965 h 978408"/>
                <a:gd name="connsiteX12" fmla="*/ 745366 w 978408"/>
                <a:gd name="connsiteY12" fmla="*/ 656132 h 978408"/>
                <a:gd name="connsiteX13" fmla="*/ 847832 w 978408"/>
                <a:gd name="connsiteY13" fmla="*/ 722904 h 978408"/>
                <a:gd name="connsiteX0" fmla="*/ 813020 w 922582"/>
                <a:gd name="connsiteY0" fmla="*/ 671860 h 910198"/>
                <a:gd name="connsiteX1" fmla="*/ 300661 w 922582"/>
                <a:gd name="connsiteY1" fmla="*/ 837656 h 910198"/>
                <a:gd name="connsiteX2" fmla="*/ 31612 w 922582"/>
                <a:gd name="connsiteY2" fmla="*/ 371166 h 910198"/>
                <a:gd name="connsiteX3" fmla="*/ 431699 w 922582"/>
                <a:gd name="connsiteY3" fmla="*/ 10708 h 910198"/>
                <a:gd name="connsiteX4" fmla="*/ 867701 w 922582"/>
                <a:gd name="connsiteY4" fmla="*/ 326782 h 910198"/>
                <a:gd name="connsiteX5" fmla="*/ 922582 w 922582"/>
                <a:gd name="connsiteY5" fmla="*/ 333639 h 910198"/>
                <a:gd name="connsiteX6" fmla="*/ 818464 w 922582"/>
                <a:gd name="connsiteY6" fmla="*/ 483651 h 910198"/>
                <a:gd name="connsiteX7" fmla="*/ 687171 w 922582"/>
                <a:gd name="connsiteY7" fmla="*/ 330563 h 910198"/>
                <a:gd name="connsiteX8" fmla="*/ 731901 w 922582"/>
                <a:gd name="connsiteY8" fmla="*/ 309813 h 910198"/>
                <a:gd name="connsiteX9" fmla="*/ 399498 w 922582"/>
                <a:gd name="connsiteY9" fmla="*/ 137375 h 910198"/>
                <a:gd name="connsiteX10" fmla="*/ 149434 w 922582"/>
                <a:gd name="connsiteY10" fmla="*/ 416113 h 910198"/>
                <a:gd name="connsiteX11" fmla="*/ 356804 w 922582"/>
                <a:gd name="connsiteY11" fmla="*/ 727921 h 910198"/>
                <a:gd name="connsiteX12" fmla="*/ 710554 w 922582"/>
                <a:gd name="connsiteY12" fmla="*/ 605088 h 910198"/>
                <a:gd name="connsiteX13" fmla="*/ 813020 w 922582"/>
                <a:gd name="connsiteY13" fmla="*/ 671860 h 910198"/>
                <a:gd name="connsiteX0" fmla="*/ 813020 w 922582"/>
                <a:gd name="connsiteY0" fmla="*/ 671860 h 910198"/>
                <a:gd name="connsiteX1" fmla="*/ 300661 w 922582"/>
                <a:gd name="connsiteY1" fmla="*/ 837656 h 910198"/>
                <a:gd name="connsiteX2" fmla="*/ 31612 w 922582"/>
                <a:gd name="connsiteY2" fmla="*/ 371166 h 910198"/>
                <a:gd name="connsiteX3" fmla="*/ 431699 w 922582"/>
                <a:gd name="connsiteY3" fmla="*/ 10708 h 910198"/>
                <a:gd name="connsiteX4" fmla="*/ 867701 w 922582"/>
                <a:gd name="connsiteY4" fmla="*/ 326782 h 910198"/>
                <a:gd name="connsiteX5" fmla="*/ 922582 w 922582"/>
                <a:gd name="connsiteY5" fmla="*/ 333639 h 910198"/>
                <a:gd name="connsiteX6" fmla="*/ 818464 w 922582"/>
                <a:gd name="connsiteY6" fmla="*/ 483651 h 910198"/>
                <a:gd name="connsiteX7" fmla="*/ 687171 w 922582"/>
                <a:gd name="connsiteY7" fmla="*/ 330563 h 910198"/>
                <a:gd name="connsiteX8" fmla="*/ 738432 w 922582"/>
                <a:gd name="connsiteY8" fmla="*/ 325103 h 910198"/>
                <a:gd name="connsiteX9" fmla="*/ 399498 w 922582"/>
                <a:gd name="connsiteY9" fmla="*/ 137375 h 910198"/>
                <a:gd name="connsiteX10" fmla="*/ 149434 w 922582"/>
                <a:gd name="connsiteY10" fmla="*/ 416113 h 910198"/>
                <a:gd name="connsiteX11" fmla="*/ 356804 w 922582"/>
                <a:gd name="connsiteY11" fmla="*/ 727921 h 910198"/>
                <a:gd name="connsiteX12" fmla="*/ 710554 w 922582"/>
                <a:gd name="connsiteY12" fmla="*/ 605088 h 910198"/>
                <a:gd name="connsiteX13" fmla="*/ 813020 w 922582"/>
                <a:gd name="connsiteY13" fmla="*/ 671860 h 910198"/>
                <a:gd name="connsiteX0" fmla="*/ 813020 w 922582"/>
                <a:gd name="connsiteY0" fmla="*/ 671860 h 910198"/>
                <a:gd name="connsiteX1" fmla="*/ 300661 w 922582"/>
                <a:gd name="connsiteY1" fmla="*/ 837656 h 910198"/>
                <a:gd name="connsiteX2" fmla="*/ 31612 w 922582"/>
                <a:gd name="connsiteY2" fmla="*/ 371166 h 910198"/>
                <a:gd name="connsiteX3" fmla="*/ 431699 w 922582"/>
                <a:gd name="connsiteY3" fmla="*/ 10708 h 910198"/>
                <a:gd name="connsiteX4" fmla="*/ 867701 w 922582"/>
                <a:gd name="connsiteY4" fmla="*/ 326782 h 910198"/>
                <a:gd name="connsiteX5" fmla="*/ 922582 w 922582"/>
                <a:gd name="connsiteY5" fmla="*/ 333639 h 910198"/>
                <a:gd name="connsiteX6" fmla="*/ 818464 w 922582"/>
                <a:gd name="connsiteY6" fmla="*/ 483651 h 910198"/>
                <a:gd name="connsiteX7" fmla="*/ 687171 w 922582"/>
                <a:gd name="connsiteY7" fmla="*/ 330563 h 910198"/>
                <a:gd name="connsiteX8" fmla="*/ 738432 w 922582"/>
                <a:gd name="connsiteY8" fmla="*/ 325103 h 910198"/>
                <a:gd name="connsiteX9" fmla="*/ 399498 w 922582"/>
                <a:gd name="connsiteY9" fmla="*/ 137375 h 910198"/>
                <a:gd name="connsiteX10" fmla="*/ 149434 w 922582"/>
                <a:gd name="connsiteY10" fmla="*/ 416113 h 910198"/>
                <a:gd name="connsiteX11" fmla="*/ 356804 w 922582"/>
                <a:gd name="connsiteY11" fmla="*/ 727921 h 910198"/>
                <a:gd name="connsiteX12" fmla="*/ 710554 w 922582"/>
                <a:gd name="connsiteY12" fmla="*/ 605088 h 910198"/>
                <a:gd name="connsiteX13" fmla="*/ 813020 w 922582"/>
                <a:gd name="connsiteY13" fmla="*/ 671860 h 910198"/>
                <a:gd name="connsiteX0" fmla="*/ 813020 w 922582"/>
                <a:gd name="connsiteY0" fmla="*/ 671860 h 910198"/>
                <a:gd name="connsiteX1" fmla="*/ 300661 w 922582"/>
                <a:gd name="connsiteY1" fmla="*/ 837656 h 910198"/>
                <a:gd name="connsiteX2" fmla="*/ 31612 w 922582"/>
                <a:gd name="connsiteY2" fmla="*/ 371166 h 910198"/>
                <a:gd name="connsiteX3" fmla="*/ 431699 w 922582"/>
                <a:gd name="connsiteY3" fmla="*/ 10708 h 910198"/>
                <a:gd name="connsiteX4" fmla="*/ 867701 w 922582"/>
                <a:gd name="connsiteY4" fmla="*/ 326782 h 910198"/>
                <a:gd name="connsiteX5" fmla="*/ 922582 w 922582"/>
                <a:gd name="connsiteY5" fmla="*/ 333639 h 910198"/>
                <a:gd name="connsiteX6" fmla="*/ 818464 w 922582"/>
                <a:gd name="connsiteY6" fmla="*/ 483651 h 910198"/>
                <a:gd name="connsiteX7" fmla="*/ 687171 w 922582"/>
                <a:gd name="connsiteY7" fmla="*/ 330563 h 910198"/>
                <a:gd name="connsiteX8" fmla="*/ 738432 w 922582"/>
                <a:gd name="connsiteY8" fmla="*/ 325103 h 910198"/>
                <a:gd name="connsiteX9" fmla="*/ 399498 w 922582"/>
                <a:gd name="connsiteY9" fmla="*/ 137375 h 910198"/>
                <a:gd name="connsiteX10" fmla="*/ 149434 w 922582"/>
                <a:gd name="connsiteY10" fmla="*/ 416113 h 910198"/>
                <a:gd name="connsiteX11" fmla="*/ 356804 w 922582"/>
                <a:gd name="connsiteY11" fmla="*/ 727921 h 910198"/>
                <a:gd name="connsiteX12" fmla="*/ 710554 w 922582"/>
                <a:gd name="connsiteY12" fmla="*/ 605088 h 910198"/>
                <a:gd name="connsiteX13" fmla="*/ 813020 w 922582"/>
                <a:gd name="connsiteY13" fmla="*/ 671860 h 910198"/>
                <a:gd name="connsiteX0" fmla="*/ 813020 w 922582"/>
                <a:gd name="connsiteY0" fmla="*/ 671860 h 910198"/>
                <a:gd name="connsiteX1" fmla="*/ 300661 w 922582"/>
                <a:gd name="connsiteY1" fmla="*/ 837656 h 910198"/>
                <a:gd name="connsiteX2" fmla="*/ 31612 w 922582"/>
                <a:gd name="connsiteY2" fmla="*/ 371166 h 910198"/>
                <a:gd name="connsiteX3" fmla="*/ 431699 w 922582"/>
                <a:gd name="connsiteY3" fmla="*/ 10708 h 910198"/>
                <a:gd name="connsiteX4" fmla="*/ 867701 w 922582"/>
                <a:gd name="connsiteY4" fmla="*/ 326782 h 910198"/>
                <a:gd name="connsiteX5" fmla="*/ 922582 w 922582"/>
                <a:gd name="connsiteY5" fmla="*/ 333639 h 910198"/>
                <a:gd name="connsiteX6" fmla="*/ 818464 w 922582"/>
                <a:gd name="connsiteY6" fmla="*/ 483651 h 910198"/>
                <a:gd name="connsiteX7" fmla="*/ 687171 w 922582"/>
                <a:gd name="connsiteY7" fmla="*/ 330563 h 910198"/>
                <a:gd name="connsiteX8" fmla="*/ 738432 w 922582"/>
                <a:gd name="connsiteY8" fmla="*/ 325103 h 910198"/>
                <a:gd name="connsiteX9" fmla="*/ 399498 w 922582"/>
                <a:gd name="connsiteY9" fmla="*/ 137375 h 910198"/>
                <a:gd name="connsiteX10" fmla="*/ 149434 w 922582"/>
                <a:gd name="connsiteY10" fmla="*/ 416113 h 910198"/>
                <a:gd name="connsiteX11" fmla="*/ 356804 w 922582"/>
                <a:gd name="connsiteY11" fmla="*/ 727921 h 910198"/>
                <a:gd name="connsiteX12" fmla="*/ 710554 w 922582"/>
                <a:gd name="connsiteY12" fmla="*/ 605088 h 910198"/>
                <a:gd name="connsiteX13" fmla="*/ 813020 w 922582"/>
                <a:gd name="connsiteY13" fmla="*/ 671860 h 910198"/>
                <a:gd name="connsiteX0" fmla="*/ 813020 w 922582"/>
                <a:gd name="connsiteY0" fmla="*/ 671860 h 910198"/>
                <a:gd name="connsiteX1" fmla="*/ 300661 w 922582"/>
                <a:gd name="connsiteY1" fmla="*/ 837656 h 910198"/>
                <a:gd name="connsiteX2" fmla="*/ 31612 w 922582"/>
                <a:gd name="connsiteY2" fmla="*/ 371166 h 910198"/>
                <a:gd name="connsiteX3" fmla="*/ 431699 w 922582"/>
                <a:gd name="connsiteY3" fmla="*/ 10708 h 910198"/>
                <a:gd name="connsiteX4" fmla="*/ 867701 w 922582"/>
                <a:gd name="connsiteY4" fmla="*/ 326782 h 910198"/>
                <a:gd name="connsiteX5" fmla="*/ 922582 w 922582"/>
                <a:gd name="connsiteY5" fmla="*/ 333639 h 910198"/>
                <a:gd name="connsiteX6" fmla="*/ 811814 w 922582"/>
                <a:gd name="connsiteY6" fmla="*/ 495169 h 910198"/>
                <a:gd name="connsiteX7" fmla="*/ 687171 w 922582"/>
                <a:gd name="connsiteY7" fmla="*/ 330563 h 910198"/>
                <a:gd name="connsiteX8" fmla="*/ 738432 w 922582"/>
                <a:gd name="connsiteY8" fmla="*/ 325103 h 910198"/>
                <a:gd name="connsiteX9" fmla="*/ 399498 w 922582"/>
                <a:gd name="connsiteY9" fmla="*/ 137375 h 910198"/>
                <a:gd name="connsiteX10" fmla="*/ 149434 w 922582"/>
                <a:gd name="connsiteY10" fmla="*/ 416113 h 910198"/>
                <a:gd name="connsiteX11" fmla="*/ 356804 w 922582"/>
                <a:gd name="connsiteY11" fmla="*/ 727921 h 910198"/>
                <a:gd name="connsiteX12" fmla="*/ 710554 w 922582"/>
                <a:gd name="connsiteY12" fmla="*/ 605088 h 910198"/>
                <a:gd name="connsiteX13" fmla="*/ 813020 w 922582"/>
                <a:gd name="connsiteY13" fmla="*/ 671860 h 9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2582" h="910198">
                  <a:moveTo>
                    <a:pt x="813020" y="671860"/>
                  </a:moveTo>
                  <a:cubicBezTo>
                    <a:pt x="702742" y="841088"/>
                    <a:pt x="489174" y="910198"/>
                    <a:pt x="300661" y="837656"/>
                  </a:cubicBezTo>
                  <a:cubicBezTo>
                    <a:pt x="112148" y="765114"/>
                    <a:pt x="0" y="570665"/>
                    <a:pt x="31612" y="371166"/>
                  </a:cubicBezTo>
                  <a:cubicBezTo>
                    <a:pt x="63225" y="171667"/>
                    <a:pt x="229995" y="21415"/>
                    <a:pt x="431699" y="10708"/>
                  </a:cubicBezTo>
                  <a:cubicBezTo>
                    <a:pt x="633404" y="0"/>
                    <a:pt x="815144" y="131751"/>
                    <a:pt x="867701" y="326782"/>
                  </a:cubicBezTo>
                  <a:lnTo>
                    <a:pt x="922582" y="333639"/>
                  </a:lnTo>
                  <a:lnTo>
                    <a:pt x="811814" y="495169"/>
                  </a:lnTo>
                  <a:lnTo>
                    <a:pt x="687171" y="330563"/>
                  </a:lnTo>
                  <a:lnTo>
                    <a:pt x="738432" y="325103"/>
                  </a:lnTo>
                  <a:cubicBezTo>
                    <a:pt x="689555" y="161896"/>
                    <a:pt x="535161" y="124658"/>
                    <a:pt x="399498" y="137375"/>
                  </a:cubicBezTo>
                  <a:cubicBezTo>
                    <a:pt x="301332" y="152543"/>
                    <a:pt x="159487" y="277054"/>
                    <a:pt x="149434" y="416113"/>
                  </a:cubicBezTo>
                  <a:cubicBezTo>
                    <a:pt x="139381" y="555173"/>
                    <a:pt x="224674" y="683422"/>
                    <a:pt x="356804" y="727921"/>
                  </a:cubicBezTo>
                  <a:cubicBezTo>
                    <a:pt x="488935" y="772420"/>
                    <a:pt x="634435" y="721898"/>
                    <a:pt x="710554" y="605088"/>
                  </a:cubicBezTo>
                  <a:lnTo>
                    <a:pt x="813020" y="671860"/>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Arial" pitchFamily="34" charset="0"/>
                <a:cs typeface="Arial" pitchFamily="34" charset="0"/>
              </a:endParaRPr>
            </a:p>
          </p:txBody>
        </p:sp>
        <p:grpSp>
          <p:nvGrpSpPr>
            <p:cNvPr id="53" name="Group 52"/>
            <p:cNvGrpSpPr/>
            <p:nvPr/>
          </p:nvGrpSpPr>
          <p:grpSpPr>
            <a:xfrm>
              <a:off x="3502695" y="1496101"/>
              <a:ext cx="383505" cy="255495"/>
              <a:chOff x="311490" y="5221962"/>
              <a:chExt cx="743555" cy="495364"/>
            </a:xfrm>
          </p:grpSpPr>
          <p:grpSp>
            <p:nvGrpSpPr>
              <p:cNvPr id="54" name="Groupe 344"/>
              <p:cNvGrpSpPr/>
              <p:nvPr/>
            </p:nvGrpSpPr>
            <p:grpSpPr>
              <a:xfrm>
                <a:off x="311490" y="5221962"/>
                <a:ext cx="743555" cy="495364"/>
                <a:chOff x="621445" y="5757455"/>
                <a:chExt cx="869546" cy="546162"/>
              </a:xfrm>
            </p:grpSpPr>
            <p:sp>
              <p:nvSpPr>
                <p:cNvPr id="57" name="Freeform 387"/>
                <p:cNvSpPr>
                  <a:spLocks/>
                </p:cNvSpPr>
                <p:nvPr/>
              </p:nvSpPr>
              <p:spPr bwMode="auto">
                <a:xfrm>
                  <a:off x="833443" y="5782609"/>
                  <a:ext cx="441960" cy="431181"/>
                </a:xfrm>
                <a:custGeom>
                  <a:avLst/>
                  <a:gdLst/>
                  <a:ahLst/>
                  <a:cxnLst>
                    <a:cxn ang="0">
                      <a:pos x="91" y="55"/>
                    </a:cxn>
                    <a:cxn ang="0">
                      <a:pos x="93" y="55"/>
                    </a:cxn>
                    <a:cxn ang="0">
                      <a:pos x="96" y="54"/>
                    </a:cxn>
                    <a:cxn ang="0">
                      <a:pos x="110" y="60"/>
                    </a:cxn>
                    <a:cxn ang="0">
                      <a:pos x="105" y="48"/>
                    </a:cxn>
                    <a:cxn ang="0">
                      <a:pos x="120" y="47"/>
                    </a:cxn>
                    <a:cxn ang="0">
                      <a:pos x="111" y="34"/>
                    </a:cxn>
                    <a:cxn ang="0">
                      <a:pos x="111" y="30"/>
                    </a:cxn>
                    <a:cxn ang="0">
                      <a:pos x="119" y="17"/>
                    </a:cxn>
                    <a:cxn ang="0">
                      <a:pos x="106" y="20"/>
                    </a:cxn>
                    <a:cxn ang="0">
                      <a:pos x="107" y="5"/>
                    </a:cxn>
                    <a:cxn ang="0">
                      <a:pos x="93" y="11"/>
                    </a:cxn>
                    <a:cxn ang="0">
                      <a:pos x="90" y="11"/>
                    </a:cxn>
                    <a:cxn ang="0">
                      <a:pos x="78" y="1"/>
                    </a:cxn>
                    <a:cxn ang="0">
                      <a:pos x="78" y="14"/>
                    </a:cxn>
                    <a:cxn ang="0">
                      <a:pos x="64" y="10"/>
                    </a:cxn>
                    <a:cxn ang="0">
                      <a:pos x="68" y="25"/>
                    </a:cxn>
                    <a:cxn ang="0">
                      <a:pos x="67" y="29"/>
                    </a:cxn>
                    <a:cxn ang="0">
                      <a:pos x="55" y="38"/>
                    </a:cxn>
                    <a:cxn ang="0">
                      <a:pos x="68" y="40"/>
                    </a:cxn>
                    <a:cxn ang="0">
                      <a:pos x="62" y="54"/>
                    </a:cxn>
                    <a:cxn ang="0">
                      <a:pos x="77" y="54"/>
                    </a:cxn>
                    <a:cxn ang="0">
                      <a:pos x="71" y="68"/>
                    </a:cxn>
                    <a:cxn ang="0">
                      <a:pos x="72" y="72"/>
                    </a:cxn>
                    <a:cxn ang="0">
                      <a:pos x="83" y="82"/>
                    </a:cxn>
                    <a:cxn ang="0">
                      <a:pos x="72" y="83"/>
                    </a:cxn>
                    <a:cxn ang="0">
                      <a:pos x="79" y="96"/>
                    </a:cxn>
                    <a:cxn ang="0">
                      <a:pos x="66" y="97"/>
                    </a:cxn>
                    <a:cxn ang="0">
                      <a:pos x="62" y="101"/>
                    </a:cxn>
                    <a:cxn ang="0">
                      <a:pos x="59" y="116"/>
                    </a:cxn>
                    <a:cxn ang="0">
                      <a:pos x="52" y="107"/>
                    </a:cxn>
                    <a:cxn ang="0">
                      <a:pos x="45" y="120"/>
                    </a:cxn>
                    <a:cxn ang="0">
                      <a:pos x="36" y="109"/>
                    </a:cxn>
                    <a:cxn ang="0">
                      <a:pos x="31" y="107"/>
                    </a:cxn>
                    <a:cxn ang="0">
                      <a:pos x="17" y="112"/>
                    </a:cxn>
                    <a:cxn ang="0">
                      <a:pos x="22" y="101"/>
                    </a:cxn>
                    <a:cxn ang="0">
                      <a:pos x="7" y="102"/>
                    </a:cxn>
                    <a:cxn ang="0">
                      <a:pos x="12" y="88"/>
                    </a:cxn>
                    <a:cxn ang="0">
                      <a:pos x="11" y="83"/>
                    </a:cxn>
                    <a:cxn ang="0">
                      <a:pos x="0" y="74"/>
                    </a:cxn>
                    <a:cxn ang="0">
                      <a:pos x="11" y="72"/>
                    </a:cxn>
                    <a:cxn ang="0">
                      <a:pos x="3" y="60"/>
                    </a:cxn>
                    <a:cxn ang="0">
                      <a:pos x="19" y="58"/>
                    </a:cxn>
                    <a:cxn ang="0">
                      <a:pos x="22" y="54"/>
                    </a:cxn>
                    <a:cxn ang="0">
                      <a:pos x="24" y="40"/>
                    </a:cxn>
                    <a:cxn ang="0">
                      <a:pos x="31" y="49"/>
                    </a:cxn>
                    <a:cxn ang="0">
                      <a:pos x="39" y="36"/>
                    </a:cxn>
                    <a:cxn ang="0">
                      <a:pos x="48" y="48"/>
                    </a:cxn>
                    <a:cxn ang="0">
                      <a:pos x="52" y="49"/>
                    </a:cxn>
                  </a:cxnLst>
                  <a:rect l="0" t="0" r="r" b="b"/>
                  <a:pathLst>
                    <a:path w="123" h="120">
                      <a:moveTo>
                        <a:pt x="87" y="67"/>
                      </a:moveTo>
                      <a:lnTo>
                        <a:pt x="91" y="55"/>
                      </a:lnTo>
                      <a:lnTo>
                        <a:pt x="91" y="55"/>
                      </a:lnTo>
                      <a:lnTo>
                        <a:pt x="93" y="55"/>
                      </a:lnTo>
                      <a:lnTo>
                        <a:pt x="93" y="55"/>
                      </a:lnTo>
                      <a:lnTo>
                        <a:pt x="96" y="54"/>
                      </a:lnTo>
                      <a:lnTo>
                        <a:pt x="104" y="64"/>
                      </a:lnTo>
                      <a:lnTo>
                        <a:pt x="110" y="60"/>
                      </a:lnTo>
                      <a:lnTo>
                        <a:pt x="105" y="48"/>
                      </a:lnTo>
                      <a:lnTo>
                        <a:pt x="105" y="48"/>
                      </a:lnTo>
                      <a:lnTo>
                        <a:pt x="107" y="45"/>
                      </a:lnTo>
                      <a:lnTo>
                        <a:pt x="120" y="47"/>
                      </a:lnTo>
                      <a:lnTo>
                        <a:pt x="123" y="40"/>
                      </a:lnTo>
                      <a:lnTo>
                        <a:pt x="111" y="34"/>
                      </a:lnTo>
                      <a:lnTo>
                        <a:pt x="111" y="34"/>
                      </a:lnTo>
                      <a:lnTo>
                        <a:pt x="111" y="30"/>
                      </a:lnTo>
                      <a:lnTo>
                        <a:pt x="121" y="24"/>
                      </a:lnTo>
                      <a:lnTo>
                        <a:pt x="119" y="17"/>
                      </a:lnTo>
                      <a:lnTo>
                        <a:pt x="106" y="20"/>
                      </a:lnTo>
                      <a:lnTo>
                        <a:pt x="106" y="20"/>
                      </a:lnTo>
                      <a:lnTo>
                        <a:pt x="104" y="17"/>
                      </a:lnTo>
                      <a:lnTo>
                        <a:pt x="107" y="5"/>
                      </a:lnTo>
                      <a:lnTo>
                        <a:pt x="102" y="2"/>
                      </a:lnTo>
                      <a:lnTo>
                        <a:pt x="93" y="11"/>
                      </a:lnTo>
                      <a:lnTo>
                        <a:pt x="93" y="11"/>
                      </a:lnTo>
                      <a:lnTo>
                        <a:pt x="90" y="11"/>
                      </a:lnTo>
                      <a:lnTo>
                        <a:pt x="85" y="0"/>
                      </a:lnTo>
                      <a:lnTo>
                        <a:pt x="78" y="1"/>
                      </a:lnTo>
                      <a:lnTo>
                        <a:pt x="78" y="14"/>
                      </a:lnTo>
                      <a:lnTo>
                        <a:pt x="78" y="14"/>
                      </a:lnTo>
                      <a:lnTo>
                        <a:pt x="76" y="16"/>
                      </a:lnTo>
                      <a:lnTo>
                        <a:pt x="64" y="10"/>
                      </a:lnTo>
                      <a:lnTo>
                        <a:pt x="60" y="15"/>
                      </a:lnTo>
                      <a:lnTo>
                        <a:pt x="68" y="25"/>
                      </a:lnTo>
                      <a:lnTo>
                        <a:pt x="68" y="25"/>
                      </a:lnTo>
                      <a:lnTo>
                        <a:pt x="67" y="29"/>
                      </a:lnTo>
                      <a:lnTo>
                        <a:pt x="54" y="31"/>
                      </a:lnTo>
                      <a:lnTo>
                        <a:pt x="55" y="38"/>
                      </a:lnTo>
                      <a:lnTo>
                        <a:pt x="68" y="40"/>
                      </a:lnTo>
                      <a:lnTo>
                        <a:pt x="68" y="40"/>
                      </a:lnTo>
                      <a:lnTo>
                        <a:pt x="69" y="44"/>
                      </a:lnTo>
                      <a:lnTo>
                        <a:pt x="62" y="54"/>
                      </a:lnTo>
                      <a:lnTo>
                        <a:pt x="66" y="58"/>
                      </a:lnTo>
                      <a:lnTo>
                        <a:pt x="77" y="54"/>
                      </a:lnTo>
                      <a:lnTo>
                        <a:pt x="79" y="60"/>
                      </a:lnTo>
                      <a:lnTo>
                        <a:pt x="71" y="68"/>
                      </a:lnTo>
                      <a:lnTo>
                        <a:pt x="71" y="68"/>
                      </a:lnTo>
                      <a:lnTo>
                        <a:pt x="72" y="72"/>
                      </a:lnTo>
                      <a:lnTo>
                        <a:pt x="83" y="74"/>
                      </a:lnTo>
                      <a:lnTo>
                        <a:pt x="83" y="82"/>
                      </a:lnTo>
                      <a:lnTo>
                        <a:pt x="72" y="83"/>
                      </a:lnTo>
                      <a:lnTo>
                        <a:pt x="72" y="83"/>
                      </a:lnTo>
                      <a:lnTo>
                        <a:pt x="71" y="88"/>
                      </a:lnTo>
                      <a:lnTo>
                        <a:pt x="79" y="96"/>
                      </a:lnTo>
                      <a:lnTo>
                        <a:pt x="77" y="102"/>
                      </a:lnTo>
                      <a:lnTo>
                        <a:pt x="66" y="97"/>
                      </a:lnTo>
                      <a:lnTo>
                        <a:pt x="66" y="97"/>
                      </a:lnTo>
                      <a:lnTo>
                        <a:pt x="62" y="101"/>
                      </a:lnTo>
                      <a:lnTo>
                        <a:pt x="66" y="112"/>
                      </a:lnTo>
                      <a:lnTo>
                        <a:pt x="59" y="116"/>
                      </a:lnTo>
                      <a:lnTo>
                        <a:pt x="52" y="107"/>
                      </a:lnTo>
                      <a:lnTo>
                        <a:pt x="52" y="107"/>
                      </a:lnTo>
                      <a:lnTo>
                        <a:pt x="48" y="109"/>
                      </a:lnTo>
                      <a:lnTo>
                        <a:pt x="45" y="120"/>
                      </a:lnTo>
                      <a:lnTo>
                        <a:pt x="39" y="120"/>
                      </a:lnTo>
                      <a:lnTo>
                        <a:pt x="36" y="109"/>
                      </a:lnTo>
                      <a:lnTo>
                        <a:pt x="36" y="109"/>
                      </a:lnTo>
                      <a:lnTo>
                        <a:pt x="31" y="107"/>
                      </a:lnTo>
                      <a:lnTo>
                        <a:pt x="24" y="116"/>
                      </a:lnTo>
                      <a:lnTo>
                        <a:pt x="17" y="112"/>
                      </a:lnTo>
                      <a:lnTo>
                        <a:pt x="22" y="101"/>
                      </a:lnTo>
                      <a:lnTo>
                        <a:pt x="22" y="101"/>
                      </a:lnTo>
                      <a:lnTo>
                        <a:pt x="19" y="97"/>
                      </a:lnTo>
                      <a:lnTo>
                        <a:pt x="7" y="102"/>
                      </a:lnTo>
                      <a:lnTo>
                        <a:pt x="3" y="96"/>
                      </a:lnTo>
                      <a:lnTo>
                        <a:pt x="12" y="88"/>
                      </a:lnTo>
                      <a:lnTo>
                        <a:pt x="12" y="88"/>
                      </a:lnTo>
                      <a:lnTo>
                        <a:pt x="11" y="83"/>
                      </a:lnTo>
                      <a:lnTo>
                        <a:pt x="0" y="82"/>
                      </a:lnTo>
                      <a:lnTo>
                        <a:pt x="0" y="74"/>
                      </a:lnTo>
                      <a:lnTo>
                        <a:pt x="11" y="72"/>
                      </a:lnTo>
                      <a:lnTo>
                        <a:pt x="11" y="72"/>
                      </a:lnTo>
                      <a:lnTo>
                        <a:pt x="12" y="68"/>
                      </a:lnTo>
                      <a:lnTo>
                        <a:pt x="3" y="60"/>
                      </a:lnTo>
                      <a:lnTo>
                        <a:pt x="7" y="54"/>
                      </a:lnTo>
                      <a:lnTo>
                        <a:pt x="19" y="58"/>
                      </a:lnTo>
                      <a:lnTo>
                        <a:pt x="19" y="58"/>
                      </a:lnTo>
                      <a:lnTo>
                        <a:pt x="22" y="54"/>
                      </a:lnTo>
                      <a:lnTo>
                        <a:pt x="17" y="43"/>
                      </a:lnTo>
                      <a:lnTo>
                        <a:pt x="24" y="40"/>
                      </a:lnTo>
                      <a:lnTo>
                        <a:pt x="31" y="49"/>
                      </a:lnTo>
                      <a:lnTo>
                        <a:pt x="31" y="49"/>
                      </a:lnTo>
                      <a:lnTo>
                        <a:pt x="36" y="48"/>
                      </a:lnTo>
                      <a:lnTo>
                        <a:pt x="39" y="36"/>
                      </a:lnTo>
                      <a:lnTo>
                        <a:pt x="45" y="36"/>
                      </a:lnTo>
                      <a:lnTo>
                        <a:pt x="48" y="48"/>
                      </a:lnTo>
                      <a:lnTo>
                        <a:pt x="48" y="48"/>
                      </a:lnTo>
                      <a:lnTo>
                        <a:pt x="52" y="49"/>
                      </a:lnTo>
                    </a:path>
                  </a:pathLst>
                </a:custGeom>
                <a:noFill/>
                <a:ln w="12700">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390"/>
                <p:cNvSpPr>
                  <a:spLocks/>
                </p:cNvSpPr>
                <p:nvPr/>
              </p:nvSpPr>
              <p:spPr bwMode="auto">
                <a:xfrm>
                  <a:off x="621445" y="5757455"/>
                  <a:ext cx="869546" cy="546162"/>
                </a:xfrm>
                <a:custGeom>
                  <a:avLst/>
                  <a:gdLst/>
                  <a:ahLst/>
                  <a:cxnLst>
                    <a:cxn ang="0">
                      <a:pos x="242" y="136"/>
                    </a:cxn>
                    <a:cxn ang="0">
                      <a:pos x="242" y="136"/>
                    </a:cxn>
                    <a:cxn ang="0">
                      <a:pos x="241" y="142"/>
                    </a:cxn>
                    <a:cxn ang="0">
                      <a:pos x="237" y="147"/>
                    </a:cxn>
                    <a:cxn ang="0">
                      <a:pos x="232" y="151"/>
                    </a:cxn>
                    <a:cxn ang="0">
                      <a:pos x="226" y="152"/>
                    </a:cxn>
                    <a:cxn ang="0">
                      <a:pos x="17" y="152"/>
                    </a:cxn>
                    <a:cxn ang="0">
                      <a:pos x="17" y="152"/>
                    </a:cxn>
                    <a:cxn ang="0">
                      <a:pos x="10" y="151"/>
                    </a:cxn>
                    <a:cxn ang="0">
                      <a:pos x="4" y="147"/>
                    </a:cxn>
                    <a:cxn ang="0">
                      <a:pos x="2" y="142"/>
                    </a:cxn>
                    <a:cxn ang="0">
                      <a:pos x="0" y="136"/>
                    </a:cxn>
                    <a:cxn ang="0">
                      <a:pos x="221" y="136"/>
                    </a:cxn>
                    <a:cxn ang="0">
                      <a:pos x="221" y="0"/>
                    </a:cxn>
                    <a:cxn ang="0">
                      <a:pos x="22" y="0"/>
                    </a:cxn>
                    <a:cxn ang="0">
                      <a:pos x="22" y="117"/>
                    </a:cxn>
                  </a:cxnLst>
                  <a:rect l="0" t="0" r="r" b="b"/>
                  <a:pathLst>
                    <a:path w="242" h="152">
                      <a:moveTo>
                        <a:pt x="242" y="136"/>
                      </a:moveTo>
                      <a:lnTo>
                        <a:pt x="242" y="136"/>
                      </a:lnTo>
                      <a:lnTo>
                        <a:pt x="241" y="142"/>
                      </a:lnTo>
                      <a:lnTo>
                        <a:pt x="237" y="147"/>
                      </a:lnTo>
                      <a:lnTo>
                        <a:pt x="232" y="151"/>
                      </a:lnTo>
                      <a:lnTo>
                        <a:pt x="226" y="152"/>
                      </a:lnTo>
                      <a:lnTo>
                        <a:pt x="17" y="152"/>
                      </a:lnTo>
                      <a:lnTo>
                        <a:pt x="17" y="152"/>
                      </a:lnTo>
                      <a:lnTo>
                        <a:pt x="10" y="151"/>
                      </a:lnTo>
                      <a:lnTo>
                        <a:pt x="4" y="147"/>
                      </a:lnTo>
                      <a:lnTo>
                        <a:pt x="2" y="142"/>
                      </a:lnTo>
                      <a:lnTo>
                        <a:pt x="0" y="136"/>
                      </a:lnTo>
                      <a:lnTo>
                        <a:pt x="221" y="136"/>
                      </a:lnTo>
                      <a:lnTo>
                        <a:pt x="221" y="0"/>
                      </a:lnTo>
                      <a:lnTo>
                        <a:pt x="22" y="0"/>
                      </a:lnTo>
                      <a:lnTo>
                        <a:pt x="22" y="117"/>
                      </a:lnTo>
                    </a:path>
                  </a:pathLst>
                </a:custGeom>
                <a:noFill/>
                <a:ln w="12700">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5" name="Oval 54"/>
              <p:cNvSpPr/>
              <p:nvPr/>
            </p:nvSpPr>
            <p:spPr>
              <a:xfrm>
                <a:off x="570946" y="5450338"/>
                <a:ext cx="95304" cy="95304"/>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6" name="Oval 55"/>
              <p:cNvSpPr/>
              <p:nvPr/>
            </p:nvSpPr>
            <p:spPr>
              <a:xfrm>
                <a:off x="726367" y="5319849"/>
                <a:ext cx="76397" cy="76397"/>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gr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a:xfrm>
            <a:off x="0" y="2049771"/>
            <a:ext cx="9144000" cy="4292582"/>
          </a:xfrm>
          <a:prstGeom prst="rect">
            <a:avLst/>
          </a:prstGeom>
          <a:gradFill>
            <a:gsLst>
              <a:gs pos="0">
                <a:schemeClr val="bg2">
                  <a:lumMod val="40000"/>
                  <a:lumOff val="60000"/>
                </a:scheme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85" name="Rounded Rectangle 84"/>
          <p:cNvSpPr/>
          <p:nvPr/>
        </p:nvSpPr>
        <p:spPr>
          <a:xfrm>
            <a:off x="475616" y="1063664"/>
            <a:ext cx="8192768" cy="5033685"/>
          </a:xfrm>
          <a:prstGeom prst="roundRect">
            <a:avLst>
              <a:gd name="adj" fmla="val 12263"/>
            </a:avLst>
          </a:prstGeom>
          <a:solidFill>
            <a:schemeClr val="bg1"/>
          </a:solidFill>
          <a:ln>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124" name="Rectangle 48"/>
          <p:cNvSpPr>
            <a:spLocks noGrp="1" noChangeArrowheads="1"/>
          </p:cNvSpPr>
          <p:nvPr>
            <p:ph type="title"/>
          </p:nvPr>
        </p:nvSpPr>
        <p:spPr/>
        <p:txBody>
          <a:bodyPr/>
          <a:lstStyle/>
          <a:p>
            <a:r>
              <a:rPr lang="en-US" dirty="0" smtClean="0"/>
              <a:t>We Have Extensive Experience </a:t>
            </a:r>
            <a:br>
              <a:rPr lang="en-US" dirty="0" smtClean="0"/>
            </a:br>
            <a:r>
              <a:rPr lang="en-US" dirty="0" smtClean="0"/>
              <a:t>with PeopleSoft Human Resources…</a:t>
            </a:r>
          </a:p>
        </p:txBody>
      </p:sp>
      <p:sp>
        <p:nvSpPr>
          <p:cNvPr id="53" name="Text Box 164"/>
          <p:cNvSpPr txBox="1">
            <a:spLocks noChangeArrowheads="1"/>
          </p:cNvSpPr>
          <p:nvPr/>
        </p:nvSpPr>
        <p:spPr bwMode="gray">
          <a:xfrm>
            <a:off x="4663440" y="-2033"/>
            <a:ext cx="4480560" cy="457200"/>
          </a:xfrm>
          <a:prstGeom prst="rect">
            <a:avLst/>
          </a:prstGeom>
          <a:solidFill>
            <a:srgbClr val="FF6600"/>
          </a:solidFill>
          <a:ln w="19050">
            <a:noFill/>
            <a:miter lim="800000"/>
            <a:headEnd/>
            <a:tailEnd/>
          </a:ln>
        </p:spPr>
        <p:txBody>
          <a:bodyPr>
            <a:spAutoFit/>
          </a:bodyPr>
          <a:lstStyle/>
          <a:p>
            <a:pPr algn="ctr">
              <a:lnSpc>
                <a:spcPct val="85000"/>
              </a:lnSpc>
              <a:spcBef>
                <a:spcPct val="50000"/>
              </a:spcBef>
            </a:pPr>
            <a:r>
              <a:rPr lang="en-US" sz="1200" b="1" dirty="0">
                <a:solidFill>
                  <a:schemeClr val="bg1"/>
                </a:solidFill>
              </a:rPr>
              <a:t>You MUST confirm with the Account Executives that these client logos can still be used externally in a proposal.</a:t>
            </a:r>
          </a:p>
        </p:txBody>
      </p:sp>
      <p:pic>
        <p:nvPicPr>
          <p:cNvPr id="5129" name="Picture 5" descr="Dana-Farber Cancer Institute Logo"/>
          <p:cNvPicPr>
            <a:picLocks noChangeAspect="1" noChangeArrowheads="1"/>
          </p:cNvPicPr>
          <p:nvPr/>
        </p:nvPicPr>
        <p:blipFill>
          <a:blip r:embed="rId4" cstate="print"/>
          <a:srcRect/>
          <a:stretch>
            <a:fillRect/>
          </a:stretch>
        </p:blipFill>
        <p:spPr bwMode="auto">
          <a:xfrm>
            <a:off x="2768233" y="2830317"/>
            <a:ext cx="1215283" cy="385503"/>
          </a:xfrm>
          <a:prstGeom prst="rect">
            <a:avLst/>
          </a:prstGeom>
          <a:noFill/>
          <a:ln w="9525">
            <a:noFill/>
            <a:miter lim="800000"/>
            <a:headEnd/>
            <a:tailEnd/>
          </a:ln>
        </p:spPr>
      </p:pic>
      <p:pic>
        <p:nvPicPr>
          <p:cNvPr id="5130" name="Picture 6" descr="LOWE'S, Improving Home Improvement">
            <a:hlinkClick r:id="rId5"/>
          </p:cNvPr>
          <p:cNvPicPr>
            <a:picLocks noChangeAspect="1" noChangeArrowheads="1"/>
          </p:cNvPicPr>
          <p:nvPr/>
        </p:nvPicPr>
        <p:blipFill>
          <a:blip r:embed="rId6" cstate="print"/>
          <a:srcRect/>
          <a:stretch>
            <a:fillRect/>
          </a:stretch>
        </p:blipFill>
        <p:spPr bwMode="auto">
          <a:xfrm>
            <a:off x="3658805" y="3136863"/>
            <a:ext cx="640389" cy="364894"/>
          </a:xfrm>
          <a:prstGeom prst="rect">
            <a:avLst/>
          </a:prstGeom>
          <a:noFill/>
          <a:ln w="9525">
            <a:noFill/>
            <a:miter lim="800000"/>
            <a:headEnd/>
            <a:tailEnd/>
          </a:ln>
        </p:spPr>
      </p:pic>
      <p:pic>
        <p:nvPicPr>
          <p:cNvPr id="5131" name="Picture 7" descr="Limited Brands">
            <a:hlinkClick r:id="rId7"/>
          </p:cNvPr>
          <p:cNvPicPr>
            <a:picLocks noChangeAspect="1" noChangeArrowheads="1"/>
          </p:cNvPicPr>
          <p:nvPr/>
        </p:nvPicPr>
        <p:blipFill>
          <a:blip r:embed="rId8" cstate="print"/>
          <a:srcRect/>
          <a:stretch>
            <a:fillRect/>
          </a:stretch>
        </p:blipFill>
        <p:spPr bwMode="auto">
          <a:xfrm>
            <a:off x="681733" y="3740152"/>
            <a:ext cx="1280777" cy="204874"/>
          </a:xfrm>
          <a:prstGeom prst="rect">
            <a:avLst/>
          </a:prstGeom>
          <a:noFill/>
          <a:ln w="9525">
            <a:noFill/>
            <a:miter lim="800000"/>
            <a:headEnd/>
            <a:tailEnd/>
          </a:ln>
        </p:spPr>
      </p:pic>
      <p:pic>
        <p:nvPicPr>
          <p:cNvPr id="5133" name="Picture 9" descr="logo_nextel_header"/>
          <p:cNvPicPr>
            <a:picLocks noChangeAspect="1" noChangeArrowheads="1"/>
          </p:cNvPicPr>
          <p:nvPr/>
        </p:nvPicPr>
        <p:blipFill>
          <a:blip r:embed="rId9" cstate="print"/>
          <a:srcRect/>
          <a:stretch>
            <a:fillRect/>
          </a:stretch>
        </p:blipFill>
        <p:spPr bwMode="auto">
          <a:xfrm>
            <a:off x="2040887" y="5013660"/>
            <a:ext cx="589448" cy="254577"/>
          </a:xfrm>
          <a:prstGeom prst="rect">
            <a:avLst/>
          </a:prstGeom>
          <a:noFill/>
          <a:ln w="9525">
            <a:noFill/>
            <a:miter lim="800000"/>
            <a:headEnd/>
            <a:tailEnd/>
          </a:ln>
        </p:spPr>
      </p:pic>
      <p:pic>
        <p:nvPicPr>
          <p:cNvPr id="5134" name="Picture 10" descr="TOYOTA">
            <a:hlinkClick r:id="rId10"/>
          </p:cNvPr>
          <p:cNvPicPr>
            <a:picLocks noChangeAspect="1" noChangeArrowheads="1"/>
          </p:cNvPicPr>
          <p:nvPr/>
        </p:nvPicPr>
        <p:blipFill>
          <a:blip r:embed="rId11" cstate="print"/>
          <a:srcRect/>
          <a:stretch>
            <a:fillRect/>
          </a:stretch>
        </p:blipFill>
        <p:spPr bwMode="auto">
          <a:xfrm>
            <a:off x="3894189" y="5305171"/>
            <a:ext cx="815040" cy="146685"/>
          </a:xfrm>
          <a:prstGeom prst="rect">
            <a:avLst/>
          </a:prstGeom>
          <a:noFill/>
          <a:ln w="9525">
            <a:noFill/>
            <a:miter lim="800000"/>
            <a:headEnd/>
            <a:tailEnd/>
          </a:ln>
        </p:spPr>
      </p:pic>
      <p:pic>
        <p:nvPicPr>
          <p:cNvPr id="5135" name="Picture 11" descr="Time Warner Cable">
            <a:hlinkClick r:id="rId12"/>
          </p:cNvPr>
          <p:cNvPicPr>
            <a:picLocks noChangeAspect="1" noChangeArrowheads="1"/>
          </p:cNvPicPr>
          <p:nvPr/>
        </p:nvPicPr>
        <p:blipFill>
          <a:blip r:embed="rId13" cstate="print"/>
          <a:srcRect/>
          <a:stretch>
            <a:fillRect/>
          </a:stretch>
        </p:blipFill>
        <p:spPr bwMode="auto">
          <a:xfrm>
            <a:off x="3125180" y="5593692"/>
            <a:ext cx="1047909" cy="198813"/>
          </a:xfrm>
          <a:prstGeom prst="rect">
            <a:avLst/>
          </a:prstGeom>
          <a:noFill/>
          <a:ln w="9525">
            <a:noFill/>
            <a:miter lim="800000"/>
            <a:headEnd/>
            <a:tailEnd/>
          </a:ln>
        </p:spPr>
      </p:pic>
      <p:pic>
        <p:nvPicPr>
          <p:cNvPr id="5136" name="Picture 12" descr="The Thomson Corporation">
            <a:hlinkClick r:id="rId14"/>
          </p:cNvPr>
          <p:cNvPicPr>
            <a:picLocks noChangeAspect="1" noChangeArrowheads="1"/>
          </p:cNvPicPr>
          <p:nvPr/>
        </p:nvPicPr>
        <p:blipFill>
          <a:blip r:embed="rId15" cstate="print"/>
          <a:srcRect/>
          <a:stretch>
            <a:fillRect/>
          </a:stretch>
        </p:blipFill>
        <p:spPr bwMode="auto">
          <a:xfrm>
            <a:off x="1905047" y="5530654"/>
            <a:ext cx="1266223" cy="327313"/>
          </a:xfrm>
          <a:prstGeom prst="rect">
            <a:avLst/>
          </a:prstGeom>
          <a:noFill/>
          <a:ln w="9525">
            <a:noFill/>
            <a:miter lim="800000"/>
            <a:headEnd/>
            <a:tailEnd/>
          </a:ln>
        </p:spPr>
      </p:pic>
      <p:pic>
        <p:nvPicPr>
          <p:cNvPr id="5137" name="Picture 13" descr="TARGET">
            <a:hlinkClick r:id="rId16"/>
          </p:cNvPr>
          <p:cNvPicPr>
            <a:picLocks noChangeAspect="1" noChangeArrowheads="1"/>
          </p:cNvPicPr>
          <p:nvPr/>
        </p:nvPicPr>
        <p:blipFill>
          <a:blip r:embed="rId17" cstate="print"/>
          <a:srcRect/>
          <a:stretch>
            <a:fillRect/>
          </a:stretch>
        </p:blipFill>
        <p:spPr bwMode="auto">
          <a:xfrm>
            <a:off x="5689160" y="4774196"/>
            <a:ext cx="494845" cy="596438"/>
          </a:xfrm>
          <a:prstGeom prst="rect">
            <a:avLst/>
          </a:prstGeom>
          <a:noFill/>
          <a:ln w="9525">
            <a:noFill/>
            <a:miter lim="800000"/>
            <a:headEnd/>
            <a:tailEnd/>
          </a:ln>
        </p:spPr>
      </p:pic>
      <p:pic>
        <p:nvPicPr>
          <p:cNvPr id="5138" name="Picture 14" descr="bh">
            <a:hlinkClick r:id="rId18"/>
          </p:cNvPr>
          <p:cNvPicPr>
            <a:picLocks noChangeAspect="1" noChangeArrowheads="1"/>
          </p:cNvPicPr>
          <p:nvPr/>
        </p:nvPicPr>
        <p:blipFill>
          <a:blip r:embed="rId19" cstate="print"/>
          <a:srcRect/>
          <a:stretch>
            <a:fillRect/>
          </a:stretch>
        </p:blipFill>
        <p:spPr bwMode="auto">
          <a:xfrm>
            <a:off x="4496963" y="1873898"/>
            <a:ext cx="756822" cy="305493"/>
          </a:xfrm>
          <a:prstGeom prst="rect">
            <a:avLst/>
          </a:prstGeom>
          <a:noFill/>
          <a:ln w="9525">
            <a:noFill/>
            <a:miter lim="800000"/>
            <a:headEnd/>
            <a:tailEnd/>
          </a:ln>
        </p:spPr>
      </p:pic>
      <p:pic>
        <p:nvPicPr>
          <p:cNvPr id="5140" name="Picture 16" descr="logo_tmcB">
            <a:hlinkClick r:id="rId20"/>
          </p:cNvPr>
          <p:cNvPicPr>
            <a:picLocks noChangeAspect="1" noChangeArrowheads="1"/>
          </p:cNvPicPr>
          <p:nvPr/>
        </p:nvPicPr>
        <p:blipFill>
          <a:blip r:embed="rId21" cstate="print"/>
          <a:srcRect/>
          <a:stretch>
            <a:fillRect/>
          </a:stretch>
        </p:blipFill>
        <p:spPr bwMode="auto">
          <a:xfrm>
            <a:off x="6926908" y="5530654"/>
            <a:ext cx="873257" cy="401262"/>
          </a:xfrm>
          <a:prstGeom prst="rect">
            <a:avLst/>
          </a:prstGeom>
          <a:noFill/>
          <a:ln w="9525">
            <a:noFill/>
            <a:miter lim="800000"/>
            <a:headEnd/>
            <a:tailEnd/>
          </a:ln>
        </p:spPr>
      </p:pic>
      <p:pic>
        <p:nvPicPr>
          <p:cNvPr id="5141" name="Picture 17" descr="AIMCO%20LOGO_LoRez"/>
          <p:cNvPicPr>
            <a:picLocks noChangeAspect="1" noChangeArrowheads="1"/>
          </p:cNvPicPr>
          <p:nvPr/>
        </p:nvPicPr>
        <p:blipFill>
          <a:blip r:embed="rId22" cstate="print"/>
          <a:srcRect/>
          <a:stretch>
            <a:fillRect/>
          </a:stretch>
        </p:blipFill>
        <p:spPr bwMode="auto">
          <a:xfrm>
            <a:off x="746099" y="1260538"/>
            <a:ext cx="756822" cy="378229"/>
          </a:xfrm>
          <a:prstGeom prst="rect">
            <a:avLst/>
          </a:prstGeom>
          <a:noFill/>
          <a:ln w="9525">
            <a:noFill/>
            <a:miter lim="800000"/>
            <a:headEnd/>
            <a:tailEnd/>
          </a:ln>
        </p:spPr>
      </p:pic>
      <p:pic>
        <p:nvPicPr>
          <p:cNvPr id="5145" name="Picture 21" descr="Hydro One">
            <a:hlinkClick r:id="rId23"/>
          </p:cNvPr>
          <p:cNvPicPr>
            <a:picLocks noChangeAspect="1" noChangeArrowheads="1"/>
          </p:cNvPicPr>
          <p:nvPr/>
        </p:nvPicPr>
        <p:blipFill>
          <a:blip r:embed="rId24" cstate="print"/>
          <a:srcRect/>
          <a:stretch>
            <a:fillRect/>
          </a:stretch>
        </p:blipFill>
        <p:spPr bwMode="auto">
          <a:xfrm>
            <a:off x="7866782" y="1942155"/>
            <a:ext cx="465737" cy="361257"/>
          </a:xfrm>
          <a:prstGeom prst="rect">
            <a:avLst/>
          </a:prstGeom>
          <a:noFill/>
          <a:ln w="9525">
            <a:noFill/>
            <a:miter lim="800000"/>
            <a:headEnd/>
            <a:tailEnd/>
          </a:ln>
        </p:spPr>
      </p:pic>
      <p:pic>
        <p:nvPicPr>
          <p:cNvPr id="5146" name="Picture 22" descr="Home">
            <a:hlinkClick r:id="rId25"/>
          </p:cNvPr>
          <p:cNvPicPr>
            <a:picLocks noChangeAspect="1" noChangeArrowheads="1"/>
          </p:cNvPicPr>
          <p:nvPr/>
        </p:nvPicPr>
        <p:blipFill>
          <a:blip r:embed="rId26" cstate="print"/>
          <a:srcRect/>
          <a:stretch>
            <a:fillRect/>
          </a:stretch>
        </p:blipFill>
        <p:spPr bwMode="auto">
          <a:xfrm>
            <a:off x="2493339" y="3889597"/>
            <a:ext cx="1400850" cy="244879"/>
          </a:xfrm>
          <a:prstGeom prst="rect">
            <a:avLst/>
          </a:prstGeom>
          <a:noFill/>
          <a:ln w="9525">
            <a:noFill/>
            <a:miter lim="800000"/>
            <a:headEnd/>
            <a:tailEnd/>
          </a:ln>
        </p:spPr>
      </p:pic>
      <p:pic>
        <p:nvPicPr>
          <p:cNvPr id="5147" name="Picture 23" descr="TXU Communications">
            <a:hlinkClick r:id="rId27"/>
          </p:cNvPr>
          <p:cNvPicPr>
            <a:picLocks noChangeAspect="1" noChangeArrowheads="1"/>
          </p:cNvPicPr>
          <p:nvPr/>
        </p:nvPicPr>
        <p:blipFill>
          <a:blip r:embed="rId28" cstate="print"/>
          <a:srcRect/>
          <a:stretch>
            <a:fillRect/>
          </a:stretch>
        </p:blipFill>
        <p:spPr bwMode="auto">
          <a:xfrm>
            <a:off x="5849257" y="5598541"/>
            <a:ext cx="1047909" cy="387927"/>
          </a:xfrm>
          <a:prstGeom prst="rect">
            <a:avLst/>
          </a:prstGeom>
          <a:noFill/>
          <a:ln w="9525">
            <a:noFill/>
            <a:miter lim="800000"/>
            <a:headEnd/>
            <a:tailEnd/>
          </a:ln>
        </p:spPr>
      </p:pic>
      <p:pic>
        <p:nvPicPr>
          <p:cNvPr id="5148" name="Picture 24" descr="0205_mc_mainlogo"/>
          <p:cNvPicPr>
            <a:picLocks noChangeAspect="1" noChangeArrowheads="1"/>
          </p:cNvPicPr>
          <p:nvPr/>
        </p:nvPicPr>
        <p:blipFill>
          <a:blip r:embed="rId29" cstate="print"/>
          <a:srcRect/>
          <a:stretch>
            <a:fillRect/>
          </a:stretch>
        </p:blipFill>
        <p:spPr bwMode="auto">
          <a:xfrm>
            <a:off x="5522999" y="4347476"/>
            <a:ext cx="1357187" cy="312767"/>
          </a:xfrm>
          <a:prstGeom prst="rect">
            <a:avLst/>
          </a:prstGeom>
          <a:noFill/>
          <a:ln w="9525">
            <a:noFill/>
            <a:miter lim="800000"/>
            <a:headEnd/>
            <a:tailEnd/>
          </a:ln>
        </p:spPr>
      </p:pic>
      <p:pic>
        <p:nvPicPr>
          <p:cNvPr id="5150" name="Picture 26" descr="The University of Texas M.D. Anderson Cancer Center Logo"/>
          <p:cNvPicPr>
            <a:picLocks noChangeAspect="1" noChangeArrowheads="1"/>
          </p:cNvPicPr>
          <p:nvPr/>
        </p:nvPicPr>
        <p:blipFill>
          <a:blip r:embed="rId30" cstate="print"/>
          <a:srcRect/>
          <a:stretch>
            <a:fillRect/>
          </a:stretch>
        </p:blipFill>
        <p:spPr bwMode="auto">
          <a:xfrm>
            <a:off x="933580" y="4139118"/>
            <a:ext cx="873257" cy="329738"/>
          </a:xfrm>
          <a:prstGeom prst="rect">
            <a:avLst/>
          </a:prstGeom>
          <a:noFill/>
          <a:ln w="9525">
            <a:noFill/>
            <a:miter lim="800000"/>
            <a:headEnd/>
            <a:tailEnd/>
          </a:ln>
        </p:spPr>
      </p:pic>
      <p:pic>
        <p:nvPicPr>
          <p:cNvPr id="5151" name="Picture 27" descr="pggm"/>
          <p:cNvPicPr>
            <a:picLocks noChangeAspect="1" noChangeArrowheads="1"/>
          </p:cNvPicPr>
          <p:nvPr/>
        </p:nvPicPr>
        <p:blipFill>
          <a:blip r:embed="rId31" cstate="print"/>
          <a:srcRect/>
          <a:stretch>
            <a:fillRect/>
          </a:stretch>
        </p:blipFill>
        <p:spPr bwMode="auto">
          <a:xfrm>
            <a:off x="760110" y="4839658"/>
            <a:ext cx="822317" cy="465513"/>
          </a:xfrm>
          <a:prstGeom prst="rect">
            <a:avLst/>
          </a:prstGeom>
          <a:noFill/>
          <a:ln w="9525">
            <a:noFill/>
            <a:miter lim="800000"/>
            <a:headEnd/>
            <a:tailEnd/>
          </a:ln>
        </p:spPr>
      </p:pic>
      <p:pic>
        <p:nvPicPr>
          <p:cNvPr id="5152" name="Picture 28" descr="head_second_1"/>
          <p:cNvPicPr>
            <a:picLocks noChangeAspect="1" noChangeArrowheads="1"/>
          </p:cNvPicPr>
          <p:nvPr/>
        </p:nvPicPr>
        <p:blipFill>
          <a:blip r:embed="rId32" cstate="print"/>
          <a:srcRect/>
          <a:stretch>
            <a:fillRect/>
          </a:stretch>
        </p:blipFill>
        <p:spPr bwMode="auto">
          <a:xfrm>
            <a:off x="4644258" y="4903012"/>
            <a:ext cx="931474" cy="332162"/>
          </a:xfrm>
          <a:prstGeom prst="rect">
            <a:avLst/>
          </a:prstGeom>
          <a:noFill/>
          <a:ln w="9525">
            <a:noFill/>
            <a:miter lim="800000"/>
            <a:headEnd/>
            <a:tailEnd/>
          </a:ln>
        </p:spPr>
      </p:pic>
      <p:pic>
        <p:nvPicPr>
          <p:cNvPr id="5153" name="Picture 29" descr="Naar de homepage">
            <a:hlinkClick r:id="rId33"/>
          </p:cNvPr>
          <p:cNvPicPr>
            <a:picLocks noChangeAspect="1" noChangeArrowheads="1"/>
          </p:cNvPicPr>
          <p:nvPr/>
        </p:nvPicPr>
        <p:blipFill>
          <a:blip r:embed="rId34" cstate="print"/>
          <a:srcRect/>
          <a:stretch>
            <a:fillRect/>
          </a:stretch>
        </p:blipFill>
        <p:spPr bwMode="auto">
          <a:xfrm>
            <a:off x="6053560" y="3903784"/>
            <a:ext cx="604003" cy="317616"/>
          </a:xfrm>
          <a:prstGeom prst="rect">
            <a:avLst/>
          </a:prstGeom>
          <a:noFill/>
          <a:ln w="9525">
            <a:noFill/>
            <a:miter lim="800000"/>
            <a:headEnd/>
            <a:tailEnd/>
          </a:ln>
        </p:spPr>
      </p:pic>
      <p:pic>
        <p:nvPicPr>
          <p:cNvPr id="5155" name="Picture 31" descr="Capgemini"/>
          <p:cNvPicPr>
            <a:picLocks noChangeAspect="1" noChangeArrowheads="1"/>
          </p:cNvPicPr>
          <p:nvPr/>
        </p:nvPicPr>
        <p:blipFill>
          <a:blip r:embed="rId35" cstate="print"/>
          <a:srcRect/>
          <a:stretch>
            <a:fillRect/>
          </a:stretch>
        </p:blipFill>
        <p:spPr bwMode="auto">
          <a:xfrm>
            <a:off x="818328" y="2470879"/>
            <a:ext cx="1047909" cy="243666"/>
          </a:xfrm>
          <a:prstGeom prst="rect">
            <a:avLst/>
          </a:prstGeom>
          <a:noFill/>
          <a:ln w="9525">
            <a:noFill/>
            <a:miter lim="800000"/>
            <a:headEnd/>
            <a:tailEnd/>
          </a:ln>
        </p:spPr>
      </p:pic>
      <p:pic>
        <p:nvPicPr>
          <p:cNvPr id="5157" name="Picture 33" descr="Click for bt.com homepage">
            <a:hlinkClick r:id="rId36"/>
          </p:cNvPr>
          <p:cNvPicPr>
            <a:picLocks noChangeAspect="1" noChangeArrowheads="1"/>
          </p:cNvPicPr>
          <p:nvPr/>
        </p:nvPicPr>
        <p:blipFill>
          <a:blip r:embed="rId37" cstate="print"/>
          <a:srcRect/>
          <a:stretch>
            <a:fillRect/>
          </a:stretch>
        </p:blipFill>
        <p:spPr bwMode="auto">
          <a:xfrm>
            <a:off x="6737069" y="1807766"/>
            <a:ext cx="633111" cy="298219"/>
          </a:xfrm>
          <a:prstGeom prst="rect">
            <a:avLst/>
          </a:prstGeom>
          <a:noFill/>
          <a:ln w="9525">
            <a:noFill/>
            <a:miter lim="800000"/>
            <a:headEnd/>
            <a:tailEnd/>
          </a:ln>
        </p:spPr>
      </p:pic>
      <p:pic>
        <p:nvPicPr>
          <p:cNvPr id="5158" name="Picture 34" descr="TELEPOLIS">
            <a:hlinkClick r:id="rId38"/>
          </p:cNvPr>
          <p:cNvPicPr>
            <a:picLocks noChangeAspect="1" noChangeArrowheads="1"/>
          </p:cNvPicPr>
          <p:nvPr/>
        </p:nvPicPr>
        <p:blipFill>
          <a:blip r:embed="rId39" cstate="print"/>
          <a:srcRect/>
          <a:stretch>
            <a:fillRect/>
          </a:stretch>
        </p:blipFill>
        <p:spPr bwMode="auto">
          <a:xfrm>
            <a:off x="760110" y="5594904"/>
            <a:ext cx="815040" cy="197600"/>
          </a:xfrm>
          <a:prstGeom prst="rect">
            <a:avLst/>
          </a:prstGeom>
          <a:noFill/>
          <a:ln w="9525">
            <a:noFill/>
            <a:miter lim="800000"/>
            <a:headEnd/>
            <a:tailEnd/>
          </a:ln>
        </p:spPr>
      </p:pic>
      <p:pic>
        <p:nvPicPr>
          <p:cNvPr id="5160" name="Picture 36"/>
          <p:cNvPicPr>
            <a:picLocks noChangeAspect="1" noChangeArrowheads="1"/>
          </p:cNvPicPr>
          <p:nvPr/>
        </p:nvPicPr>
        <p:blipFill>
          <a:blip r:embed="rId40" cstate="print"/>
          <a:srcRect/>
          <a:stretch>
            <a:fillRect/>
          </a:stretch>
        </p:blipFill>
        <p:spPr bwMode="auto">
          <a:xfrm>
            <a:off x="7566084" y="4736891"/>
            <a:ext cx="468163" cy="506730"/>
          </a:xfrm>
          <a:prstGeom prst="rect">
            <a:avLst/>
          </a:prstGeom>
          <a:noFill/>
          <a:ln w="19050">
            <a:noFill/>
            <a:miter lim="800000"/>
            <a:headEnd/>
            <a:tailEnd/>
          </a:ln>
        </p:spPr>
      </p:pic>
      <p:pic>
        <p:nvPicPr>
          <p:cNvPr id="5161" name="Picture 37" descr="danone_mere_titre"/>
          <p:cNvPicPr>
            <a:picLocks noChangeAspect="1" noChangeArrowheads="1"/>
          </p:cNvPicPr>
          <p:nvPr/>
        </p:nvPicPr>
        <p:blipFill>
          <a:blip r:embed="rId41" cstate="print"/>
          <a:srcRect/>
          <a:stretch>
            <a:fillRect/>
          </a:stretch>
        </p:blipFill>
        <p:spPr bwMode="auto">
          <a:xfrm>
            <a:off x="6982858" y="2598084"/>
            <a:ext cx="691329" cy="383078"/>
          </a:xfrm>
          <a:prstGeom prst="rect">
            <a:avLst/>
          </a:prstGeom>
          <a:noFill/>
          <a:ln w="9525">
            <a:noFill/>
            <a:miter lim="800000"/>
            <a:headEnd/>
            <a:tailEnd/>
          </a:ln>
        </p:spPr>
      </p:pic>
      <p:pic>
        <p:nvPicPr>
          <p:cNvPr id="5162" name="Picture 38"/>
          <p:cNvPicPr>
            <a:picLocks noChangeAspect="1" noChangeArrowheads="1"/>
          </p:cNvPicPr>
          <p:nvPr/>
        </p:nvPicPr>
        <p:blipFill>
          <a:blip r:embed="rId42" cstate="print">
            <a:clrChange>
              <a:clrFrom>
                <a:srgbClr val="FFFFFF"/>
              </a:clrFrom>
              <a:clrTo>
                <a:srgbClr val="FFFFFF">
                  <a:alpha val="0"/>
                </a:srgbClr>
              </a:clrTo>
            </a:clrChange>
          </a:blip>
          <a:srcRect l="15407" t="-6071"/>
          <a:stretch>
            <a:fillRect/>
          </a:stretch>
        </p:blipFill>
        <p:spPr bwMode="auto">
          <a:xfrm>
            <a:off x="6548390" y="3110889"/>
            <a:ext cx="739843" cy="579466"/>
          </a:xfrm>
          <a:prstGeom prst="rect">
            <a:avLst/>
          </a:prstGeom>
          <a:noFill/>
          <a:ln w="9525">
            <a:noFill/>
            <a:miter lim="800000"/>
            <a:headEnd/>
            <a:tailEnd/>
          </a:ln>
        </p:spPr>
      </p:pic>
      <p:pic>
        <p:nvPicPr>
          <p:cNvPr id="5163" name="Picture 39"/>
          <p:cNvPicPr>
            <a:picLocks noChangeAspect="1" noChangeArrowheads="1"/>
          </p:cNvPicPr>
          <p:nvPr/>
        </p:nvPicPr>
        <p:blipFill>
          <a:blip r:embed="rId43" cstate="print"/>
          <a:srcRect/>
          <a:stretch>
            <a:fillRect/>
          </a:stretch>
        </p:blipFill>
        <p:spPr bwMode="auto">
          <a:xfrm>
            <a:off x="3020932" y="4949039"/>
            <a:ext cx="873257" cy="294582"/>
          </a:xfrm>
          <a:prstGeom prst="rect">
            <a:avLst/>
          </a:prstGeom>
          <a:noFill/>
          <a:ln w="9525">
            <a:noFill/>
            <a:miter lim="800000"/>
            <a:headEnd/>
            <a:tailEnd/>
          </a:ln>
        </p:spPr>
      </p:pic>
      <p:pic>
        <p:nvPicPr>
          <p:cNvPr id="5165" name="Picture 41" descr="haruni"/>
          <p:cNvPicPr>
            <a:picLocks noChangeAspect="1" noChangeArrowheads="1"/>
          </p:cNvPicPr>
          <p:nvPr/>
        </p:nvPicPr>
        <p:blipFill>
          <a:blip r:embed="rId44" cstate="print"/>
          <a:srcRect/>
          <a:stretch>
            <a:fillRect/>
          </a:stretch>
        </p:blipFill>
        <p:spPr bwMode="auto">
          <a:xfrm>
            <a:off x="4203385" y="3013301"/>
            <a:ext cx="2744695" cy="195176"/>
          </a:xfrm>
          <a:prstGeom prst="rect">
            <a:avLst/>
          </a:prstGeom>
          <a:noFill/>
          <a:ln w="9525">
            <a:noFill/>
            <a:miter lim="800000"/>
            <a:headEnd/>
            <a:tailEnd/>
          </a:ln>
        </p:spPr>
      </p:pic>
      <p:pic>
        <p:nvPicPr>
          <p:cNvPr id="5168" name="Picture 44"/>
          <p:cNvPicPr>
            <a:picLocks noChangeAspect="1" noChangeArrowheads="1"/>
          </p:cNvPicPr>
          <p:nvPr/>
        </p:nvPicPr>
        <p:blipFill>
          <a:blip r:embed="rId45" cstate="print"/>
          <a:srcRect/>
          <a:stretch>
            <a:fillRect/>
          </a:stretch>
        </p:blipFill>
        <p:spPr bwMode="auto">
          <a:xfrm>
            <a:off x="3418692" y="1174545"/>
            <a:ext cx="754397" cy="446116"/>
          </a:xfrm>
          <a:prstGeom prst="rect">
            <a:avLst/>
          </a:prstGeom>
          <a:noFill/>
          <a:ln w="9525">
            <a:noFill/>
            <a:miter lim="800000"/>
            <a:headEnd/>
            <a:tailEnd/>
          </a:ln>
        </p:spPr>
      </p:pic>
      <p:graphicFrame>
        <p:nvGraphicFramePr>
          <p:cNvPr id="5122" name="Object 45"/>
          <p:cNvGraphicFramePr>
            <a:graphicFrameLocks noChangeAspect="1"/>
          </p:cNvGraphicFramePr>
          <p:nvPr/>
        </p:nvGraphicFramePr>
        <p:xfrm>
          <a:off x="2836521" y="1655020"/>
          <a:ext cx="473015" cy="603711"/>
        </p:xfrm>
        <a:graphic>
          <a:graphicData uri="http://schemas.openxmlformats.org/presentationml/2006/ole">
            <mc:AlternateContent xmlns:mc="http://schemas.openxmlformats.org/markup-compatibility/2006">
              <mc:Choice xmlns:v="urn:schemas-microsoft-com:vml" Requires="v">
                <p:oleObj spid="_x0000_s214035" name="Photo Editor Photo" r:id="rId46" imgW="619211" imgH="790476" progId="">
                  <p:embed/>
                </p:oleObj>
              </mc:Choice>
              <mc:Fallback>
                <p:oleObj name="Photo Editor Photo" r:id="rId46" imgW="619211" imgH="790476" progId="">
                  <p:embed/>
                  <p:pic>
                    <p:nvPicPr>
                      <p:cNvPr id="0" name="Picture 15"/>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836521" y="1655020"/>
                        <a:ext cx="473015" cy="6037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169" name="Picture 46"/>
          <p:cNvPicPr>
            <a:picLocks noChangeAspect="1" noChangeArrowheads="1"/>
          </p:cNvPicPr>
          <p:nvPr/>
        </p:nvPicPr>
        <p:blipFill>
          <a:blip r:embed="rId48" cstate="print"/>
          <a:srcRect/>
          <a:stretch>
            <a:fillRect/>
          </a:stretch>
        </p:blipFill>
        <p:spPr bwMode="auto">
          <a:xfrm>
            <a:off x="1793464" y="1778672"/>
            <a:ext cx="620983" cy="620683"/>
          </a:xfrm>
          <a:prstGeom prst="rect">
            <a:avLst/>
          </a:prstGeom>
          <a:noFill/>
          <a:ln w="9525">
            <a:noFill/>
            <a:miter lim="800000"/>
            <a:headEnd/>
            <a:tailEnd/>
          </a:ln>
        </p:spPr>
      </p:pic>
      <p:pic>
        <p:nvPicPr>
          <p:cNvPr id="52" name="Picture 185" descr="hsbc_logo_localbank1"/>
          <p:cNvPicPr>
            <a:picLocks noChangeAspect="1" noChangeArrowheads="1"/>
          </p:cNvPicPr>
          <p:nvPr/>
        </p:nvPicPr>
        <p:blipFill>
          <a:blip r:embed="rId49" cstate="print"/>
          <a:srcRect r="50566"/>
          <a:stretch>
            <a:fillRect/>
          </a:stretch>
        </p:blipFill>
        <p:spPr bwMode="auto">
          <a:xfrm>
            <a:off x="7055751" y="3962893"/>
            <a:ext cx="1187330" cy="199399"/>
          </a:xfrm>
          <a:prstGeom prst="rect">
            <a:avLst/>
          </a:prstGeom>
          <a:noFill/>
          <a:ln w="9525">
            <a:noFill/>
            <a:miter lim="800000"/>
            <a:headEnd/>
            <a:tailEnd/>
          </a:ln>
        </p:spPr>
      </p:pic>
      <p:pic>
        <p:nvPicPr>
          <p:cNvPr id="58" name="Picture 2" descr="Logo of Mattel"/>
          <p:cNvPicPr>
            <a:picLocks noChangeAspect="1" noChangeArrowheads="1"/>
          </p:cNvPicPr>
          <p:nvPr/>
        </p:nvPicPr>
        <p:blipFill>
          <a:blip r:embed="rId50" cstate="print"/>
          <a:srcRect/>
          <a:stretch>
            <a:fillRect/>
          </a:stretch>
        </p:blipFill>
        <p:spPr bwMode="auto">
          <a:xfrm>
            <a:off x="5158599" y="2306736"/>
            <a:ext cx="530561" cy="530561"/>
          </a:xfrm>
          <a:prstGeom prst="rect">
            <a:avLst/>
          </a:prstGeom>
          <a:noFill/>
        </p:spPr>
      </p:pic>
      <p:pic>
        <p:nvPicPr>
          <p:cNvPr id="45059" name="Picture 3"/>
          <p:cNvPicPr>
            <a:picLocks noChangeAspect="1" noChangeArrowheads="1"/>
          </p:cNvPicPr>
          <p:nvPr/>
        </p:nvPicPr>
        <p:blipFill>
          <a:blip r:embed="rId51" cstate="print"/>
          <a:srcRect l="20801" t="25352" r="35522" b="65390"/>
          <a:stretch>
            <a:fillRect/>
          </a:stretch>
        </p:blipFill>
        <p:spPr bwMode="auto">
          <a:xfrm>
            <a:off x="4387511" y="1375161"/>
            <a:ext cx="2595347" cy="330950"/>
          </a:xfrm>
          <a:prstGeom prst="rect">
            <a:avLst/>
          </a:prstGeom>
          <a:noFill/>
          <a:ln w="9525">
            <a:noFill/>
            <a:miter lim="800000"/>
            <a:headEnd/>
            <a:tailEnd/>
          </a:ln>
        </p:spPr>
      </p:pic>
      <p:pic>
        <p:nvPicPr>
          <p:cNvPr id="59" name="Picture 3"/>
          <p:cNvPicPr>
            <a:picLocks noChangeAspect="1" noChangeArrowheads="1"/>
          </p:cNvPicPr>
          <p:nvPr/>
        </p:nvPicPr>
        <p:blipFill>
          <a:blip r:embed="rId52" cstate="print"/>
          <a:srcRect r="42759"/>
          <a:stretch>
            <a:fillRect/>
          </a:stretch>
        </p:blipFill>
        <p:spPr bwMode="auto">
          <a:xfrm>
            <a:off x="674022" y="1885402"/>
            <a:ext cx="613746" cy="530371"/>
          </a:xfrm>
          <a:prstGeom prst="rect">
            <a:avLst/>
          </a:prstGeom>
          <a:noFill/>
          <a:ln w="9525" algn="ctr">
            <a:noFill/>
            <a:miter lim="800000"/>
            <a:headEnd/>
            <a:tailEnd/>
          </a:ln>
        </p:spPr>
      </p:pic>
      <p:pic>
        <p:nvPicPr>
          <p:cNvPr id="60" name="Picture 2"/>
          <p:cNvPicPr>
            <a:picLocks noChangeAspect="1" noChangeArrowheads="1"/>
          </p:cNvPicPr>
          <p:nvPr/>
        </p:nvPicPr>
        <p:blipFill>
          <a:blip r:embed="rId53" cstate="print"/>
          <a:stretch>
            <a:fillRect/>
          </a:stretch>
        </p:blipFill>
        <p:spPr bwMode="auto">
          <a:xfrm>
            <a:off x="1582427" y="1396301"/>
            <a:ext cx="1361570" cy="288670"/>
          </a:xfrm>
          <a:prstGeom prst="rect">
            <a:avLst/>
          </a:prstGeom>
          <a:noFill/>
          <a:ln>
            <a:noFill/>
          </a:ln>
        </p:spPr>
      </p:pic>
      <p:pic>
        <p:nvPicPr>
          <p:cNvPr id="61" name="Picture 2"/>
          <p:cNvPicPr>
            <a:picLocks noChangeAspect="1" noChangeArrowheads="1"/>
          </p:cNvPicPr>
          <p:nvPr/>
        </p:nvPicPr>
        <p:blipFill>
          <a:blip r:embed="rId54" cstate="print"/>
          <a:srcRect/>
          <a:stretch>
            <a:fillRect/>
          </a:stretch>
        </p:blipFill>
        <p:spPr bwMode="auto">
          <a:xfrm>
            <a:off x="3375875" y="1620661"/>
            <a:ext cx="603125" cy="708016"/>
          </a:xfrm>
          <a:prstGeom prst="rect">
            <a:avLst/>
          </a:prstGeom>
          <a:noFill/>
          <a:ln w="9525">
            <a:noFill/>
            <a:miter lim="800000"/>
            <a:headEnd/>
            <a:tailEnd/>
          </a:ln>
        </p:spPr>
      </p:pic>
      <p:pic>
        <p:nvPicPr>
          <p:cNvPr id="62" name="Picture 2"/>
          <p:cNvPicPr>
            <a:picLocks noChangeAspect="1" noChangeArrowheads="1"/>
          </p:cNvPicPr>
          <p:nvPr/>
        </p:nvPicPr>
        <p:blipFill>
          <a:blip r:embed="rId55" cstate="print"/>
          <a:srcRect r="69048"/>
          <a:stretch>
            <a:fillRect/>
          </a:stretch>
        </p:blipFill>
        <p:spPr bwMode="auto">
          <a:xfrm>
            <a:off x="7295928" y="1435525"/>
            <a:ext cx="1036265" cy="323072"/>
          </a:xfrm>
          <a:prstGeom prst="rect">
            <a:avLst/>
          </a:prstGeom>
          <a:noFill/>
          <a:ln w="9525">
            <a:noFill/>
            <a:miter lim="800000"/>
            <a:headEnd/>
            <a:tailEnd/>
          </a:ln>
        </p:spPr>
      </p:pic>
      <p:pic>
        <p:nvPicPr>
          <p:cNvPr id="63" name="Picture 62" descr="ING.gif"/>
          <p:cNvPicPr>
            <a:picLocks noChangeAspect="1"/>
          </p:cNvPicPr>
          <p:nvPr/>
        </p:nvPicPr>
        <p:blipFill>
          <a:blip r:embed="rId56" cstate="print"/>
          <a:srcRect t="30000" b="28857"/>
          <a:stretch>
            <a:fillRect/>
          </a:stretch>
        </p:blipFill>
        <p:spPr>
          <a:xfrm>
            <a:off x="6343469" y="1644639"/>
            <a:ext cx="1020068" cy="458518"/>
          </a:xfrm>
          <a:prstGeom prst="rect">
            <a:avLst/>
          </a:prstGeom>
        </p:spPr>
      </p:pic>
      <p:pic>
        <p:nvPicPr>
          <p:cNvPr id="65" name="Picture 24"/>
          <p:cNvPicPr>
            <a:picLocks noChangeAspect="1" noChangeArrowheads="1"/>
          </p:cNvPicPr>
          <p:nvPr/>
        </p:nvPicPr>
        <p:blipFill>
          <a:blip r:embed="rId57" cstate="print"/>
          <a:stretch>
            <a:fillRect/>
          </a:stretch>
        </p:blipFill>
        <p:spPr bwMode="auto">
          <a:xfrm>
            <a:off x="1960890" y="2789623"/>
            <a:ext cx="693648" cy="506897"/>
          </a:xfrm>
          <a:prstGeom prst="rect">
            <a:avLst/>
          </a:prstGeom>
          <a:noFill/>
          <a:ln>
            <a:noFill/>
          </a:ln>
        </p:spPr>
      </p:pic>
      <p:pic>
        <p:nvPicPr>
          <p:cNvPr id="66" name="Picture 37" descr="landamerica_logo"/>
          <p:cNvPicPr>
            <a:picLocks noChangeAspect="1" noChangeArrowheads="1"/>
          </p:cNvPicPr>
          <p:nvPr/>
        </p:nvPicPr>
        <p:blipFill>
          <a:blip r:embed="rId58" cstate="print"/>
          <a:srcRect/>
          <a:stretch>
            <a:fillRect/>
          </a:stretch>
        </p:blipFill>
        <p:spPr bwMode="auto">
          <a:xfrm>
            <a:off x="4208262" y="3889597"/>
            <a:ext cx="1823111" cy="308072"/>
          </a:xfrm>
          <a:prstGeom prst="rect">
            <a:avLst/>
          </a:prstGeom>
          <a:noFill/>
          <a:ln w="9525">
            <a:noFill/>
            <a:miter lim="800000"/>
            <a:headEnd/>
            <a:tailEnd/>
          </a:ln>
        </p:spPr>
      </p:pic>
      <p:pic>
        <p:nvPicPr>
          <p:cNvPr id="67" name="Picture 37" descr="C:\Documents and Settings\mlevinsolocal\My Documents\Clients\Universal\Logo\UO Logo.jpg"/>
          <p:cNvPicPr>
            <a:picLocks noChangeAspect="1" noChangeArrowheads="1"/>
          </p:cNvPicPr>
          <p:nvPr/>
        </p:nvPicPr>
        <p:blipFill>
          <a:blip r:embed="rId59" cstate="print"/>
          <a:srcRect/>
          <a:stretch>
            <a:fillRect/>
          </a:stretch>
        </p:blipFill>
        <p:spPr bwMode="auto">
          <a:xfrm>
            <a:off x="7505627" y="3293655"/>
            <a:ext cx="900043" cy="564063"/>
          </a:xfrm>
          <a:prstGeom prst="rect">
            <a:avLst/>
          </a:prstGeom>
          <a:noFill/>
          <a:ln w="9525">
            <a:noFill/>
            <a:miter lim="800000"/>
            <a:headEnd/>
            <a:tailEnd/>
          </a:ln>
        </p:spPr>
      </p:pic>
      <p:pic>
        <p:nvPicPr>
          <p:cNvPr id="68" name="Picture 2" descr="C:\Documents and Settings\ASORSCHElocal\Desktop\Covance\eProfile\covance[1].gif"/>
          <p:cNvPicPr>
            <a:picLocks noChangeAspect="1" noChangeArrowheads="1"/>
          </p:cNvPicPr>
          <p:nvPr/>
        </p:nvPicPr>
        <p:blipFill>
          <a:blip r:embed="rId60" cstate="print"/>
          <a:stretch>
            <a:fillRect/>
          </a:stretch>
        </p:blipFill>
        <p:spPr bwMode="auto">
          <a:xfrm>
            <a:off x="660674" y="3183228"/>
            <a:ext cx="1434061" cy="303202"/>
          </a:xfrm>
          <a:prstGeom prst="rect">
            <a:avLst/>
          </a:prstGeom>
          <a:noFill/>
          <a:ln>
            <a:noFill/>
          </a:ln>
        </p:spPr>
      </p:pic>
      <p:pic>
        <p:nvPicPr>
          <p:cNvPr id="69" name="Picture 2"/>
          <p:cNvPicPr>
            <a:picLocks noChangeAspect="1" noChangeArrowheads="1"/>
          </p:cNvPicPr>
          <p:nvPr/>
        </p:nvPicPr>
        <p:blipFill>
          <a:blip r:embed="rId61" cstate="print"/>
          <a:srcRect/>
          <a:stretch>
            <a:fillRect/>
          </a:stretch>
        </p:blipFill>
        <p:spPr bwMode="auto">
          <a:xfrm>
            <a:off x="6189043" y="2198489"/>
            <a:ext cx="718693" cy="729751"/>
          </a:xfrm>
          <a:prstGeom prst="rect">
            <a:avLst/>
          </a:prstGeom>
          <a:noFill/>
          <a:ln w="9525">
            <a:noFill/>
            <a:miter lim="800000"/>
            <a:headEnd/>
            <a:tailEnd/>
          </a:ln>
        </p:spPr>
      </p:pic>
      <p:pic>
        <p:nvPicPr>
          <p:cNvPr id="70" name="Picture 37" descr="Dicks_logo"/>
          <p:cNvPicPr>
            <a:picLocks noChangeAspect="1" noChangeArrowheads="1"/>
          </p:cNvPicPr>
          <p:nvPr/>
        </p:nvPicPr>
        <p:blipFill>
          <a:blip r:embed="rId62" cstate="print"/>
          <a:stretch>
            <a:fillRect/>
          </a:stretch>
        </p:blipFill>
        <p:spPr bwMode="auto">
          <a:xfrm>
            <a:off x="6498402" y="4783698"/>
            <a:ext cx="797526" cy="459923"/>
          </a:xfrm>
          <a:prstGeom prst="rect">
            <a:avLst/>
          </a:prstGeom>
          <a:noFill/>
          <a:ln>
            <a:noFill/>
          </a:ln>
        </p:spPr>
      </p:pic>
      <p:pic>
        <p:nvPicPr>
          <p:cNvPr id="71" name="Picture 2" descr="Image:DHL.gif‎">
            <a:hlinkClick r:id="rId63" tooltip="Image:DHL.gif‎"/>
          </p:cNvPr>
          <p:cNvPicPr>
            <a:picLocks noChangeAspect="1" noChangeArrowheads="1"/>
          </p:cNvPicPr>
          <p:nvPr/>
        </p:nvPicPr>
        <p:blipFill>
          <a:blip r:embed="rId64" cstate="print"/>
          <a:stretch>
            <a:fillRect/>
          </a:stretch>
        </p:blipFill>
        <p:spPr bwMode="auto">
          <a:xfrm>
            <a:off x="6999173" y="5305171"/>
            <a:ext cx="1270168" cy="180282"/>
          </a:xfrm>
          <a:prstGeom prst="rect">
            <a:avLst/>
          </a:prstGeom>
          <a:noFill/>
          <a:ln>
            <a:noFill/>
          </a:ln>
        </p:spPr>
      </p:pic>
      <p:pic>
        <p:nvPicPr>
          <p:cNvPr id="72" name="Picture 2"/>
          <p:cNvPicPr>
            <a:picLocks noChangeAspect="1" noChangeArrowheads="1"/>
          </p:cNvPicPr>
          <p:nvPr/>
        </p:nvPicPr>
        <p:blipFill>
          <a:blip r:embed="rId65" cstate="print"/>
          <a:srcRect/>
          <a:stretch>
            <a:fillRect/>
          </a:stretch>
        </p:blipFill>
        <p:spPr bwMode="auto">
          <a:xfrm>
            <a:off x="5253785" y="1807766"/>
            <a:ext cx="966496" cy="498970"/>
          </a:xfrm>
          <a:prstGeom prst="rect">
            <a:avLst/>
          </a:prstGeom>
          <a:noFill/>
          <a:ln w="9525">
            <a:noFill/>
            <a:miter lim="800000"/>
            <a:headEnd/>
            <a:tailEnd/>
          </a:ln>
        </p:spPr>
      </p:pic>
      <p:pic>
        <p:nvPicPr>
          <p:cNvPr id="73" name="Picture 2"/>
          <p:cNvPicPr>
            <a:picLocks noChangeAspect="1" noChangeArrowheads="1"/>
          </p:cNvPicPr>
          <p:nvPr/>
        </p:nvPicPr>
        <p:blipFill>
          <a:blip r:embed="rId66" cstate="print"/>
          <a:srcRect l="31785" t="29487" r="49048" b="64576"/>
          <a:stretch>
            <a:fillRect/>
          </a:stretch>
        </p:blipFill>
        <p:spPr bwMode="auto">
          <a:xfrm>
            <a:off x="746099" y="4547191"/>
            <a:ext cx="2010417" cy="374611"/>
          </a:xfrm>
          <a:prstGeom prst="rect">
            <a:avLst/>
          </a:prstGeom>
          <a:noFill/>
          <a:ln w="9525">
            <a:noFill/>
            <a:miter lim="800000"/>
            <a:headEnd/>
            <a:tailEnd/>
          </a:ln>
        </p:spPr>
      </p:pic>
      <p:pic>
        <p:nvPicPr>
          <p:cNvPr id="74" name="Picture 11" descr="都邦保险"/>
          <p:cNvPicPr>
            <a:picLocks noChangeAspect="1" noChangeArrowheads="1"/>
          </p:cNvPicPr>
          <p:nvPr/>
        </p:nvPicPr>
        <p:blipFill>
          <a:blip r:embed="rId67" cstate="print"/>
          <a:stretch>
            <a:fillRect/>
          </a:stretch>
        </p:blipFill>
        <p:spPr bwMode="auto">
          <a:xfrm>
            <a:off x="2941774" y="4259893"/>
            <a:ext cx="1434061" cy="417926"/>
          </a:xfrm>
          <a:prstGeom prst="rect">
            <a:avLst/>
          </a:prstGeom>
          <a:noFill/>
          <a:ln>
            <a:noFill/>
          </a:ln>
        </p:spPr>
      </p:pic>
      <p:pic>
        <p:nvPicPr>
          <p:cNvPr id="75" name="Picture 12" descr="Air_Liquide"/>
          <p:cNvPicPr>
            <a:picLocks noChangeAspect="1" noChangeArrowheads="1"/>
          </p:cNvPicPr>
          <p:nvPr/>
        </p:nvPicPr>
        <p:blipFill>
          <a:blip r:embed="rId68" cstate="print"/>
          <a:srcRect/>
          <a:stretch>
            <a:fillRect/>
          </a:stretch>
        </p:blipFill>
        <p:spPr bwMode="auto">
          <a:xfrm>
            <a:off x="3059400" y="2351107"/>
            <a:ext cx="1669577" cy="479210"/>
          </a:xfrm>
          <a:prstGeom prst="rect">
            <a:avLst/>
          </a:prstGeom>
          <a:noFill/>
          <a:ln w="9525">
            <a:noFill/>
            <a:miter lim="800000"/>
            <a:headEnd/>
            <a:tailEnd/>
          </a:ln>
        </p:spPr>
      </p:pic>
      <p:pic>
        <p:nvPicPr>
          <p:cNvPr id="76" name="Picture 75" descr="logo_tm"/>
          <p:cNvPicPr/>
          <p:nvPr/>
        </p:nvPicPr>
        <p:blipFill>
          <a:blip r:embed="rId69" cstate="print"/>
          <a:srcRect/>
          <a:stretch>
            <a:fillRect/>
          </a:stretch>
        </p:blipFill>
        <p:spPr bwMode="auto">
          <a:xfrm>
            <a:off x="791303" y="2456230"/>
            <a:ext cx="1353126" cy="472010"/>
          </a:xfrm>
          <a:prstGeom prst="rect">
            <a:avLst/>
          </a:prstGeom>
          <a:noFill/>
        </p:spPr>
      </p:pic>
      <p:pic>
        <p:nvPicPr>
          <p:cNvPr id="77" name="Picture 76" descr="logo_uwv.gif"/>
          <p:cNvPicPr>
            <a:picLocks noChangeAspect="1"/>
          </p:cNvPicPr>
          <p:nvPr/>
        </p:nvPicPr>
        <p:blipFill>
          <a:blip r:embed="rId70" cstate="print"/>
          <a:stretch>
            <a:fillRect/>
          </a:stretch>
        </p:blipFill>
        <p:spPr>
          <a:xfrm>
            <a:off x="7084973" y="1981707"/>
            <a:ext cx="622792" cy="499872"/>
          </a:xfrm>
          <a:prstGeom prst="rect">
            <a:avLst/>
          </a:prstGeom>
        </p:spPr>
      </p:pic>
      <p:pic>
        <p:nvPicPr>
          <p:cNvPr id="78" name="Picture 5" descr="AXA - bank en verzekering / anders bekeken"/>
          <p:cNvPicPr>
            <a:picLocks noChangeAspect="1" noChangeArrowheads="1"/>
          </p:cNvPicPr>
          <p:nvPr/>
        </p:nvPicPr>
        <p:blipFill>
          <a:blip r:embed="rId71" cstate="print"/>
          <a:srcRect/>
          <a:stretch>
            <a:fillRect/>
          </a:stretch>
        </p:blipFill>
        <p:spPr bwMode="auto">
          <a:xfrm>
            <a:off x="791303" y="5358112"/>
            <a:ext cx="2196162" cy="467094"/>
          </a:xfrm>
          <a:prstGeom prst="rect">
            <a:avLst/>
          </a:prstGeom>
          <a:noFill/>
          <a:ln w="9525">
            <a:noFill/>
            <a:miter lim="800000"/>
            <a:headEnd/>
            <a:tailEnd/>
          </a:ln>
        </p:spPr>
      </p:pic>
      <p:pic>
        <p:nvPicPr>
          <p:cNvPr id="79" name="Picture 2" descr="http://www.arendonk.be/files/page_image/1253777472/logo%20VDAB_kleur.jpg"/>
          <p:cNvPicPr>
            <a:picLocks noChangeAspect="1" noChangeArrowheads="1"/>
          </p:cNvPicPr>
          <p:nvPr/>
        </p:nvPicPr>
        <p:blipFill>
          <a:blip r:embed="rId72" cstate="print"/>
          <a:stretch>
            <a:fillRect/>
          </a:stretch>
        </p:blipFill>
        <p:spPr bwMode="auto">
          <a:xfrm>
            <a:off x="2481942" y="3428880"/>
            <a:ext cx="802127" cy="382165"/>
          </a:xfrm>
          <a:prstGeom prst="rect">
            <a:avLst/>
          </a:prstGeom>
          <a:noFill/>
          <a:ln>
            <a:noFill/>
          </a:ln>
        </p:spPr>
      </p:pic>
      <p:pic>
        <p:nvPicPr>
          <p:cNvPr id="80" name="Picture 2" descr="http://www.arrisi.com/_images/_includes/nav/arris_logo.jpg"/>
          <p:cNvPicPr>
            <a:picLocks noChangeAspect="1" noChangeArrowheads="1"/>
          </p:cNvPicPr>
          <p:nvPr/>
        </p:nvPicPr>
        <p:blipFill>
          <a:blip r:embed="rId73" cstate="print"/>
          <a:srcRect/>
          <a:stretch>
            <a:fillRect/>
          </a:stretch>
        </p:blipFill>
        <p:spPr bwMode="auto">
          <a:xfrm>
            <a:off x="4387511" y="4310769"/>
            <a:ext cx="1188222" cy="426122"/>
          </a:xfrm>
          <a:prstGeom prst="rect">
            <a:avLst/>
          </a:prstGeom>
          <a:noFill/>
        </p:spPr>
      </p:pic>
      <p:pic>
        <p:nvPicPr>
          <p:cNvPr id="81" name="Picture 1"/>
          <p:cNvPicPr>
            <a:picLocks noChangeAspect="1" noChangeArrowheads="1"/>
          </p:cNvPicPr>
          <p:nvPr/>
        </p:nvPicPr>
        <p:blipFill>
          <a:blip r:embed="rId74" cstate="print"/>
          <a:srcRect/>
          <a:stretch>
            <a:fillRect/>
          </a:stretch>
        </p:blipFill>
        <p:spPr bwMode="auto">
          <a:xfrm>
            <a:off x="4430678" y="3233592"/>
            <a:ext cx="2117712" cy="447646"/>
          </a:xfrm>
          <a:prstGeom prst="rect">
            <a:avLst/>
          </a:prstGeom>
          <a:noFill/>
          <a:ln w="9525">
            <a:noFill/>
            <a:miter lim="800000"/>
            <a:headEnd/>
            <a:tailEnd/>
          </a:ln>
        </p:spPr>
      </p:pic>
      <p:pic>
        <p:nvPicPr>
          <p:cNvPr id="82" name="Picture 2" descr="http://www.arendonk.be/files/page_image/1253777472/logo%20VDAB_kleur.jpg"/>
          <p:cNvPicPr>
            <a:picLocks noChangeAspect="1" noChangeArrowheads="1"/>
          </p:cNvPicPr>
          <p:nvPr/>
        </p:nvPicPr>
        <p:blipFill>
          <a:blip r:embed="rId75" cstate="print"/>
          <a:srcRect/>
          <a:stretch>
            <a:fillRect/>
          </a:stretch>
        </p:blipFill>
        <p:spPr bwMode="auto">
          <a:xfrm>
            <a:off x="4496963" y="5480412"/>
            <a:ext cx="909570" cy="432540"/>
          </a:xfrm>
          <a:prstGeom prst="rect">
            <a:avLst/>
          </a:prstGeom>
          <a:noFill/>
        </p:spPr>
      </p:pic>
      <p:pic>
        <p:nvPicPr>
          <p:cNvPr id="83" name="Picture 2"/>
          <p:cNvPicPr>
            <a:picLocks noChangeAspect="1" noChangeArrowheads="1"/>
          </p:cNvPicPr>
          <p:nvPr/>
        </p:nvPicPr>
        <p:blipFill>
          <a:blip r:embed="rId76" cstate="print"/>
          <a:srcRect/>
          <a:stretch>
            <a:fillRect/>
          </a:stretch>
        </p:blipFill>
        <p:spPr bwMode="auto">
          <a:xfrm>
            <a:off x="6897166" y="4468856"/>
            <a:ext cx="1372175" cy="340385"/>
          </a:xfrm>
          <a:prstGeom prst="rect">
            <a:avLst/>
          </a:prstGeom>
          <a:noFill/>
          <a:ln w="9525">
            <a:noFill/>
            <a:miter lim="800000"/>
            <a:headEnd/>
            <a:tailEnd/>
          </a:ln>
        </p:spPr>
      </p:pic>
      <p:pic>
        <p:nvPicPr>
          <p:cNvPr id="87" name="Picture 2" descr="https://s3.amazonaws.com/83.imagerelay.com-prod/assets/2271248/TERV_LOGO_FCP_GRAD_SM_RGB_full.jpg?AWSAccessKeyId=1A2YY8Z1FX7TR4VHKH02&amp;Expires=1362782084&amp;Signature=EtjhRsSXSzO42FK%2Bu2Cd0hGlfIc%3D"/>
          <p:cNvPicPr>
            <a:picLocks noChangeAspect="1" noChangeArrowheads="1"/>
          </p:cNvPicPr>
          <p:nvPr/>
        </p:nvPicPr>
        <p:blipFill>
          <a:blip r:embed="rId77" cstate="print"/>
          <a:srcRect/>
          <a:stretch>
            <a:fillRect/>
          </a:stretch>
        </p:blipFill>
        <p:spPr bwMode="auto">
          <a:xfrm>
            <a:off x="7850777" y="2625636"/>
            <a:ext cx="572328" cy="568225"/>
          </a:xfrm>
          <a:prstGeom prst="rect">
            <a:avLst/>
          </a:prstGeom>
          <a:noFill/>
        </p:spPr>
      </p:pic>
      <p:pic>
        <p:nvPicPr>
          <p:cNvPr id="214020" name="Picture 4" descr="https://encrypted-tbn3.gstatic.com/images?q=tbn:ANd9GcRM62k_OHM52NFwGhOQFqsSyfrbnd-9TvOuL6OOFn53fZoZsK_5"/>
          <p:cNvPicPr>
            <a:picLocks noChangeAspect="1" noChangeArrowheads="1"/>
          </p:cNvPicPr>
          <p:nvPr/>
        </p:nvPicPr>
        <p:blipFill>
          <a:blip r:embed="rId78" cstate="print"/>
          <a:srcRect/>
          <a:stretch>
            <a:fillRect/>
          </a:stretch>
        </p:blipFill>
        <p:spPr bwMode="auto">
          <a:xfrm>
            <a:off x="2011680" y="3957909"/>
            <a:ext cx="1139644" cy="725229"/>
          </a:xfrm>
          <a:prstGeom prst="rect">
            <a:avLst/>
          </a:prstGeom>
          <a:noFill/>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mtClean="0"/>
              <a:t>Capgemini’s Business Information Management (BIM) Practice</a:t>
            </a:r>
            <a:endParaRPr lang="en-US" dirty="0" smtClean="0"/>
          </a:p>
        </p:txBody>
      </p:sp>
      <p:sp>
        <p:nvSpPr>
          <p:cNvPr id="37892" name="Rounded Rectangle 12"/>
          <p:cNvSpPr>
            <a:spLocks noChangeArrowheads="1"/>
          </p:cNvSpPr>
          <p:nvPr/>
        </p:nvSpPr>
        <p:spPr bwMode="auto">
          <a:xfrm>
            <a:off x="225425" y="5262500"/>
            <a:ext cx="8032750" cy="301625"/>
          </a:xfrm>
          <a:prstGeom prst="roundRect">
            <a:avLst>
              <a:gd name="adj" fmla="val 16667"/>
            </a:avLst>
          </a:prstGeom>
          <a:solidFill>
            <a:schemeClr val="bg1"/>
          </a:solidFill>
          <a:ln w="9525" algn="ctr">
            <a:noFill/>
            <a:round/>
            <a:headEnd/>
            <a:tailEnd/>
          </a:ln>
        </p:spPr>
        <p:txBody>
          <a:bodyPr wrap="none" anchor="ctr"/>
          <a:lstStyle/>
          <a:p>
            <a:pPr>
              <a:lnSpc>
                <a:spcPct val="90000"/>
              </a:lnSpc>
            </a:pPr>
            <a:r>
              <a:rPr lang="en-GB" sz="1400" b="1" dirty="0"/>
              <a:t>Some of </a:t>
            </a:r>
            <a:r>
              <a:rPr lang="en-GB" sz="1400" b="1" dirty="0" smtClean="0"/>
              <a:t>our Strategic </a:t>
            </a:r>
            <a:r>
              <a:rPr lang="en-GB" sz="1400" b="1" dirty="0"/>
              <a:t>Partners in Business Information Management</a:t>
            </a:r>
          </a:p>
        </p:txBody>
      </p:sp>
      <p:pic>
        <p:nvPicPr>
          <p:cNvPr id="37893" name="Picture 42" descr="33727382SAS">
            <a:hlinkClick r:id="rId3"/>
          </p:cNvPr>
          <p:cNvPicPr>
            <a:picLocks noChangeAspect="1" noChangeArrowheads="1"/>
          </p:cNvPicPr>
          <p:nvPr/>
        </p:nvPicPr>
        <p:blipFill>
          <a:blip r:embed="rId4" cstate="print"/>
          <a:srcRect/>
          <a:stretch>
            <a:fillRect/>
          </a:stretch>
        </p:blipFill>
        <p:spPr bwMode="auto">
          <a:xfrm>
            <a:off x="6461125" y="5583175"/>
            <a:ext cx="863600" cy="347663"/>
          </a:xfrm>
          <a:prstGeom prst="rect">
            <a:avLst/>
          </a:prstGeom>
          <a:noFill/>
          <a:ln w="9525">
            <a:noFill/>
            <a:miter lim="800000"/>
            <a:headEnd/>
            <a:tailEnd/>
          </a:ln>
        </p:spPr>
      </p:pic>
      <p:pic>
        <p:nvPicPr>
          <p:cNvPr id="37894" name="Picture 11" descr="EMC_tag_294"/>
          <p:cNvPicPr>
            <a:picLocks noChangeAspect="1" noChangeArrowheads="1"/>
          </p:cNvPicPr>
          <p:nvPr/>
        </p:nvPicPr>
        <p:blipFill>
          <a:blip r:embed="rId5" cstate="print"/>
          <a:srcRect/>
          <a:stretch>
            <a:fillRect/>
          </a:stretch>
        </p:blipFill>
        <p:spPr bwMode="auto">
          <a:xfrm>
            <a:off x="1446213" y="5968938"/>
            <a:ext cx="993775" cy="441325"/>
          </a:xfrm>
          <a:prstGeom prst="rect">
            <a:avLst/>
          </a:prstGeom>
          <a:noFill/>
          <a:ln w="9525">
            <a:noFill/>
            <a:miter lim="800000"/>
            <a:headEnd/>
            <a:tailEnd/>
          </a:ln>
        </p:spPr>
      </p:pic>
      <p:pic>
        <p:nvPicPr>
          <p:cNvPr id="37895" name="Picture 12" descr="teradata"/>
          <p:cNvPicPr>
            <a:picLocks noChangeAspect="1" noChangeArrowheads="1"/>
          </p:cNvPicPr>
          <p:nvPr/>
        </p:nvPicPr>
        <p:blipFill>
          <a:blip r:embed="rId6" cstate="print"/>
          <a:srcRect/>
          <a:stretch>
            <a:fillRect/>
          </a:stretch>
        </p:blipFill>
        <p:spPr bwMode="auto">
          <a:xfrm>
            <a:off x="7096125" y="5981638"/>
            <a:ext cx="993775" cy="407987"/>
          </a:xfrm>
          <a:prstGeom prst="rect">
            <a:avLst/>
          </a:prstGeom>
          <a:noFill/>
          <a:ln w="9525">
            <a:noFill/>
            <a:miter lim="800000"/>
            <a:headEnd/>
            <a:tailEnd/>
          </a:ln>
        </p:spPr>
      </p:pic>
      <p:pic>
        <p:nvPicPr>
          <p:cNvPr id="37896" name="Picture 1"/>
          <p:cNvPicPr>
            <a:picLocks noChangeAspect="1" noChangeArrowheads="1"/>
          </p:cNvPicPr>
          <p:nvPr/>
        </p:nvPicPr>
        <p:blipFill>
          <a:blip r:embed="rId7" cstate="print"/>
          <a:srcRect/>
          <a:stretch>
            <a:fillRect/>
          </a:stretch>
        </p:blipFill>
        <p:spPr bwMode="auto">
          <a:xfrm>
            <a:off x="2886075" y="6037200"/>
            <a:ext cx="1485900" cy="320675"/>
          </a:xfrm>
          <a:prstGeom prst="rect">
            <a:avLst/>
          </a:prstGeom>
          <a:noFill/>
          <a:ln w="9525">
            <a:noFill/>
            <a:miter lim="800000"/>
            <a:headEnd/>
            <a:tailEnd/>
          </a:ln>
        </p:spPr>
      </p:pic>
      <p:pic>
        <p:nvPicPr>
          <p:cNvPr id="37897" name="Picture 14"/>
          <p:cNvPicPr>
            <a:picLocks noChangeAspect="1" noChangeArrowheads="1"/>
          </p:cNvPicPr>
          <p:nvPr/>
        </p:nvPicPr>
        <p:blipFill>
          <a:blip r:embed="rId8" cstate="print"/>
          <a:srcRect/>
          <a:stretch>
            <a:fillRect/>
          </a:stretch>
        </p:blipFill>
        <p:spPr bwMode="auto">
          <a:xfrm>
            <a:off x="4810125" y="5981638"/>
            <a:ext cx="1244600" cy="546100"/>
          </a:xfrm>
          <a:prstGeom prst="rect">
            <a:avLst/>
          </a:prstGeom>
          <a:noFill/>
          <a:ln w="9525">
            <a:noFill/>
            <a:miter lim="800000"/>
            <a:headEnd/>
            <a:tailEnd/>
          </a:ln>
        </p:spPr>
      </p:pic>
      <p:pic>
        <p:nvPicPr>
          <p:cNvPr id="37898" name="Picture 3" descr="http://www.oracleimg.com/ocom/groups/systemobject/@mktg_admin/@ocom_admin/documents/digitalasset/ora_logo_small.gif">
            <a:hlinkClick r:id="rId9"/>
          </p:cNvPr>
          <p:cNvPicPr>
            <a:picLocks noChangeAspect="1" noChangeArrowheads="1"/>
          </p:cNvPicPr>
          <p:nvPr/>
        </p:nvPicPr>
        <p:blipFill>
          <a:blip r:embed="rId10" cstate="print"/>
          <a:srcRect/>
          <a:stretch>
            <a:fillRect/>
          </a:stretch>
        </p:blipFill>
        <p:spPr bwMode="auto">
          <a:xfrm>
            <a:off x="384175" y="5691125"/>
            <a:ext cx="1252538" cy="198438"/>
          </a:xfrm>
          <a:prstGeom prst="rect">
            <a:avLst/>
          </a:prstGeom>
          <a:noFill/>
          <a:ln w="9525">
            <a:noFill/>
            <a:miter lim="800000"/>
            <a:headEnd/>
            <a:tailEnd/>
          </a:ln>
        </p:spPr>
      </p:pic>
      <p:pic>
        <p:nvPicPr>
          <p:cNvPr id="37899" name="Picture 5" descr="http://t2.gstatic.com/images?q=tbn:qXPGv2e2QgNLeM%3Ahttp://www.cct.lsu.edu/davview/www.cluster2009.org/image/microsoft-logo.jpg">
            <a:hlinkClick r:id="rId11"/>
          </p:cNvPr>
          <p:cNvPicPr>
            <a:picLocks noChangeAspect="1" noChangeArrowheads="1"/>
          </p:cNvPicPr>
          <p:nvPr/>
        </p:nvPicPr>
        <p:blipFill>
          <a:blip r:embed="rId12" cstate="print"/>
          <a:srcRect/>
          <a:stretch>
            <a:fillRect/>
          </a:stretch>
        </p:blipFill>
        <p:spPr bwMode="auto">
          <a:xfrm>
            <a:off x="3765550" y="5643500"/>
            <a:ext cx="1236663" cy="349250"/>
          </a:xfrm>
          <a:prstGeom prst="rect">
            <a:avLst/>
          </a:prstGeom>
          <a:noFill/>
          <a:ln w="9525">
            <a:noFill/>
            <a:miter lim="800000"/>
            <a:headEnd/>
            <a:tailEnd/>
          </a:ln>
        </p:spPr>
      </p:pic>
      <p:pic>
        <p:nvPicPr>
          <p:cNvPr id="37900" name="Picture 7" descr="See full size image">
            <a:hlinkClick r:id="rId13"/>
          </p:cNvPr>
          <p:cNvPicPr>
            <a:picLocks noChangeAspect="1" noChangeArrowheads="1"/>
          </p:cNvPicPr>
          <p:nvPr/>
        </p:nvPicPr>
        <p:blipFill>
          <a:blip r:embed="rId14" cstate="print"/>
          <a:srcRect/>
          <a:stretch>
            <a:fillRect/>
          </a:stretch>
        </p:blipFill>
        <p:spPr bwMode="auto">
          <a:xfrm>
            <a:off x="2400300" y="5570475"/>
            <a:ext cx="801688" cy="496888"/>
          </a:xfrm>
          <a:prstGeom prst="rect">
            <a:avLst/>
          </a:prstGeom>
          <a:noFill/>
          <a:ln w="9525">
            <a:noFill/>
            <a:miter lim="800000"/>
            <a:headEnd/>
            <a:tailEnd/>
          </a:ln>
        </p:spPr>
      </p:pic>
      <p:graphicFrame>
        <p:nvGraphicFramePr>
          <p:cNvPr id="24" name="Group 154"/>
          <p:cNvGraphicFramePr>
            <a:graphicFrameLocks noGrp="1"/>
          </p:cNvGraphicFramePr>
          <p:nvPr/>
        </p:nvGraphicFramePr>
        <p:xfrm>
          <a:off x="5702300" y="1258438"/>
          <a:ext cx="3217864" cy="3537655"/>
        </p:xfrm>
        <a:graphic>
          <a:graphicData uri="http://schemas.openxmlformats.org/drawingml/2006/table">
            <a:tbl>
              <a:tblPr firstRow="1" bandRow="1">
                <a:tableStyleId>{5C22544A-7EE6-4342-B048-85BDC9FD1C3A}</a:tableStyleId>
              </a:tblPr>
              <a:tblGrid>
                <a:gridCol w="1833569"/>
                <a:gridCol w="518260"/>
                <a:gridCol w="866035"/>
              </a:tblGrid>
              <a:tr h="416147">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000" u="none" strike="noStrike" cap="none" normalizeH="0" baseline="0" dirty="0" smtClean="0">
                          <a:ln>
                            <a:noFill/>
                          </a:ln>
                          <a:effectLst/>
                        </a:rPr>
                        <a:t>Technology</a:t>
                      </a:r>
                      <a:endParaRPr kumimoji="0" lang="en-US" sz="1000" b="1" i="0" u="none" strike="noStrike" cap="none" normalizeH="0" baseline="0" dirty="0" smtClean="0">
                        <a:ln>
                          <a:noFill/>
                        </a:ln>
                        <a:solidFill>
                          <a:schemeClr val="bg2"/>
                        </a:solidFill>
                        <a:effectLst/>
                        <a:latin typeface="Arial" charset="0"/>
                      </a:endParaRPr>
                    </a:p>
                  </a:txBody>
                  <a:tcPr marL="77801" marR="77801" marT="42142" marB="42142" anchor="ctr" horzOverflow="overflow">
                    <a:gradFill flip="none" rotWithShape="1">
                      <a:gsLst>
                        <a:gs pos="75000">
                          <a:schemeClr val="accent1"/>
                        </a:gs>
                        <a:gs pos="100000">
                          <a:schemeClr val="accent1">
                            <a:lumMod val="60000"/>
                            <a:lumOff val="40000"/>
                          </a:schemeClr>
                        </a:gs>
                      </a:gsLst>
                      <a:lin ang="16200000" scaled="1"/>
                      <a:tileRect/>
                    </a:gra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000" u="none" strike="noStrike" cap="none" normalizeH="0" baseline="0" dirty="0" smtClean="0">
                          <a:ln>
                            <a:noFill/>
                          </a:ln>
                          <a:effectLst/>
                        </a:rPr>
                        <a:t>Right shore</a:t>
                      </a:r>
                      <a:endParaRPr kumimoji="0" lang="en-US" sz="1000" b="1" i="0" u="none" strike="noStrike" cap="none" normalizeH="0" baseline="0" dirty="0" smtClean="0">
                        <a:ln>
                          <a:noFill/>
                        </a:ln>
                        <a:solidFill>
                          <a:schemeClr val="bg2"/>
                        </a:solidFill>
                        <a:effectLst/>
                        <a:latin typeface="Arial" charset="0"/>
                      </a:endParaRPr>
                    </a:p>
                  </a:txBody>
                  <a:tcPr marL="77801" marR="77801" marT="42142" marB="42142" anchor="ctr" horzOverflow="overflow">
                    <a:gradFill flip="none" rotWithShape="1">
                      <a:gsLst>
                        <a:gs pos="75000">
                          <a:schemeClr val="accent1"/>
                        </a:gs>
                        <a:gs pos="100000">
                          <a:schemeClr val="accent1">
                            <a:lumMod val="60000"/>
                            <a:lumOff val="40000"/>
                          </a:schemeClr>
                        </a:gs>
                      </a:gsLst>
                      <a:lin ang="16200000" scaled="1"/>
                      <a:tileRect/>
                    </a:gra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000" u="none" strike="noStrike" cap="none" normalizeH="0" baseline="0" dirty="0" smtClean="0">
                          <a:ln>
                            <a:noFill/>
                          </a:ln>
                          <a:effectLst/>
                        </a:rPr>
                        <a:t>Global</a:t>
                      </a:r>
                      <a:endParaRPr kumimoji="0" lang="en-US" sz="1000" b="1" i="0" u="none" strike="noStrike" cap="none" normalizeH="0" baseline="0" dirty="0" smtClean="0">
                        <a:ln>
                          <a:noFill/>
                        </a:ln>
                        <a:solidFill>
                          <a:schemeClr val="bg2"/>
                        </a:solidFill>
                        <a:effectLst/>
                        <a:latin typeface="Arial" charset="0"/>
                      </a:endParaRPr>
                    </a:p>
                  </a:txBody>
                  <a:tcPr marL="77801" marR="77801" marT="42142" marB="42142" anchor="ctr" horzOverflow="overflow">
                    <a:gradFill flip="none" rotWithShape="1">
                      <a:gsLst>
                        <a:gs pos="75000">
                          <a:schemeClr val="accent1"/>
                        </a:gs>
                        <a:gs pos="100000">
                          <a:schemeClr val="accent1">
                            <a:lumMod val="60000"/>
                            <a:lumOff val="40000"/>
                          </a:schemeClr>
                        </a:gs>
                      </a:gsLst>
                      <a:lin ang="16200000" scaled="1"/>
                      <a:tileRect/>
                    </a:gradFill>
                  </a:tcPr>
                </a:tc>
              </a:tr>
              <a:tr h="30383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u="none" strike="noStrike" cap="none" normalizeH="0" baseline="0" dirty="0" smtClean="0">
                          <a:ln>
                            <a:noFill/>
                          </a:ln>
                          <a:effectLst/>
                        </a:rPr>
                        <a:t>Ab Initio</a:t>
                      </a:r>
                      <a:endParaRPr kumimoji="0" lang="en-US" sz="1000" b="0" i="0" u="none" strike="noStrike" cap="none" normalizeH="0" baseline="0" dirty="0" smtClean="0">
                        <a:ln>
                          <a:noFill/>
                        </a:ln>
                        <a:solidFill>
                          <a:schemeClr val="tx1"/>
                        </a:solidFill>
                        <a:effectLst/>
                        <a:latin typeface="Arial" charset="0"/>
                      </a:endParaRPr>
                    </a:p>
                  </a:txBody>
                  <a:tcPr marL="77801" marR="77801" marT="42142" marB="42142" anchor="ctr" horzOverflow="overflow"/>
                </a:tc>
                <a:tc>
                  <a:txBody>
                    <a:bodyPr/>
                    <a:lstStyle/>
                    <a:p>
                      <a:pPr marL="0" marR="0" lvl="0" indent="0" algn="ctr" defTabSz="914400" rtl="0" eaLnBrk="0" fontAlgn="base" latinLnBrk="0" hangingPunct="0">
                        <a:lnSpc>
                          <a:spcPct val="100000"/>
                        </a:lnSpc>
                        <a:spcBef>
                          <a:spcPct val="0"/>
                        </a:spcBef>
                        <a:spcAft>
                          <a:spcPct val="35000"/>
                        </a:spcAft>
                        <a:buClr>
                          <a:schemeClr val="bg2"/>
                        </a:buClr>
                        <a:buSzTx/>
                        <a:buFontTx/>
                        <a:buNone/>
                        <a:tabLst/>
                      </a:pPr>
                      <a:r>
                        <a:rPr kumimoji="0" lang="en-US" sz="1000" u="none" strike="noStrike" kern="1200" cap="none" normalizeH="0" baseline="0" dirty="0" smtClean="0">
                          <a:ln>
                            <a:noFill/>
                          </a:ln>
                          <a:effectLst/>
                        </a:rPr>
                        <a:t>62 </a:t>
                      </a:r>
                      <a:endParaRPr kumimoji="0" lang="en-US" sz="1000" u="none" strike="noStrike" kern="1200" cap="none" normalizeH="0" baseline="0" dirty="0" smtClean="0">
                        <a:ln>
                          <a:noFill/>
                        </a:ln>
                        <a:solidFill>
                          <a:schemeClr val="dk1"/>
                        </a:solidFill>
                        <a:effectLst/>
                        <a:latin typeface="+mn-lt"/>
                        <a:ea typeface="+mn-ea"/>
                        <a:cs typeface="+mn-cs"/>
                      </a:endParaRPr>
                    </a:p>
                  </a:txBody>
                  <a:tcPr marL="9525" marR="9525" marT="9525" marB="0" anchor="ctr"/>
                </a:tc>
                <a:tc>
                  <a:txBody>
                    <a:bodyPr/>
                    <a:lstStyle/>
                    <a:p>
                      <a:pPr marL="0" marR="0" lvl="0" indent="0" algn="ctr" defTabSz="914400" rtl="0" eaLnBrk="0" fontAlgn="base" latinLnBrk="0" hangingPunct="0">
                        <a:lnSpc>
                          <a:spcPct val="100000"/>
                        </a:lnSpc>
                        <a:spcBef>
                          <a:spcPct val="0"/>
                        </a:spcBef>
                        <a:spcAft>
                          <a:spcPct val="35000"/>
                        </a:spcAft>
                        <a:buClr>
                          <a:schemeClr val="bg2"/>
                        </a:buClr>
                        <a:buSzTx/>
                        <a:buFontTx/>
                        <a:buNone/>
                        <a:tabLst/>
                      </a:pPr>
                      <a:r>
                        <a:rPr kumimoji="0" lang="en-US" sz="1000" u="none" strike="noStrike" kern="1200" cap="none" normalizeH="0" baseline="0" dirty="0" smtClean="0">
                          <a:ln>
                            <a:noFill/>
                          </a:ln>
                          <a:effectLst/>
                        </a:rPr>
                        <a:t>        194 </a:t>
                      </a:r>
                      <a:endParaRPr kumimoji="0" lang="en-US" sz="1000" u="none" strike="noStrike" kern="1200" cap="none" normalizeH="0" baseline="0" dirty="0" smtClean="0">
                        <a:ln>
                          <a:noFill/>
                        </a:ln>
                        <a:solidFill>
                          <a:schemeClr val="dk1"/>
                        </a:solidFill>
                        <a:effectLst/>
                        <a:latin typeface="+mn-lt"/>
                        <a:ea typeface="+mn-ea"/>
                        <a:cs typeface="+mn-cs"/>
                      </a:endParaRPr>
                    </a:p>
                  </a:txBody>
                  <a:tcPr marL="9525" marR="9525" marT="9525" marB="0" anchor="ctr"/>
                </a:tc>
              </a:tr>
              <a:tr h="30383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u="none" strike="noStrike" cap="none" normalizeH="0" baseline="0" dirty="0" smtClean="0">
                          <a:ln>
                            <a:noFill/>
                          </a:ln>
                          <a:effectLst/>
                        </a:rPr>
                        <a:t>IBM + Cognos</a:t>
                      </a:r>
                      <a:endParaRPr kumimoji="0" lang="en-US" sz="1000" b="0" i="0" u="none" strike="noStrike" cap="none" normalizeH="0" baseline="0" dirty="0" smtClean="0">
                        <a:ln>
                          <a:noFill/>
                        </a:ln>
                        <a:solidFill>
                          <a:schemeClr val="tx1"/>
                        </a:solidFill>
                        <a:effectLst/>
                        <a:latin typeface="Arial" charset="0"/>
                      </a:endParaRPr>
                    </a:p>
                  </a:txBody>
                  <a:tcPr marL="77801" marR="77801" marT="42142" marB="42142" anchor="ctr" horzOverflow="overflow"/>
                </a:tc>
                <a:tc>
                  <a:txBody>
                    <a:bodyPr/>
                    <a:lstStyle/>
                    <a:p>
                      <a:pPr marL="0" marR="0" lvl="0" indent="0" algn="ctr" defTabSz="914400" rtl="0" eaLnBrk="0" fontAlgn="base" latinLnBrk="0" hangingPunct="0">
                        <a:lnSpc>
                          <a:spcPct val="100000"/>
                        </a:lnSpc>
                        <a:spcBef>
                          <a:spcPct val="0"/>
                        </a:spcBef>
                        <a:spcAft>
                          <a:spcPct val="35000"/>
                        </a:spcAft>
                        <a:buClr>
                          <a:schemeClr val="bg2"/>
                        </a:buClr>
                        <a:buSzTx/>
                        <a:buFontTx/>
                        <a:buNone/>
                        <a:tabLst/>
                      </a:pPr>
                      <a:r>
                        <a:rPr kumimoji="0" lang="en-US" sz="1000" u="none" strike="noStrike" kern="1200" cap="none" normalizeH="0" baseline="0" dirty="0" smtClean="0">
                          <a:ln>
                            <a:noFill/>
                          </a:ln>
                          <a:effectLst/>
                        </a:rPr>
                        <a:t>364 </a:t>
                      </a:r>
                      <a:endParaRPr kumimoji="0" lang="en-US" sz="1000" u="none" strike="noStrike" kern="1200" cap="none" normalizeH="0" baseline="0" dirty="0" smtClean="0">
                        <a:ln>
                          <a:noFill/>
                        </a:ln>
                        <a:solidFill>
                          <a:schemeClr val="dk1"/>
                        </a:solidFill>
                        <a:effectLst/>
                        <a:latin typeface="+mn-lt"/>
                        <a:ea typeface="+mn-ea"/>
                        <a:cs typeface="+mn-cs"/>
                      </a:endParaRPr>
                    </a:p>
                  </a:txBody>
                  <a:tcPr marL="9525" marR="9525" marT="9525" marB="0" anchor="ctr"/>
                </a:tc>
                <a:tc>
                  <a:txBody>
                    <a:bodyPr/>
                    <a:lstStyle/>
                    <a:p>
                      <a:pPr marL="0" marR="0" lvl="0" indent="0" algn="ctr" defTabSz="914400" rtl="0" eaLnBrk="0" fontAlgn="base" latinLnBrk="0" hangingPunct="0">
                        <a:lnSpc>
                          <a:spcPct val="100000"/>
                        </a:lnSpc>
                        <a:spcBef>
                          <a:spcPct val="0"/>
                        </a:spcBef>
                        <a:spcAft>
                          <a:spcPct val="35000"/>
                        </a:spcAft>
                        <a:buClr>
                          <a:schemeClr val="bg2"/>
                        </a:buClr>
                        <a:buSzTx/>
                        <a:buFontTx/>
                        <a:buNone/>
                        <a:tabLst/>
                      </a:pPr>
                      <a:r>
                        <a:rPr kumimoji="0" lang="en-US" sz="1000" u="none" strike="noStrike" kern="1200" cap="none" normalizeH="0" baseline="0" dirty="0" smtClean="0">
                          <a:ln>
                            <a:noFill/>
                          </a:ln>
                          <a:effectLst/>
                        </a:rPr>
                        <a:t>        961 </a:t>
                      </a:r>
                      <a:endParaRPr kumimoji="0" lang="en-US" sz="1000" u="none" strike="noStrike" kern="1200" cap="none" normalizeH="0" baseline="0" dirty="0" smtClean="0">
                        <a:ln>
                          <a:noFill/>
                        </a:ln>
                        <a:solidFill>
                          <a:schemeClr val="dk1"/>
                        </a:solidFill>
                        <a:effectLst/>
                        <a:latin typeface="+mn-lt"/>
                        <a:ea typeface="+mn-ea"/>
                        <a:cs typeface="+mn-cs"/>
                      </a:endParaRPr>
                    </a:p>
                  </a:txBody>
                  <a:tcPr marL="9525" marR="9525" marT="9525" marB="0" anchor="ctr"/>
                </a:tc>
              </a:tr>
              <a:tr h="30383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u="none" strike="noStrike" cap="none" normalizeH="0" baseline="0" dirty="0" smtClean="0">
                          <a:ln>
                            <a:noFill/>
                          </a:ln>
                          <a:effectLst/>
                        </a:rPr>
                        <a:t>Informatica</a:t>
                      </a:r>
                      <a:endParaRPr kumimoji="0" lang="en-US" sz="1000" b="0" i="0" u="none" strike="noStrike" cap="none" normalizeH="0" baseline="0" dirty="0" smtClean="0">
                        <a:ln>
                          <a:noFill/>
                        </a:ln>
                        <a:solidFill>
                          <a:schemeClr val="tx1"/>
                        </a:solidFill>
                        <a:effectLst/>
                        <a:latin typeface="Arial" charset="0"/>
                      </a:endParaRPr>
                    </a:p>
                  </a:txBody>
                  <a:tcPr marL="77801" marR="77801" marT="42142" marB="42142" anchor="ctr" horzOverflow="overflow"/>
                </a:tc>
                <a:tc>
                  <a:txBody>
                    <a:bodyPr/>
                    <a:lstStyle/>
                    <a:p>
                      <a:pPr marL="0" marR="0" lvl="0" indent="0" algn="ctr" defTabSz="914400" rtl="0" eaLnBrk="0" fontAlgn="base" latinLnBrk="0" hangingPunct="0">
                        <a:lnSpc>
                          <a:spcPct val="100000"/>
                        </a:lnSpc>
                        <a:spcBef>
                          <a:spcPct val="0"/>
                        </a:spcBef>
                        <a:spcAft>
                          <a:spcPct val="35000"/>
                        </a:spcAft>
                        <a:buClr>
                          <a:schemeClr val="bg2"/>
                        </a:buClr>
                        <a:buSzTx/>
                        <a:buFontTx/>
                        <a:buNone/>
                        <a:tabLst/>
                      </a:pPr>
                      <a:r>
                        <a:rPr kumimoji="0" lang="en-US" sz="1000" u="none" strike="noStrike" kern="1200" cap="none" normalizeH="0" baseline="0" dirty="0" smtClean="0">
                          <a:ln>
                            <a:noFill/>
                          </a:ln>
                          <a:effectLst/>
                        </a:rPr>
                        <a:t>448 </a:t>
                      </a:r>
                      <a:endParaRPr kumimoji="0" lang="en-US" sz="1000" u="none" strike="noStrike" kern="1200" cap="none" normalizeH="0" baseline="0" dirty="0" smtClean="0">
                        <a:ln>
                          <a:noFill/>
                        </a:ln>
                        <a:solidFill>
                          <a:schemeClr val="dk1"/>
                        </a:solidFill>
                        <a:effectLst/>
                        <a:latin typeface="+mn-lt"/>
                        <a:ea typeface="+mn-ea"/>
                        <a:cs typeface="+mn-cs"/>
                      </a:endParaRPr>
                    </a:p>
                  </a:txBody>
                  <a:tcPr marL="9525" marR="9525" marT="9525" marB="0" anchor="ctr"/>
                </a:tc>
                <a:tc>
                  <a:txBody>
                    <a:bodyPr/>
                    <a:lstStyle/>
                    <a:p>
                      <a:pPr marL="0" marR="0" lvl="0" indent="0" algn="ctr" defTabSz="914400" rtl="0" eaLnBrk="0" fontAlgn="base" latinLnBrk="0" hangingPunct="0">
                        <a:lnSpc>
                          <a:spcPct val="100000"/>
                        </a:lnSpc>
                        <a:spcBef>
                          <a:spcPct val="0"/>
                        </a:spcBef>
                        <a:spcAft>
                          <a:spcPct val="35000"/>
                        </a:spcAft>
                        <a:buClr>
                          <a:schemeClr val="bg2"/>
                        </a:buClr>
                        <a:buSzTx/>
                        <a:buFontTx/>
                        <a:buNone/>
                        <a:tabLst/>
                      </a:pPr>
                      <a:r>
                        <a:rPr kumimoji="0" lang="en-US" sz="1000" u="none" strike="noStrike" kern="1200" cap="none" normalizeH="0" baseline="0" dirty="0" smtClean="0">
                          <a:ln>
                            <a:noFill/>
                          </a:ln>
                          <a:effectLst/>
                        </a:rPr>
                        <a:t>     1,007 </a:t>
                      </a:r>
                      <a:endParaRPr kumimoji="0" lang="en-US" sz="1000" u="none" strike="noStrike" kern="1200" cap="none" normalizeH="0" baseline="0" dirty="0" smtClean="0">
                        <a:ln>
                          <a:noFill/>
                        </a:ln>
                        <a:solidFill>
                          <a:schemeClr val="dk1"/>
                        </a:solidFill>
                        <a:effectLst/>
                        <a:latin typeface="+mn-lt"/>
                        <a:ea typeface="+mn-ea"/>
                        <a:cs typeface="+mn-cs"/>
                      </a:endParaRPr>
                    </a:p>
                  </a:txBody>
                  <a:tcPr marL="9525" marR="9525" marT="9525" marB="0" anchor="ctr"/>
                </a:tc>
              </a:tr>
              <a:tr h="30383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u="none" strike="noStrike" cap="none" normalizeH="0" baseline="0" dirty="0" smtClean="0">
                          <a:ln>
                            <a:noFill/>
                          </a:ln>
                          <a:effectLst/>
                        </a:rPr>
                        <a:t>Microsoft</a:t>
                      </a:r>
                      <a:endParaRPr kumimoji="0" lang="en-US" sz="1000" b="0" i="0" u="none" strike="noStrike" cap="none" normalizeH="0" baseline="0" dirty="0" smtClean="0">
                        <a:ln>
                          <a:noFill/>
                        </a:ln>
                        <a:solidFill>
                          <a:schemeClr val="tx1"/>
                        </a:solidFill>
                        <a:effectLst/>
                        <a:latin typeface="Arial" charset="0"/>
                      </a:endParaRPr>
                    </a:p>
                  </a:txBody>
                  <a:tcPr marL="77801" marR="77801" marT="42142" marB="42142" anchor="ctr" horzOverflow="overflow"/>
                </a:tc>
                <a:tc>
                  <a:txBody>
                    <a:bodyPr/>
                    <a:lstStyle/>
                    <a:p>
                      <a:pPr marL="0" marR="0" lvl="0" indent="0" algn="ctr" defTabSz="914400" rtl="0" eaLnBrk="0" fontAlgn="base" latinLnBrk="0" hangingPunct="0">
                        <a:lnSpc>
                          <a:spcPct val="100000"/>
                        </a:lnSpc>
                        <a:spcBef>
                          <a:spcPct val="0"/>
                        </a:spcBef>
                        <a:spcAft>
                          <a:spcPct val="35000"/>
                        </a:spcAft>
                        <a:buClr>
                          <a:schemeClr val="bg2"/>
                        </a:buClr>
                        <a:buSzTx/>
                        <a:buFontTx/>
                        <a:buNone/>
                        <a:tabLst/>
                      </a:pPr>
                      <a:r>
                        <a:rPr kumimoji="0" lang="en-US" sz="1000" u="none" strike="noStrike" kern="1200" cap="none" normalizeH="0" baseline="0" dirty="0" smtClean="0">
                          <a:ln>
                            <a:noFill/>
                          </a:ln>
                          <a:effectLst/>
                        </a:rPr>
                        <a:t>55 </a:t>
                      </a:r>
                      <a:endParaRPr kumimoji="0" lang="en-US" sz="1000" u="none" strike="noStrike" kern="1200" cap="none" normalizeH="0" baseline="0" dirty="0" smtClean="0">
                        <a:ln>
                          <a:noFill/>
                        </a:ln>
                        <a:solidFill>
                          <a:schemeClr val="dk1"/>
                        </a:solidFill>
                        <a:effectLst/>
                        <a:latin typeface="+mn-lt"/>
                        <a:ea typeface="+mn-ea"/>
                        <a:cs typeface="+mn-cs"/>
                      </a:endParaRPr>
                    </a:p>
                  </a:txBody>
                  <a:tcPr marL="9525" marR="9525" marT="9525" marB="0" anchor="ctr"/>
                </a:tc>
                <a:tc>
                  <a:txBody>
                    <a:bodyPr/>
                    <a:lstStyle/>
                    <a:p>
                      <a:pPr marL="0" marR="0" lvl="0" indent="0" algn="ctr" defTabSz="914400" rtl="0" eaLnBrk="0" fontAlgn="base" latinLnBrk="0" hangingPunct="0">
                        <a:lnSpc>
                          <a:spcPct val="100000"/>
                        </a:lnSpc>
                        <a:spcBef>
                          <a:spcPct val="0"/>
                        </a:spcBef>
                        <a:spcAft>
                          <a:spcPct val="35000"/>
                        </a:spcAft>
                        <a:buClr>
                          <a:schemeClr val="bg2"/>
                        </a:buClr>
                        <a:buSzTx/>
                        <a:buFontTx/>
                        <a:buNone/>
                        <a:tabLst/>
                      </a:pPr>
                      <a:r>
                        <a:rPr kumimoji="0" lang="en-US" sz="1000" u="none" strike="noStrike" kern="1200" cap="none" normalizeH="0" baseline="0" dirty="0" smtClean="0">
                          <a:ln>
                            <a:noFill/>
                          </a:ln>
                          <a:effectLst/>
                        </a:rPr>
                        <a:t>        437 </a:t>
                      </a:r>
                      <a:endParaRPr kumimoji="0" lang="en-US" sz="1000" u="none" strike="noStrike" kern="1200" cap="none" normalizeH="0" baseline="0" dirty="0" smtClean="0">
                        <a:ln>
                          <a:noFill/>
                        </a:ln>
                        <a:solidFill>
                          <a:schemeClr val="dk1"/>
                        </a:solidFill>
                        <a:effectLst/>
                        <a:latin typeface="+mn-lt"/>
                        <a:ea typeface="+mn-ea"/>
                        <a:cs typeface="+mn-cs"/>
                      </a:endParaRPr>
                    </a:p>
                  </a:txBody>
                  <a:tcPr marL="9525" marR="9525" marT="9525" marB="0" anchor="ctr"/>
                </a:tc>
              </a:tr>
              <a:tr h="30383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u="none" strike="noStrike" cap="none" normalizeH="0" baseline="0" dirty="0" smtClean="0">
                          <a:ln>
                            <a:noFill/>
                          </a:ln>
                          <a:effectLst/>
                        </a:rPr>
                        <a:t>Oracle BI  + Hyperion</a:t>
                      </a:r>
                      <a:endParaRPr kumimoji="0" lang="en-US" sz="1000" b="0" i="0" u="none" strike="noStrike" cap="none" normalizeH="0" baseline="0" dirty="0" smtClean="0">
                        <a:ln>
                          <a:noFill/>
                        </a:ln>
                        <a:solidFill>
                          <a:schemeClr val="tx1"/>
                        </a:solidFill>
                        <a:effectLst/>
                        <a:latin typeface="Arial" charset="0"/>
                      </a:endParaRPr>
                    </a:p>
                  </a:txBody>
                  <a:tcPr marL="77801" marR="77801" marT="42142" marB="42142" anchor="ctr" horzOverflow="overflow"/>
                </a:tc>
                <a:tc>
                  <a:txBody>
                    <a:bodyPr/>
                    <a:lstStyle/>
                    <a:p>
                      <a:pPr marL="0" marR="0" lvl="0" indent="0" algn="ctr" defTabSz="914400" rtl="0" eaLnBrk="0" fontAlgn="base" latinLnBrk="0" hangingPunct="0">
                        <a:lnSpc>
                          <a:spcPct val="100000"/>
                        </a:lnSpc>
                        <a:spcBef>
                          <a:spcPct val="0"/>
                        </a:spcBef>
                        <a:spcAft>
                          <a:spcPct val="35000"/>
                        </a:spcAft>
                        <a:buClr>
                          <a:schemeClr val="bg2"/>
                        </a:buClr>
                        <a:buSzTx/>
                        <a:buFontTx/>
                        <a:buNone/>
                        <a:tabLst/>
                      </a:pPr>
                      <a:r>
                        <a:rPr kumimoji="0" lang="en-US" sz="1000" u="none" strike="noStrike" kern="1200" cap="none" normalizeH="0" baseline="0" dirty="0" smtClean="0">
                          <a:ln>
                            <a:noFill/>
                          </a:ln>
                          <a:effectLst/>
                        </a:rPr>
                        <a:t>515 </a:t>
                      </a:r>
                      <a:endParaRPr kumimoji="0" lang="en-US" sz="1000" u="none" strike="noStrike" kern="1200" cap="none" normalizeH="0" baseline="0" dirty="0" smtClean="0">
                        <a:ln>
                          <a:noFill/>
                        </a:ln>
                        <a:solidFill>
                          <a:schemeClr val="dk1"/>
                        </a:solidFill>
                        <a:effectLst/>
                        <a:latin typeface="+mn-lt"/>
                        <a:ea typeface="+mn-ea"/>
                        <a:cs typeface="+mn-cs"/>
                      </a:endParaRPr>
                    </a:p>
                  </a:txBody>
                  <a:tcPr marL="0" marR="0" marT="0" marB="0" anchor="ctr"/>
                </a:tc>
                <a:tc>
                  <a:txBody>
                    <a:bodyPr/>
                    <a:lstStyle/>
                    <a:p>
                      <a:pPr marL="0" marR="0" lvl="0" indent="0" algn="ctr" defTabSz="914400" rtl="0" eaLnBrk="0" fontAlgn="base" latinLnBrk="0" hangingPunct="0">
                        <a:lnSpc>
                          <a:spcPct val="100000"/>
                        </a:lnSpc>
                        <a:spcBef>
                          <a:spcPct val="0"/>
                        </a:spcBef>
                        <a:spcAft>
                          <a:spcPct val="35000"/>
                        </a:spcAft>
                        <a:buClr>
                          <a:schemeClr val="bg2"/>
                        </a:buClr>
                        <a:buSzTx/>
                        <a:buFontTx/>
                        <a:buNone/>
                        <a:tabLst/>
                      </a:pPr>
                      <a:r>
                        <a:rPr kumimoji="0" lang="en-US" sz="1000" u="none" strike="noStrike" kern="1200" cap="none" normalizeH="0" baseline="0" dirty="0" smtClean="0">
                          <a:ln>
                            <a:noFill/>
                          </a:ln>
                          <a:effectLst/>
                        </a:rPr>
                        <a:t>     1,013 </a:t>
                      </a:r>
                      <a:endParaRPr kumimoji="0" lang="en-US" sz="1000" u="none" strike="noStrike" kern="1200" cap="none" normalizeH="0" baseline="0" dirty="0" smtClean="0">
                        <a:ln>
                          <a:noFill/>
                        </a:ln>
                        <a:solidFill>
                          <a:schemeClr val="dk1"/>
                        </a:solidFill>
                        <a:effectLst/>
                        <a:latin typeface="+mn-lt"/>
                        <a:ea typeface="+mn-ea"/>
                        <a:cs typeface="+mn-cs"/>
                      </a:endParaRPr>
                    </a:p>
                  </a:txBody>
                  <a:tcPr marL="9525" marR="9525" marT="9525" marB="0" anchor="ctr"/>
                </a:tc>
              </a:tr>
              <a:tr h="38847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u="none" strike="noStrike" cap="none" normalizeH="0" baseline="0" dirty="0" smtClean="0">
                          <a:ln>
                            <a:noFill/>
                          </a:ln>
                          <a:effectLst/>
                        </a:rPr>
                        <a:t>SAP + Business Objects</a:t>
                      </a:r>
                      <a:endParaRPr kumimoji="0" lang="en-US" sz="1000" b="0" i="0" u="none" strike="noStrike" cap="none" normalizeH="0" baseline="0" dirty="0" smtClean="0">
                        <a:ln>
                          <a:noFill/>
                        </a:ln>
                        <a:solidFill>
                          <a:schemeClr val="tx1"/>
                        </a:solidFill>
                        <a:effectLst/>
                        <a:latin typeface="Arial" charset="0"/>
                      </a:endParaRPr>
                    </a:p>
                  </a:txBody>
                  <a:tcPr marL="77801" marR="77801" marT="42142" marB="42142" anchor="ctr" horzOverflow="overflow"/>
                </a:tc>
                <a:tc>
                  <a:txBody>
                    <a:bodyPr/>
                    <a:lstStyle/>
                    <a:p>
                      <a:pPr marL="0" marR="0" lvl="0" indent="0" algn="ctr" defTabSz="914400" rtl="0" eaLnBrk="0" fontAlgn="base" latinLnBrk="0" hangingPunct="0">
                        <a:lnSpc>
                          <a:spcPct val="100000"/>
                        </a:lnSpc>
                        <a:spcBef>
                          <a:spcPct val="0"/>
                        </a:spcBef>
                        <a:spcAft>
                          <a:spcPct val="35000"/>
                        </a:spcAft>
                        <a:buClr>
                          <a:schemeClr val="bg2"/>
                        </a:buClr>
                        <a:buSzTx/>
                        <a:buFontTx/>
                        <a:buNone/>
                        <a:tabLst/>
                      </a:pPr>
                      <a:r>
                        <a:rPr kumimoji="0" lang="en-US" sz="1000" u="none" strike="noStrike" kern="1200" cap="none" normalizeH="0" baseline="0" dirty="0" smtClean="0">
                          <a:ln>
                            <a:noFill/>
                          </a:ln>
                          <a:effectLst/>
                        </a:rPr>
                        <a:t>598 </a:t>
                      </a:r>
                      <a:endParaRPr kumimoji="0" lang="en-US" sz="1000" u="none" strike="noStrike" kern="1200" cap="none" normalizeH="0" baseline="0" dirty="0" smtClean="0">
                        <a:ln>
                          <a:noFill/>
                        </a:ln>
                        <a:solidFill>
                          <a:schemeClr val="dk1"/>
                        </a:solidFill>
                        <a:effectLst/>
                        <a:latin typeface="+mn-lt"/>
                        <a:ea typeface="+mn-ea"/>
                        <a:cs typeface="+mn-cs"/>
                      </a:endParaRPr>
                    </a:p>
                  </a:txBody>
                  <a:tcPr marL="9525" marR="9525" marT="9525" marB="0" anchor="ctr"/>
                </a:tc>
                <a:tc>
                  <a:txBody>
                    <a:bodyPr/>
                    <a:lstStyle/>
                    <a:p>
                      <a:pPr marL="0" marR="0" lvl="0" indent="0" algn="ctr" defTabSz="914400" rtl="0" eaLnBrk="0" fontAlgn="base" latinLnBrk="0" hangingPunct="0">
                        <a:lnSpc>
                          <a:spcPct val="100000"/>
                        </a:lnSpc>
                        <a:spcBef>
                          <a:spcPct val="0"/>
                        </a:spcBef>
                        <a:spcAft>
                          <a:spcPct val="35000"/>
                        </a:spcAft>
                        <a:buClr>
                          <a:schemeClr val="bg2"/>
                        </a:buClr>
                        <a:buSzTx/>
                        <a:buFontTx/>
                        <a:buNone/>
                        <a:tabLst/>
                      </a:pPr>
                      <a:r>
                        <a:rPr kumimoji="0" lang="en-US" sz="1000" u="none" strike="noStrike" kern="1200" cap="none" normalizeH="0" baseline="0" dirty="0" smtClean="0">
                          <a:ln>
                            <a:noFill/>
                          </a:ln>
                          <a:effectLst/>
                        </a:rPr>
                        <a:t>     1,928 </a:t>
                      </a:r>
                      <a:endParaRPr kumimoji="0" lang="en-US" sz="1000" u="none" strike="noStrike" kern="1200" cap="none" normalizeH="0" baseline="0" dirty="0" smtClean="0">
                        <a:ln>
                          <a:noFill/>
                        </a:ln>
                        <a:solidFill>
                          <a:schemeClr val="dk1"/>
                        </a:solidFill>
                        <a:effectLst/>
                        <a:latin typeface="+mn-lt"/>
                        <a:ea typeface="+mn-ea"/>
                        <a:cs typeface="+mn-cs"/>
                      </a:endParaRPr>
                    </a:p>
                  </a:txBody>
                  <a:tcPr marL="9525" marR="9525" marT="9525" marB="0" anchor="ctr"/>
                </a:tc>
              </a:tr>
              <a:tr h="30383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u="none" strike="noStrike" cap="none" normalizeH="0" baseline="0" dirty="0" smtClean="0">
                          <a:ln>
                            <a:noFill/>
                          </a:ln>
                          <a:effectLst/>
                        </a:rPr>
                        <a:t>SAS</a:t>
                      </a:r>
                      <a:endParaRPr kumimoji="0" lang="en-US" sz="1000" b="0" i="0" u="none" strike="noStrike" cap="none" normalizeH="0" baseline="0" dirty="0" smtClean="0">
                        <a:ln>
                          <a:noFill/>
                        </a:ln>
                        <a:solidFill>
                          <a:schemeClr val="tx1"/>
                        </a:solidFill>
                        <a:effectLst/>
                        <a:latin typeface="Arial" charset="0"/>
                      </a:endParaRPr>
                    </a:p>
                  </a:txBody>
                  <a:tcPr marL="77801" marR="77801" marT="42142" marB="42142" anchor="ctr" horzOverflow="overflow"/>
                </a:tc>
                <a:tc>
                  <a:txBody>
                    <a:bodyPr/>
                    <a:lstStyle/>
                    <a:p>
                      <a:pPr marL="0" marR="0" lvl="0" indent="0" algn="ctr" defTabSz="914400" rtl="0" eaLnBrk="0" fontAlgn="base" latinLnBrk="0" hangingPunct="0">
                        <a:lnSpc>
                          <a:spcPct val="100000"/>
                        </a:lnSpc>
                        <a:spcBef>
                          <a:spcPct val="0"/>
                        </a:spcBef>
                        <a:spcAft>
                          <a:spcPct val="35000"/>
                        </a:spcAft>
                        <a:buClr>
                          <a:schemeClr val="bg2"/>
                        </a:buClr>
                        <a:buSzTx/>
                        <a:buFontTx/>
                        <a:buNone/>
                        <a:tabLst/>
                      </a:pPr>
                      <a:r>
                        <a:rPr kumimoji="0" lang="en-US" sz="1000" u="none" strike="noStrike" kern="1200" cap="none" normalizeH="0" baseline="0" dirty="0" smtClean="0">
                          <a:ln>
                            <a:noFill/>
                          </a:ln>
                          <a:effectLst/>
                        </a:rPr>
                        <a:t>302 </a:t>
                      </a:r>
                      <a:endParaRPr kumimoji="0" lang="en-US" sz="1000" u="none" strike="noStrike" kern="1200" cap="none" normalizeH="0" baseline="0" dirty="0" smtClean="0">
                        <a:ln>
                          <a:noFill/>
                        </a:ln>
                        <a:solidFill>
                          <a:schemeClr val="dk1"/>
                        </a:solidFill>
                        <a:effectLst/>
                        <a:latin typeface="+mn-lt"/>
                        <a:ea typeface="+mn-ea"/>
                        <a:cs typeface="+mn-cs"/>
                      </a:endParaRPr>
                    </a:p>
                  </a:txBody>
                  <a:tcPr marL="9525" marR="9525" marT="9525" marB="0" anchor="ctr"/>
                </a:tc>
                <a:tc>
                  <a:txBody>
                    <a:bodyPr/>
                    <a:lstStyle/>
                    <a:p>
                      <a:pPr marL="0" marR="0" lvl="0" indent="0" algn="ctr" defTabSz="914400" rtl="0" eaLnBrk="0" fontAlgn="base" latinLnBrk="0" hangingPunct="0">
                        <a:lnSpc>
                          <a:spcPct val="100000"/>
                        </a:lnSpc>
                        <a:spcBef>
                          <a:spcPct val="0"/>
                        </a:spcBef>
                        <a:spcAft>
                          <a:spcPct val="35000"/>
                        </a:spcAft>
                        <a:buClr>
                          <a:schemeClr val="bg2"/>
                        </a:buClr>
                        <a:buSzTx/>
                        <a:buFontTx/>
                        <a:buNone/>
                        <a:tabLst/>
                      </a:pPr>
                      <a:r>
                        <a:rPr kumimoji="0" lang="en-US" sz="1000" u="none" strike="noStrike" kern="1200" cap="none" normalizeH="0" baseline="0" dirty="0" smtClean="0">
                          <a:ln>
                            <a:noFill/>
                          </a:ln>
                          <a:effectLst/>
                        </a:rPr>
                        <a:t>        753 </a:t>
                      </a:r>
                      <a:endParaRPr kumimoji="0" lang="en-US" sz="1000" u="none" strike="noStrike" kern="1200" cap="none" normalizeH="0" baseline="0" dirty="0" smtClean="0">
                        <a:ln>
                          <a:noFill/>
                        </a:ln>
                        <a:solidFill>
                          <a:schemeClr val="dk1"/>
                        </a:solidFill>
                        <a:effectLst/>
                        <a:latin typeface="+mn-lt"/>
                        <a:ea typeface="+mn-ea"/>
                        <a:cs typeface="+mn-cs"/>
                      </a:endParaRPr>
                    </a:p>
                  </a:txBody>
                  <a:tcPr marL="9525" marR="9525" marT="9525" marB="0" anchor="ctr"/>
                </a:tc>
              </a:tr>
              <a:tr h="30383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u="none" strike="noStrike" cap="none" normalizeH="0" baseline="0" dirty="0" smtClean="0">
                          <a:ln>
                            <a:noFill/>
                          </a:ln>
                          <a:effectLst/>
                        </a:rPr>
                        <a:t>Teradata</a:t>
                      </a:r>
                      <a:endParaRPr kumimoji="0" lang="en-US" sz="1000" b="0" i="0" u="none" strike="noStrike" cap="none" normalizeH="0" baseline="0" dirty="0" smtClean="0">
                        <a:ln>
                          <a:noFill/>
                        </a:ln>
                        <a:solidFill>
                          <a:schemeClr val="tx1"/>
                        </a:solidFill>
                        <a:effectLst/>
                        <a:latin typeface="Arial" charset="0"/>
                      </a:endParaRPr>
                    </a:p>
                  </a:txBody>
                  <a:tcPr marL="77801" marR="77801" marT="42142" marB="42142" anchor="ctr" horzOverflow="overflow"/>
                </a:tc>
                <a:tc>
                  <a:txBody>
                    <a:bodyPr/>
                    <a:lstStyle/>
                    <a:p>
                      <a:pPr marL="0" marR="0" lvl="0" indent="0" algn="ctr" defTabSz="914400" rtl="0" eaLnBrk="0" fontAlgn="base" latinLnBrk="0" hangingPunct="0">
                        <a:lnSpc>
                          <a:spcPct val="100000"/>
                        </a:lnSpc>
                        <a:spcBef>
                          <a:spcPct val="0"/>
                        </a:spcBef>
                        <a:spcAft>
                          <a:spcPct val="35000"/>
                        </a:spcAft>
                        <a:buClr>
                          <a:schemeClr val="bg2"/>
                        </a:buClr>
                        <a:buSzTx/>
                        <a:buFontTx/>
                        <a:buNone/>
                        <a:tabLst/>
                      </a:pPr>
                      <a:r>
                        <a:rPr kumimoji="0" lang="en-US" sz="1000" u="none" strike="noStrike" kern="1200" cap="none" normalizeH="0" baseline="0" dirty="0" smtClean="0">
                          <a:ln>
                            <a:noFill/>
                          </a:ln>
                          <a:effectLst/>
                        </a:rPr>
                        <a:t>73 </a:t>
                      </a:r>
                      <a:endParaRPr kumimoji="0" lang="en-US" sz="1000" u="none" strike="noStrike" kern="1200" cap="none" normalizeH="0" baseline="0" dirty="0" smtClean="0">
                        <a:ln>
                          <a:noFill/>
                        </a:ln>
                        <a:solidFill>
                          <a:schemeClr val="dk1"/>
                        </a:solidFill>
                        <a:effectLst/>
                        <a:latin typeface="+mn-lt"/>
                        <a:ea typeface="+mn-ea"/>
                        <a:cs typeface="+mn-cs"/>
                      </a:endParaRPr>
                    </a:p>
                  </a:txBody>
                  <a:tcPr marL="9525" marR="9525" marT="9525" marB="0" anchor="ctr"/>
                </a:tc>
                <a:tc>
                  <a:txBody>
                    <a:bodyPr/>
                    <a:lstStyle/>
                    <a:p>
                      <a:pPr marL="0" marR="0" lvl="0" indent="0" algn="ctr" defTabSz="914400" rtl="0" eaLnBrk="0" fontAlgn="base" latinLnBrk="0" hangingPunct="0">
                        <a:lnSpc>
                          <a:spcPct val="100000"/>
                        </a:lnSpc>
                        <a:spcBef>
                          <a:spcPct val="0"/>
                        </a:spcBef>
                        <a:spcAft>
                          <a:spcPct val="35000"/>
                        </a:spcAft>
                        <a:buClr>
                          <a:schemeClr val="bg2"/>
                        </a:buClr>
                        <a:buSzTx/>
                        <a:buFontTx/>
                        <a:buNone/>
                        <a:tabLst/>
                      </a:pPr>
                      <a:r>
                        <a:rPr kumimoji="0" lang="en-US" sz="1000" u="none" strike="noStrike" kern="1200" cap="none" normalizeH="0" baseline="0" dirty="0" smtClean="0">
                          <a:ln>
                            <a:noFill/>
                          </a:ln>
                          <a:effectLst/>
                        </a:rPr>
                        <a:t>        289 </a:t>
                      </a:r>
                      <a:endParaRPr kumimoji="0" lang="en-US" sz="1000" u="none" strike="noStrike" kern="1200" cap="none" normalizeH="0" baseline="0" dirty="0" smtClean="0">
                        <a:ln>
                          <a:noFill/>
                        </a:ln>
                        <a:solidFill>
                          <a:schemeClr val="dk1"/>
                        </a:solidFill>
                        <a:effectLst/>
                        <a:latin typeface="+mn-lt"/>
                        <a:ea typeface="+mn-ea"/>
                        <a:cs typeface="+mn-cs"/>
                      </a:endParaRPr>
                    </a:p>
                  </a:txBody>
                  <a:tcPr marL="9525" marR="9525" marT="9525" marB="0" anchor="ctr"/>
                </a:tc>
              </a:tr>
              <a:tr h="30239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u="none" strike="noStrike" cap="none" normalizeH="0" baseline="0" dirty="0" smtClean="0">
                          <a:ln>
                            <a:noFill/>
                          </a:ln>
                          <a:effectLst/>
                        </a:rPr>
                        <a:t>Other, e.g., Qlikview</a:t>
                      </a:r>
                      <a:endParaRPr kumimoji="0" lang="en-US" sz="1000" b="0" i="0" u="none" strike="noStrike" cap="none" normalizeH="0" baseline="0" dirty="0" smtClean="0">
                        <a:ln>
                          <a:noFill/>
                        </a:ln>
                        <a:solidFill>
                          <a:schemeClr val="tx1"/>
                        </a:solidFill>
                        <a:effectLst/>
                        <a:latin typeface="Arial" charset="0"/>
                      </a:endParaRPr>
                    </a:p>
                  </a:txBody>
                  <a:tcPr marL="77801" marR="77801" marT="42142" marB="42142" anchor="ctr" horzOverflow="overflow"/>
                </a:tc>
                <a:tc>
                  <a:txBody>
                    <a:bodyPr/>
                    <a:lstStyle/>
                    <a:p>
                      <a:pPr marL="0" marR="0" lvl="0" indent="0" algn="ctr" defTabSz="914400" rtl="0" eaLnBrk="0" fontAlgn="base" latinLnBrk="0" hangingPunct="0">
                        <a:lnSpc>
                          <a:spcPct val="100000"/>
                        </a:lnSpc>
                        <a:spcBef>
                          <a:spcPct val="0"/>
                        </a:spcBef>
                        <a:spcAft>
                          <a:spcPct val="35000"/>
                        </a:spcAft>
                        <a:buClr>
                          <a:schemeClr val="bg2"/>
                        </a:buClr>
                        <a:buSzTx/>
                        <a:buFontTx/>
                        <a:buNone/>
                        <a:tabLst/>
                      </a:pPr>
                      <a:r>
                        <a:rPr kumimoji="0" lang="en-US" sz="1000" u="none" strike="noStrike" kern="1200" cap="none" normalizeH="0" baseline="0" dirty="0" smtClean="0">
                          <a:ln>
                            <a:noFill/>
                          </a:ln>
                          <a:effectLst/>
                        </a:rPr>
                        <a:t>29 </a:t>
                      </a:r>
                      <a:endParaRPr kumimoji="0" lang="en-US" sz="1000" u="none" strike="noStrike" kern="1200" cap="none" normalizeH="0" baseline="0" dirty="0" smtClean="0">
                        <a:ln>
                          <a:noFill/>
                        </a:ln>
                        <a:solidFill>
                          <a:schemeClr val="dk1"/>
                        </a:solidFill>
                        <a:effectLst/>
                        <a:latin typeface="+mn-lt"/>
                        <a:ea typeface="+mn-ea"/>
                        <a:cs typeface="+mn-cs"/>
                      </a:endParaRPr>
                    </a:p>
                  </a:txBody>
                  <a:tcPr marL="9525" marR="9525" marT="9525" marB="0" anchor="ctr"/>
                </a:tc>
                <a:tc>
                  <a:txBody>
                    <a:bodyPr/>
                    <a:lstStyle/>
                    <a:p>
                      <a:pPr marL="0" marR="0" lvl="0" indent="0" algn="ctr" defTabSz="914400" rtl="0" eaLnBrk="0" fontAlgn="base" latinLnBrk="0" hangingPunct="0">
                        <a:lnSpc>
                          <a:spcPct val="100000"/>
                        </a:lnSpc>
                        <a:spcBef>
                          <a:spcPct val="0"/>
                        </a:spcBef>
                        <a:spcAft>
                          <a:spcPct val="35000"/>
                        </a:spcAft>
                        <a:buClr>
                          <a:schemeClr val="bg2"/>
                        </a:buClr>
                        <a:buSzTx/>
                        <a:buFontTx/>
                        <a:buNone/>
                        <a:tabLst/>
                      </a:pPr>
                      <a:r>
                        <a:rPr kumimoji="0" lang="en-US" sz="1000" u="none" strike="noStrike" kern="1200" cap="none" normalizeH="0" baseline="0" dirty="0" smtClean="0">
                          <a:ln>
                            <a:noFill/>
                          </a:ln>
                          <a:effectLst/>
                        </a:rPr>
                        <a:t>        440 </a:t>
                      </a:r>
                      <a:endParaRPr kumimoji="0" lang="en-US" sz="1000" u="none" strike="noStrike" kern="1200" cap="none" normalizeH="0" baseline="0" dirty="0" smtClean="0">
                        <a:ln>
                          <a:noFill/>
                        </a:ln>
                        <a:solidFill>
                          <a:schemeClr val="dk1"/>
                        </a:solidFill>
                        <a:effectLst/>
                        <a:latin typeface="+mn-lt"/>
                        <a:ea typeface="+mn-ea"/>
                        <a:cs typeface="+mn-cs"/>
                      </a:endParaRPr>
                    </a:p>
                  </a:txBody>
                  <a:tcPr marL="9525" marR="9525" marT="9525" marB="0" anchor="ctr"/>
                </a:tc>
              </a:tr>
              <a:tr h="30383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000" u="none" strike="noStrike" cap="none" normalizeH="0" baseline="0" dirty="0" smtClean="0">
                          <a:ln>
                            <a:noFill/>
                          </a:ln>
                          <a:effectLst/>
                        </a:rPr>
                        <a:t>Total</a:t>
                      </a:r>
                      <a:endParaRPr kumimoji="0" lang="en-US" sz="1000" b="1" i="0" u="none" strike="noStrike" cap="none" normalizeH="0" baseline="0" dirty="0" smtClean="0">
                        <a:ln>
                          <a:noFill/>
                        </a:ln>
                        <a:solidFill>
                          <a:schemeClr val="bg1"/>
                        </a:solidFill>
                        <a:effectLst/>
                        <a:latin typeface="Arial" charset="0"/>
                      </a:endParaRPr>
                    </a:p>
                  </a:txBody>
                  <a:tcPr marL="77801" marR="77801" marT="42142" marB="42142" anchor="ctr" horzOverflow="overflow"/>
                </a:tc>
                <a:tc>
                  <a:txBody>
                    <a:bodyPr/>
                    <a:lstStyle/>
                    <a:p>
                      <a:pPr marL="0" marR="0" lvl="0" indent="0" algn="r" defTabSz="914400" rtl="0" eaLnBrk="0" fontAlgn="base" latinLnBrk="0" hangingPunct="0">
                        <a:lnSpc>
                          <a:spcPct val="100000"/>
                        </a:lnSpc>
                        <a:spcBef>
                          <a:spcPct val="0"/>
                        </a:spcBef>
                        <a:spcAft>
                          <a:spcPct val="35000"/>
                        </a:spcAft>
                        <a:buClr>
                          <a:schemeClr val="bg2"/>
                        </a:buClr>
                        <a:buSzTx/>
                        <a:buFontTx/>
                        <a:buNone/>
                        <a:tabLst/>
                      </a:pPr>
                      <a:r>
                        <a:rPr kumimoji="0" lang="en-US" sz="1000" u="none" strike="noStrike" cap="none" normalizeH="0" baseline="0" dirty="0" smtClean="0">
                          <a:ln>
                            <a:noFill/>
                          </a:ln>
                          <a:effectLst/>
                        </a:rPr>
                        <a:t>2427</a:t>
                      </a:r>
                      <a:endParaRPr kumimoji="0" lang="en-US" sz="1000" b="1" i="0" u="none" strike="noStrike" cap="none" normalizeH="0" baseline="0" dirty="0" smtClean="0">
                        <a:ln>
                          <a:noFill/>
                        </a:ln>
                        <a:solidFill>
                          <a:srgbClr val="4D4D4D"/>
                        </a:solidFill>
                        <a:effectLst/>
                        <a:latin typeface="Arial Narrow" pitchFamily="34" charset="0"/>
                      </a:endParaRPr>
                    </a:p>
                  </a:txBody>
                  <a:tcPr marL="77801" marR="77801" marT="42142" marB="42142" anchor="ctr" horzOverflow="overflow"/>
                </a:tc>
                <a:tc>
                  <a:txBody>
                    <a:bodyPr/>
                    <a:lstStyle/>
                    <a:p>
                      <a:pPr marL="0" marR="0" lvl="0" indent="0" algn="r" defTabSz="914400" rtl="0" eaLnBrk="0" fontAlgn="base" latinLnBrk="0" hangingPunct="0">
                        <a:lnSpc>
                          <a:spcPct val="100000"/>
                        </a:lnSpc>
                        <a:spcBef>
                          <a:spcPct val="0"/>
                        </a:spcBef>
                        <a:spcAft>
                          <a:spcPct val="35000"/>
                        </a:spcAft>
                        <a:buClr>
                          <a:schemeClr val="bg2"/>
                        </a:buClr>
                        <a:buSzTx/>
                        <a:buFontTx/>
                        <a:buNone/>
                        <a:tabLst/>
                      </a:pPr>
                      <a:r>
                        <a:rPr kumimoji="0" lang="en-US" sz="1000" u="none" strike="noStrike" cap="none" normalizeH="0" baseline="0" dirty="0" smtClean="0">
                          <a:ln>
                            <a:noFill/>
                          </a:ln>
                          <a:effectLst/>
                        </a:rPr>
                        <a:t>7022</a:t>
                      </a:r>
                      <a:endParaRPr kumimoji="0" lang="en-US" sz="1000" b="1" i="0" u="none" strike="noStrike" cap="none" normalizeH="0" baseline="0" dirty="0" smtClean="0">
                        <a:ln>
                          <a:noFill/>
                        </a:ln>
                        <a:solidFill>
                          <a:srgbClr val="4D4D4D"/>
                        </a:solidFill>
                        <a:effectLst/>
                        <a:latin typeface="Arial Narrow" pitchFamily="34" charset="0"/>
                      </a:endParaRPr>
                    </a:p>
                  </a:txBody>
                  <a:tcPr marL="77801" marR="77801" marT="42142" marB="42142" anchor="ctr" horzOverflow="overflow"/>
                </a:tc>
              </a:tr>
            </a:tbl>
          </a:graphicData>
        </a:graphic>
      </p:graphicFrame>
      <p:pic>
        <p:nvPicPr>
          <p:cNvPr id="37952" name="Picture 2" descr="http://t3.gstatic.com/images?q=tbn:vzo_s2ZtSAWv4M:http://www.duslab.de/sensorraum/images/SAP%2520logo.png">
            <a:hlinkClick r:id="rId15"/>
          </p:cNvPr>
          <p:cNvPicPr>
            <a:picLocks noChangeAspect="1" noChangeArrowheads="1"/>
          </p:cNvPicPr>
          <p:nvPr/>
        </p:nvPicPr>
        <p:blipFill>
          <a:blip r:embed="rId16" cstate="print"/>
          <a:srcRect/>
          <a:stretch>
            <a:fillRect/>
          </a:stretch>
        </p:blipFill>
        <p:spPr bwMode="auto">
          <a:xfrm>
            <a:off x="5340350" y="5594288"/>
            <a:ext cx="790575" cy="452437"/>
          </a:xfrm>
          <a:prstGeom prst="rect">
            <a:avLst/>
          </a:prstGeom>
          <a:noFill/>
          <a:ln w="9525">
            <a:noFill/>
            <a:miter lim="800000"/>
            <a:headEnd/>
            <a:tailEnd/>
          </a:ln>
        </p:spPr>
      </p:pic>
      <p:sp>
        <p:nvSpPr>
          <p:cNvPr id="37953" name="Rectangle 16"/>
          <p:cNvSpPr>
            <a:spLocks noChangeArrowheads="1"/>
          </p:cNvSpPr>
          <p:nvPr/>
        </p:nvSpPr>
        <p:spPr bwMode="auto">
          <a:xfrm>
            <a:off x="5702300" y="2893995"/>
            <a:ext cx="3217863" cy="288925"/>
          </a:xfrm>
          <a:prstGeom prst="rect">
            <a:avLst/>
          </a:prstGeom>
          <a:noFill/>
          <a:ln w="38100" algn="ctr">
            <a:solidFill>
              <a:schemeClr val="accent5"/>
            </a:solidFill>
            <a:round/>
            <a:headEnd/>
            <a:tailEnd/>
          </a:ln>
          <a:effectLst>
            <a:outerShdw blurRad="50800" dist="38100" dir="5400000" algn="t" rotWithShape="0">
              <a:prstClr val="black">
                <a:alpha val="40000"/>
              </a:prstClr>
            </a:outerShdw>
          </a:effectLst>
        </p:spPr>
        <p:txBody>
          <a:bodyPr wrap="none" anchor="ctr"/>
          <a:lstStyle/>
          <a:p>
            <a:pPr algn="ctr" eaLnBrk="0" hangingPunct="0">
              <a:lnSpc>
                <a:spcPct val="85000"/>
              </a:lnSpc>
            </a:pPr>
            <a:endParaRPr lang="en-US" sz="2000" b="1" dirty="0">
              <a:solidFill>
                <a:srgbClr val="009BCC"/>
              </a:solidFill>
            </a:endParaRPr>
          </a:p>
        </p:txBody>
      </p:sp>
      <p:grpSp>
        <p:nvGrpSpPr>
          <p:cNvPr id="38" name="Group 37"/>
          <p:cNvGrpSpPr/>
          <p:nvPr/>
        </p:nvGrpSpPr>
        <p:grpSpPr>
          <a:xfrm>
            <a:off x="320644" y="1177127"/>
            <a:ext cx="5025406" cy="4012306"/>
            <a:chOff x="320644" y="1177127"/>
            <a:chExt cx="5025406" cy="4012306"/>
          </a:xfrm>
          <a:effectLst>
            <a:outerShdw blurRad="50800" dist="38100" dir="5400000" algn="t" rotWithShape="0">
              <a:prstClr val="black">
                <a:alpha val="40000"/>
              </a:prstClr>
            </a:outerShdw>
          </a:effectLst>
        </p:grpSpPr>
        <p:grpSp>
          <p:nvGrpSpPr>
            <p:cNvPr id="32" name="Group 31"/>
            <p:cNvGrpSpPr/>
            <p:nvPr/>
          </p:nvGrpSpPr>
          <p:grpSpPr>
            <a:xfrm>
              <a:off x="320644" y="1177127"/>
              <a:ext cx="5025405" cy="608861"/>
              <a:chOff x="320644" y="1177127"/>
              <a:chExt cx="5025405" cy="608861"/>
            </a:xfrm>
          </p:grpSpPr>
          <p:sp>
            <p:nvSpPr>
              <p:cNvPr id="19" name="Freeform 18"/>
              <p:cNvSpPr/>
              <p:nvPr/>
            </p:nvSpPr>
            <p:spPr>
              <a:xfrm>
                <a:off x="1884218" y="1238014"/>
                <a:ext cx="3461831" cy="487089"/>
              </a:xfrm>
              <a:custGeom>
                <a:avLst/>
                <a:gdLst>
                  <a:gd name="connsiteX0" fmla="*/ 81183 w 487089"/>
                  <a:gd name="connsiteY0" fmla="*/ 0 h 3216259"/>
                  <a:gd name="connsiteX1" fmla="*/ 405906 w 487089"/>
                  <a:gd name="connsiteY1" fmla="*/ 0 h 3216259"/>
                  <a:gd name="connsiteX2" fmla="*/ 463311 w 487089"/>
                  <a:gd name="connsiteY2" fmla="*/ 23778 h 3216259"/>
                  <a:gd name="connsiteX3" fmla="*/ 487089 w 487089"/>
                  <a:gd name="connsiteY3" fmla="*/ 81183 h 3216259"/>
                  <a:gd name="connsiteX4" fmla="*/ 487089 w 487089"/>
                  <a:gd name="connsiteY4" fmla="*/ 3216259 h 3216259"/>
                  <a:gd name="connsiteX5" fmla="*/ 487089 w 487089"/>
                  <a:gd name="connsiteY5" fmla="*/ 3216259 h 3216259"/>
                  <a:gd name="connsiteX6" fmla="*/ 487089 w 487089"/>
                  <a:gd name="connsiteY6" fmla="*/ 3216259 h 3216259"/>
                  <a:gd name="connsiteX7" fmla="*/ 0 w 487089"/>
                  <a:gd name="connsiteY7" fmla="*/ 3216259 h 3216259"/>
                  <a:gd name="connsiteX8" fmla="*/ 0 w 487089"/>
                  <a:gd name="connsiteY8" fmla="*/ 3216259 h 3216259"/>
                  <a:gd name="connsiteX9" fmla="*/ 0 w 487089"/>
                  <a:gd name="connsiteY9" fmla="*/ 3216259 h 3216259"/>
                  <a:gd name="connsiteX10" fmla="*/ 0 w 487089"/>
                  <a:gd name="connsiteY10" fmla="*/ 81183 h 3216259"/>
                  <a:gd name="connsiteX11" fmla="*/ 23778 w 487089"/>
                  <a:gd name="connsiteY11" fmla="*/ 23778 h 3216259"/>
                  <a:gd name="connsiteX12" fmla="*/ 81183 w 487089"/>
                  <a:gd name="connsiteY12" fmla="*/ 0 h 321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7089" h="3216259">
                    <a:moveTo>
                      <a:pt x="487089" y="536055"/>
                    </a:moveTo>
                    <a:lnTo>
                      <a:pt x="487089" y="2680204"/>
                    </a:lnTo>
                    <a:cubicBezTo>
                      <a:pt x="487089" y="2822373"/>
                      <a:pt x="485794" y="2958719"/>
                      <a:pt x="483488" y="3059249"/>
                    </a:cubicBezTo>
                    <a:cubicBezTo>
                      <a:pt x="481182" y="3159780"/>
                      <a:pt x="478055" y="3216256"/>
                      <a:pt x="474794" y="3216256"/>
                    </a:cubicBezTo>
                    <a:lnTo>
                      <a:pt x="0" y="3216256"/>
                    </a:lnTo>
                    <a:lnTo>
                      <a:pt x="0" y="3216256"/>
                    </a:lnTo>
                    <a:lnTo>
                      <a:pt x="0" y="3216256"/>
                    </a:lnTo>
                    <a:lnTo>
                      <a:pt x="0" y="3"/>
                    </a:lnTo>
                    <a:lnTo>
                      <a:pt x="0" y="3"/>
                    </a:lnTo>
                    <a:lnTo>
                      <a:pt x="0" y="3"/>
                    </a:lnTo>
                    <a:lnTo>
                      <a:pt x="474794" y="3"/>
                    </a:lnTo>
                    <a:cubicBezTo>
                      <a:pt x="478055" y="3"/>
                      <a:pt x="481182" y="56479"/>
                      <a:pt x="483488" y="157010"/>
                    </a:cubicBezTo>
                    <a:cubicBezTo>
                      <a:pt x="485794" y="257540"/>
                      <a:pt x="487089" y="393886"/>
                      <a:pt x="487089" y="536055"/>
                    </a:cubicBezTo>
                    <a:close/>
                  </a:path>
                </a:pathLst>
              </a:custGeom>
              <a:gradFill flip="none" rotWithShape="1">
                <a:gsLst>
                  <a:gs pos="0">
                    <a:schemeClr val="accent6">
                      <a:lumMod val="40000"/>
                      <a:lumOff val="60000"/>
                    </a:schemeClr>
                  </a:gs>
                  <a:gs pos="100000">
                    <a:schemeClr val="bg1"/>
                  </a:gs>
                </a:gsLst>
                <a:lin ang="0" scaled="1"/>
                <a:tileRect/>
              </a:gradFill>
              <a:ln w="12700">
                <a:solidFill>
                  <a:schemeClr val="accent2"/>
                </a:solidFill>
              </a:ln>
              <a:effectLst/>
            </p:spPr>
            <p:style>
              <a:lnRef idx="2">
                <a:scrgbClr r="0" g="0" b="0"/>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147603" rIns="271428" bIns="147603" numCol="1" spcCol="1270" anchor="ctr" anchorCtr="0">
                <a:noAutofit/>
              </a:bodyPr>
              <a:lstStyle/>
              <a:p>
                <a:pPr marL="114300" lvl="1" indent="-114300" algn="l" defTabSz="533400">
                  <a:lnSpc>
                    <a:spcPct val="85000"/>
                  </a:lnSpc>
                  <a:spcAft>
                    <a:spcPct val="15000"/>
                  </a:spcAft>
                  <a:buClr>
                    <a:srgbClr val="009ACC"/>
                  </a:buClr>
                  <a:buFont typeface="Wingdings" pitchFamily="2" charset="2"/>
                  <a:buChar char="§"/>
                </a:pPr>
                <a:r>
                  <a:rPr lang="en-US" sz="1100" kern="1200" dirty="0" smtClean="0">
                    <a:solidFill>
                      <a:srgbClr val="000000"/>
                    </a:solidFill>
                  </a:rPr>
                  <a:t>Market  leader for Oracle BI in North America</a:t>
                </a:r>
                <a:endParaRPr lang="en-US" sz="1100" kern="1200" dirty="0"/>
              </a:p>
            </p:txBody>
          </p:sp>
          <p:sp>
            <p:nvSpPr>
              <p:cNvPr id="20" name="Freeform 19"/>
              <p:cNvSpPr/>
              <p:nvPr/>
            </p:nvSpPr>
            <p:spPr>
              <a:xfrm>
                <a:off x="320644" y="1177127"/>
                <a:ext cx="1809146" cy="608861"/>
              </a:xfrm>
              <a:custGeom>
                <a:avLst/>
                <a:gdLst>
                  <a:gd name="connsiteX0" fmla="*/ 0 w 1809146"/>
                  <a:gd name="connsiteY0" fmla="*/ 101479 h 608861"/>
                  <a:gd name="connsiteX1" fmla="*/ 29723 w 1809146"/>
                  <a:gd name="connsiteY1" fmla="*/ 29723 h 608861"/>
                  <a:gd name="connsiteX2" fmla="*/ 101480 w 1809146"/>
                  <a:gd name="connsiteY2" fmla="*/ 1 h 608861"/>
                  <a:gd name="connsiteX3" fmla="*/ 1707667 w 1809146"/>
                  <a:gd name="connsiteY3" fmla="*/ 0 h 608861"/>
                  <a:gd name="connsiteX4" fmla="*/ 1779423 w 1809146"/>
                  <a:gd name="connsiteY4" fmla="*/ 29723 h 608861"/>
                  <a:gd name="connsiteX5" fmla="*/ 1809145 w 1809146"/>
                  <a:gd name="connsiteY5" fmla="*/ 101480 h 608861"/>
                  <a:gd name="connsiteX6" fmla="*/ 1809146 w 1809146"/>
                  <a:gd name="connsiteY6" fmla="*/ 507382 h 608861"/>
                  <a:gd name="connsiteX7" fmla="*/ 1779423 w 1809146"/>
                  <a:gd name="connsiteY7" fmla="*/ 579139 h 608861"/>
                  <a:gd name="connsiteX8" fmla="*/ 1707666 w 1809146"/>
                  <a:gd name="connsiteY8" fmla="*/ 608861 h 608861"/>
                  <a:gd name="connsiteX9" fmla="*/ 101479 w 1809146"/>
                  <a:gd name="connsiteY9" fmla="*/ 608861 h 608861"/>
                  <a:gd name="connsiteX10" fmla="*/ 29723 w 1809146"/>
                  <a:gd name="connsiteY10" fmla="*/ 579138 h 608861"/>
                  <a:gd name="connsiteX11" fmla="*/ 1 w 1809146"/>
                  <a:gd name="connsiteY11" fmla="*/ 507381 h 608861"/>
                  <a:gd name="connsiteX12" fmla="*/ 0 w 1809146"/>
                  <a:gd name="connsiteY12" fmla="*/ 101479 h 60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9146" h="608861">
                    <a:moveTo>
                      <a:pt x="0" y="101479"/>
                    </a:moveTo>
                    <a:cubicBezTo>
                      <a:pt x="0" y="74565"/>
                      <a:pt x="10692" y="48754"/>
                      <a:pt x="29723" y="29723"/>
                    </a:cubicBezTo>
                    <a:cubicBezTo>
                      <a:pt x="48754" y="10692"/>
                      <a:pt x="74566" y="1"/>
                      <a:pt x="101480" y="1"/>
                    </a:cubicBezTo>
                    <a:lnTo>
                      <a:pt x="1707667" y="0"/>
                    </a:lnTo>
                    <a:cubicBezTo>
                      <a:pt x="1734581" y="0"/>
                      <a:pt x="1760392" y="10692"/>
                      <a:pt x="1779423" y="29723"/>
                    </a:cubicBezTo>
                    <a:cubicBezTo>
                      <a:pt x="1798454" y="48754"/>
                      <a:pt x="1809145" y="74566"/>
                      <a:pt x="1809145" y="101480"/>
                    </a:cubicBezTo>
                    <a:cubicBezTo>
                      <a:pt x="1809145" y="236781"/>
                      <a:pt x="1809146" y="372081"/>
                      <a:pt x="1809146" y="507382"/>
                    </a:cubicBezTo>
                    <a:cubicBezTo>
                      <a:pt x="1809146" y="534296"/>
                      <a:pt x="1798454" y="560108"/>
                      <a:pt x="1779423" y="579139"/>
                    </a:cubicBezTo>
                    <a:cubicBezTo>
                      <a:pt x="1760392" y="598170"/>
                      <a:pt x="1734580" y="608862"/>
                      <a:pt x="1707666" y="608861"/>
                    </a:cubicBezTo>
                    <a:lnTo>
                      <a:pt x="101479" y="608861"/>
                    </a:lnTo>
                    <a:cubicBezTo>
                      <a:pt x="74565" y="608861"/>
                      <a:pt x="48754" y="598169"/>
                      <a:pt x="29723" y="579138"/>
                    </a:cubicBezTo>
                    <a:cubicBezTo>
                      <a:pt x="10692" y="560107"/>
                      <a:pt x="1" y="534295"/>
                      <a:pt x="1" y="507381"/>
                    </a:cubicBezTo>
                    <a:cubicBezTo>
                      <a:pt x="1" y="372080"/>
                      <a:pt x="0" y="236780"/>
                      <a:pt x="0" y="101479"/>
                    </a:cubicBezTo>
                    <a:close/>
                  </a:path>
                </a:pathLst>
              </a:custGeom>
              <a:gradFill>
                <a:gsLst>
                  <a:gs pos="75000">
                    <a:schemeClr val="accent2"/>
                  </a:gs>
                  <a:gs pos="100000">
                    <a:schemeClr val="accent4"/>
                  </a:gs>
                </a:gsLst>
                <a:lin ang="16200000" scaled="1"/>
              </a:gradFill>
              <a:ln w="12700">
                <a:solidFill>
                  <a:schemeClr val="accent2"/>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0682" tIns="60202" rIns="90682" bIns="60202" numCol="1" spcCol="1270" anchor="ctr" anchorCtr="0">
                <a:noAutofit/>
              </a:bodyPr>
              <a:lstStyle/>
              <a:p>
                <a:pPr lvl="0" algn="ctr" defTabSz="711200">
                  <a:lnSpc>
                    <a:spcPct val="90000"/>
                  </a:lnSpc>
                  <a:spcBef>
                    <a:spcPct val="0"/>
                  </a:spcBef>
                  <a:spcAft>
                    <a:spcPct val="35000"/>
                  </a:spcAft>
                </a:pPr>
                <a:r>
                  <a:rPr lang="en-US" sz="1600" b="1" kern="1200" dirty="0" smtClean="0"/>
                  <a:t>Leader</a:t>
                </a:r>
                <a:endParaRPr lang="en-US" sz="1600" b="1" kern="1200" dirty="0"/>
              </a:p>
            </p:txBody>
          </p:sp>
        </p:grpSp>
        <p:grpSp>
          <p:nvGrpSpPr>
            <p:cNvPr id="33" name="Group 32"/>
            <p:cNvGrpSpPr/>
            <p:nvPr/>
          </p:nvGrpSpPr>
          <p:grpSpPr>
            <a:xfrm>
              <a:off x="320644" y="1823301"/>
              <a:ext cx="5025406" cy="608861"/>
              <a:chOff x="320644" y="1816432"/>
              <a:chExt cx="5025406" cy="608861"/>
            </a:xfrm>
          </p:grpSpPr>
          <p:sp>
            <p:nvSpPr>
              <p:cNvPr id="21" name="Freeform 20"/>
              <p:cNvSpPr/>
              <p:nvPr/>
            </p:nvSpPr>
            <p:spPr>
              <a:xfrm>
                <a:off x="1884218" y="1816929"/>
                <a:ext cx="3461832" cy="607869"/>
              </a:xfrm>
              <a:custGeom>
                <a:avLst/>
                <a:gdLst>
                  <a:gd name="connsiteX0" fmla="*/ 101313 w 607868"/>
                  <a:gd name="connsiteY0" fmla="*/ 0 h 3216259"/>
                  <a:gd name="connsiteX1" fmla="*/ 506555 w 607868"/>
                  <a:gd name="connsiteY1" fmla="*/ 0 h 3216259"/>
                  <a:gd name="connsiteX2" fmla="*/ 578194 w 607868"/>
                  <a:gd name="connsiteY2" fmla="*/ 29674 h 3216259"/>
                  <a:gd name="connsiteX3" fmla="*/ 607868 w 607868"/>
                  <a:gd name="connsiteY3" fmla="*/ 101313 h 3216259"/>
                  <a:gd name="connsiteX4" fmla="*/ 607868 w 607868"/>
                  <a:gd name="connsiteY4" fmla="*/ 3216259 h 3216259"/>
                  <a:gd name="connsiteX5" fmla="*/ 607868 w 607868"/>
                  <a:gd name="connsiteY5" fmla="*/ 3216259 h 3216259"/>
                  <a:gd name="connsiteX6" fmla="*/ 607868 w 607868"/>
                  <a:gd name="connsiteY6" fmla="*/ 3216259 h 3216259"/>
                  <a:gd name="connsiteX7" fmla="*/ 0 w 607868"/>
                  <a:gd name="connsiteY7" fmla="*/ 3216259 h 3216259"/>
                  <a:gd name="connsiteX8" fmla="*/ 0 w 607868"/>
                  <a:gd name="connsiteY8" fmla="*/ 3216259 h 3216259"/>
                  <a:gd name="connsiteX9" fmla="*/ 0 w 607868"/>
                  <a:gd name="connsiteY9" fmla="*/ 3216259 h 3216259"/>
                  <a:gd name="connsiteX10" fmla="*/ 0 w 607868"/>
                  <a:gd name="connsiteY10" fmla="*/ 101313 h 3216259"/>
                  <a:gd name="connsiteX11" fmla="*/ 29674 w 607868"/>
                  <a:gd name="connsiteY11" fmla="*/ 29674 h 3216259"/>
                  <a:gd name="connsiteX12" fmla="*/ 101313 w 607868"/>
                  <a:gd name="connsiteY12" fmla="*/ 0 h 321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868" h="3216259">
                    <a:moveTo>
                      <a:pt x="607868" y="536054"/>
                    </a:moveTo>
                    <a:lnTo>
                      <a:pt x="607868" y="2680205"/>
                    </a:lnTo>
                    <a:cubicBezTo>
                      <a:pt x="607868" y="2822375"/>
                      <a:pt x="605851" y="2958720"/>
                      <a:pt x="602260" y="3059250"/>
                    </a:cubicBezTo>
                    <a:cubicBezTo>
                      <a:pt x="598669" y="3159780"/>
                      <a:pt x="593798" y="3216256"/>
                      <a:pt x="588720" y="3216256"/>
                    </a:cubicBezTo>
                    <a:lnTo>
                      <a:pt x="0" y="3216256"/>
                    </a:lnTo>
                    <a:lnTo>
                      <a:pt x="0" y="3216256"/>
                    </a:lnTo>
                    <a:lnTo>
                      <a:pt x="0" y="3216256"/>
                    </a:lnTo>
                    <a:lnTo>
                      <a:pt x="0" y="3"/>
                    </a:lnTo>
                    <a:lnTo>
                      <a:pt x="0" y="3"/>
                    </a:lnTo>
                    <a:lnTo>
                      <a:pt x="0" y="3"/>
                    </a:lnTo>
                    <a:lnTo>
                      <a:pt x="588720" y="3"/>
                    </a:lnTo>
                    <a:cubicBezTo>
                      <a:pt x="593798" y="3"/>
                      <a:pt x="598669" y="56479"/>
                      <a:pt x="602260" y="157009"/>
                    </a:cubicBezTo>
                    <a:cubicBezTo>
                      <a:pt x="605851" y="257539"/>
                      <a:pt x="607868" y="393884"/>
                      <a:pt x="607868" y="536054"/>
                    </a:cubicBezTo>
                    <a:close/>
                  </a:path>
                </a:pathLst>
              </a:custGeom>
              <a:gradFill flip="none" rotWithShape="1">
                <a:gsLst>
                  <a:gs pos="0">
                    <a:schemeClr val="accent6">
                      <a:lumMod val="40000"/>
                      <a:lumOff val="60000"/>
                    </a:schemeClr>
                  </a:gs>
                  <a:gs pos="100000">
                    <a:schemeClr val="bg1"/>
                  </a:gs>
                </a:gsLst>
                <a:lin ang="0" scaled="1"/>
                <a:tileRect/>
              </a:gradFill>
              <a:ln w="12700">
                <a:solidFill>
                  <a:schemeClr val="accent2"/>
                </a:solidFill>
              </a:ln>
              <a:effectLst/>
            </p:spPr>
            <p:style>
              <a:lnRef idx="2">
                <a:scrgbClr r="0" g="0" b="0"/>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153499" rIns="277324" bIns="153500" numCol="1" spcCol="1270" anchor="ctr" anchorCtr="0">
                <a:noAutofit/>
              </a:bodyPr>
              <a:lstStyle/>
              <a:p>
                <a:pPr marL="114300" lvl="1" indent="-114300" defTabSz="533400">
                  <a:lnSpc>
                    <a:spcPct val="85000"/>
                  </a:lnSpc>
                  <a:spcAft>
                    <a:spcPct val="15000"/>
                  </a:spcAft>
                  <a:buClr>
                    <a:srgbClr val="009ACC"/>
                  </a:buClr>
                  <a:buFont typeface="Wingdings" pitchFamily="2" charset="2"/>
                  <a:buChar char="§"/>
                </a:pPr>
                <a:r>
                  <a:rPr lang="en-US" sz="1100" dirty="0" smtClean="0">
                    <a:solidFill>
                      <a:srgbClr val="000000"/>
                    </a:solidFill>
                  </a:rPr>
                  <a:t>Operations in 36 countries and a focus on BIM with over </a:t>
                </a:r>
                <a:r>
                  <a:rPr lang="en-US" sz="1100" b="1" dirty="0" smtClean="0">
                    <a:solidFill>
                      <a:srgbClr val="000000"/>
                    </a:solidFill>
                  </a:rPr>
                  <a:t>7,000 BIM practitioners</a:t>
                </a:r>
                <a:endParaRPr lang="en-US" sz="1100" b="1" dirty="0">
                  <a:solidFill>
                    <a:srgbClr val="000000"/>
                  </a:solidFill>
                </a:endParaRPr>
              </a:p>
            </p:txBody>
          </p:sp>
          <p:sp>
            <p:nvSpPr>
              <p:cNvPr id="22" name="Freeform 21"/>
              <p:cNvSpPr/>
              <p:nvPr/>
            </p:nvSpPr>
            <p:spPr>
              <a:xfrm>
                <a:off x="320644" y="1816432"/>
                <a:ext cx="1809146" cy="608861"/>
              </a:xfrm>
              <a:custGeom>
                <a:avLst/>
                <a:gdLst>
                  <a:gd name="connsiteX0" fmla="*/ 0 w 1809146"/>
                  <a:gd name="connsiteY0" fmla="*/ 101479 h 608861"/>
                  <a:gd name="connsiteX1" fmla="*/ 29723 w 1809146"/>
                  <a:gd name="connsiteY1" fmla="*/ 29723 h 608861"/>
                  <a:gd name="connsiteX2" fmla="*/ 101480 w 1809146"/>
                  <a:gd name="connsiteY2" fmla="*/ 1 h 608861"/>
                  <a:gd name="connsiteX3" fmla="*/ 1707667 w 1809146"/>
                  <a:gd name="connsiteY3" fmla="*/ 0 h 608861"/>
                  <a:gd name="connsiteX4" fmla="*/ 1779423 w 1809146"/>
                  <a:gd name="connsiteY4" fmla="*/ 29723 h 608861"/>
                  <a:gd name="connsiteX5" fmla="*/ 1809145 w 1809146"/>
                  <a:gd name="connsiteY5" fmla="*/ 101480 h 608861"/>
                  <a:gd name="connsiteX6" fmla="*/ 1809146 w 1809146"/>
                  <a:gd name="connsiteY6" fmla="*/ 507382 h 608861"/>
                  <a:gd name="connsiteX7" fmla="*/ 1779423 w 1809146"/>
                  <a:gd name="connsiteY7" fmla="*/ 579139 h 608861"/>
                  <a:gd name="connsiteX8" fmla="*/ 1707666 w 1809146"/>
                  <a:gd name="connsiteY8" fmla="*/ 608861 h 608861"/>
                  <a:gd name="connsiteX9" fmla="*/ 101479 w 1809146"/>
                  <a:gd name="connsiteY9" fmla="*/ 608861 h 608861"/>
                  <a:gd name="connsiteX10" fmla="*/ 29723 w 1809146"/>
                  <a:gd name="connsiteY10" fmla="*/ 579138 h 608861"/>
                  <a:gd name="connsiteX11" fmla="*/ 1 w 1809146"/>
                  <a:gd name="connsiteY11" fmla="*/ 507381 h 608861"/>
                  <a:gd name="connsiteX12" fmla="*/ 0 w 1809146"/>
                  <a:gd name="connsiteY12" fmla="*/ 101479 h 60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9146" h="608861">
                    <a:moveTo>
                      <a:pt x="0" y="101479"/>
                    </a:moveTo>
                    <a:cubicBezTo>
                      <a:pt x="0" y="74565"/>
                      <a:pt x="10692" y="48754"/>
                      <a:pt x="29723" y="29723"/>
                    </a:cubicBezTo>
                    <a:cubicBezTo>
                      <a:pt x="48754" y="10692"/>
                      <a:pt x="74566" y="1"/>
                      <a:pt x="101480" y="1"/>
                    </a:cubicBezTo>
                    <a:lnTo>
                      <a:pt x="1707667" y="0"/>
                    </a:lnTo>
                    <a:cubicBezTo>
                      <a:pt x="1734581" y="0"/>
                      <a:pt x="1760392" y="10692"/>
                      <a:pt x="1779423" y="29723"/>
                    </a:cubicBezTo>
                    <a:cubicBezTo>
                      <a:pt x="1798454" y="48754"/>
                      <a:pt x="1809145" y="74566"/>
                      <a:pt x="1809145" y="101480"/>
                    </a:cubicBezTo>
                    <a:cubicBezTo>
                      <a:pt x="1809145" y="236781"/>
                      <a:pt x="1809146" y="372081"/>
                      <a:pt x="1809146" y="507382"/>
                    </a:cubicBezTo>
                    <a:cubicBezTo>
                      <a:pt x="1809146" y="534296"/>
                      <a:pt x="1798454" y="560108"/>
                      <a:pt x="1779423" y="579139"/>
                    </a:cubicBezTo>
                    <a:cubicBezTo>
                      <a:pt x="1760392" y="598170"/>
                      <a:pt x="1734580" y="608862"/>
                      <a:pt x="1707666" y="608861"/>
                    </a:cubicBezTo>
                    <a:lnTo>
                      <a:pt x="101479" y="608861"/>
                    </a:lnTo>
                    <a:cubicBezTo>
                      <a:pt x="74565" y="608861"/>
                      <a:pt x="48754" y="598169"/>
                      <a:pt x="29723" y="579138"/>
                    </a:cubicBezTo>
                    <a:cubicBezTo>
                      <a:pt x="10692" y="560107"/>
                      <a:pt x="1" y="534295"/>
                      <a:pt x="1" y="507381"/>
                    </a:cubicBezTo>
                    <a:cubicBezTo>
                      <a:pt x="1" y="372080"/>
                      <a:pt x="0" y="236780"/>
                      <a:pt x="0" y="101479"/>
                    </a:cubicBezTo>
                    <a:close/>
                  </a:path>
                </a:pathLst>
              </a:custGeom>
              <a:gradFill>
                <a:gsLst>
                  <a:gs pos="75000">
                    <a:schemeClr val="accent2"/>
                  </a:gs>
                  <a:gs pos="100000">
                    <a:schemeClr val="accent4"/>
                  </a:gs>
                </a:gsLst>
                <a:lin ang="16200000" scaled="1"/>
              </a:gradFill>
              <a:ln w="12700">
                <a:solidFill>
                  <a:schemeClr val="accent2"/>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0682" tIns="60202" rIns="90682" bIns="60202" numCol="1" spcCol="1270" anchor="ctr" anchorCtr="0">
                <a:noAutofit/>
              </a:bodyPr>
              <a:lstStyle/>
              <a:p>
                <a:pPr lvl="0" algn="ctr" defTabSz="711200">
                  <a:lnSpc>
                    <a:spcPct val="90000"/>
                  </a:lnSpc>
                  <a:spcBef>
                    <a:spcPct val="0"/>
                  </a:spcBef>
                  <a:spcAft>
                    <a:spcPct val="35000"/>
                  </a:spcAft>
                </a:pPr>
                <a:r>
                  <a:rPr lang="en-US" sz="1600" b="1" kern="1200" dirty="0" smtClean="0"/>
                  <a:t>Scale</a:t>
                </a:r>
                <a:endParaRPr lang="en-US" sz="1600" b="1" kern="1200" dirty="0"/>
              </a:p>
            </p:txBody>
          </p:sp>
        </p:grpSp>
        <p:grpSp>
          <p:nvGrpSpPr>
            <p:cNvPr id="34" name="Group 33"/>
            <p:cNvGrpSpPr/>
            <p:nvPr/>
          </p:nvGrpSpPr>
          <p:grpSpPr>
            <a:xfrm>
              <a:off x="320644" y="2469475"/>
              <a:ext cx="5020498" cy="781437"/>
              <a:chOff x="320644" y="2455737"/>
              <a:chExt cx="5020498" cy="781437"/>
            </a:xfrm>
          </p:grpSpPr>
          <p:sp>
            <p:nvSpPr>
              <p:cNvPr id="23" name="Freeform 22"/>
              <p:cNvSpPr/>
              <p:nvPr/>
            </p:nvSpPr>
            <p:spPr>
              <a:xfrm>
                <a:off x="1882691" y="2553200"/>
                <a:ext cx="3458451" cy="586510"/>
              </a:xfrm>
              <a:custGeom>
                <a:avLst/>
                <a:gdLst>
                  <a:gd name="connsiteX0" fmla="*/ 97753 w 586509"/>
                  <a:gd name="connsiteY0" fmla="*/ 0 h 3213118"/>
                  <a:gd name="connsiteX1" fmla="*/ 488756 w 586509"/>
                  <a:gd name="connsiteY1" fmla="*/ 0 h 3213118"/>
                  <a:gd name="connsiteX2" fmla="*/ 557878 w 586509"/>
                  <a:gd name="connsiteY2" fmla="*/ 28631 h 3213118"/>
                  <a:gd name="connsiteX3" fmla="*/ 586509 w 586509"/>
                  <a:gd name="connsiteY3" fmla="*/ 97753 h 3213118"/>
                  <a:gd name="connsiteX4" fmla="*/ 586509 w 586509"/>
                  <a:gd name="connsiteY4" fmla="*/ 3213118 h 3213118"/>
                  <a:gd name="connsiteX5" fmla="*/ 586509 w 586509"/>
                  <a:gd name="connsiteY5" fmla="*/ 3213118 h 3213118"/>
                  <a:gd name="connsiteX6" fmla="*/ 586509 w 586509"/>
                  <a:gd name="connsiteY6" fmla="*/ 3213118 h 3213118"/>
                  <a:gd name="connsiteX7" fmla="*/ 0 w 586509"/>
                  <a:gd name="connsiteY7" fmla="*/ 3213118 h 3213118"/>
                  <a:gd name="connsiteX8" fmla="*/ 0 w 586509"/>
                  <a:gd name="connsiteY8" fmla="*/ 3213118 h 3213118"/>
                  <a:gd name="connsiteX9" fmla="*/ 0 w 586509"/>
                  <a:gd name="connsiteY9" fmla="*/ 3213118 h 3213118"/>
                  <a:gd name="connsiteX10" fmla="*/ 0 w 586509"/>
                  <a:gd name="connsiteY10" fmla="*/ 97753 h 3213118"/>
                  <a:gd name="connsiteX11" fmla="*/ 28631 w 586509"/>
                  <a:gd name="connsiteY11" fmla="*/ 28631 h 3213118"/>
                  <a:gd name="connsiteX12" fmla="*/ 97753 w 586509"/>
                  <a:gd name="connsiteY12" fmla="*/ 0 h 321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509" h="3213118">
                    <a:moveTo>
                      <a:pt x="586509" y="535530"/>
                    </a:moveTo>
                    <a:lnTo>
                      <a:pt x="586509" y="2677588"/>
                    </a:lnTo>
                    <a:cubicBezTo>
                      <a:pt x="586509" y="2819620"/>
                      <a:pt x="584629" y="2955835"/>
                      <a:pt x="581283" y="3056264"/>
                    </a:cubicBezTo>
                    <a:cubicBezTo>
                      <a:pt x="577936" y="3156694"/>
                      <a:pt x="573398" y="3213115"/>
                      <a:pt x="568665" y="3213115"/>
                    </a:cubicBezTo>
                    <a:lnTo>
                      <a:pt x="0" y="3213115"/>
                    </a:lnTo>
                    <a:lnTo>
                      <a:pt x="0" y="3213115"/>
                    </a:lnTo>
                    <a:lnTo>
                      <a:pt x="0" y="3213115"/>
                    </a:lnTo>
                    <a:lnTo>
                      <a:pt x="0" y="3"/>
                    </a:lnTo>
                    <a:lnTo>
                      <a:pt x="0" y="3"/>
                    </a:lnTo>
                    <a:lnTo>
                      <a:pt x="0" y="3"/>
                    </a:lnTo>
                    <a:lnTo>
                      <a:pt x="568665" y="3"/>
                    </a:lnTo>
                    <a:cubicBezTo>
                      <a:pt x="573398" y="3"/>
                      <a:pt x="577936" y="56424"/>
                      <a:pt x="581283" y="156854"/>
                    </a:cubicBezTo>
                    <a:cubicBezTo>
                      <a:pt x="584629" y="257283"/>
                      <a:pt x="586509" y="393498"/>
                      <a:pt x="586509" y="535530"/>
                    </a:cubicBezTo>
                    <a:close/>
                  </a:path>
                </a:pathLst>
              </a:custGeom>
              <a:gradFill flip="none" rotWithShape="1">
                <a:gsLst>
                  <a:gs pos="0">
                    <a:schemeClr val="accent6">
                      <a:lumMod val="40000"/>
                      <a:lumOff val="60000"/>
                    </a:schemeClr>
                  </a:gs>
                  <a:gs pos="100000">
                    <a:schemeClr val="bg1"/>
                  </a:gs>
                </a:gsLst>
                <a:lin ang="0" scaled="1"/>
                <a:tileRect/>
              </a:gradFill>
              <a:ln w="12700">
                <a:solidFill>
                  <a:schemeClr val="accent2"/>
                </a:solidFill>
              </a:ln>
              <a:effectLst/>
            </p:spPr>
            <p:style>
              <a:lnRef idx="2">
                <a:scrgbClr r="0" g="0" b="0"/>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152457" rIns="276281" bIns="152456" numCol="1" spcCol="1270" anchor="ctr" anchorCtr="0">
                <a:noAutofit/>
              </a:bodyPr>
              <a:lstStyle/>
              <a:p>
                <a:pPr marL="114300" lvl="1" indent="-114300" algn="l" defTabSz="533400">
                  <a:lnSpc>
                    <a:spcPct val="85000"/>
                  </a:lnSpc>
                  <a:spcAft>
                    <a:spcPct val="15000"/>
                  </a:spcAft>
                  <a:buClr>
                    <a:srgbClr val="009ACC"/>
                  </a:buClr>
                  <a:buFont typeface="Wingdings" pitchFamily="2" charset="2"/>
                  <a:buChar char="§"/>
                </a:pPr>
                <a:r>
                  <a:rPr lang="en-US" sz="1100" kern="1200" dirty="0" smtClean="0">
                    <a:solidFill>
                      <a:srgbClr val="000000"/>
                    </a:solidFill>
                  </a:rPr>
                  <a:t>Best-in-class Rightshore</a:t>
                </a:r>
                <a:r>
                  <a:rPr lang="en-US" sz="1100" kern="1200" baseline="30000" dirty="0" smtClean="0">
                    <a:solidFill>
                      <a:srgbClr val="000000"/>
                    </a:solidFill>
                  </a:rPr>
                  <a:t>®</a:t>
                </a:r>
                <a:r>
                  <a:rPr lang="en-US" sz="1100" kern="1200" dirty="0" smtClean="0">
                    <a:solidFill>
                      <a:srgbClr val="000000"/>
                    </a:solidFill>
                  </a:rPr>
                  <a:t> capability for development and management of BIM solutions </a:t>
                </a:r>
                <a:r>
                  <a:rPr lang="en-US" sz="1100" b="1" kern="1200" dirty="0" smtClean="0">
                    <a:solidFill>
                      <a:srgbClr val="000000"/>
                    </a:solidFill>
                  </a:rPr>
                  <a:t>improves quality</a:t>
                </a:r>
                <a:endParaRPr lang="en-US" sz="1100" kern="1200" dirty="0"/>
              </a:p>
            </p:txBody>
          </p:sp>
          <p:sp>
            <p:nvSpPr>
              <p:cNvPr id="25" name="Freeform 24"/>
              <p:cNvSpPr/>
              <p:nvPr/>
            </p:nvSpPr>
            <p:spPr>
              <a:xfrm>
                <a:off x="320644" y="2455737"/>
                <a:ext cx="1807379" cy="781437"/>
              </a:xfrm>
              <a:custGeom>
                <a:avLst/>
                <a:gdLst>
                  <a:gd name="connsiteX0" fmla="*/ 0 w 1807379"/>
                  <a:gd name="connsiteY0" fmla="*/ 130242 h 781437"/>
                  <a:gd name="connsiteX1" fmla="*/ 38147 w 1807379"/>
                  <a:gd name="connsiteY1" fmla="*/ 38147 h 781437"/>
                  <a:gd name="connsiteX2" fmla="*/ 130242 w 1807379"/>
                  <a:gd name="connsiteY2" fmla="*/ 0 h 781437"/>
                  <a:gd name="connsiteX3" fmla="*/ 1677137 w 1807379"/>
                  <a:gd name="connsiteY3" fmla="*/ 0 h 781437"/>
                  <a:gd name="connsiteX4" fmla="*/ 1769232 w 1807379"/>
                  <a:gd name="connsiteY4" fmla="*/ 38147 h 781437"/>
                  <a:gd name="connsiteX5" fmla="*/ 1807379 w 1807379"/>
                  <a:gd name="connsiteY5" fmla="*/ 130242 h 781437"/>
                  <a:gd name="connsiteX6" fmla="*/ 1807379 w 1807379"/>
                  <a:gd name="connsiteY6" fmla="*/ 651195 h 781437"/>
                  <a:gd name="connsiteX7" fmla="*/ 1769232 w 1807379"/>
                  <a:gd name="connsiteY7" fmla="*/ 743290 h 781437"/>
                  <a:gd name="connsiteX8" fmla="*/ 1677137 w 1807379"/>
                  <a:gd name="connsiteY8" fmla="*/ 781437 h 781437"/>
                  <a:gd name="connsiteX9" fmla="*/ 130242 w 1807379"/>
                  <a:gd name="connsiteY9" fmla="*/ 781437 h 781437"/>
                  <a:gd name="connsiteX10" fmla="*/ 38147 w 1807379"/>
                  <a:gd name="connsiteY10" fmla="*/ 743290 h 781437"/>
                  <a:gd name="connsiteX11" fmla="*/ 0 w 1807379"/>
                  <a:gd name="connsiteY11" fmla="*/ 651195 h 781437"/>
                  <a:gd name="connsiteX12" fmla="*/ 0 w 1807379"/>
                  <a:gd name="connsiteY12" fmla="*/ 130242 h 78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379" h="781437">
                    <a:moveTo>
                      <a:pt x="0" y="130242"/>
                    </a:moveTo>
                    <a:cubicBezTo>
                      <a:pt x="0" y="95700"/>
                      <a:pt x="13722" y="62572"/>
                      <a:pt x="38147" y="38147"/>
                    </a:cubicBezTo>
                    <a:cubicBezTo>
                      <a:pt x="62572" y="13722"/>
                      <a:pt x="95700" y="0"/>
                      <a:pt x="130242" y="0"/>
                    </a:cubicBezTo>
                    <a:lnTo>
                      <a:pt x="1677137" y="0"/>
                    </a:lnTo>
                    <a:cubicBezTo>
                      <a:pt x="1711679" y="0"/>
                      <a:pt x="1744807" y="13722"/>
                      <a:pt x="1769232" y="38147"/>
                    </a:cubicBezTo>
                    <a:cubicBezTo>
                      <a:pt x="1793657" y="62572"/>
                      <a:pt x="1807379" y="95700"/>
                      <a:pt x="1807379" y="130242"/>
                    </a:cubicBezTo>
                    <a:lnTo>
                      <a:pt x="1807379" y="651195"/>
                    </a:lnTo>
                    <a:cubicBezTo>
                      <a:pt x="1807379" y="685737"/>
                      <a:pt x="1793657" y="718865"/>
                      <a:pt x="1769232" y="743290"/>
                    </a:cubicBezTo>
                    <a:cubicBezTo>
                      <a:pt x="1744807" y="767715"/>
                      <a:pt x="1711679" y="781437"/>
                      <a:pt x="1677137" y="781437"/>
                    </a:cubicBezTo>
                    <a:lnTo>
                      <a:pt x="130242" y="781437"/>
                    </a:lnTo>
                    <a:cubicBezTo>
                      <a:pt x="95700" y="781437"/>
                      <a:pt x="62572" y="767715"/>
                      <a:pt x="38147" y="743290"/>
                    </a:cubicBezTo>
                    <a:cubicBezTo>
                      <a:pt x="13722" y="718865"/>
                      <a:pt x="0" y="685737"/>
                      <a:pt x="0" y="651195"/>
                    </a:cubicBezTo>
                    <a:lnTo>
                      <a:pt x="0" y="130242"/>
                    </a:lnTo>
                    <a:close/>
                  </a:path>
                </a:pathLst>
              </a:custGeom>
              <a:gradFill>
                <a:gsLst>
                  <a:gs pos="75000">
                    <a:schemeClr val="accent2"/>
                  </a:gs>
                  <a:gs pos="100000">
                    <a:schemeClr val="accent4"/>
                  </a:gs>
                </a:gsLst>
                <a:lin ang="16200000" scaled="1"/>
              </a:gradFill>
              <a:ln w="12700">
                <a:solidFill>
                  <a:schemeClr val="accent2"/>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9107" tIns="68627" rIns="99107" bIns="68627" numCol="1" spcCol="1270" anchor="ctr" anchorCtr="0">
                <a:noAutofit/>
              </a:bodyPr>
              <a:lstStyle/>
              <a:p>
                <a:pPr lvl="0" algn="ctr" defTabSz="711200">
                  <a:lnSpc>
                    <a:spcPct val="90000"/>
                  </a:lnSpc>
                  <a:spcBef>
                    <a:spcPct val="0"/>
                  </a:spcBef>
                  <a:spcAft>
                    <a:spcPct val="35000"/>
                  </a:spcAft>
                </a:pPr>
                <a:r>
                  <a:rPr lang="en-US" sz="1600" b="1" kern="1200" dirty="0" smtClean="0"/>
                  <a:t>Global Delivery</a:t>
                </a:r>
                <a:endParaRPr lang="en-US" sz="1600" b="1" kern="1200" dirty="0"/>
              </a:p>
            </p:txBody>
          </p:sp>
        </p:grpSp>
        <p:grpSp>
          <p:nvGrpSpPr>
            <p:cNvPr id="35" name="Group 34"/>
            <p:cNvGrpSpPr/>
            <p:nvPr/>
          </p:nvGrpSpPr>
          <p:grpSpPr>
            <a:xfrm>
              <a:off x="320644" y="3288225"/>
              <a:ext cx="5020497" cy="608861"/>
              <a:chOff x="320644" y="3284790"/>
              <a:chExt cx="5020497" cy="608861"/>
            </a:xfrm>
          </p:grpSpPr>
          <p:sp>
            <p:nvSpPr>
              <p:cNvPr id="26" name="Freeform 25"/>
              <p:cNvSpPr/>
              <p:nvPr/>
            </p:nvSpPr>
            <p:spPr>
              <a:xfrm>
                <a:off x="1882691" y="3284790"/>
                <a:ext cx="3458450" cy="608861"/>
              </a:xfrm>
              <a:custGeom>
                <a:avLst/>
                <a:gdLst>
                  <a:gd name="connsiteX0" fmla="*/ 107203 w 643206"/>
                  <a:gd name="connsiteY0" fmla="*/ 0 h 3213118"/>
                  <a:gd name="connsiteX1" fmla="*/ 536003 w 643206"/>
                  <a:gd name="connsiteY1" fmla="*/ 0 h 3213118"/>
                  <a:gd name="connsiteX2" fmla="*/ 611807 w 643206"/>
                  <a:gd name="connsiteY2" fmla="*/ 31399 h 3213118"/>
                  <a:gd name="connsiteX3" fmla="*/ 643206 w 643206"/>
                  <a:gd name="connsiteY3" fmla="*/ 107203 h 3213118"/>
                  <a:gd name="connsiteX4" fmla="*/ 643206 w 643206"/>
                  <a:gd name="connsiteY4" fmla="*/ 3213118 h 3213118"/>
                  <a:gd name="connsiteX5" fmla="*/ 643206 w 643206"/>
                  <a:gd name="connsiteY5" fmla="*/ 3213118 h 3213118"/>
                  <a:gd name="connsiteX6" fmla="*/ 643206 w 643206"/>
                  <a:gd name="connsiteY6" fmla="*/ 3213118 h 3213118"/>
                  <a:gd name="connsiteX7" fmla="*/ 0 w 643206"/>
                  <a:gd name="connsiteY7" fmla="*/ 3213118 h 3213118"/>
                  <a:gd name="connsiteX8" fmla="*/ 0 w 643206"/>
                  <a:gd name="connsiteY8" fmla="*/ 3213118 h 3213118"/>
                  <a:gd name="connsiteX9" fmla="*/ 0 w 643206"/>
                  <a:gd name="connsiteY9" fmla="*/ 3213118 h 3213118"/>
                  <a:gd name="connsiteX10" fmla="*/ 0 w 643206"/>
                  <a:gd name="connsiteY10" fmla="*/ 107203 h 3213118"/>
                  <a:gd name="connsiteX11" fmla="*/ 31399 w 643206"/>
                  <a:gd name="connsiteY11" fmla="*/ 31399 h 3213118"/>
                  <a:gd name="connsiteX12" fmla="*/ 107203 w 643206"/>
                  <a:gd name="connsiteY12" fmla="*/ 0 h 321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3206" h="3213118">
                    <a:moveTo>
                      <a:pt x="643206" y="535531"/>
                    </a:moveTo>
                    <a:lnTo>
                      <a:pt x="643206" y="2677587"/>
                    </a:lnTo>
                    <a:cubicBezTo>
                      <a:pt x="643206" y="2819618"/>
                      <a:pt x="640945" y="2955834"/>
                      <a:pt x="636921" y="3056263"/>
                    </a:cubicBezTo>
                    <a:cubicBezTo>
                      <a:pt x="632896" y="3156692"/>
                      <a:pt x="627438" y="3213116"/>
                      <a:pt x="621746" y="3213116"/>
                    </a:cubicBezTo>
                    <a:lnTo>
                      <a:pt x="0" y="3213116"/>
                    </a:lnTo>
                    <a:lnTo>
                      <a:pt x="0" y="3213116"/>
                    </a:lnTo>
                    <a:lnTo>
                      <a:pt x="0" y="3213116"/>
                    </a:lnTo>
                    <a:lnTo>
                      <a:pt x="0" y="2"/>
                    </a:lnTo>
                    <a:lnTo>
                      <a:pt x="0" y="2"/>
                    </a:lnTo>
                    <a:lnTo>
                      <a:pt x="0" y="2"/>
                    </a:lnTo>
                    <a:lnTo>
                      <a:pt x="621746" y="2"/>
                    </a:lnTo>
                    <a:cubicBezTo>
                      <a:pt x="627438" y="2"/>
                      <a:pt x="632896" y="56426"/>
                      <a:pt x="636921" y="156855"/>
                    </a:cubicBezTo>
                    <a:cubicBezTo>
                      <a:pt x="640945" y="257284"/>
                      <a:pt x="643206" y="393500"/>
                      <a:pt x="643206" y="535531"/>
                    </a:cubicBezTo>
                    <a:close/>
                  </a:path>
                </a:pathLst>
              </a:custGeom>
              <a:gradFill flip="none" rotWithShape="1">
                <a:gsLst>
                  <a:gs pos="0">
                    <a:schemeClr val="accent6">
                      <a:lumMod val="40000"/>
                      <a:lumOff val="60000"/>
                    </a:schemeClr>
                  </a:gs>
                  <a:gs pos="100000">
                    <a:schemeClr val="bg1"/>
                  </a:gs>
                </a:gsLst>
                <a:lin ang="0" scaled="1"/>
                <a:tileRect/>
              </a:gradFill>
              <a:ln w="12700">
                <a:solidFill>
                  <a:schemeClr val="accent2"/>
                </a:solidFill>
              </a:ln>
              <a:effectLst/>
            </p:spPr>
            <p:style>
              <a:lnRef idx="2">
                <a:scrgbClr r="0" g="0" b="0"/>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155224" rIns="279048" bIns="155225" numCol="1" spcCol="1270" anchor="ctr" anchorCtr="0">
                <a:noAutofit/>
              </a:bodyPr>
              <a:lstStyle/>
              <a:p>
                <a:pPr marL="114300" lvl="1" indent="-114300" defTabSz="533400">
                  <a:lnSpc>
                    <a:spcPct val="85000"/>
                  </a:lnSpc>
                  <a:spcAft>
                    <a:spcPct val="15000"/>
                  </a:spcAft>
                  <a:buClr>
                    <a:srgbClr val="009ACC"/>
                  </a:buClr>
                  <a:buFont typeface="Wingdings" pitchFamily="2" charset="2"/>
                  <a:buChar char="§"/>
                </a:pPr>
                <a:r>
                  <a:rPr lang="en-US" sz="1100" dirty="0" smtClean="0">
                    <a:solidFill>
                      <a:srgbClr val="000000"/>
                    </a:solidFill>
                  </a:rPr>
                  <a:t>BI methodology and frameworks, and reference data architectures allow Capgemini to </a:t>
                </a:r>
                <a:r>
                  <a:rPr lang="en-US" sz="1100" b="1" dirty="0" smtClean="0">
                    <a:solidFill>
                      <a:srgbClr val="000000"/>
                    </a:solidFill>
                  </a:rPr>
                  <a:t>lower cost and time to value</a:t>
                </a:r>
                <a:endParaRPr lang="en-US" sz="1100" b="1" dirty="0">
                  <a:solidFill>
                    <a:srgbClr val="000000"/>
                  </a:solidFill>
                </a:endParaRPr>
              </a:p>
            </p:txBody>
          </p:sp>
          <p:sp>
            <p:nvSpPr>
              <p:cNvPr id="27" name="Freeform 26"/>
              <p:cNvSpPr/>
              <p:nvPr/>
            </p:nvSpPr>
            <p:spPr>
              <a:xfrm>
                <a:off x="320644" y="3284790"/>
                <a:ext cx="1807379" cy="608861"/>
              </a:xfrm>
              <a:custGeom>
                <a:avLst/>
                <a:gdLst>
                  <a:gd name="connsiteX0" fmla="*/ 0 w 1807379"/>
                  <a:gd name="connsiteY0" fmla="*/ 101479 h 608861"/>
                  <a:gd name="connsiteX1" fmla="*/ 29723 w 1807379"/>
                  <a:gd name="connsiteY1" fmla="*/ 29723 h 608861"/>
                  <a:gd name="connsiteX2" fmla="*/ 101480 w 1807379"/>
                  <a:gd name="connsiteY2" fmla="*/ 1 h 608861"/>
                  <a:gd name="connsiteX3" fmla="*/ 1705900 w 1807379"/>
                  <a:gd name="connsiteY3" fmla="*/ 0 h 608861"/>
                  <a:gd name="connsiteX4" fmla="*/ 1777656 w 1807379"/>
                  <a:gd name="connsiteY4" fmla="*/ 29723 h 608861"/>
                  <a:gd name="connsiteX5" fmla="*/ 1807378 w 1807379"/>
                  <a:gd name="connsiteY5" fmla="*/ 101480 h 608861"/>
                  <a:gd name="connsiteX6" fmla="*/ 1807379 w 1807379"/>
                  <a:gd name="connsiteY6" fmla="*/ 507382 h 608861"/>
                  <a:gd name="connsiteX7" fmla="*/ 1777656 w 1807379"/>
                  <a:gd name="connsiteY7" fmla="*/ 579139 h 608861"/>
                  <a:gd name="connsiteX8" fmla="*/ 1705899 w 1807379"/>
                  <a:gd name="connsiteY8" fmla="*/ 608861 h 608861"/>
                  <a:gd name="connsiteX9" fmla="*/ 101479 w 1807379"/>
                  <a:gd name="connsiteY9" fmla="*/ 608861 h 608861"/>
                  <a:gd name="connsiteX10" fmla="*/ 29723 w 1807379"/>
                  <a:gd name="connsiteY10" fmla="*/ 579138 h 608861"/>
                  <a:gd name="connsiteX11" fmla="*/ 1 w 1807379"/>
                  <a:gd name="connsiteY11" fmla="*/ 507381 h 608861"/>
                  <a:gd name="connsiteX12" fmla="*/ 0 w 1807379"/>
                  <a:gd name="connsiteY12" fmla="*/ 101479 h 60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379" h="608861">
                    <a:moveTo>
                      <a:pt x="0" y="101479"/>
                    </a:moveTo>
                    <a:cubicBezTo>
                      <a:pt x="0" y="74565"/>
                      <a:pt x="10692" y="48754"/>
                      <a:pt x="29723" y="29723"/>
                    </a:cubicBezTo>
                    <a:cubicBezTo>
                      <a:pt x="48754" y="10692"/>
                      <a:pt x="74566" y="1"/>
                      <a:pt x="101480" y="1"/>
                    </a:cubicBezTo>
                    <a:lnTo>
                      <a:pt x="1705900" y="0"/>
                    </a:lnTo>
                    <a:cubicBezTo>
                      <a:pt x="1732814" y="0"/>
                      <a:pt x="1758625" y="10692"/>
                      <a:pt x="1777656" y="29723"/>
                    </a:cubicBezTo>
                    <a:cubicBezTo>
                      <a:pt x="1796687" y="48754"/>
                      <a:pt x="1807378" y="74566"/>
                      <a:pt x="1807378" y="101480"/>
                    </a:cubicBezTo>
                    <a:cubicBezTo>
                      <a:pt x="1807378" y="236781"/>
                      <a:pt x="1807379" y="372081"/>
                      <a:pt x="1807379" y="507382"/>
                    </a:cubicBezTo>
                    <a:cubicBezTo>
                      <a:pt x="1807379" y="534296"/>
                      <a:pt x="1796687" y="560108"/>
                      <a:pt x="1777656" y="579139"/>
                    </a:cubicBezTo>
                    <a:cubicBezTo>
                      <a:pt x="1758625" y="598170"/>
                      <a:pt x="1732813" y="608862"/>
                      <a:pt x="1705899" y="608861"/>
                    </a:cubicBezTo>
                    <a:lnTo>
                      <a:pt x="101479" y="608861"/>
                    </a:lnTo>
                    <a:cubicBezTo>
                      <a:pt x="74565" y="608861"/>
                      <a:pt x="48754" y="598169"/>
                      <a:pt x="29723" y="579138"/>
                    </a:cubicBezTo>
                    <a:cubicBezTo>
                      <a:pt x="10692" y="560107"/>
                      <a:pt x="1" y="534295"/>
                      <a:pt x="1" y="507381"/>
                    </a:cubicBezTo>
                    <a:cubicBezTo>
                      <a:pt x="1" y="372080"/>
                      <a:pt x="0" y="236780"/>
                      <a:pt x="0" y="101479"/>
                    </a:cubicBezTo>
                    <a:close/>
                  </a:path>
                </a:pathLst>
              </a:custGeom>
              <a:gradFill>
                <a:gsLst>
                  <a:gs pos="75000">
                    <a:schemeClr val="accent2"/>
                  </a:gs>
                  <a:gs pos="100000">
                    <a:schemeClr val="accent4"/>
                  </a:gs>
                </a:gsLst>
                <a:lin ang="16200000" scaled="1"/>
              </a:gradFill>
              <a:ln w="12700">
                <a:solidFill>
                  <a:schemeClr val="accent2"/>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0682" tIns="60202" rIns="90682" bIns="60202" numCol="1" spcCol="1270" anchor="ctr" anchorCtr="0">
                <a:noAutofit/>
              </a:bodyPr>
              <a:lstStyle/>
              <a:p>
                <a:pPr lvl="0" algn="ctr" defTabSz="711200">
                  <a:lnSpc>
                    <a:spcPct val="90000"/>
                  </a:lnSpc>
                  <a:spcBef>
                    <a:spcPct val="0"/>
                  </a:spcBef>
                  <a:spcAft>
                    <a:spcPct val="35000"/>
                  </a:spcAft>
                </a:pPr>
                <a:r>
                  <a:rPr lang="en-US" sz="1600" b="1" kern="1200" dirty="0" smtClean="0"/>
                  <a:t>Accelerators</a:t>
                </a:r>
                <a:endParaRPr lang="en-US" sz="1600" b="1" kern="1200" dirty="0"/>
              </a:p>
            </p:txBody>
          </p:sp>
        </p:grpSp>
        <p:grpSp>
          <p:nvGrpSpPr>
            <p:cNvPr id="36" name="Group 35"/>
            <p:cNvGrpSpPr/>
            <p:nvPr/>
          </p:nvGrpSpPr>
          <p:grpSpPr>
            <a:xfrm>
              <a:off x="320644" y="3934399"/>
              <a:ext cx="5025405" cy="608861"/>
              <a:chOff x="320644" y="3941267"/>
              <a:chExt cx="5025405" cy="608861"/>
            </a:xfrm>
          </p:grpSpPr>
          <p:sp>
            <p:nvSpPr>
              <p:cNvPr id="28" name="Freeform 27"/>
              <p:cNvSpPr/>
              <p:nvPr/>
            </p:nvSpPr>
            <p:spPr>
              <a:xfrm>
                <a:off x="1884218" y="4002153"/>
                <a:ext cx="3461831" cy="487090"/>
              </a:xfrm>
              <a:custGeom>
                <a:avLst/>
                <a:gdLst>
                  <a:gd name="connsiteX0" fmla="*/ 81183 w 487089"/>
                  <a:gd name="connsiteY0" fmla="*/ 0 h 3216259"/>
                  <a:gd name="connsiteX1" fmla="*/ 405906 w 487089"/>
                  <a:gd name="connsiteY1" fmla="*/ 0 h 3216259"/>
                  <a:gd name="connsiteX2" fmla="*/ 463311 w 487089"/>
                  <a:gd name="connsiteY2" fmla="*/ 23778 h 3216259"/>
                  <a:gd name="connsiteX3" fmla="*/ 487089 w 487089"/>
                  <a:gd name="connsiteY3" fmla="*/ 81183 h 3216259"/>
                  <a:gd name="connsiteX4" fmla="*/ 487089 w 487089"/>
                  <a:gd name="connsiteY4" fmla="*/ 3216259 h 3216259"/>
                  <a:gd name="connsiteX5" fmla="*/ 487089 w 487089"/>
                  <a:gd name="connsiteY5" fmla="*/ 3216259 h 3216259"/>
                  <a:gd name="connsiteX6" fmla="*/ 487089 w 487089"/>
                  <a:gd name="connsiteY6" fmla="*/ 3216259 h 3216259"/>
                  <a:gd name="connsiteX7" fmla="*/ 0 w 487089"/>
                  <a:gd name="connsiteY7" fmla="*/ 3216259 h 3216259"/>
                  <a:gd name="connsiteX8" fmla="*/ 0 w 487089"/>
                  <a:gd name="connsiteY8" fmla="*/ 3216259 h 3216259"/>
                  <a:gd name="connsiteX9" fmla="*/ 0 w 487089"/>
                  <a:gd name="connsiteY9" fmla="*/ 3216259 h 3216259"/>
                  <a:gd name="connsiteX10" fmla="*/ 0 w 487089"/>
                  <a:gd name="connsiteY10" fmla="*/ 81183 h 3216259"/>
                  <a:gd name="connsiteX11" fmla="*/ 23778 w 487089"/>
                  <a:gd name="connsiteY11" fmla="*/ 23778 h 3216259"/>
                  <a:gd name="connsiteX12" fmla="*/ 81183 w 487089"/>
                  <a:gd name="connsiteY12" fmla="*/ 0 h 321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7089" h="3216259">
                    <a:moveTo>
                      <a:pt x="487089" y="536055"/>
                    </a:moveTo>
                    <a:lnTo>
                      <a:pt x="487089" y="2680204"/>
                    </a:lnTo>
                    <a:cubicBezTo>
                      <a:pt x="487089" y="2822373"/>
                      <a:pt x="485794" y="2958719"/>
                      <a:pt x="483488" y="3059249"/>
                    </a:cubicBezTo>
                    <a:cubicBezTo>
                      <a:pt x="481182" y="3159780"/>
                      <a:pt x="478055" y="3216256"/>
                      <a:pt x="474794" y="3216256"/>
                    </a:cubicBezTo>
                    <a:lnTo>
                      <a:pt x="0" y="3216256"/>
                    </a:lnTo>
                    <a:lnTo>
                      <a:pt x="0" y="3216256"/>
                    </a:lnTo>
                    <a:lnTo>
                      <a:pt x="0" y="3216256"/>
                    </a:lnTo>
                    <a:lnTo>
                      <a:pt x="0" y="3"/>
                    </a:lnTo>
                    <a:lnTo>
                      <a:pt x="0" y="3"/>
                    </a:lnTo>
                    <a:lnTo>
                      <a:pt x="0" y="3"/>
                    </a:lnTo>
                    <a:lnTo>
                      <a:pt x="474794" y="3"/>
                    </a:lnTo>
                    <a:cubicBezTo>
                      <a:pt x="478055" y="3"/>
                      <a:pt x="481182" y="56479"/>
                      <a:pt x="483488" y="157010"/>
                    </a:cubicBezTo>
                    <a:cubicBezTo>
                      <a:pt x="485794" y="257540"/>
                      <a:pt x="487089" y="393886"/>
                      <a:pt x="487089" y="536055"/>
                    </a:cubicBezTo>
                    <a:close/>
                  </a:path>
                </a:pathLst>
              </a:custGeom>
              <a:gradFill flip="none" rotWithShape="1">
                <a:gsLst>
                  <a:gs pos="0">
                    <a:schemeClr val="accent6">
                      <a:lumMod val="40000"/>
                      <a:lumOff val="60000"/>
                    </a:schemeClr>
                  </a:gs>
                  <a:gs pos="100000">
                    <a:schemeClr val="bg1"/>
                  </a:gs>
                </a:gsLst>
                <a:lin ang="0" scaled="1"/>
                <a:tileRect/>
              </a:gradFill>
              <a:ln w="12700">
                <a:solidFill>
                  <a:schemeClr val="accent2"/>
                </a:solidFill>
              </a:ln>
              <a:effectLst/>
            </p:spPr>
            <p:style>
              <a:lnRef idx="2">
                <a:scrgbClr r="0" g="0" b="0"/>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147603" rIns="271428" bIns="147604" numCol="1" spcCol="1270" anchor="ctr" anchorCtr="0">
                <a:noAutofit/>
              </a:bodyPr>
              <a:lstStyle/>
              <a:p>
                <a:pPr marL="114300" lvl="1" indent="-114300" defTabSz="533400">
                  <a:lnSpc>
                    <a:spcPct val="85000"/>
                  </a:lnSpc>
                  <a:spcAft>
                    <a:spcPct val="15000"/>
                  </a:spcAft>
                  <a:buClr>
                    <a:srgbClr val="009ACC"/>
                  </a:buClr>
                  <a:buFont typeface="Wingdings" pitchFamily="2" charset="2"/>
                  <a:buChar char="§"/>
                </a:pPr>
                <a:r>
                  <a:rPr lang="en-US" sz="1100" dirty="0" smtClean="0">
                    <a:solidFill>
                      <a:srgbClr val="000000"/>
                    </a:solidFill>
                  </a:rPr>
                  <a:t>DELIVER Methodology provides a comprehensive roadmap that </a:t>
                </a:r>
                <a:r>
                  <a:rPr lang="en-US" sz="1100" b="1" dirty="0" smtClean="0">
                    <a:solidFill>
                      <a:srgbClr val="000000"/>
                    </a:solidFill>
                  </a:rPr>
                  <a:t>accelerates delivery</a:t>
                </a:r>
                <a:endParaRPr lang="en-US" sz="1100" b="1" dirty="0">
                  <a:solidFill>
                    <a:srgbClr val="000000"/>
                  </a:solidFill>
                </a:endParaRPr>
              </a:p>
            </p:txBody>
          </p:sp>
          <p:sp>
            <p:nvSpPr>
              <p:cNvPr id="29" name="Freeform 28"/>
              <p:cNvSpPr/>
              <p:nvPr/>
            </p:nvSpPr>
            <p:spPr>
              <a:xfrm>
                <a:off x="320644" y="3941267"/>
                <a:ext cx="1809146" cy="608861"/>
              </a:xfrm>
              <a:custGeom>
                <a:avLst/>
                <a:gdLst>
                  <a:gd name="connsiteX0" fmla="*/ 0 w 1809146"/>
                  <a:gd name="connsiteY0" fmla="*/ 101479 h 608861"/>
                  <a:gd name="connsiteX1" fmla="*/ 29723 w 1809146"/>
                  <a:gd name="connsiteY1" fmla="*/ 29723 h 608861"/>
                  <a:gd name="connsiteX2" fmla="*/ 101480 w 1809146"/>
                  <a:gd name="connsiteY2" fmla="*/ 1 h 608861"/>
                  <a:gd name="connsiteX3" fmla="*/ 1707667 w 1809146"/>
                  <a:gd name="connsiteY3" fmla="*/ 0 h 608861"/>
                  <a:gd name="connsiteX4" fmla="*/ 1779423 w 1809146"/>
                  <a:gd name="connsiteY4" fmla="*/ 29723 h 608861"/>
                  <a:gd name="connsiteX5" fmla="*/ 1809145 w 1809146"/>
                  <a:gd name="connsiteY5" fmla="*/ 101480 h 608861"/>
                  <a:gd name="connsiteX6" fmla="*/ 1809146 w 1809146"/>
                  <a:gd name="connsiteY6" fmla="*/ 507382 h 608861"/>
                  <a:gd name="connsiteX7" fmla="*/ 1779423 w 1809146"/>
                  <a:gd name="connsiteY7" fmla="*/ 579139 h 608861"/>
                  <a:gd name="connsiteX8" fmla="*/ 1707666 w 1809146"/>
                  <a:gd name="connsiteY8" fmla="*/ 608861 h 608861"/>
                  <a:gd name="connsiteX9" fmla="*/ 101479 w 1809146"/>
                  <a:gd name="connsiteY9" fmla="*/ 608861 h 608861"/>
                  <a:gd name="connsiteX10" fmla="*/ 29723 w 1809146"/>
                  <a:gd name="connsiteY10" fmla="*/ 579138 h 608861"/>
                  <a:gd name="connsiteX11" fmla="*/ 1 w 1809146"/>
                  <a:gd name="connsiteY11" fmla="*/ 507381 h 608861"/>
                  <a:gd name="connsiteX12" fmla="*/ 0 w 1809146"/>
                  <a:gd name="connsiteY12" fmla="*/ 101479 h 60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9146" h="608861">
                    <a:moveTo>
                      <a:pt x="0" y="101479"/>
                    </a:moveTo>
                    <a:cubicBezTo>
                      <a:pt x="0" y="74565"/>
                      <a:pt x="10692" y="48754"/>
                      <a:pt x="29723" y="29723"/>
                    </a:cubicBezTo>
                    <a:cubicBezTo>
                      <a:pt x="48754" y="10692"/>
                      <a:pt x="74566" y="1"/>
                      <a:pt x="101480" y="1"/>
                    </a:cubicBezTo>
                    <a:lnTo>
                      <a:pt x="1707667" y="0"/>
                    </a:lnTo>
                    <a:cubicBezTo>
                      <a:pt x="1734581" y="0"/>
                      <a:pt x="1760392" y="10692"/>
                      <a:pt x="1779423" y="29723"/>
                    </a:cubicBezTo>
                    <a:cubicBezTo>
                      <a:pt x="1798454" y="48754"/>
                      <a:pt x="1809145" y="74566"/>
                      <a:pt x="1809145" y="101480"/>
                    </a:cubicBezTo>
                    <a:cubicBezTo>
                      <a:pt x="1809145" y="236781"/>
                      <a:pt x="1809146" y="372081"/>
                      <a:pt x="1809146" y="507382"/>
                    </a:cubicBezTo>
                    <a:cubicBezTo>
                      <a:pt x="1809146" y="534296"/>
                      <a:pt x="1798454" y="560108"/>
                      <a:pt x="1779423" y="579139"/>
                    </a:cubicBezTo>
                    <a:cubicBezTo>
                      <a:pt x="1760392" y="598170"/>
                      <a:pt x="1734580" y="608862"/>
                      <a:pt x="1707666" y="608861"/>
                    </a:cubicBezTo>
                    <a:lnTo>
                      <a:pt x="101479" y="608861"/>
                    </a:lnTo>
                    <a:cubicBezTo>
                      <a:pt x="74565" y="608861"/>
                      <a:pt x="48754" y="598169"/>
                      <a:pt x="29723" y="579138"/>
                    </a:cubicBezTo>
                    <a:cubicBezTo>
                      <a:pt x="10692" y="560107"/>
                      <a:pt x="1" y="534295"/>
                      <a:pt x="1" y="507381"/>
                    </a:cubicBezTo>
                    <a:cubicBezTo>
                      <a:pt x="1" y="372080"/>
                      <a:pt x="0" y="236780"/>
                      <a:pt x="0" y="101479"/>
                    </a:cubicBezTo>
                    <a:close/>
                  </a:path>
                </a:pathLst>
              </a:custGeom>
              <a:gradFill>
                <a:gsLst>
                  <a:gs pos="75000">
                    <a:schemeClr val="accent2"/>
                  </a:gs>
                  <a:gs pos="100000">
                    <a:schemeClr val="accent4"/>
                  </a:gs>
                </a:gsLst>
                <a:lin ang="16200000" scaled="1"/>
              </a:gradFill>
              <a:ln w="12700">
                <a:solidFill>
                  <a:schemeClr val="accent2"/>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0682" tIns="60202" rIns="90682" bIns="60202" numCol="1" spcCol="1270" anchor="ctr" anchorCtr="0">
                <a:noAutofit/>
              </a:bodyPr>
              <a:lstStyle/>
              <a:p>
                <a:pPr lvl="0" algn="ctr" defTabSz="711200">
                  <a:lnSpc>
                    <a:spcPct val="90000"/>
                  </a:lnSpc>
                  <a:spcBef>
                    <a:spcPct val="0"/>
                  </a:spcBef>
                  <a:spcAft>
                    <a:spcPct val="35000"/>
                  </a:spcAft>
                </a:pPr>
                <a:r>
                  <a:rPr lang="en-US" sz="1600" b="1" kern="1200" dirty="0" smtClean="0"/>
                  <a:t>Methodology</a:t>
                </a:r>
                <a:endParaRPr lang="en-US" sz="1600" b="1" kern="1200" dirty="0"/>
              </a:p>
            </p:txBody>
          </p:sp>
        </p:grpSp>
        <p:grpSp>
          <p:nvGrpSpPr>
            <p:cNvPr id="37" name="Group 36"/>
            <p:cNvGrpSpPr/>
            <p:nvPr/>
          </p:nvGrpSpPr>
          <p:grpSpPr>
            <a:xfrm>
              <a:off x="320644" y="4580572"/>
              <a:ext cx="5025405" cy="608861"/>
              <a:chOff x="320644" y="4580572"/>
              <a:chExt cx="5025405" cy="608861"/>
            </a:xfrm>
          </p:grpSpPr>
          <p:sp>
            <p:nvSpPr>
              <p:cNvPr id="30" name="Freeform 29"/>
              <p:cNvSpPr/>
              <p:nvPr/>
            </p:nvSpPr>
            <p:spPr>
              <a:xfrm>
                <a:off x="1884218" y="4641458"/>
                <a:ext cx="3461831" cy="487090"/>
              </a:xfrm>
              <a:custGeom>
                <a:avLst/>
                <a:gdLst>
                  <a:gd name="connsiteX0" fmla="*/ 81183 w 487089"/>
                  <a:gd name="connsiteY0" fmla="*/ 0 h 3216259"/>
                  <a:gd name="connsiteX1" fmla="*/ 405906 w 487089"/>
                  <a:gd name="connsiteY1" fmla="*/ 0 h 3216259"/>
                  <a:gd name="connsiteX2" fmla="*/ 463311 w 487089"/>
                  <a:gd name="connsiteY2" fmla="*/ 23778 h 3216259"/>
                  <a:gd name="connsiteX3" fmla="*/ 487089 w 487089"/>
                  <a:gd name="connsiteY3" fmla="*/ 81183 h 3216259"/>
                  <a:gd name="connsiteX4" fmla="*/ 487089 w 487089"/>
                  <a:gd name="connsiteY4" fmla="*/ 3216259 h 3216259"/>
                  <a:gd name="connsiteX5" fmla="*/ 487089 w 487089"/>
                  <a:gd name="connsiteY5" fmla="*/ 3216259 h 3216259"/>
                  <a:gd name="connsiteX6" fmla="*/ 487089 w 487089"/>
                  <a:gd name="connsiteY6" fmla="*/ 3216259 h 3216259"/>
                  <a:gd name="connsiteX7" fmla="*/ 0 w 487089"/>
                  <a:gd name="connsiteY7" fmla="*/ 3216259 h 3216259"/>
                  <a:gd name="connsiteX8" fmla="*/ 0 w 487089"/>
                  <a:gd name="connsiteY8" fmla="*/ 3216259 h 3216259"/>
                  <a:gd name="connsiteX9" fmla="*/ 0 w 487089"/>
                  <a:gd name="connsiteY9" fmla="*/ 3216259 h 3216259"/>
                  <a:gd name="connsiteX10" fmla="*/ 0 w 487089"/>
                  <a:gd name="connsiteY10" fmla="*/ 81183 h 3216259"/>
                  <a:gd name="connsiteX11" fmla="*/ 23778 w 487089"/>
                  <a:gd name="connsiteY11" fmla="*/ 23778 h 3216259"/>
                  <a:gd name="connsiteX12" fmla="*/ 81183 w 487089"/>
                  <a:gd name="connsiteY12" fmla="*/ 0 h 321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7089" h="3216259">
                    <a:moveTo>
                      <a:pt x="487089" y="536055"/>
                    </a:moveTo>
                    <a:lnTo>
                      <a:pt x="487089" y="2680204"/>
                    </a:lnTo>
                    <a:cubicBezTo>
                      <a:pt x="487089" y="2822373"/>
                      <a:pt x="485794" y="2958719"/>
                      <a:pt x="483488" y="3059249"/>
                    </a:cubicBezTo>
                    <a:cubicBezTo>
                      <a:pt x="481182" y="3159780"/>
                      <a:pt x="478055" y="3216256"/>
                      <a:pt x="474794" y="3216256"/>
                    </a:cubicBezTo>
                    <a:lnTo>
                      <a:pt x="0" y="3216256"/>
                    </a:lnTo>
                    <a:lnTo>
                      <a:pt x="0" y="3216256"/>
                    </a:lnTo>
                    <a:lnTo>
                      <a:pt x="0" y="3216256"/>
                    </a:lnTo>
                    <a:lnTo>
                      <a:pt x="0" y="3"/>
                    </a:lnTo>
                    <a:lnTo>
                      <a:pt x="0" y="3"/>
                    </a:lnTo>
                    <a:lnTo>
                      <a:pt x="0" y="3"/>
                    </a:lnTo>
                    <a:lnTo>
                      <a:pt x="474794" y="3"/>
                    </a:lnTo>
                    <a:cubicBezTo>
                      <a:pt x="478055" y="3"/>
                      <a:pt x="481182" y="56479"/>
                      <a:pt x="483488" y="157010"/>
                    </a:cubicBezTo>
                    <a:cubicBezTo>
                      <a:pt x="485794" y="257540"/>
                      <a:pt x="487089" y="393886"/>
                      <a:pt x="487089" y="536055"/>
                    </a:cubicBezTo>
                    <a:close/>
                  </a:path>
                </a:pathLst>
              </a:custGeom>
              <a:gradFill flip="none" rotWithShape="1">
                <a:gsLst>
                  <a:gs pos="0">
                    <a:schemeClr val="accent6">
                      <a:lumMod val="40000"/>
                      <a:lumOff val="60000"/>
                    </a:schemeClr>
                  </a:gs>
                  <a:gs pos="100000">
                    <a:schemeClr val="bg1"/>
                  </a:gs>
                </a:gsLst>
                <a:lin ang="0" scaled="1"/>
                <a:tileRect/>
              </a:gradFill>
              <a:ln w="12700">
                <a:solidFill>
                  <a:schemeClr val="accent2"/>
                </a:solidFill>
              </a:ln>
              <a:effectLst/>
            </p:spPr>
            <p:style>
              <a:lnRef idx="2">
                <a:scrgbClr r="0" g="0" b="0"/>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147603" rIns="271428" bIns="147604" numCol="1" spcCol="1270" anchor="ctr" anchorCtr="0">
                <a:noAutofit/>
              </a:bodyPr>
              <a:lstStyle/>
              <a:p>
                <a:pPr marL="114300" lvl="1" indent="-114300" defTabSz="533400">
                  <a:lnSpc>
                    <a:spcPct val="85000"/>
                  </a:lnSpc>
                  <a:spcAft>
                    <a:spcPct val="15000"/>
                  </a:spcAft>
                  <a:buClr>
                    <a:srgbClr val="009ACC"/>
                  </a:buClr>
                  <a:buFont typeface="Wingdings" pitchFamily="2" charset="2"/>
                  <a:buChar char="§"/>
                </a:pPr>
                <a:r>
                  <a:rPr lang="en-US" sz="1100" dirty="0" smtClean="0">
                    <a:solidFill>
                      <a:srgbClr val="000000"/>
                    </a:solidFill>
                  </a:rPr>
                  <a:t>Worked with all the major software vendors to deliver solutions appropriate to the customer’s needs</a:t>
                </a:r>
                <a:endParaRPr lang="en-US" sz="1100" dirty="0">
                  <a:solidFill>
                    <a:srgbClr val="000000"/>
                  </a:solidFill>
                </a:endParaRPr>
              </a:p>
            </p:txBody>
          </p:sp>
          <p:sp>
            <p:nvSpPr>
              <p:cNvPr id="31" name="Freeform 30"/>
              <p:cNvSpPr/>
              <p:nvPr/>
            </p:nvSpPr>
            <p:spPr>
              <a:xfrm>
                <a:off x="320644" y="4580572"/>
                <a:ext cx="1809146" cy="608861"/>
              </a:xfrm>
              <a:custGeom>
                <a:avLst/>
                <a:gdLst>
                  <a:gd name="connsiteX0" fmla="*/ 0 w 1809146"/>
                  <a:gd name="connsiteY0" fmla="*/ 101479 h 608861"/>
                  <a:gd name="connsiteX1" fmla="*/ 29723 w 1809146"/>
                  <a:gd name="connsiteY1" fmla="*/ 29723 h 608861"/>
                  <a:gd name="connsiteX2" fmla="*/ 101480 w 1809146"/>
                  <a:gd name="connsiteY2" fmla="*/ 1 h 608861"/>
                  <a:gd name="connsiteX3" fmla="*/ 1707667 w 1809146"/>
                  <a:gd name="connsiteY3" fmla="*/ 0 h 608861"/>
                  <a:gd name="connsiteX4" fmla="*/ 1779423 w 1809146"/>
                  <a:gd name="connsiteY4" fmla="*/ 29723 h 608861"/>
                  <a:gd name="connsiteX5" fmla="*/ 1809145 w 1809146"/>
                  <a:gd name="connsiteY5" fmla="*/ 101480 h 608861"/>
                  <a:gd name="connsiteX6" fmla="*/ 1809146 w 1809146"/>
                  <a:gd name="connsiteY6" fmla="*/ 507382 h 608861"/>
                  <a:gd name="connsiteX7" fmla="*/ 1779423 w 1809146"/>
                  <a:gd name="connsiteY7" fmla="*/ 579139 h 608861"/>
                  <a:gd name="connsiteX8" fmla="*/ 1707666 w 1809146"/>
                  <a:gd name="connsiteY8" fmla="*/ 608861 h 608861"/>
                  <a:gd name="connsiteX9" fmla="*/ 101479 w 1809146"/>
                  <a:gd name="connsiteY9" fmla="*/ 608861 h 608861"/>
                  <a:gd name="connsiteX10" fmla="*/ 29723 w 1809146"/>
                  <a:gd name="connsiteY10" fmla="*/ 579138 h 608861"/>
                  <a:gd name="connsiteX11" fmla="*/ 1 w 1809146"/>
                  <a:gd name="connsiteY11" fmla="*/ 507381 h 608861"/>
                  <a:gd name="connsiteX12" fmla="*/ 0 w 1809146"/>
                  <a:gd name="connsiteY12" fmla="*/ 101479 h 60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9146" h="608861">
                    <a:moveTo>
                      <a:pt x="0" y="101479"/>
                    </a:moveTo>
                    <a:cubicBezTo>
                      <a:pt x="0" y="74565"/>
                      <a:pt x="10692" y="48754"/>
                      <a:pt x="29723" y="29723"/>
                    </a:cubicBezTo>
                    <a:cubicBezTo>
                      <a:pt x="48754" y="10692"/>
                      <a:pt x="74566" y="1"/>
                      <a:pt x="101480" y="1"/>
                    </a:cubicBezTo>
                    <a:lnTo>
                      <a:pt x="1707667" y="0"/>
                    </a:lnTo>
                    <a:cubicBezTo>
                      <a:pt x="1734581" y="0"/>
                      <a:pt x="1760392" y="10692"/>
                      <a:pt x="1779423" y="29723"/>
                    </a:cubicBezTo>
                    <a:cubicBezTo>
                      <a:pt x="1798454" y="48754"/>
                      <a:pt x="1809145" y="74566"/>
                      <a:pt x="1809145" y="101480"/>
                    </a:cubicBezTo>
                    <a:cubicBezTo>
                      <a:pt x="1809145" y="236781"/>
                      <a:pt x="1809146" y="372081"/>
                      <a:pt x="1809146" y="507382"/>
                    </a:cubicBezTo>
                    <a:cubicBezTo>
                      <a:pt x="1809146" y="534296"/>
                      <a:pt x="1798454" y="560108"/>
                      <a:pt x="1779423" y="579139"/>
                    </a:cubicBezTo>
                    <a:cubicBezTo>
                      <a:pt x="1760392" y="598170"/>
                      <a:pt x="1734580" y="608862"/>
                      <a:pt x="1707666" y="608861"/>
                    </a:cubicBezTo>
                    <a:lnTo>
                      <a:pt x="101479" y="608861"/>
                    </a:lnTo>
                    <a:cubicBezTo>
                      <a:pt x="74565" y="608861"/>
                      <a:pt x="48754" y="598169"/>
                      <a:pt x="29723" y="579138"/>
                    </a:cubicBezTo>
                    <a:cubicBezTo>
                      <a:pt x="10692" y="560107"/>
                      <a:pt x="1" y="534295"/>
                      <a:pt x="1" y="507381"/>
                    </a:cubicBezTo>
                    <a:cubicBezTo>
                      <a:pt x="1" y="372080"/>
                      <a:pt x="0" y="236780"/>
                      <a:pt x="0" y="101479"/>
                    </a:cubicBezTo>
                    <a:close/>
                  </a:path>
                </a:pathLst>
              </a:custGeom>
              <a:gradFill>
                <a:gsLst>
                  <a:gs pos="75000">
                    <a:schemeClr val="accent2"/>
                  </a:gs>
                  <a:gs pos="100000">
                    <a:schemeClr val="accent4"/>
                  </a:gs>
                </a:gsLst>
                <a:lin ang="16200000" scaled="1"/>
              </a:gradFill>
              <a:ln w="12700">
                <a:solidFill>
                  <a:schemeClr val="accent2"/>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0682" tIns="60202" rIns="90682" bIns="60202" numCol="1" spcCol="1270" anchor="ctr" anchorCtr="0">
                <a:noAutofit/>
              </a:bodyPr>
              <a:lstStyle/>
              <a:p>
                <a:pPr lvl="0" algn="ctr" defTabSz="711200">
                  <a:lnSpc>
                    <a:spcPct val="90000"/>
                  </a:lnSpc>
                  <a:spcBef>
                    <a:spcPct val="0"/>
                  </a:spcBef>
                  <a:spcAft>
                    <a:spcPct val="35000"/>
                  </a:spcAft>
                </a:pPr>
                <a:r>
                  <a:rPr lang="en-US" sz="1600" b="1" kern="1200" dirty="0" smtClean="0"/>
                  <a:t>Experience</a:t>
                </a:r>
                <a:endParaRPr lang="en-US" sz="1600" b="1" kern="1200" dirty="0"/>
              </a:p>
            </p:txBody>
          </p:sp>
        </p:grpSp>
      </p:gr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itle 1"/>
          <p:cNvSpPr txBox="1">
            <a:spLocks/>
          </p:cNvSpPr>
          <p:nvPr/>
        </p:nvSpPr>
        <p:spPr bwMode="auto">
          <a:xfrm>
            <a:off x="3582988" y="182563"/>
            <a:ext cx="4546600" cy="579437"/>
          </a:xfrm>
          <a:prstGeom prst="rect">
            <a:avLst/>
          </a:prstGeom>
          <a:noFill/>
          <a:ln w="9525">
            <a:noFill/>
            <a:miter lim="800000"/>
            <a:headEnd/>
            <a:tailEnd/>
          </a:ln>
        </p:spPr>
        <p:txBody>
          <a:bodyPr anchor="b"/>
          <a:lstStyle/>
          <a:p>
            <a:pPr algn="r" eaLnBrk="0" fontAlgn="auto" hangingPunct="0">
              <a:spcBef>
                <a:spcPts val="0"/>
              </a:spcBef>
              <a:spcAft>
                <a:spcPts val="0"/>
              </a:spcAft>
              <a:defRPr/>
            </a:pPr>
            <a:endParaRPr lang="en-US" sz="2000" b="1" kern="0" dirty="0">
              <a:solidFill>
                <a:schemeClr val="accent2"/>
              </a:solidFill>
              <a:latin typeface="+mj-lt"/>
              <a:ea typeface="+mj-ea"/>
              <a:cs typeface="+mj-cs"/>
            </a:endParaRPr>
          </a:p>
        </p:txBody>
      </p:sp>
      <p:sp>
        <p:nvSpPr>
          <p:cNvPr id="27" name="Rectangle 26"/>
          <p:cNvSpPr/>
          <p:nvPr/>
        </p:nvSpPr>
        <p:spPr bwMode="auto">
          <a:xfrm>
            <a:off x="316706" y="1235518"/>
            <a:ext cx="2907792" cy="254000"/>
          </a:xfrm>
          <a:prstGeom prst="rect">
            <a:avLst/>
          </a:prstGeom>
          <a:gradFill>
            <a:gsLst>
              <a:gs pos="75000">
                <a:schemeClr val="accent2"/>
              </a:gs>
              <a:gs pos="100000">
                <a:schemeClr val="accent4"/>
              </a:gs>
            </a:gsLst>
            <a:lin ang="16200000" scaled="1"/>
          </a:gradFill>
          <a:ln w="28575">
            <a:solidFill>
              <a:schemeClr val="accent2"/>
            </a:solidFill>
            <a:headEnd type="none" w="med" len="med"/>
            <a:tailEnd type="none" w="med" len="med"/>
          </a:ln>
          <a:effectLst/>
        </p:spPr>
        <p:txBody>
          <a:bodyPr lIns="0" tIns="0" rIns="0" bIns="0" anchor="ctr"/>
          <a:lstStyle/>
          <a:p>
            <a:pPr algn="ctr" fontAlgn="auto">
              <a:spcBef>
                <a:spcPts val="0"/>
              </a:spcBef>
              <a:spcAft>
                <a:spcPts val="0"/>
              </a:spcAft>
              <a:defRPr/>
            </a:pPr>
            <a:r>
              <a:rPr lang="en-US" sz="1400" b="1" kern="0" dirty="0">
                <a:solidFill>
                  <a:srgbClr val="00B050"/>
                </a:solidFill>
                <a:latin typeface="Arial" charset="0"/>
              </a:rPr>
              <a:t>Product Portfolio</a:t>
            </a:r>
          </a:p>
        </p:txBody>
      </p:sp>
      <p:sp>
        <p:nvSpPr>
          <p:cNvPr id="28" name="Rectangle 27"/>
          <p:cNvSpPr/>
          <p:nvPr/>
        </p:nvSpPr>
        <p:spPr bwMode="auto">
          <a:xfrm>
            <a:off x="316706" y="1507413"/>
            <a:ext cx="2907792" cy="2060575"/>
          </a:xfrm>
          <a:prstGeom prst="rect">
            <a:avLst/>
          </a:prstGeom>
          <a:solidFill>
            <a:sysClr val="window" lastClr="FFFFFF"/>
          </a:solidFill>
          <a:ln w="28575" cap="flat" cmpd="sng" algn="ctr">
            <a:solidFill>
              <a:schemeClr val="accent2"/>
            </a:solidFill>
            <a:prstDash val="solid"/>
            <a:headEnd type="none" w="med" len="med"/>
            <a:tailEnd type="none" w="med" len="med"/>
          </a:ln>
          <a:effectLst/>
        </p:spPr>
        <p:txBody>
          <a:bodyPr tIns="91440" rIns="0" bIns="0"/>
          <a:lstStyle/>
          <a:p>
            <a:pPr marL="114300" indent="-114300" fontAlgn="auto">
              <a:spcBef>
                <a:spcPts val="0"/>
              </a:spcBef>
              <a:spcAft>
                <a:spcPts val="0"/>
              </a:spcAft>
              <a:buClr>
                <a:schemeClr val="accent2"/>
              </a:buClr>
              <a:buFont typeface="Wingdings" pitchFamily="2" charset="2"/>
              <a:buChar char="§"/>
              <a:defRPr/>
            </a:pPr>
            <a:r>
              <a:rPr lang="fr-FR" sz="1000" kern="0" dirty="0">
                <a:solidFill>
                  <a:prstClr val="black"/>
                </a:solidFill>
                <a:latin typeface="Arial Narrow"/>
              </a:rPr>
              <a:t>OBIEE</a:t>
            </a:r>
          </a:p>
          <a:p>
            <a:pPr marL="114300" indent="-114300" fontAlgn="auto">
              <a:spcBef>
                <a:spcPts val="0"/>
              </a:spcBef>
              <a:spcAft>
                <a:spcPts val="0"/>
              </a:spcAft>
              <a:buClr>
                <a:schemeClr val="accent2"/>
              </a:buClr>
              <a:buFont typeface="Wingdings" pitchFamily="2" charset="2"/>
              <a:buChar char="§"/>
              <a:defRPr/>
            </a:pPr>
            <a:r>
              <a:rPr lang="fr-FR" sz="1000" kern="0" dirty="0">
                <a:solidFill>
                  <a:prstClr val="black"/>
                </a:solidFill>
                <a:latin typeface="Arial Narrow"/>
              </a:rPr>
              <a:t>OBIEE Applications</a:t>
            </a:r>
          </a:p>
          <a:p>
            <a:pPr marL="114300" indent="-114300" fontAlgn="auto">
              <a:spcBef>
                <a:spcPts val="0"/>
              </a:spcBef>
              <a:spcAft>
                <a:spcPts val="0"/>
              </a:spcAft>
              <a:buClr>
                <a:schemeClr val="accent2"/>
              </a:buClr>
              <a:buFont typeface="Wingdings" pitchFamily="2" charset="2"/>
              <a:buChar char="§"/>
              <a:defRPr/>
            </a:pPr>
            <a:r>
              <a:rPr lang="fr-FR" sz="1000" kern="0" dirty="0">
                <a:solidFill>
                  <a:prstClr val="black"/>
                </a:solidFill>
                <a:latin typeface="Arial Narrow"/>
              </a:rPr>
              <a:t>OBIEE Migrations/Upgrades</a:t>
            </a:r>
          </a:p>
          <a:p>
            <a:pPr marL="114300" indent="-114300" fontAlgn="auto">
              <a:spcBef>
                <a:spcPts val="0"/>
              </a:spcBef>
              <a:spcAft>
                <a:spcPts val="0"/>
              </a:spcAft>
              <a:buClr>
                <a:schemeClr val="accent2"/>
              </a:buClr>
              <a:buFont typeface="Wingdings" pitchFamily="2" charset="2"/>
              <a:buChar char="§"/>
              <a:defRPr/>
            </a:pPr>
            <a:r>
              <a:rPr lang="fr-FR" sz="1000" kern="0" dirty="0">
                <a:solidFill>
                  <a:prstClr val="black"/>
                </a:solidFill>
                <a:latin typeface="Arial Narrow"/>
              </a:rPr>
              <a:t>Brio/HFR</a:t>
            </a:r>
          </a:p>
          <a:p>
            <a:pPr marL="114300" indent="-114300" fontAlgn="auto">
              <a:spcBef>
                <a:spcPts val="0"/>
              </a:spcBef>
              <a:spcAft>
                <a:spcPts val="0"/>
              </a:spcAft>
              <a:buClr>
                <a:schemeClr val="accent2"/>
              </a:buClr>
              <a:buFont typeface="Wingdings" pitchFamily="2" charset="2"/>
              <a:buChar char="§"/>
              <a:defRPr/>
            </a:pPr>
            <a:r>
              <a:rPr lang="fr-FR" sz="1000" kern="0" dirty="0">
                <a:solidFill>
                  <a:prstClr val="black"/>
                </a:solidFill>
                <a:latin typeface="Arial Narrow"/>
              </a:rPr>
              <a:t>Report Migrations</a:t>
            </a:r>
          </a:p>
          <a:p>
            <a:pPr marL="114300" indent="-114300" fontAlgn="auto">
              <a:spcBef>
                <a:spcPts val="0"/>
              </a:spcBef>
              <a:spcAft>
                <a:spcPts val="0"/>
              </a:spcAft>
              <a:buClr>
                <a:schemeClr val="accent2"/>
              </a:buClr>
              <a:buFont typeface="Wingdings" pitchFamily="2" charset="2"/>
              <a:buChar char="§"/>
              <a:defRPr/>
            </a:pPr>
            <a:r>
              <a:rPr lang="fr-FR" sz="1000" kern="0" dirty="0">
                <a:solidFill>
                  <a:prstClr val="black"/>
                </a:solidFill>
                <a:latin typeface="Arial Narrow"/>
              </a:rPr>
              <a:t>Hyperion Planning, Capital Asset Planning, Workforce Planning</a:t>
            </a:r>
          </a:p>
          <a:p>
            <a:pPr marL="114300" indent="-114300" fontAlgn="auto">
              <a:spcBef>
                <a:spcPts val="0"/>
              </a:spcBef>
              <a:spcAft>
                <a:spcPts val="0"/>
              </a:spcAft>
              <a:buClr>
                <a:schemeClr val="accent2"/>
              </a:buClr>
              <a:buFont typeface="Wingdings" pitchFamily="2" charset="2"/>
              <a:buChar char="§"/>
              <a:defRPr/>
            </a:pPr>
            <a:r>
              <a:rPr lang="fr-FR" sz="1000" kern="0" dirty="0">
                <a:solidFill>
                  <a:prstClr val="black"/>
                </a:solidFill>
                <a:latin typeface="Arial Narrow"/>
              </a:rPr>
              <a:t>Hyperion Financial Management (HFM)</a:t>
            </a:r>
          </a:p>
          <a:p>
            <a:pPr marL="114300" indent="-114300" fontAlgn="auto">
              <a:spcBef>
                <a:spcPts val="0"/>
              </a:spcBef>
              <a:spcAft>
                <a:spcPts val="0"/>
              </a:spcAft>
              <a:buClr>
                <a:schemeClr val="accent2"/>
              </a:buClr>
              <a:buFont typeface="Wingdings" pitchFamily="2" charset="2"/>
              <a:buChar char="§"/>
              <a:defRPr/>
            </a:pPr>
            <a:r>
              <a:rPr lang="fr-FR" sz="1000" kern="0" dirty="0">
                <a:solidFill>
                  <a:prstClr val="black"/>
                </a:solidFill>
                <a:latin typeface="Arial Narrow"/>
              </a:rPr>
              <a:t>Hyperion Financial Data Quality Mgt</a:t>
            </a:r>
          </a:p>
          <a:p>
            <a:pPr marL="114300" indent="-114300" fontAlgn="auto">
              <a:spcBef>
                <a:spcPts val="0"/>
              </a:spcBef>
              <a:spcAft>
                <a:spcPts val="0"/>
              </a:spcAft>
              <a:buClr>
                <a:schemeClr val="accent2"/>
              </a:buClr>
              <a:buFont typeface="Wingdings" pitchFamily="2" charset="2"/>
              <a:buChar char="§"/>
              <a:defRPr/>
            </a:pPr>
            <a:r>
              <a:rPr lang="fr-FR" sz="1000" kern="0" dirty="0">
                <a:solidFill>
                  <a:prstClr val="black"/>
                </a:solidFill>
                <a:latin typeface="Arial Narrow"/>
              </a:rPr>
              <a:t>Hyperion DRM/MDM</a:t>
            </a:r>
          </a:p>
          <a:p>
            <a:pPr marL="114300" indent="-114300" fontAlgn="auto">
              <a:spcBef>
                <a:spcPts val="0"/>
              </a:spcBef>
              <a:spcAft>
                <a:spcPts val="0"/>
              </a:spcAft>
              <a:buClr>
                <a:schemeClr val="accent2"/>
              </a:buClr>
              <a:buFont typeface="Wingdings" pitchFamily="2" charset="2"/>
              <a:buChar char="§"/>
              <a:defRPr/>
            </a:pPr>
            <a:r>
              <a:rPr lang="fr-FR" sz="1000" kern="0" dirty="0">
                <a:solidFill>
                  <a:prstClr val="black"/>
                </a:solidFill>
                <a:latin typeface="Arial Narrow"/>
              </a:rPr>
              <a:t>Hyperion Essbase</a:t>
            </a:r>
          </a:p>
          <a:p>
            <a:pPr marL="114300" indent="-114300" fontAlgn="auto">
              <a:spcBef>
                <a:spcPts val="0"/>
              </a:spcBef>
              <a:spcAft>
                <a:spcPts val="0"/>
              </a:spcAft>
              <a:buClr>
                <a:schemeClr val="accent2"/>
              </a:buClr>
              <a:buFont typeface="Wingdings" pitchFamily="2" charset="2"/>
              <a:buChar char="§"/>
              <a:defRPr/>
            </a:pPr>
            <a:r>
              <a:rPr lang="fr-FR" sz="1000" kern="0" dirty="0">
                <a:solidFill>
                  <a:prstClr val="black"/>
                </a:solidFill>
                <a:latin typeface="Arial Narrow"/>
              </a:rPr>
              <a:t>Oracle Database</a:t>
            </a:r>
          </a:p>
          <a:p>
            <a:pPr marL="114300" indent="-114300" fontAlgn="auto">
              <a:spcBef>
                <a:spcPts val="0"/>
              </a:spcBef>
              <a:spcAft>
                <a:spcPts val="0"/>
              </a:spcAft>
              <a:buClr>
                <a:schemeClr val="accent2"/>
              </a:buClr>
              <a:buFont typeface="Wingdings" pitchFamily="2" charset="2"/>
              <a:buChar char="§"/>
              <a:defRPr/>
            </a:pPr>
            <a:r>
              <a:rPr lang="en-US" sz="1000" kern="0" dirty="0">
                <a:solidFill>
                  <a:prstClr val="black"/>
                </a:solidFill>
                <a:latin typeface="Arial Narrow"/>
              </a:rPr>
              <a:t>Oracle Data Integrator Enterprise Edition</a:t>
            </a:r>
          </a:p>
        </p:txBody>
      </p:sp>
      <p:sp>
        <p:nvSpPr>
          <p:cNvPr id="30" name="Rectangle 29"/>
          <p:cNvSpPr/>
          <p:nvPr/>
        </p:nvSpPr>
        <p:spPr bwMode="auto">
          <a:xfrm>
            <a:off x="316706" y="3802938"/>
            <a:ext cx="2907792" cy="1498600"/>
          </a:xfrm>
          <a:prstGeom prst="rect">
            <a:avLst/>
          </a:prstGeom>
          <a:solidFill>
            <a:sysClr val="window" lastClr="FFFFFF"/>
          </a:solidFill>
          <a:ln w="28575" cap="flat" cmpd="sng" algn="ctr">
            <a:solidFill>
              <a:schemeClr val="accent2"/>
            </a:solidFill>
            <a:prstDash val="solid"/>
            <a:headEnd type="none" w="med" len="med"/>
            <a:tailEnd type="none" w="med" len="med"/>
          </a:ln>
          <a:effectLst/>
        </p:spPr>
        <p:txBody>
          <a:bodyPr tIns="91440" rIns="0" bIns="0" anchor="ctr"/>
          <a:lstStyle/>
          <a:p>
            <a:pPr marL="114300" indent="-114300" fontAlgn="auto">
              <a:spcBef>
                <a:spcPts val="0"/>
              </a:spcBef>
              <a:spcAft>
                <a:spcPts val="0"/>
              </a:spcAft>
              <a:buClr>
                <a:schemeClr val="accent2"/>
              </a:buClr>
              <a:buFont typeface="Wingdings" pitchFamily="2" charset="2"/>
              <a:buChar char="§"/>
              <a:defRPr/>
            </a:pPr>
            <a:r>
              <a:rPr lang="en-US" sz="1000" kern="0" dirty="0">
                <a:solidFill>
                  <a:sysClr val="windowText" lastClr="000000"/>
                </a:solidFill>
                <a:latin typeface="Arial Narrow"/>
              </a:rPr>
              <a:t>Consulting Services</a:t>
            </a:r>
          </a:p>
          <a:p>
            <a:pPr marL="114300" indent="-114300" fontAlgn="auto">
              <a:spcBef>
                <a:spcPts val="0"/>
              </a:spcBef>
              <a:spcAft>
                <a:spcPts val="0"/>
              </a:spcAft>
              <a:buClr>
                <a:schemeClr val="accent2"/>
              </a:buClr>
              <a:buFont typeface="Wingdings" pitchFamily="2" charset="2"/>
              <a:buChar char="§"/>
              <a:defRPr/>
            </a:pPr>
            <a:r>
              <a:rPr lang="en-US" sz="1000" kern="0" dirty="0">
                <a:solidFill>
                  <a:sysClr val="windowText" lastClr="000000"/>
                </a:solidFill>
                <a:latin typeface="Arial Narrow"/>
              </a:rPr>
              <a:t>Upgrades</a:t>
            </a:r>
          </a:p>
          <a:p>
            <a:pPr marL="114300" indent="-114300" fontAlgn="auto">
              <a:spcBef>
                <a:spcPts val="0"/>
              </a:spcBef>
              <a:spcAft>
                <a:spcPts val="0"/>
              </a:spcAft>
              <a:buClr>
                <a:schemeClr val="accent2"/>
              </a:buClr>
              <a:buFont typeface="Wingdings" pitchFamily="2" charset="2"/>
              <a:buChar char="§"/>
              <a:defRPr/>
            </a:pPr>
            <a:r>
              <a:rPr lang="en-US" sz="1000" kern="0" dirty="0">
                <a:solidFill>
                  <a:sysClr val="windowText" lastClr="000000"/>
                </a:solidFill>
                <a:latin typeface="Arial Narrow"/>
              </a:rPr>
              <a:t>Installation &amp; configuration</a:t>
            </a:r>
          </a:p>
          <a:p>
            <a:pPr marL="114300" indent="-114300" fontAlgn="auto">
              <a:spcBef>
                <a:spcPts val="0"/>
              </a:spcBef>
              <a:spcAft>
                <a:spcPts val="0"/>
              </a:spcAft>
              <a:buClr>
                <a:schemeClr val="accent2"/>
              </a:buClr>
              <a:buFont typeface="Wingdings" pitchFamily="2" charset="2"/>
              <a:buChar char="§"/>
              <a:defRPr/>
            </a:pPr>
            <a:r>
              <a:rPr lang="en-US" sz="1000" kern="0" dirty="0">
                <a:solidFill>
                  <a:sysClr val="windowText" lastClr="000000"/>
                </a:solidFill>
                <a:latin typeface="Arial Narrow"/>
              </a:rPr>
              <a:t>Architecture &amp; Design Services</a:t>
            </a:r>
          </a:p>
          <a:p>
            <a:pPr marL="114300" indent="-114300" fontAlgn="auto">
              <a:spcBef>
                <a:spcPts val="0"/>
              </a:spcBef>
              <a:spcAft>
                <a:spcPts val="0"/>
              </a:spcAft>
              <a:buClr>
                <a:schemeClr val="accent2"/>
              </a:buClr>
              <a:buFont typeface="Wingdings" pitchFamily="2" charset="2"/>
              <a:buChar char="§"/>
              <a:defRPr/>
            </a:pPr>
            <a:r>
              <a:rPr lang="en-US" sz="1000" kern="0" dirty="0">
                <a:solidFill>
                  <a:sysClr val="windowText" lastClr="000000"/>
                </a:solidFill>
                <a:latin typeface="Arial Narrow"/>
              </a:rPr>
              <a:t>ETL &amp; Reporting Development</a:t>
            </a:r>
          </a:p>
          <a:p>
            <a:pPr marL="114300" indent="-114300" fontAlgn="auto">
              <a:spcBef>
                <a:spcPts val="0"/>
              </a:spcBef>
              <a:spcAft>
                <a:spcPts val="0"/>
              </a:spcAft>
              <a:buClr>
                <a:schemeClr val="accent2"/>
              </a:buClr>
              <a:buFont typeface="Wingdings" pitchFamily="2" charset="2"/>
              <a:buChar char="§"/>
              <a:defRPr/>
            </a:pPr>
            <a:r>
              <a:rPr lang="en-US" sz="1000" kern="0" dirty="0">
                <a:solidFill>
                  <a:sysClr val="windowText" lastClr="000000"/>
                </a:solidFill>
                <a:latin typeface="Arial Narrow"/>
              </a:rPr>
              <a:t>Data Management Solutions</a:t>
            </a:r>
          </a:p>
          <a:p>
            <a:pPr marL="114300" indent="-114300" fontAlgn="auto">
              <a:spcBef>
                <a:spcPts val="0"/>
              </a:spcBef>
              <a:spcAft>
                <a:spcPts val="0"/>
              </a:spcAft>
              <a:buClr>
                <a:schemeClr val="accent2"/>
              </a:buClr>
              <a:buFont typeface="Wingdings" pitchFamily="2" charset="2"/>
              <a:buChar char="§"/>
              <a:defRPr/>
            </a:pPr>
            <a:r>
              <a:rPr lang="en-US" sz="1000" kern="0" dirty="0">
                <a:solidFill>
                  <a:sysClr val="windowText" lastClr="000000"/>
                </a:solidFill>
                <a:latin typeface="Arial Narrow"/>
              </a:rPr>
              <a:t>Performance Management</a:t>
            </a:r>
          </a:p>
          <a:p>
            <a:pPr marL="114300" indent="-114300" fontAlgn="auto">
              <a:spcBef>
                <a:spcPts val="0"/>
              </a:spcBef>
              <a:spcAft>
                <a:spcPts val="0"/>
              </a:spcAft>
              <a:buClr>
                <a:schemeClr val="accent2"/>
              </a:buClr>
              <a:buFont typeface="Wingdings" pitchFamily="2" charset="2"/>
              <a:buChar char="§"/>
              <a:defRPr/>
            </a:pPr>
            <a:r>
              <a:rPr lang="en-US" sz="1000" kern="0" dirty="0">
                <a:solidFill>
                  <a:sysClr val="windowText" lastClr="000000"/>
                </a:solidFill>
                <a:latin typeface="Arial Narrow"/>
              </a:rPr>
              <a:t>Testing</a:t>
            </a:r>
          </a:p>
          <a:p>
            <a:pPr marL="114300" indent="-114300" fontAlgn="auto">
              <a:spcBef>
                <a:spcPts val="0"/>
              </a:spcBef>
              <a:spcAft>
                <a:spcPts val="0"/>
              </a:spcAft>
              <a:buClr>
                <a:schemeClr val="accent2"/>
              </a:buClr>
              <a:buFont typeface="Wingdings" pitchFamily="2" charset="2"/>
              <a:buChar char="§"/>
              <a:defRPr/>
            </a:pPr>
            <a:r>
              <a:rPr lang="en-US" sz="1000" kern="0" dirty="0">
                <a:solidFill>
                  <a:sysClr val="windowText" lastClr="000000"/>
                </a:solidFill>
                <a:latin typeface="Arial Narrow"/>
              </a:rPr>
              <a:t>Application Management Services</a:t>
            </a:r>
          </a:p>
        </p:txBody>
      </p:sp>
      <p:sp>
        <p:nvSpPr>
          <p:cNvPr id="31" name="Rectangle 30"/>
          <p:cNvSpPr/>
          <p:nvPr/>
        </p:nvSpPr>
        <p:spPr bwMode="auto">
          <a:xfrm>
            <a:off x="316706" y="5320588"/>
            <a:ext cx="2907792" cy="254000"/>
          </a:xfrm>
          <a:prstGeom prst="rect">
            <a:avLst/>
          </a:prstGeom>
          <a:gradFill>
            <a:gsLst>
              <a:gs pos="75000">
                <a:schemeClr val="accent2"/>
              </a:gs>
              <a:gs pos="100000">
                <a:schemeClr val="accent4"/>
              </a:gs>
            </a:gsLst>
            <a:lin ang="16200000" scaled="1"/>
          </a:gradFill>
          <a:ln w="28575">
            <a:solidFill>
              <a:schemeClr val="accent2"/>
            </a:solidFill>
            <a:headEnd type="none" w="med" len="med"/>
            <a:tailEnd type="none" w="med" len="med"/>
          </a:ln>
          <a:effectLst/>
        </p:spPr>
        <p:txBody>
          <a:bodyPr lIns="0" tIns="0" rIns="0" bIns="0" anchor="ctr"/>
          <a:lstStyle/>
          <a:p>
            <a:pPr algn="ctr" fontAlgn="auto">
              <a:spcBef>
                <a:spcPts val="0"/>
              </a:spcBef>
              <a:spcAft>
                <a:spcPts val="0"/>
              </a:spcAft>
              <a:defRPr/>
            </a:pPr>
            <a:r>
              <a:rPr lang="en-US" sz="1400" b="1" kern="0" dirty="0">
                <a:solidFill>
                  <a:sysClr val="window" lastClr="FFFFFF"/>
                </a:solidFill>
                <a:latin typeface="Arial" charset="0"/>
              </a:rPr>
              <a:t>Awards</a:t>
            </a:r>
          </a:p>
        </p:txBody>
      </p:sp>
      <p:sp>
        <p:nvSpPr>
          <p:cNvPr id="32" name="Rectangle 31"/>
          <p:cNvSpPr/>
          <p:nvPr/>
        </p:nvSpPr>
        <p:spPr bwMode="auto">
          <a:xfrm>
            <a:off x="316706" y="5574588"/>
            <a:ext cx="2907792" cy="914400"/>
          </a:xfrm>
          <a:prstGeom prst="rect">
            <a:avLst/>
          </a:prstGeom>
          <a:solidFill>
            <a:sysClr val="window" lastClr="FFFFFF"/>
          </a:solidFill>
          <a:ln w="28575" cap="flat" cmpd="sng" algn="ctr">
            <a:solidFill>
              <a:schemeClr val="accent2"/>
            </a:solidFill>
            <a:prstDash val="solid"/>
            <a:headEnd type="none" w="med" len="med"/>
            <a:tailEnd type="none" w="med" len="med"/>
          </a:ln>
          <a:effectLst/>
        </p:spPr>
        <p:txBody>
          <a:bodyPr tIns="91440" rIns="0" bIns="0"/>
          <a:lstStyle/>
          <a:p>
            <a:pPr marL="114300" lvl="3" indent="-114300" fontAlgn="auto">
              <a:spcBef>
                <a:spcPts val="0"/>
              </a:spcBef>
              <a:spcAft>
                <a:spcPts val="0"/>
              </a:spcAft>
              <a:buClr>
                <a:schemeClr val="accent2"/>
              </a:buClr>
              <a:buFont typeface="Wingdings" pitchFamily="2" charset="2"/>
              <a:buChar char="§"/>
              <a:defRPr/>
            </a:pPr>
            <a:r>
              <a:rPr lang="en-GB" altLang="zh-TW" sz="1000" kern="0" dirty="0">
                <a:solidFill>
                  <a:sysClr val="windowText" lastClr="000000"/>
                </a:solidFill>
                <a:latin typeface="Arial Narrow"/>
              </a:rPr>
              <a:t>North American Oracle BI / EPM partner of the year in 2007, 2008, and 2009</a:t>
            </a:r>
          </a:p>
          <a:p>
            <a:pPr marL="114300" lvl="3" indent="-114300" fontAlgn="auto">
              <a:spcBef>
                <a:spcPts val="0"/>
              </a:spcBef>
              <a:spcAft>
                <a:spcPts val="0"/>
              </a:spcAft>
              <a:buClr>
                <a:schemeClr val="accent2"/>
              </a:buClr>
              <a:buFont typeface="Wingdings" pitchFamily="2" charset="2"/>
              <a:buChar char="§"/>
              <a:defRPr/>
            </a:pPr>
            <a:r>
              <a:rPr lang="en-GB" altLang="zh-TW" sz="1000" kern="0" dirty="0">
                <a:solidFill>
                  <a:sysClr val="windowText" lastClr="000000"/>
                </a:solidFill>
                <a:latin typeface="Arial Narrow"/>
              </a:rPr>
              <a:t>Oracle Innovation Award in 2010</a:t>
            </a:r>
          </a:p>
          <a:p>
            <a:pPr marL="114300" lvl="3" indent="-114300" fontAlgn="auto">
              <a:spcBef>
                <a:spcPts val="0"/>
              </a:spcBef>
              <a:spcAft>
                <a:spcPts val="0"/>
              </a:spcAft>
              <a:buClr>
                <a:schemeClr val="accent2"/>
              </a:buClr>
              <a:buFont typeface="Wingdings" pitchFamily="2" charset="2"/>
              <a:buChar char="§"/>
              <a:defRPr/>
            </a:pPr>
            <a:r>
              <a:rPr lang="en-GB" altLang="zh-TW" sz="1000" kern="0" dirty="0">
                <a:solidFill>
                  <a:sysClr val="windowText" lastClr="000000"/>
                </a:solidFill>
                <a:latin typeface="Arial Narrow"/>
              </a:rPr>
              <a:t>Successfully completed over 400 Oracle BI, BI Apps, Data Warehousing, and EPM projects</a:t>
            </a:r>
            <a:endParaRPr lang="en-GB" altLang="zh-TW" sz="1050" dirty="0">
              <a:solidFill>
                <a:schemeClr val="tx2"/>
              </a:solidFill>
              <a:latin typeface="+mn-lt"/>
              <a:cs typeface="Arial" pitchFamily="34" charset="0"/>
            </a:endParaRPr>
          </a:p>
          <a:p>
            <a:pPr marL="114300" indent="-114300" fontAlgn="auto">
              <a:spcBef>
                <a:spcPts val="0"/>
              </a:spcBef>
              <a:spcAft>
                <a:spcPts val="0"/>
              </a:spcAft>
              <a:buClr>
                <a:schemeClr val="accent2"/>
              </a:buClr>
              <a:buFont typeface="Wingdings" pitchFamily="2" charset="2"/>
              <a:buChar char="§"/>
              <a:defRPr/>
            </a:pPr>
            <a:endParaRPr lang="en-US" sz="1000" kern="0" dirty="0">
              <a:solidFill>
                <a:sysClr val="windowText" lastClr="000000"/>
              </a:solidFill>
              <a:latin typeface="Arial Narrow"/>
            </a:endParaRPr>
          </a:p>
        </p:txBody>
      </p:sp>
      <p:sp>
        <p:nvSpPr>
          <p:cNvPr id="33" name="Rectangle 32"/>
          <p:cNvSpPr/>
          <p:nvPr/>
        </p:nvSpPr>
        <p:spPr bwMode="auto">
          <a:xfrm>
            <a:off x="3379788" y="2765863"/>
            <a:ext cx="5443537" cy="254000"/>
          </a:xfrm>
          <a:prstGeom prst="rect">
            <a:avLst/>
          </a:prstGeom>
          <a:gradFill>
            <a:gsLst>
              <a:gs pos="75000">
                <a:schemeClr val="accent1"/>
              </a:gs>
              <a:gs pos="100000">
                <a:schemeClr val="accent1">
                  <a:lumMod val="60000"/>
                  <a:lumOff val="40000"/>
                </a:schemeClr>
              </a:gs>
            </a:gsLst>
            <a:lin ang="16200000" scaled="1"/>
          </a:gradFill>
          <a:ln>
            <a:solidFill>
              <a:schemeClr val="accent1"/>
            </a:solidFill>
            <a:headEnd type="none" w="med" len="med"/>
            <a:tailEnd type="none" w="med" len="med"/>
          </a:ln>
          <a:effectLst>
            <a:outerShdw blurRad="40000" dist="23000" dir="5400000" rotWithShape="0">
              <a:srgbClr val="000000">
                <a:alpha val="35000"/>
              </a:srgbClr>
            </a:outerShdw>
          </a:effectLst>
        </p:spPr>
        <p:txBody>
          <a:bodyPr lIns="0" tIns="0" rIns="0" bIns="0" anchor="ctr"/>
          <a:lstStyle/>
          <a:p>
            <a:pPr algn="ctr" fontAlgn="auto">
              <a:spcBef>
                <a:spcPts val="0"/>
              </a:spcBef>
              <a:spcAft>
                <a:spcPts val="0"/>
              </a:spcAft>
              <a:defRPr/>
            </a:pPr>
            <a:r>
              <a:rPr lang="en-US" sz="1400" b="1" kern="0" dirty="0">
                <a:solidFill>
                  <a:sysClr val="window" lastClr="FFFFFF"/>
                </a:solidFill>
                <a:latin typeface="Arial" charset="0"/>
              </a:rPr>
              <a:t>Sample Case Studies</a:t>
            </a:r>
          </a:p>
        </p:txBody>
      </p:sp>
      <p:sp>
        <p:nvSpPr>
          <p:cNvPr id="34" name="Rectangle 33"/>
          <p:cNvSpPr/>
          <p:nvPr/>
        </p:nvSpPr>
        <p:spPr bwMode="auto">
          <a:xfrm>
            <a:off x="6281372" y="1235518"/>
            <a:ext cx="2547938" cy="254000"/>
          </a:xfrm>
          <a:prstGeom prst="rect">
            <a:avLst/>
          </a:prstGeom>
          <a:gradFill>
            <a:gsLst>
              <a:gs pos="75000">
                <a:schemeClr val="accent2"/>
              </a:gs>
              <a:gs pos="100000">
                <a:schemeClr val="accent4"/>
              </a:gs>
            </a:gsLst>
            <a:lin ang="16200000" scaled="1"/>
          </a:gradFill>
          <a:ln w="28575">
            <a:solidFill>
              <a:schemeClr val="accent2"/>
            </a:solidFill>
            <a:headEnd type="none" w="med" len="med"/>
            <a:tailEnd type="none" w="med" len="med"/>
          </a:ln>
          <a:effectLst/>
        </p:spPr>
        <p:txBody>
          <a:bodyPr lIns="0" tIns="0" rIns="0" bIns="0" anchor="ctr"/>
          <a:lstStyle/>
          <a:p>
            <a:pPr algn="ctr" fontAlgn="auto">
              <a:spcBef>
                <a:spcPts val="0"/>
              </a:spcBef>
              <a:spcAft>
                <a:spcPts val="0"/>
              </a:spcAft>
              <a:defRPr/>
            </a:pPr>
            <a:r>
              <a:rPr lang="en-US" sz="1400" b="1" kern="0" dirty="0">
                <a:solidFill>
                  <a:sysClr val="window" lastClr="FFFFFF"/>
                </a:solidFill>
                <a:latin typeface="Arial" charset="0"/>
              </a:rPr>
              <a:t>Resource Numbers  - 1,013</a:t>
            </a:r>
          </a:p>
        </p:txBody>
      </p:sp>
      <p:sp>
        <p:nvSpPr>
          <p:cNvPr id="35" name="Rectangle 34"/>
          <p:cNvSpPr/>
          <p:nvPr/>
        </p:nvSpPr>
        <p:spPr bwMode="auto">
          <a:xfrm>
            <a:off x="3384153" y="1507413"/>
            <a:ext cx="2752344" cy="1188720"/>
          </a:xfrm>
          <a:prstGeom prst="rect">
            <a:avLst/>
          </a:prstGeom>
          <a:solidFill>
            <a:sysClr val="window" lastClr="FFFFFF"/>
          </a:solidFill>
          <a:ln w="28575" cap="flat" cmpd="sng" algn="ctr">
            <a:solidFill>
              <a:schemeClr val="accent2"/>
            </a:solidFill>
            <a:prstDash val="solid"/>
            <a:headEnd type="none" w="med" len="med"/>
            <a:tailEnd type="none" w="med" len="med"/>
          </a:ln>
          <a:effectLst/>
        </p:spPr>
        <p:txBody>
          <a:bodyPr tIns="91440" rIns="0" bIns="0"/>
          <a:lstStyle/>
          <a:p>
            <a:pPr marL="114300" indent="-114300" fontAlgn="auto">
              <a:spcBef>
                <a:spcPts val="0"/>
              </a:spcBef>
              <a:spcAft>
                <a:spcPts val="0"/>
              </a:spcAft>
              <a:buClr>
                <a:schemeClr val="accent2"/>
              </a:buClr>
              <a:buFont typeface="Wingdings" pitchFamily="2" charset="2"/>
              <a:buChar char="§"/>
              <a:defRPr/>
            </a:pPr>
            <a:r>
              <a:rPr lang="en-US" sz="1000" kern="0" dirty="0">
                <a:solidFill>
                  <a:prstClr val="black"/>
                </a:solidFill>
                <a:latin typeface="Arial Narrow"/>
              </a:rPr>
              <a:t>Solution Architects</a:t>
            </a:r>
          </a:p>
          <a:p>
            <a:pPr marL="114300" indent="-114300" fontAlgn="auto">
              <a:spcBef>
                <a:spcPts val="0"/>
              </a:spcBef>
              <a:spcAft>
                <a:spcPts val="0"/>
              </a:spcAft>
              <a:buClr>
                <a:schemeClr val="accent2"/>
              </a:buClr>
              <a:buFont typeface="Wingdings" pitchFamily="2" charset="2"/>
              <a:buChar char="§"/>
              <a:defRPr/>
            </a:pPr>
            <a:r>
              <a:rPr lang="en-US" sz="1000" kern="0" dirty="0">
                <a:solidFill>
                  <a:prstClr val="black"/>
                </a:solidFill>
                <a:latin typeface="Arial Narrow"/>
              </a:rPr>
              <a:t>Project Managers</a:t>
            </a:r>
          </a:p>
          <a:p>
            <a:pPr marL="114300" indent="-114300" fontAlgn="auto">
              <a:spcBef>
                <a:spcPts val="0"/>
              </a:spcBef>
              <a:spcAft>
                <a:spcPts val="0"/>
              </a:spcAft>
              <a:buClr>
                <a:schemeClr val="accent2"/>
              </a:buClr>
              <a:buFont typeface="Wingdings" pitchFamily="2" charset="2"/>
              <a:buChar char="§"/>
              <a:defRPr/>
            </a:pPr>
            <a:r>
              <a:rPr lang="en-US" sz="1000" kern="0" dirty="0">
                <a:solidFill>
                  <a:prstClr val="black"/>
                </a:solidFill>
                <a:latin typeface="Arial Narrow"/>
              </a:rPr>
              <a:t>Technical Architects/SMEs</a:t>
            </a:r>
          </a:p>
          <a:p>
            <a:pPr marL="114300" indent="-114300" fontAlgn="auto">
              <a:spcBef>
                <a:spcPts val="0"/>
              </a:spcBef>
              <a:spcAft>
                <a:spcPts val="0"/>
              </a:spcAft>
              <a:buClr>
                <a:schemeClr val="accent2"/>
              </a:buClr>
              <a:buFont typeface="Wingdings" pitchFamily="2" charset="2"/>
              <a:buChar char="§"/>
              <a:defRPr/>
            </a:pPr>
            <a:r>
              <a:rPr lang="en-US" sz="1000" kern="0" dirty="0">
                <a:solidFill>
                  <a:prstClr val="black"/>
                </a:solidFill>
                <a:latin typeface="Arial Narrow"/>
              </a:rPr>
              <a:t>Performance Management Specialists</a:t>
            </a:r>
          </a:p>
          <a:p>
            <a:pPr marL="114300" indent="-114300" fontAlgn="auto">
              <a:spcBef>
                <a:spcPts val="0"/>
              </a:spcBef>
              <a:spcAft>
                <a:spcPts val="0"/>
              </a:spcAft>
              <a:buClr>
                <a:schemeClr val="accent2"/>
              </a:buClr>
              <a:buFont typeface="Wingdings" pitchFamily="2" charset="2"/>
              <a:buChar char="§"/>
              <a:defRPr/>
            </a:pPr>
            <a:r>
              <a:rPr lang="en-US" sz="1000" kern="0" dirty="0">
                <a:solidFill>
                  <a:prstClr val="black"/>
                </a:solidFill>
                <a:latin typeface="Arial Narrow"/>
              </a:rPr>
              <a:t>Oracle MDM Specialists</a:t>
            </a:r>
          </a:p>
          <a:p>
            <a:pPr marL="114300" indent="-114300" fontAlgn="auto">
              <a:spcBef>
                <a:spcPts val="0"/>
              </a:spcBef>
              <a:spcAft>
                <a:spcPts val="0"/>
              </a:spcAft>
              <a:buClr>
                <a:schemeClr val="accent2"/>
              </a:buClr>
              <a:buFont typeface="Wingdings" pitchFamily="2" charset="2"/>
              <a:buChar char="§"/>
              <a:defRPr/>
            </a:pPr>
            <a:r>
              <a:rPr lang="en-US" sz="1000" kern="0" dirty="0">
                <a:solidFill>
                  <a:prstClr val="black"/>
                </a:solidFill>
                <a:latin typeface="Arial Narrow"/>
              </a:rPr>
              <a:t> BI/EPM Developers</a:t>
            </a:r>
          </a:p>
          <a:p>
            <a:pPr marL="114300" indent="-114300" fontAlgn="auto">
              <a:spcBef>
                <a:spcPts val="0"/>
              </a:spcBef>
              <a:spcAft>
                <a:spcPts val="0"/>
              </a:spcAft>
              <a:buClr>
                <a:schemeClr val="accent2"/>
              </a:buClr>
              <a:buFont typeface="Wingdings" pitchFamily="2" charset="2"/>
              <a:buChar char="§"/>
              <a:defRPr/>
            </a:pPr>
            <a:r>
              <a:rPr lang="en-US" sz="1000" kern="0" dirty="0">
                <a:solidFill>
                  <a:prstClr val="black"/>
                </a:solidFill>
                <a:latin typeface="Arial Narrow"/>
              </a:rPr>
              <a:t>ODI Developers</a:t>
            </a:r>
          </a:p>
        </p:txBody>
      </p:sp>
      <p:sp>
        <p:nvSpPr>
          <p:cNvPr id="36" name="Rectangle 35"/>
          <p:cNvSpPr/>
          <p:nvPr/>
        </p:nvSpPr>
        <p:spPr bwMode="auto">
          <a:xfrm>
            <a:off x="3383169" y="1235518"/>
            <a:ext cx="2754313" cy="254000"/>
          </a:xfrm>
          <a:prstGeom prst="rect">
            <a:avLst/>
          </a:prstGeom>
          <a:gradFill>
            <a:gsLst>
              <a:gs pos="75000">
                <a:schemeClr val="accent2"/>
              </a:gs>
              <a:gs pos="100000">
                <a:schemeClr val="accent4"/>
              </a:gs>
            </a:gsLst>
            <a:lin ang="16200000" scaled="1"/>
          </a:gradFill>
          <a:ln w="28575">
            <a:solidFill>
              <a:schemeClr val="accent2"/>
            </a:solidFill>
            <a:headEnd type="none" w="med" len="med"/>
            <a:tailEnd type="none" w="med" len="med"/>
          </a:ln>
          <a:effectLst/>
        </p:spPr>
        <p:txBody>
          <a:bodyPr lIns="0" tIns="0" rIns="0" bIns="0" anchor="ctr"/>
          <a:lstStyle/>
          <a:p>
            <a:pPr algn="ctr" fontAlgn="auto">
              <a:spcBef>
                <a:spcPts val="0"/>
              </a:spcBef>
              <a:spcAft>
                <a:spcPts val="0"/>
              </a:spcAft>
              <a:defRPr/>
            </a:pPr>
            <a:r>
              <a:rPr lang="en-US" sz="1400" b="1" kern="0" dirty="0">
                <a:solidFill>
                  <a:srgbClr val="00B050"/>
                </a:solidFill>
                <a:latin typeface="Arial" charset="0"/>
              </a:rPr>
              <a:t>Roles</a:t>
            </a:r>
          </a:p>
        </p:txBody>
      </p:sp>
      <p:sp>
        <p:nvSpPr>
          <p:cNvPr id="38" name="Rectangle 37"/>
          <p:cNvSpPr/>
          <p:nvPr/>
        </p:nvSpPr>
        <p:spPr bwMode="auto">
          <a:xfrm>
            <a:off x="4627563" y="5187316"/>
            <a:ext cx="4195762" cy="548640"/>
          </a:xfrm>
          <a:prstGeom prst="rect">
            <a:avLst/>
          </a:prstGeom>
          <a:solidFill>
            <a:sysClr val="window" lastClr="FFFFFF"/>
          </a:solidFill>
          <a:ln w="28575" cap="flat" cmpd="sng" algn="ctr">
            <a:solidFill>
              <a:schemeClr val="accent5">
                <a:lumMod val="60000"/>
                <a:lumOff val="40000"/>
              </a:schemeClr>
            </a:solidFill>
            <a:prstDash val="solid"/>
            <a:headEnd type="none" w="med" len="med"/>
            <a:tailEnd type="none" w="med" len="med"/>
          </a:ln>
          <a:effectLst/>
        </p:spPr>
        <p:txBody>
          <a:bodyPr tIns="0" bIns="0" anchor="ctr"/>
          <a:lstStyle/>
          <a:p>
            <a:pPr marL="114300" lvl="2" indent="-114300" fontAlgn="auto">
              <a:spcBef>
                <a:spcPts val="0"/>
              </a:spcBef>
              <a:spcAft>
                <a:spcPts val="0"/>
              </a:spcAft>
              <a:buClr>
                <a:schemeClr val="accent2"/>
              </a:buClr>
              <a:buFont typeface="Wingdings" pitchFamily="2" charset="2"/>
              <a:buChar char="§"/>
              <a:defRPr/>
            </a:pPr>
            <a:r>
              <a:rPr lang="en-US" sz="1000" kern="0" dirty="0">
                <a:solidFill>
                  <a:sysClr val="windowText" lastClr="000000"/>
                </a:solidFill>
                <a:latin typeface="Arial Narrow"/>
              </a:rPr>
              <a:t>Making Data Work for Better Decision Making  by to streamlining the Extract, Transform and Loading (ETL) processes using Oracle Warehouse Builder (OWB) for pulling the data from disparate source systems</a:t>
            </a:r>
          </a:p>
        </p:txBody>
      </p:sp>
      <p:sp>
        <p:nvSpPr>
          <p:cNvPr id="40" name="Rectangle 39"/>
          <p:cNvSpPr/>
          <p:nvPr/>
        </p:nvSpPr>
        <p:spPr bwMode="auto">
          <a:xfrm>
            <a:off x="4627563" y="3801428"/>
            <a:ext cx="4195762" cy="548640"/>
          </a:xfrm>
          <a:prstGeom prst="rect">
            <a:avLst/>
          </a:prstGeom>
          <a:solidFill>
            <a:sysClr val="window" lastClr="FFFFFF"/>
          </a:solidFill>
          <a:ln w="28575" cap="flat" cmpd="sng" algn="ctr">
            <a:solidFill>
              <a:schemeClr val="accent3">
                <a:lumMod val="60000"/>
                <a:lumOff val="40000"/>
              </a:schemeClr>
            </a:solidFill>
            <a:prstDash val="solid"/>
            <a:headEnd type="none" w="med" len="med"/>
            <a:tailEnd type="none" w="med" len="med"/>
          </a:ln>
          <a:effectLst/>
        </p:spPr>
        <p:txBody>
          <a:bodyPr tIns="0" bIns="0" anchor="ctr"/>
          <a:lstStyle/>
          <a:p>
            <a:pPr marL="114300" lvl="2" indent="-114300" fontAlgn="auto">
              <a:spcBef>
                <a:spcPts val="0"/>
              </a:spcBef>
              <a:spcAft>
                <a:spcPts val="0"/>
              </a:spcAft>
              <a:buClr>
                <a:schemeClr val="accent2"/>
              </a:buClr>
              <a:buFont typeface="Wingdings" pitchFamily="2" charset="2"/>
              <a:buChar char="§"/>
              <a:defRPr/>
            </a:pPr>
            <a:r>
              <a:rPr lang="en-US" sz="1000" kern="0" dirty="0">
                <a:solidFill>
                  <a:sysClr val="windowText" lastClr="000000"/>
                </a:solidFill>
                <a:latin typeface="Arial Narrow"/>
              </a:rPr>
              <a:t>Development and support of Hyperion platform that covered Enterprise Planning and budgeting; and also to consolidate budgets from the different companies of the corporation.</a:t>
            </a:r>
          </a:p>
        </p:txBody>
      </p:sp>
      <p:sp>
        <p:nvSpPr>
          <p:cNvPr id="42" name="Rectangle 41"/>
          <p:cNvSpPr/>
          <p:nvPr/>
        </p:nvSpPr>
        <p:spPr bwMode="auto">
          <a:xfrm>
            <a:off x="4627563" y="4494372"/>
            <a:ext cx="4195762" cy="548640"/>
          </a:xfrm>
          <a:prstGeom prst="rect">
            <a:avLst/>
          </a:prstGeom>
          <a:solidFill>
            <a:sysClr val="window" lastClr="FFFFFF"/>
          </a:solidFill>
          <a:ln w="28575" cap="flat" cmpd="sng" algn="ctr">
            <a:solidFill>
              <a:schemeClr val="accent6"/>
            </a:solidFill>
            <a:prstDash val="solid"/>
            <a:headEnd type="none" w="med" len="med"/>
            <a:tailEnd type="none" w="med" len="med"/>
          </a:ln>
          <a:effectLst/>
        </p:spPr>
        <p:txBody>
          <a:bodyPr tIns="0" bIns="0" anchor="ctr"/>
          <a:lstStyle/>
          <a:p>
            <a:pPr marL="114300" lvl="2" indent="-114300" fontAlgn="auto">
              <a:spcBef>
                <a:spcPts val="0"/>
              </a:spcBef>
              <a:spcAft>
                <a:spcPts val="0"/>
              </a:spcAft>
              <a:buClr>
                <a:schemeClr val="accent2"/>
              </a:buClr>
              <a:buFont typeface="Wingdings" pitchFamily="2" charset="2"/>
              <a:buChar char="§"/>
              <a:defRPr/>
            </a:pPr>
            <a:r>
              <a:rPr lang="en-US" sz="1000" kern="0" dirty="0">
                <a:solidFill>
                  <a:sysClr val="windowText" lastClr="000000"/>
                </a:solidFill>
                <a:latin typeface="Arial Narrow"/>
              </a:rPr>
              <a:t>Implementation of a Hyperion application suite supporting formation and editing process of the group managerial consolidated financial state</a:t>
            </a:r>
          </a:p>
        </p:txBody>
      </p:sp>
      <p:sp>
        <p:nvSpPr>
          <p:cNvPr id="44" name="Rectangle 43"/>
          <p:cNvSpPr/>
          <p:nvPr/>
        </p:nvSpPr>
        <p:spPr bwMode="auto">
          <a:xfrm>
            <a:off x="4627563" y="3108484"/>
            <a:ext cx="4195762" cy="548640"/>
          </a:xfrm>
          <a:prstGeom prst="rect">
            <a:avLst/>
          </a:prstGeom>
          <a:solidFill>
            <a:sysClr val="window" lastClr="FFFFFF"/>
          </a:solidFill>
          <a:ln w="28575" cap="flat" cmpd="sng" algn="ctr">
            <a:solidFill>
              <a:schemeClr val="accent3"/>
            </a:solidFill>
            <a:prstDash val="solid"/>
            <a:headEnd type="none" w="med" len="med"/>
            <a:tailEnd type="none" w="med" len="med"/>
          </a:ln>
          <a:effectLst/>
        </p:spPr>
        <p:txBody>
          <a:bodyPr tIns="0" bIns="0" anchor="ctr"/>
          <a:lstStyle/>
          <a:p>
            <a:pPr marL="114300" indent="-114300" fontAlgn="auto">
              <a:spcBef>
                <a:spcPct val="20000"/>
              </a:spcBef>
              <a:spcAft>
                <a:spcPts val="0"/>
              </a:spcAft>
              <a:buClr>
                <a:schemeClr val="accent2"/>
              </a:buClr>
              <a:buFont typeface="Wingdings" pitchFamily="2" charset="2"/>
              <a:buChar char="§"/>
              <a:defRPr/>
            </a:pPr>
            <a:r>
              <a:rPr lang="en-US" sz="1000" kern="0" dirty="0">
                <a:solidFill>
                  <a:sysClr val="windowText" lastClr="000000"/>
                </a:solidFill>
                <a:latin typeface="Arial Narrow"/>
              </a:rPr>
              <a:t>Implementation of OBIEE providing scorecard, incentive reporting capabilities as well as daily operational reports to reduce manual development of analytical outcomes</a:t>
            </a:r>
          </a:p>
        </p:txBody>
      </p:sp>
      <p:sp>
        <p:nvSpPr>
          <p:cNvPr id="46" name="Rectangle 45"/>
          <p:cNvSpPr/>
          <p:nvPr/>
        </p:nvSpPr>
        <p:spPr bwMode="auto">
          <a:xfrm>
            <a:off x="4627563" y="5880259"/>
            <a:ext cx="4195762" cy="548640"/>
          </a:xfrm>
          <a:prstGeom prst="rect">
            <a:avLst/>
          </a:prstGeom>
          <a:solidFill>
            <a:sysClr val="window" lastClr="FFFFFF"/>
          </a:solidFill>
          <a:ln w="28575" cap="flat" cmpd="sng" algn="ctr">
            <a:solidFill>
              <a:schemeClr val="accent5"/>
            </a:solidFill>
            <a:prstDash val="solid"/>
            <a:headEnd type="none" w="med" len="med"/>
            <a:tailEnd type="none" w="med" len="med"/>
          </a:ln>
          <a:effectLst/>
        </p:spPr>
        <p:txBody>
          <a:bodyPr tIns="0" bIns="0" anchor="ctr"/>
          <a:lstStyle/>
          <a:p>
            <a:pPr marL="114300" lvl="2" indent="-114300" fontAlgn="auto">
              <a:spcBef>
                <a:spcPts val="0"/>
              </a:spcBef>
              <a:spcAft>
                <a:spcPts val="0"/>
              </a:spcAft>
              <a:buClr>
                <a:schemeClr val="accent2"/>
              </a:buClr>
              <a:buSzPct val="75000"/>
              <a:buFont typeface="Wingdings" pitchFamily="2" charset="2"/>
              <a:buChar char="§"/>
              <a:defRPr/>
            </a:pPr>
            <a:r>
              <a:rPr lang="en-US" sz="1000" kern="0" dirty="0">
                <a:solidFill>
                  <a:sysClr val="windowText" lastClr="000000"/>
                </a:solidFill>
                <a:latin typeface="Arial Narrow"/>
              </a:rPr>
              <a:t>Implemented Hyperion Enterprise &amp; Essbase OLAP to facilitate faster and accurate consolidation of monthly Financials as well as Financial process reengineering to remove non-value adding activities.</a:t>
            </a:r>
          </a:p>
        </p:txBody>
      </p:sp>
      <p:sp>
        <p:nvSpPr>
          <p:cNvPr id="47" name="Rectangle 46"/>
          <p:cNvSpPr/>
          <p:nvPr/>
        </p:nvSpPr>
        <p:spPr bwMode="auto">
          <a:xfrm>
            <a:off x="6279753" y="1507413"/>
            <a:ext cx="2551176" cy="1188720"/>
          </a:xfrm>
          <a:prstGeom prst="rect">
            <a:avLst/>
          </a:prstGeom>
          <a:solidFill>
            <a:sysClr val="window" lastClr="FFFFFF"/>
          </a:solidFill>
          <a:ln w="28575" cap="flat" cmpd="sng" algn="ctr">
            <a:solidFill>
              <a:schemeClr val="accent2"/>
            </a:solidFill>
            <a:prstDash val="solid"/>
            <a:headEnd type="none" w="med" len="med"/>
            <a:tailEnd type="none" w="med" len="med"/>
          </a:ln>
          <a:effectLst/>
        </p:spPr>
        <p:txBody>
          <a:bodyPr tIns="91440" rIns="0" bIns="0"/>
          <a:lstStyle/>
          <a:p>
            <a:pPr marL="114300" indent="-114300" fontAlgn="auto">
              <a:spcBef>
                <a:spcPts val="0"/>
              </a:spcBef>
              <a:spcAft>
                <a:spcPts val="0"/>
              </a:spcAft>
              <a:buClr>
                <a:schemeClr val="accent2"/>
              </a:buClr>
              <a:buFont typeface="Wingdings" pitchFamily="2" charset="2"/>
              <a:buChar char="§"/>
              <a:defRPr/>
            </a:pPr>
            <a:r>
              <a:rPr lang="en-US" sz="1000" kern="0" dirty="0">
                <a:solidFill>
                  <a:prstClr val="black"/>
                </a:solidFill>
                <a:latin typeface="Arial Narrow"/>
              </a:rPr>
              <a:t>Senior Managers	 &amp; Above	031</a:t>
            </a:r>
          </a:p>
          <a:p>
            <a:pPr marL="114300" indent="-114300" fontAlgn="auto">
              <a:spcBef>
                <a:spcPts val="0"/>
              </a:spcBef>
              <a:spcAft>
                <a:spcPts val="0"/>
              </a:spcAft>
              <a:buClr>
                <a:schemeClr val="accent2"/>
              </a:buClr>
              <a:buFont typeface="Wingdings" pitchFamily="2" charset="2"/>
              <a:buChar char="§"/>
              <a:defRPr/>
            </a:pPr>
            <a:r>
              <a:rPr lang="en-US" sz="1000" kern="0" dirty="0">
                <a:solidFill>
                  <a:prstClr val="black"/>
                </a:solidFill>
                <a:latin typeface="Arial Narrow"/>
              </a:rPr>
              <a:t>Managers		060</a:t>
            </a:r>
          </a:p>
          <a:p>
            <a:pPr marL="114300" indent="-114300" fontAlgn="auto">
              <a:spcBef>
                <a:spcPts val="0"/>
              </a:spcBef>
              <a:spcAft>
                <a:spcPts val="0"/>
              </a:spcAft>
              <a:buClr>
                <a:schemeClr val="accent2"/>
              </a:buClr>
              <a:buFont typeface="Wingdings" pitchFamily="2" charset="2"/>
              <a:buChar char="§"/>
              <a:defRPr/>
            </a:pPr>
            <a:r>
              <a:rPr lang="en-US" sz="1000" kern="0" dirty="0">
                <a:solidFill>
                  <a:prstClr val="black"/>
                </a:solidFill>
                <a:latin typeface="Arial Narrow"/>
              </a:rPr>
              <a:t>Senior Consultants	304</a:t>
            </a:r>
          </a:p>
          <a:p>
            <a:pPr marL="114300" indent="-114300" fontAlgn="auto">
              <a:spcBef>
                <a:spcPts val="0"/>
              </a:spcBef>
              <a:spcAft>
                <a:spcPts val="0"/>
              </a:spcAft>
              <a:buClr>
                <a:schemeClr val="accent2"/>
              </a:buClr>
              <a:buFont typeface="Wingdings" pitchFamily="2" charset="2"/>
              <a:buChar char="§"/>
              <a:defRPr/>
            </a:pPr>
            <a:r>
              <a:rPr lang="en-US" sz="1000" kern="0" dirty="0">
                <a:solidFill>
                  <a:prstClr val="black"/>
                </a:solidFill>
                <a:latin typeface="Arial Narrow"/>
              </a:rPr>
              <a:t>Consultants		475</a:t>
            </a:r>
          </a:p>
          <a:p>
            <a:pPr marL="114300" indent="-114300" fontAlgn="auto">
              <a:spcBef>
                <a:spcPts val="0"/>
              </a:spcBef>
              <a:spcAft>
                <a:spcPts val="0"/>
              </a:spcAft>
              <a:buClr>
                <a:schemeClr val="accent2"/>
              </a:buClr>
              <a:buFont typeface="Wingdings" pitchFamily="2" charset="2"/>
              <a:buChar char="§"/>
              <a:defRPr/>
            </a:pPr>
            <a:r>
              <a:rPr lang="en-US" sz="1000" kern="0" dirty="0">
                <a:solidFill>
                  <a:prstClr val="black"/>
                </a:solidFill>
                <a:latin typeface="Arial Narrow"/>
              </a:rPr>
              <a:t>Associate Consultants                       	143</a:t>
            </a:r>
          </a:p>
        </p:txBody>
      </p:sp>
      <p:sp>
        <p:nvSpPr>
          <p:cNvPr id="38930" name="Title 48"/>
          <p:cNvSpPr>
            <a:spLocks noGrp="1"/>
          </p:cNvSpPr>
          <p:nvPr>
            <p:ph type="title"/>
          </p:nvPr>
        </p:nvSpPr>
        <p:spPr/>
        <p:txBody>
          <a:bodyPr/>
          <a:lstStyle/>
          <a:p>
            <a:r>
              <a:rPr lang="en-US" smtClean="0"/>
              <a:t>Capgemini’s Oracle Analytics Competency </a:t>
            </a:r>
            <a:endParaRPr lang="en-US" dirty="0" smtClean="0"/>
          </a:p>
        </p:txBody>
      </p:sp>
      <p:sp>
        <p:nvSpPr>
          <p:cNvPr id="37" name="Rounded Rectangle 36"/>
          <p:cNvSpPr/>
          <p:nvPr/>
        </p:nvSpPr>
        <p:spPr bwMode="auto">
          <a:xfrm>
            <a:off x="3420179" y="5187316"/>
            <a:ext cx="1255864" cy="548640"/>
          </a:xfrm>
          <a:prstGeom prst="roundRect">
            <a:avLst/>
          </a:prstGeom>
          <a:gradFill>
            <a:gsLst>
              <a:gs pos="75000">
                <a:schemeClr val="accent5">
                  <a:lumMod val="60000"/>
                  <a:lumOff val="40000"/>
                </a:schemeClr>
              </a:gs>
              <a:gs pos="100000">
                <a:schemeClr val="accent5">
                  <a:lumMod val="40000"/>
                  <a:lumOff val="60000"/>
                </a:schemeClr>
              </a:gs>
            </a:gsLst>
            <a:lin ang="16200000" scaled="1"/>
          </a:gradFill>
          <a:ln w="28575">
            <a:solidFill>
              <a:schemeClr val="accent5">
                <a:lumMod val="60000"/>
                <a:lumOff val="40000"/>
              </a:schemeClr>
            </a:solidFill>
            <a:headEnd type="none" w="med" len="med"/>
            <a:tailEnd type="none" w="med" len="med"/>
          </a:ln>
          <a:effectLst>
            <a:outerShdw blurRad="40000" dist="23000" dir="5400000" rotWithShape="0">
              <a:srgbClr val="000000">
                <a:alpha val="35000"/>
              </a:srgbClr>
            </a:outerShdw>
          </a:effectLst>
        </p:spPr>
        <p:txBody>
          <a:bodyPr lIns="0" tIns="0" rIns="0" bIns="0" anchor="ctr"/>
          <a:lstStyle/>
          <a:p>
            <a:pPr algn="ctr" fontAlgn="auto">
              <a:spcBef>
                <a:spcPts val="0"/>
              </a:spcBef>
              <a:spcAft>
                <a:spcPts val="0"/>
              </a:spcAft>
              <a:defRPr/>
            </a:pPr>
            <a:r>
              <a:rPr lang="en-US" sz="1050" b="1" kern="0" dirty="0">
                <a:latin typeface="Arial" charset="0"/>
              </a:rPr>
              <a:t>Premier Mortgage Organization </a:t>
            </a:r>
            <a:r>
              <a:rPr lang="en-US" sz="1050" b="1" kern="0" dirty="0" smtClean="0">
                <a:latin typeface="Arial" charset="0"/>
              </a:rPr>
              <a:t>in the U.S. </a:t>
            </a:r>
            <a:endParaRPr lang="en-US" sz="1050" b="1" kern="0" dirty="0">
              <a:latin typeface="Arial" charset="0"/>
            </a:endParaRPr>
          </a:p>
        </p:txBody>
      </p:sp>
      <p:sp>
        <p:nvSpPr>
          <p:cNvPr id="39" name="Rounded Rectangle 38"/>
          <p:cNvSpPr/>
          <p:nvPr/>
        </p:nvSpPr>
        <p:spPr bwMode="auto">
          <a:xfrm>
            <a:off x="3420179" y="3801428"/>
            <a:ext cx="1255864" cy="548640"/>
          </a:xfrm>
          <a:prstGeom prst="roundRect">
            <a:avLst/>
          </a:prstGeom>
          <a:gradFill>
            <a:gsLst>
              <a:gs pos="75000">
                <a:schemeClr val="accent3">
                  <a:lumMod val="60000"/>
                  <a:lumOff val="40000"/>
                </a:schemeClr>
              </a:gs>
              <a:gs pos="100000">
                <a:schemeClr val="accent3">
                  <a:lumMod val="40000"/>
                  <a:lumOff val="60000"/>
                </a:schemeClr>
              </a:gs>
            </a:gsLst>
            <a:lin ang="16200000" scaled="1"/>
          </a:gradFill>
          <a:ln w="28575">
            <a:solidFill>
              <a:schemeClr val="accent3">
                <a:lumMod val="60000"/>
                <a:lumOff val="40000"/>
              </a:schemeClr>
            </a:solidFill>
            <a:headEnd type="none" w="med" len="med"/>
            <a:tailEnd type="none" w="med" len="med"/>
          </a:ln>
          <a:effectLst>
            <a:outerShdw blurRad="40000" dist="23000" dir="5400000" rotWithShape="0">
              <a:srgbClr val="000000">
                <a:alpha val="35000"/>
              </a:srgbClr>
            </a:outerShdw>
          </a:effectLst>
        </p:spPr>
        <p:txBody>
          <a:bodyPr lIns="0" tIns="0" rIns="0" bIns="0" anchor="ctr"/>
          <a:lstStyle/>
          <a:p>
            <a:pPr algn="ctr" fontAlgn="auto">
              <a:spcBef>
                <a:spcPts val="0"/>
              </a:spcBef>
              <a:spcAft>
                <a:spcPts val="0"/>
              </a:spcAft>
              <a:defRPr/>
            </a:pPr>
            <a:r>
              <a:rPr lang="en-US" sz="1050" b="1" kern="0" dirty="0">
                <a:latin typeface="Arial" charset="0"/>
              </a:rPr>
              <a:t> Real Estate Conglomerate</a:t>
            </a:r>
          </a:p>
        </p:txBody>
      </p:sp>
      <p:sp>
        <p:nvSpPr>
          <p:cNvPr id="41" name="Rounded Rectangle 40"/>
          <p:cNvSpPr/>
          <p:nvPr/>
        </p:nvSpPr>
        <p:spPr bwMode="auto">
          <a:xfrm>
            <a:off x="3420179" y="4494372"/>
            <a:ext cx="1255864" cy="548640"/>
          </a:xfrm>
          <a:prstGeom prst="roundRect">
            <a:avLst/>
          </a:prstGeom>
          <a:gradFill>
            <a:gsLst>
              <a:gs pos="75000">
                <a:schemeClr val="accent6"/>
              </a:gs>
              <a:gs pos="100000">
                <a:schemeClr val="accent6">
                  <a:lumMod val="60000"/>
                  <a:lumOff val="40000"/>
                </a:schemeClr>
              </a:gs>
            </a:gsLst>
            <a:lin ang="16200000" scaled="1"/>
          </a:gradFill>
          <a:ln w="28575">
            <a:solidFill>
              <a:schemeClr val="accent6"/>
            </a:solidFill>
            <a:headEnd type="none" w="med" len="med"/>
            <a:tailEnd type="none" w="med" len="med"/>
          </a:ln>
          <a:effectLst>
            <a:outerShdw blurRad="40000" dist="23000" dir="5400000" rotWithShape="0">
              <a:srgbClr val="000000">
                <a:alpha val="35000"/>
              </a:srgbClr>
            </a:outerShdw>
          </a:effectLst>
        </p:spPr>
        <p:txBody>
          <a:bodyPr lIns="0" tIns="0" rIns="0" bIns="0" anchor="ctr"/>
          <a:lstStyle/>
          <a:p>
            <a:pPr algn="ctr" fontAlgn="auto">
              <a:spcBef>
                <a:spcPts val="0"/>
              </a:spcBef>
              <a:spcAft>
                <a:spcPts val="0"/>
              </a:spcAft>
              <a:defRPr/>
            </a:pPr>
            <a:r>
              <a:rPr lang="en-US" sz="1050" b="1" kern="0" dirty="0">
                <a:latin typeface="Arial" charset="0"/>
              </a:rPr>
              <a:t>Leading Automotive Group</a:t>
            </a:r>
          </a:p>
        </p:txBody>
      </p:sp>
      <p:sp>
        <p:nvSpPr>
          <p:cNvPr id="43" name="Rounded Rectangle 42"/>
          <p:cNvSpPr/>
          <p:nvPr/>
        </p:nvSpPr>
        <p:spPr bwMode="auto">
          <a:xfrm>
            <a:off x="3420179" y="3108484"/>
            <a:ext cx="1255864" cy="548640"/>
          </a:xfrm>
          <a:prstGeom prst="roundRect">
            <a:avLst/>
          </a:prstGeom>
          <a:gradFill>
            <a:gsLst>
              <a:gs pos="75000">
                <a:schemeClr val="accent3"/>
              </a:gs>
              <a:gs pos="100000">
                <a:schemeClr val="accent3">
                  <a:lumMod val="60000"/>
                  <a:lumOff val="40000"/>
                </a:schemeClr>
              </a:gs>
            </a:gsLst>
            <a:lin ang="16200000" scaled="1"/>
          </a:gradFill>
          <a:ln w="28575">
            <a:solidFill>
              <a:schemeClr val="accent3"/>
            </a:solidFill>
            <a:headEnd type="none" w="med" len="med"/>
            <a:tailEnd type="none" w="med" len="med"/>
          </a:ln>
          <a:effectLst>
            <a:outerShdw blurRad="40000" dist="23000" dir="5400000" rotWithShape="0">
              <a:srgbClr val="000000">
                <a:alpha val="35000"/>
              </a:srgbClr>
            </a:outerShdw>
          </a:effectLst>
        </p:spPr>
        <p:txBody>
          <a:bodyPr lIns="0" tIns="0" rIns="0" bIns="0" anchor="ctr"/>
          <a:lstStyle/>
          <a:p>
            <a:pPr algn="ctr" fontAlgn="auto">
              <a:spcBef>
                <a:spcPts val="0"/>
              </a:spcBef>
              <a:spcAft>
                <a:spcPts val="0"/>
              </a:spcAft>
              <a:defRPr/>
            </a:pPr>
            <a:r>
              <a:rPr lang="en-US" sz="1050" b="1" kern="0" dirty="0">
                <a:solidFill>
                  <a:sysClr val="window" lastClr="FFFFFF"/>
                </a:solidFill>
                <a:latin typeface="Arial" charset="0"/>
              </a:rPr>
              <a:t>IT Research &amp; Advisory Major </a:t>
            </a:r>
          </a:p>
        </p:txBody>
      </p:sp>
      <p:sp>
        <p:nvSpPr>
          <p:cNvPr id="45" name="Rounded Rectangle 44"/>
          <p:cNvSpPr/>
          <p:nvPr/>
        </p:nvSpPr>
        <p:spPr bwMode="auto">
          <a:xfrm>
            <a:off x="3420179" y="5880259"/>
            <a:ext cx="1255864" cy="548640"/>
          </a:xfrm>
          <a:prstGeom prst="roundRect">
            <a:avLst/>
          </a:prstGeom>
          <a:gradFill>
            <a:gsLst>
              <a:gs pos="75000">
                <a:schemeClr val="accent5"/>
              </a:gs>
              <a:gs pos="100000">
                <a:schemeClr val="accent5">
                  <a:lumMod val="60000"/>
                  <a:lumOff val="40000"/>
                </a:schemeClr>
              </a:gs>
            </a:gsLst>
            <a:lin ang="16200000" scaled="1"/>
          </a:gradFill>
          <a:ln w="28575">
            <a:solidFill>
              <a:schemeClr val="accent5"/>
            </a:solidFill>
            <a:headEnd type="none" w="med" len="med"/>
            <a:tailEnd type="none" w="med" len="med"/>
          </a:ln>
          <a:effectLst>
            <a:outerShdw blurRad="40000" dist="23000" dir="5400000" rotWithShape="0">
              <a:srgbClr val="000000">
                <a:alpha val="35000"/>
              </a:srgbClr>
            </a:outerShdw>
          </a:effectLst>
        </p:spPr>
        <p:txBody>
          <a:bodyPr lIns="0" tIns="0" rIns="0" bIns="0" anchor="ctr"/>
          <a:lstStyle/>
          <a:p>
            <a:pPr algn="ctr" fontAlgn="auto">
              <a:spcBef>
                <a:spcPts val="0"/>
              </a:spcBef>
              <a:spcAft>
                <a:spcPts val="0"/>
              </a:spcAft>
              <a:defRPr/>
            </a:pPr>
            <a:r>
              <a:rPr lang="en-US" sz="1050" b="1" kern="0" dirty="0">
                <a:solidFill>
                  <a:sysClr val="window" lastClr="FFFFFF"/>
                </a:solidFill>
                <a:latin typeface="Arial" charset="0"/>
              </a:rPr>
              <a:t>Global Oilfield Service Company </a:t>
            </a:r>
          </a:p>
        </p:txBody>
      </p:sp>
      <p:sp>
        <p:nvSpPr>
          <p:cNvPr id="29" name="Rectangle 28"/>
          <p:cNvSpPr/>
          <p:nvPr/>
        </p:nvSpPr>
        <p:spPr bwMode="auto">
          <a:xfrm>
            <a:off x="316706" y="3610850"/>
            <a:ext cx="2907792" cy="254000"/>
          </a:xfrm>
          <a:prstGeom prst="rect">
            <a:avLst/>
          </a:prstGeom>
          <a:gradFill>
            <a:gsLst>
              <a:gs pos="75000">
                <a:schemeClr val="accent2"/>
              </a:gs>
              <a:gs pos="100000">
                <a:schemeClr val="accent4"/>
              </a:gs>
            </a:gsLst>
            <a:lin ang="16200000" scaled="1"/>
          </a:gradFill>
          <a:ln w="28575">
            <a:solidFill>
              <a:schemeClr val="accent2"/>
            </a:solidFill>
            <a:headEnd type="none" w="med" len="med"/>
            <a:tailEnd type="none" w="med" len="med"/>
          </a:ln>
          <a:effectLst/>
        </p:spPr>
        <p:txBody>
          <a:bodyPr lIns="0" tIns="0" rIns="0" bIns="0" anchor="ctr"/>
          <a:lstStyle/>
          <a:p>
            <a:pPr algn="ctr" fontAlgn="auto">
              <a:spcBef>
                <a:spcPts val="0"/>
              </a:spcBef>
              <a:spcAft>
                <a:spcPts val="0"/>
              </a:spcAft>
              <a:defRPr/>
            </a:pPr>
            <a:r>
              <a:rPr lang="en-US" sz="1400" b="1" kern="0" dirty="0">
                <a:solidFill>
                  <a:srgbClr val="00B050"/>
                </a:solidFill>
                <a:latin typeface="Arial" charset="0"/>
              </a:rPr>
              <a:t>Service</a:t>
            </a:r>
            <a:r>
              <a:rPr lang="en-US" sz="1400" b="1" kern="0" dirty="0">
                <a:solidFill>
                  <a:sysClr val="window" lastClr="FFFFFF"/>
                </a:solidFill>
                <a:latin typeface="Arial" charset="0"/>
              </a:rPr>
              <a:t> </a:t>
            </a:r>
            <a:r>
              <a:rPr lang="en-US" sz="1400" b="1" kern="0" dirty="0">
                <a:solidFill>
                  <a:srgbClr val="00B050"/>
                </a:solidFill>
                <a:latin typeface="Arial" charset="0"/>
              </a:rPr>
              <a:t>Offerings</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4"/>
          <p:cNvSpPr>
            <a:spLocks noGrp="1" noChangeArrowheads="1"/>
          </p:cNvSpPr>
          <p:nvPr>
            <p:ph type="title"/>
          </p:nvPr>
        </p:nvSpPr>
        <p:spPr/>
        <p:txBody>
          <a:bodyPr/>
          <a:lstStyle/>
          <a:p>
            <a:r>
              <a:rPr lang="en-US" dirty="0" smtClean="0"/>
              <a:t>Capgemini is A World Leader in Oracle JDE</a:t>
            </a:r>
          </a:p>
        </p:txBody>
      </p:sp>
      <p:sp>
        <p:nvSpPr>
          <p:cNvPr id="11" name="Rectangle 10"/>
          <p:cNvSpPr/>
          <p:nvPr/>
        </p:nvSpPr>
        <p:spPr>
          <a:xfrm>
            <a:off x="201921" y="1022055"/>
            <a:ext cx="8502650" cy="5427023"/>
          </a:xfrm>
          <a:prstGeom prst="rect">
            <a:avLst/>
          </a:prstGeom>
          <a:ln>
            <a:noFill/>
          </a:ln>
        </p:spPr>
      </p:sp>
      <p:sp>
        <p:nvSpPr>
          <p:cNvPr id="12" name="Freeform 11"/>
          <p:cNvSpPr/>
          <p:nvPr/>
        </p:nvSpPr>
        <p:spPr>
          <a:xfrm>
            <a:off x="1378425" y="1347818"/>
            <a:ext cx="5287418" cy="1177770"/>
          </a:xfrm>
          <a:custGeom>
            <a:avLst/>
            <a:gdLst>
              <a:gd name="connsiteX0" fmla="*/ 243714 w 1462252"/>
              <a:gd name="connsiteY0" fmla="*/ 0 h 6532100"/>
              <a:gd name="connsiteX1" fmla="*/ 1218538 w 1462252"/>
              <a:gd name="connsiteY1" fmla="*/ 0 h 6532100"/>
              <a:gd name="connsiteX2" fmla="*/ 1390870 w 1462252"/>
              <a:gd name="connsiteY2" fmla="*/ 71382 h 6532100"/>
              <a:gd name="connsiteX3" fmla="*/ 1462252 w 1462252"/>
              <a:gd name="connsiteY3" fmla="*/ 243714 h 6532100"/>
              <a:gd name="connsiteX4" fmla="*/ 1462252 w 1462252"/>
              <a:gd name="connsiteY4" fmla="*/ 6532100 h 6532100"/>
              <a:gd name="connsiteX5" fmla="*/ 1462252 w 1462252"/>
              <a:gd name="connsiteY5" fmla="*/ 6532100 h 6532100"/>
              <a:gd name="connsiteX6" fmla="*/ 1462252 w 1462252"/>
              <a:gd name="connsiteY6" fmla="*/ 6532100 h 6532100"/>
              <a:gd name="connsiteX7" fmla="*/ 0 w 1462252"/>
              <a:gd name="connsiteY7" fmla="*/ 6532100 h 6532100"/>
              <a:gd name="connsiteX8" fmla="*/ 0 w 1462252"/>
              <a:gd name="connsiteY8" fmla="*/ 6532100 h 6532100"/>
              <a:gd name="connsiteX9" fmla="*/ 0 w 1462252"/>
              <a:gd name="connsiteY9" fmla="*/ 6532100 h 6532100"/>
              <a:gd name="connsiteX10" fmla="*/ 0 w 1462252"/>
              <a:gd name="connsiteY10" fmla="*/ 243714 h 6532100"/>
              <a:gd name="connsiteX11" fmla="*/ 71382 w 1462252"/>
              <a:gd name="connsiteY11" fmla="*/ 71382 h 6532100"/>
              <a:gd name="connsiteX12" fmla="*/ 243714 w 1462252"/>
              <a:gd name="connsiteY12" fmla="*/ 0 h 653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2252" h="6532100">
                <a:moveTo>
                  <a:pt x="1462252" y="1088709"/>
                </a:moveTo>
                <a:lnTo>
                  <a:pt x="1462252" y="5443391"/>
                </a:lnTo>
                <a:cubicBezTo>
                  <a:pt x="1462252" y="5732134"/>
                  <a:pt x="1456504" y="6009053"/>
                  <a:pt x="1446273" y="6213224"/>
                </a:cubicBezTo>
                <a:cubicBezTo>
                  <a:pt x="1436041" y="6417395"/>
                  <a:pt x="1422164" y="6532098"/>
                  <a:pt x="1407695" y="6532098"/>
                </a:cubicBezTo>
                <a:lnTo>
                  <a:pt x="0" y="6532098"/>
                </a:lnTo>
                <a:lnTo>
                  <a:pt x="0" y="6532098"/>
                </a:lnTo>
                <a:lnTo>
                  <a:pt x="0" y="6532098"/>
                </a:lnTo>
                <a:lnTo>
                  <a:pt x="0" y="2"/>
                </a:lnTo>
                <a:lnTo>
                  <a:pt x="0" y="2"/>
                </a:lnTo>
                <a:lnTo>
                  <a:pt x="0" y="2"/>
                </a:lnTo>
                <a:lnTo>
                  <a:pt x="1407695" y="2"/>
                </a:lnTo>
                <a:cubicBezTo>
                  <a:pt x="1422164" y="2"/>
                  <a:pt x="1436041" y="114705"/>
                  <a:pt x="1446273" y="318876"/>
                </a:cubicBezTo>
                <a:cubicBezTo>
                  <a:pt x="1456504" y="523047"/>
                  <a:pt x="1462252" y="799966"/>
                  <a:pt x="1462252" y="1088709"/>
                </a:cubicBezTo>
                <a:close/>
              </a:path>
            </a:pathLst>
          </a:custGeom>
          <a:gradFill>
            <a:gsLst>
              <a:gs pos="46000">
                <a:schemeClr val="bg2">
                  <a:lumMod val="20000"/>
                  <a:lumOff val="80000"/>
                </a:schemeClr>
              </a:gs>
              <a:gs pos="100000">
                <a:schemeClr val="bg1"/>
              </a:gs>
            </a:gsLst>
            <a:lin ang="0" scaled="1"/>
          </a:gradFill>
          <a:ln w="28575">
            <a:gradFill flip="none" rotWithShape="1">
              <a:gsLst>
                <a:gs pos="26000">
                  <a:schemeClr val="accent2"/>
                </a:gs>
                <a:gs pos="100000">
                  <a:schemeClr val="bg1"/>
                </a:gs>
              </a:gsLst>
              <a:lin ang="0" scaled="1"/>
              <a:tileRect/>
            </a:gradFill>
          </a:ln>
          <a:effectLst/>
        </p:spPr>
        <p:style>
          <a:lnRef idx="1">
            <a:scrgbClr r="0" g="0" b="0"/>
          </a:lnRef>
          <a:fillRef idx="1">
            <a:scrgbClr r="0" g="0" b="0"/>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31520" tIns="195205" rIns="0" bIns="195207" numCol="1" spcCol="1270" anchor="ctr" anchorCtr="0">
            <a:noAutofit/>
          </a:bodyPr>
          <a:lstStyle/>
          <a:p>
            <a:pPr marL="225425" lvl="1" indent="-225425" eaLnBrk="0" hangingPunct="0">
              <a:spcAft>
                <a:spcPts val="300"/>
              </a:spcAft>
              <a:buClr>
                <a:srgbClr val="009ACC"/>
              </a:buClr>
              <a:buFont typeface="Wingdings" pitchFamily="2" charset="2"/>
              <a:buChar char="§"/>
            </a:pPr>
            <a:endParaRPr lang="en-US" sz="1400" dirty="0" smtClean="0">
              <a:solidFill>
                <a:prstClr val="black"/>
              </a:solidFill>
              <a:cs typeface="Arial" pitchFamily="34" charset="0"/>
            </a:endParaRPr>
          </a:p>
          <a:p>
            <a:pPr marL="225425" lvl="1" indent="-225425" eaLnBrk="0" hangingPunct="0">
              <a:spcAft>
                <a:spcPts val="300"/>
              </a:spcAft>
              <a:buClr>
                <a:srgbClr val="009ACC"/>
              </a:buClr>
              <a:buFont typeface="Wingdings" pitchFamily="2" charset="2"/>
              <a:buChar char="§"/>
            </a:pPr>
            <a:r>
              <a:rPr lang="en-US" sz="1400" dirty="0" smtClean="0">
                <a:solidFill>
                  <a:prstClr val="black"/>
                </a:solidFill>
                <a:cs typeface="Arial" pitchFamily="34" charset="0"/>
              </a:rPr>
              <a:t>Strong client base with 100+ JDE implementations</a:t>
            </a:r>
          </a:p>
          <a:p>
            <a:pPr marL="225425" lvl="1" indent="-225425" eaLnBrk="0" hangingPunct="0">
              <a:spcAft>
                <a:spcPts val="300"/>
              </a:spcAft>
              <a:buClr>
                <a:srgbClr val="009ACC"/>
              </a:buClr>
              <a:buFont typeface="Wingdings" pitchFamily="2" charset="2"/>
              <a:buChar char="§"/>
            </a:pPr>
            <a:r>
              <a:rPr lang="en-US" sz="1400" dirty="0" smtClean="0">
                <a:solidFill>
                  <a:prstClr val="black"/>
                </a:solidFill>
                <a:cs typeface="Arial" pitchFamily="34" charset="0"/>
              </a:rPr>
              <a:t>150 consultants with </a:t>
            </a:r>
            <a:r>
              <a:rPr lang="en-US" sz="1400" dirty="0" smtClean="0"/>
              <a:t>extensive knowledge across various industries, with average 7 years of experience</a:t>
            </a:r>
          </a:p>
          <a:p>
            <a:pPr marL="225425" lvl="1" indent="-225425" eaLnBrk="0" hangingPunct="0">
              <a:spcAft>
                <a:spcPts val="300"/>
              </a:spcAft>
              <a:buClr>
                <a:srgbClr val="009ACC"/>
              </a:buClr>
              <a:buFont typeface="Wingdings" pitchFamily="2" charset="2"/>
              <a:buChar char="§"/>
            </a:pPr>
            <a:r>
              <a:rPr lang="en-US" sz="1400" dirty="0" smtClean="0"/>
              <a:t>Purchased a leading JDE implementer in The Netherlands</a:t>
            </a:r>
          </a:p>
          <a:p>
            <a:pPr marL="225425" lvl="1" indent="-225425" eaLnBrk="0" hangingPunct="0">
              <a:spcAft>
                <a:spcPts val="300"/>
              </a:spcAft>
              <a:buClr>
                <a:srgbClr val="009ACC"/>
              </a:buClr>
              <a:buFont typeface="Wingdings" pitchFamily="2" charset="2"/>
              <a:buChar char="§"/>
            </a:pPr>
            <a:endParaRPr lang="en-US" sz="1400" dirty="0" smtClean="0"/>
          </a:p>
        </p:txBody>
      </p:sp>
      <p:sp>
        <p:nvSpPr>
          <p:cNvPr id="13" name="Freeform 12"/>
          <p:cNvSpPr/>
          <p:nvPr/>
        </p:nvSpPr>
        <p:spPr>
          <a:xfrm>
            <a:off x="365021" y="1335786"/>
            <a:ext cx="1646828" cy="1177771"/>
          </a:xfrm>
          <a:custGeom>
            <a:avLst/>
            <a:gdLst>
              <a:gd name="connsiteX0" fmla="*/ 0 w 1968458"/>
              <a:gd name="connsiteY0" fmla="*/ 241434 h 1448572"/>
              <a:gd name="connsiteX1" fmla="*/ 70715 w 1968458"/>
              <a:gd name="connsiteY1" fmla="*/ 70714 h 1448572"/>
              <a:gd name="connsiteX2" fmla="*/ 241435 w 1968458"/>
              <a:gd name="connsiteY2" fmla="*/ 0 h 1448572"/>
              <a:gd name="connsiteX3" fmla="*/ 1727024 w 1968458"/>
              <a:gd name="connsiteY3" fmla="*/ 0 h 1448572"/>
              <a:gd name="connsiteX4" fmla="*/ 1897744 w 1968458"/>
              <a:gd name="connsiteY4" fmla="*/ 70715 h 1448572"/>
              <a:gd name="connsiteX5" fmla="*/ 1968458 w 1968458"/>
              <a:gd name="connsiteY5" fmla="*/ 241435 h 1448572"/>
              <a:gd name="connsiteX6" fmla="*/ 1968458 w 1968458"/>
              <a:gd name="connsiteY6" fmla="*/ 1207138 h 1448572"/>
              <a:gd name="connsiteX7" fmla="*/ 1897744 w 1968458"/>
              <a:gd name="connsiteY7" fmla="*/ 1377858 h 1448572"/>
              <a:gd name="connsiteX8" fmla="*/ 1727024 w 1968458"/>
              <a:gd name="connsiteY8" fmla="*/ 1448572 h 1448572"/>
              <a:gd name="connsiteX9" fmla="*/ 241434 w 1968458"/>
              <a:gd name="connsiteY9" fmla="*/ 1448572 h 1448572"/>
              <a:gd name="connsiteX10" fmla="*/ 70714 w 1968458"/>
              <a:gd name="connsiteY10" fmla="*/ 1377857 h 1448572"/>
              <a:gd name="connsiteX11" fmla="*/ 0 w 1968458"/>
              <a:gd name="connsiteY11" fmla="*/ 1207137 h 1448572"/>
              <a:gd name="connsiteX12" fmla="*/ 0 w 1968458"/>
              <a:gd name="connsiteY12" fmla="*/ 241434 h 144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8458" h="1448572">
                <a:moveTo>
                  <a:pt x="0" y="241434"/>
                </a:moveTo>
                <a:cubicBezTo>
                  <a:pt x="0" y="177402"/>
                  <a:pt x="25437" y="115992"/>
                  <a:pt x="70715" y="70714"/>
                </a:cubicBezTo>
                <a:cubicBezTo>
                  <a:pt x="115993" y="25436"/>
                  <a:pt x="177402" y="0"/>
                  <a:pt x="241435" y="0"/>
                </a:cubicBezTo>
                <a:lnTo>
                  <a:pt x="1727024" y="0"/>
                </a:lnTo>
                <a:cubicBezTo>
                  <a:pt x="1791056" y="0"/>
                  <a:pt x="1852466" y="25437"/>
                  <a:pt x="1897744" y="70715"/>
                </a:cubicBezTo>
                <a:cubicBezTo>
                  <a:pt x="1943022" y="115993"/>
                  <a:pt x="1968458" y="177402"/>
                  <a:pt x="1968458" y="241435"/>
                </a:cubicBezTo>
                <a:lnTo>
                  <a:pt x="1968458" y="1207138"/>
                </a:lnTo>
                <a:cubicBezTo>
                  <a:pt x="1968458" y="1271170"/>
                  <a:pt x="1943021" y="1332580"/>
                  <a:pt x="1897744" y="1377858"/>
                </a:cubicBezTo>
                <a:cubicBezTo>
                  <a:pt x="1852466" y="1423136"/>
                  <a:pt x="1791057" y="1448572"/>
                  <a:pt x="1727024" y="1448572"/>
                </a:cubicBezTo>
                <a:lnTo>
                  <a:pt x="241434" y="1448572"/>
                </a:lnTo>
                <a:cubicBezTo>
                  <a:pt x="177402" y="1448572"/>
                  <a:pt x="115992" y="1423135"/>
                  <a:pt x="70714" y="1377857"/>
                </a:cubicBezTo>
                <a:cubicBezTo>
                  <a:pt x="25436" y="1332579"/>
                  <a:pt x="0" y="1271170"/>
                  <a:pt x="0" y="1207137"/>
                </a:cubicBezTo>
                <a:lnTo>
                  <a:pt x="0" y="241434"/>
                </a:lnTo>
                <a:close/>
              </a:path>
            </a:pathLst>
          </a:custGeom>
          <a:gradFill>
            <a:gsLst>
              <a:gs pos="75000">
                <a:schemeClr val="accent2"/>
              </a:gs>
              <a:gs pos="100000">
                <a:schemeClr val="accent4"/>
              </a:gs>
            </a:gsLst>
            <a:lin ang="16200000" scaled="1"/>
          </a:gradFill>
          <a:ln w="28575">
            <a:solidFill>
              <a:schemeClr val="accent2"/>
            </a:solidFill>
          </a:ln>
        </p:spPr>
        <p:style>
          <a:lnRef idx="0">
            <a:schemeClr val="lt2">
              <a:hueOff val="0"/>
              <a:satOff val="0"/>
              <a:lumOff val="0"/>
              <a:alphaOff val="0"/>
            </a:schemeClr>
          </a:lnRef>
          <a:fillRef idx="3">
            <a:scrgbClr r="0" g="0" b="0"/>
          </a:fillRef>
          <a:effectRef idx="2">
            <a:schemeClr val="dk2">
              <a:hueOff val="0"/>
              <a:satOff val="0"/>
              <a:lumOff val="0"/>
              <a:alphaOff val="0"/>
            </a:schemeClr>
          </a:effectRef>
          <a:fontRef idx="minor">
            <a:schemeClr val="lt1"/>
          </a:fontRef>
        </p:style>
        <p:txBody>
          <a:bodyPr spcFirstLastPara="0" vert="horz" wrap="square" lIns="124053" tIns="97383" rIns="124053" bIns="97383" numCol="1" spcCol="1270" anchor="ctr" anchorCtr="0">
            <a:noAutofit/>
          </a:bodyPr>
          <a:lstStyle/>
          <a:p>
            <a:pPr lvl="0" algn="ctr" defTabSz="622300">
              <a:lnSpc>
                <a:spcPct val="90000"/>
              </a:lnSpc>
              <a:spcBef>
                <a:spcPct val="0"/>
              </a:spcBef>
              <a:spcAft>
                <a:spcPct val="35000"/>
              </a:spcAft>
            </a:pPr>
            <a:r>
              <a:rPr lang="en-US" sz="1400" b="1" kern="1200" dirty="0" smtClean="0"/>
              <a:t>Experience</a:t>
            </a:r>
          </a:p>
        </p:txBody>
      </p:sp>
      <p:sp>
        <p:nvSpPr>
          <p:cNvPr id="14" name="Freeform 13"/>
          <p:cNvSpPr/>
          <p:nvPr/>
        </p:nvSpPr>
        <p:spPr>
          <a:xfrm>
            <a:off x="1378425" y="2716109"/>
            <a:ext cx="5287418" cy="579285"/>
          </a:xfrm>
          <a:custGeom>
            <a:avLst/>
            <a:gdLst>
              <a:gd name="connsiteX0" fmla="*/ 130484 w 782890"/>
              <a:gd name="connsiteY0" fmla="*/ 0 h 6553000"/>
              <a:gd name="connsiteX1" fmla="*/ 652406 w 782890"/>
              <a:gd name="connsiteY1" fmla="*/ 0 h 6553000"/>
              <a:gd name="connsiteX2" fmla="*/ 744672 w 782890"/>
              <a:gd name="connsiteY2" fmla="*/ 38218 h 6553000"/>
              <a:gd name="connsiteX3" fmla="*/ 782890 w 782890"/>
              <a:gd name="connsiteY3" fmla="*/ 130484 h 6553000"/>
              <a:gd name="connsiteX4" fmla="*/ 782890 w 782890"/>
              <a:gd name="connsiteY4" fmla="*/ 6553000 h 6553000"/>
              <a:gd name="connsiteX5" fmla="*/ 782890 w 782890"/>
              <a:gd name="connsiteY5" fmla="*/ 6553000 h 6553000"/>
              <a:gd name="connsiteX6" fmla="*/ 782890 w 782890"/>
              <a:gd name="connsiteY6" fmla="*/ 6553000 h 6553000"/>
              <a:gd name="connsiteX7" fmla="*/ 0 w 782890"/>
              <a:gd name="connsiteY7" fmla="*/ 6553000 h 6553000"/>
              <a:gd name="connsiteX8" fmla="*/ 0 w 782890"/>
              <a:gd name="connsiteY8" fmla="*/ 6553000 h 6553000"/>
              <a:gd name="connsiteX9" fmla="*/ 0 w 782890"/>
              <a:gd name="connsiteY9" fmla="*/ 6553000 h 6553000"/>
              <a:gd name="connsiteX10" fmla="*/ 0 w 782890"/>
              <a:gd name="connsiteY10" fmla="*/ 130484 h 6553000"/>
              <a:gd name="connsiteX11" fmla="*/ 38218 w 782890"/>
              <a:gd name="connsiteY11" fmla="*/ 38218 h 6553000"/>
              <a:gd name="connsiteX12" fmla="*/ 130484 w 782890"/>
              <a:gd name="connsiteY12" fmla="*/ 0 h 65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2890" h="6553000">
                <a:moveTo>
                  <a:pt x="782890" y="1092189"/>
                </a:moveTo>
                <a:lnTo>
                  <a:pt x="782890" y="5460811"/>
                </a:lnTo>
                <a:cubicBezTo>
                  <a:pt x="782890" y="5750481"/>
                  <a:pt x="781248" y="6028281"/>
                  <a:pt x="778324" y="6233101"/>
                </a:cubicBezTo>
                <a:cubicBezTo>
                  <a:pt x="775401" y="6437922"/>
                  <a:pt x="771435" y="6552996"/>
                  <a:pt x="767301" y="6552996"/>
                </a:cubicBezTo>
                <a:lnTo>
                  <a:pt x="0" y="6552996"/>
                </a:lnTo>
                <a:lnTo>
                  <a:pt x="0" y="6552996"/>
                </a:lnTo>
                <a:lnTo>
                  <a:pt x="0" y="6552996"/>
                </a:lnTo>
                <a:lnTo>
                  <a:pt x="0" y="4"/>
                </a:lnTo>
                <a:lnTo>
                  <a:pt x="0" y="4"/>
                </a:lnTo>
                <a:lnTo>
                  <a:pt x="0" y="4"/>
                </a:lnTo>
                <a:lnTo>
                  <a:pt x="767301" y="4"/>
                </a:lnTo>
                <a:cubicBezTo>
                  <a:pt x="771436" y="4"/>
                  <a:pt x="775401" y="115070"/>
                  <a:pt x="778324" y="319899"/>
                </a:cubicBezTo>
                <a:cubicBezTo>
                  <a:pt x="781248" y="524727"/>
                  <a:pt x="782890" y="802528"/>
                  <a:pt x="782890" y="1092189"/>
                </a:cubicBezTo>
                <a:close/>
              </a:path>
            </a:pathLst>
          </a:custGeom>
          <a:gradFill>
            <a:gsLst>
              <a:gs pos="46000">
                <a:schemeClr val="bg2">
                  <a:lumMod val="20000"/>
                  <a:lumOff val="80000"/>
                </a:schemeClr>
              </a:gs>
              <a:gs pos="100000">
                <a:schemeClr val="bg1"/>
              </a:gs>
            </a:gsLst>
            <a:lin ang="0" scaled="1"/>
          </a:gradFill>
          <a:ln w="28575">
            <a:gradFill flip="none" rotWithShape="1">
              <a:gsLst>
                <a:gs pos="26000">
                  <a:schemeClr val="accent2"/>
                </a:gs>
                <a:gs pos="100000">
                  <a:schemeClr val="bg1"/>
                </a:gs>
              </a:gsLst>
              <a:lin ang="0" scaled="1"/>
              <a:tileRect/>
            </a:gradFill>
          </a:ln>
          <a:effectLst/>
        </p:spPr>
        <p:style>
          <a:lnRef idx="1">
            <a:scrgbClr r="0" g="0" b="0"/>
          </a:lnRef>
          <a:fillRef idx="1">
            <a:scrgbClr r="0" g="0" b="0"/>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31520" tIns="195205" rIns="319030" bIns="195207" numCol="1" spcCol="1270" anchor="ctr" anchorCtr="0">
            <a:noAutofit/>
          </a:bodyPr>
          <a:lstStyle/>
          <a:p>
            <a:pPr marL="225425" lvl="1" indent="-225425" eaLnBrk="0" hangingPunct="0">
              <a:spcAft>
                <a:spcPts val="300"/>
              </a:spcAft>
              <a:buClr>
                <a:schemeClr val="accent2"/>
              </a:buClr>
              <a:buFont typeface="Wingdings" pitchFamily="2" charset="2"/>
              <a:buChar char="§"/>
            </a:pPr>
            <a:r>
              <a:rPr lang="en-US" sz="1400" dirty="0" smtClean="0">
                <a:cs typeface="Arial" pitchFamily="34" charset="0"/>
              </a:rPr>
              <a:t>Offshore Delivery capabilities</a:t>
            </a:r>
          </a:p>
          <a:p>
            <a:pPr marL="225425" lvl="1" indent="-225425" eaLnBrk="0" hangingPunct="0">
              <a:spcAft>
                <a:spcPts val="300"/>
              </a:spcAft>
              <a:buClr>
                <a:schemeClr val="accent2"/>
              </a:buClr>
              <a:buFont typeface="Wingdings" pitchFamily="2" charset="2"/>
              <a:buChar char="§"/>
            </a:pPr>
            <a:r>
              <a:rPr lang="en-US" sz="1400" dirty="0" smtClean="0"/>
              <a:t>Provides 24/7 coverage at a lower cost</a:t>
            </a:r>
          </a:p>
        </p:txBody>
      </p:sp>
      <p:sp>
        <p:nvSpPr>
          <p:cNvPr id="15" name="Freeform 14"/>
          <p:cNvSpPr/>
          <p:nvPr/>
        </p:nvSpPr>
        <p:spPr>
          <a:xfrm>
            <a:off x="365020" y="2704075"/>
            <a:ext cx="1623747" cy="579286"/>
          </a:xfrm>
          <a:custGeom>
            <a:avLst/>
            <a:gdLst>
              <a:gd name="connsiteX0" fmla="*/ 0 w 1949595"/>
              <a:gd name="connsiteY0" fmla="*/ 119914 h 719472"/>
              <a:gd name="connsiteX1" fmla="*/ 35122 w 1949595"/>
              <a:gd name="connsiteY1" fmla="*/ 35122 h 719472"/>
              <a:gd name="connsiteX2" fmla="*/ 119914 w 1949595"/>
              <a:gd name="connsiteY2" fmla="*/ 0 h 719472"/>
              <a:gd name="connsiteX3" fmla="*/ 1829681 w 1949595"/>
              <a:gd name="connsiteY3" fmla="*/ 0 h 719472"/>
              <a:gd name="connsiteX4" fmla="*/ 1914473 w 1949595"/>
              <a:gd name="connsiteY4" fmla="*/ 35122 h 719472"/>
              <a:gd name="connsiteX5" fmla="*/ 1949595 w 1949595"/>
              <a:gd name="connsiteY5" fmla="*/ 119914 h 719472"/>
              <a:gd name="connsiteX6" fmla="*/ 1949595 w 1949595"/>
              <a:gd name="connsiteY6" fmla="*/ 599558 h 719472"/>
              <a:gd name="connsiteX7" fmla="*/ 1914473 w 1949595"/>
              <a:gd name="connsiteY7" fmla="*/ 684350 h 719472"/>
              <a:gd name="connsiteX8" fmla="*/ 1829681 w 1949595"/>
              <a:gd name="connsiteY8" fmla="*/ 719472 h 719472"/>
              <a:gd name="connsiteX9" fmla="*/ 119914 w 1949595"/>
              <a:gd name="connsiteY9" fmla="*/ 719472 h 719472"/>
              <a:gd name="connsiteX10" fmla="*/ 35122 w 1949595"/>
              <a:gd name="connsiteY10" fmla="*/ 684350 h 719472"/>
              <a:gd name="connsiteX11" fmla="*/ 0 w 1949595"/>
              <a:gd name="connsiteY11" fmla="*/ 599558 h 719472"/>
              <a:gd name="connsiteX12" fmla="*/ 0 w 1949595"/>
              <a:gd name="connsiteY12" fmla="*/ 119914 h 71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9595" h="719472">
                <a:moveTo>
                  <a:pt x="0" y="119914"/>
                </a:moveTo>
                <a:cubicBezTo>
                  <a:pt x="0" y="88111"/>
                  <a:pt x="12634" y="57610"/>
                  <a:pt x="35122" y="35122"/>
                </a:cubicBezTo>
                <a:cubicBezTo>
                  <a:pt x="57610" y="12634"/>
                  <a:pt x="88111" y="0"/>
                  <a:pt x="119914" y="0"/>
                </a:cubicBezTo>
                <a:lnTo>
                  <a:pt x="1829681" y="0"/>
                </a:lnTo>
                <a:cubicBezTo>
                  <a:pt x="1861484" y="0"/>
                  <a:pt x="1891985" y="12634"/>
                  <a:pt x="1914473" y="35122"/>
                </a:cubicBezTo>
                <a:cubicBezTo>
                  <a:pt x="1936961" y="57610"/>
                  <a:pt x="1949595" y="88111"/>
                  <a:pt x="1949595" y="119914"/>
                </a:cubicBezTo>
                <a:lnTo>
                  <a:pt x="1949595" y="599558"/>
                </a:lnTo>
                <a:cubicBezTo>
                  <a:pt x="1949595" y="631361"/>
                  <a:pt x="1936961" y="661862"/>
                  <a:pt x="1914473" y="684350"/>
                </a:cubicBezTo>
                <a:cubicBezTo>
                  <a:pt x="1891985" y="706838"/>
                  <a:pt x="1861484" y="719472"/>
                  <a:pt x="1829681" y="719472"/>
                </a:cubicBezTo>
                <a:lnTo>
                  <a:pt x="119914" y="719472"/>
                </a:lnTo>
                <a:cubicBezTo>
                  <a:pt x="88111" y="719472"/>
                  <a:pt x="57610" y="706838"/>
                  <a:pt x="35122" y="684350"/>
                </a:cubicBezTo>
                <a:cubicBezTo>
                  <a:pt x="12634" y="661862"/>
                  <a:pt x="0" y="631361"/>
                  <a:pt x="0" y="599558"/>
                </a:cubicBezTo>
                <a:lnTo>
                  <a:pt x="0" y="119914"/>
                </a:lnTo>
                <a:close/>
              </a:path>
            </a:pathLst>
          </a:custGeom>
          <a:gradFill>
            <a:gsLst>
              <a:gs pos="75000">
                <a:schemeClr val="accent2"/>
              </a:gs>
              <a:gs pos="100000">
                <a:schemeClr val="accent4"/>
              </a:gs>
            </a:gsLst>
            <a:lin ang="16200000" scaled="1"/>
          </a:gradFill>
          <a:ln w="28575">
            <a:solidFill>
              <a:schemeClr val="accent2"/>
            </a:solidFill>
          </a:ln>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88462" tIns="61792" rIns="88462" bIns="61792" numCol="1" spcCol="1270" anchor="ctr" anchorCtr="0">
            <a:noAutofit/>
          </a:bodyPr>
          <a:lstStyle/>
          <a:p>
            <a:pPr lvl="0" algn="ctr" defTabSz="622300">
              <a:lnSpc>
                <a:spcPct val="90000"/>
              </a:lnSpc>
              <a:spcBef>
                <a:spcPct val="0"/>
              </a:spcBef>
              <a:spcAft>
                <a:spcPct val="35000"/>
              </a:spcAft>
            </a:pPr>
            <a:r>
              <a:rPr lang="en-US" sz="1400" b="1" kern="1200" dirty="0" smtClean="0"/>
              <a:t>Global Delivery</a:t>
            </a:r>
            <a:endParaRPr lang="en-US" sz="1400" b="1" kern="1200" dirty="0"/>
          </a:p>
        </p:txBody>
      </p:sp>
      <p:sp>
        <p:nvSpPr>
          <p:cNvPr id="16" name="Freeform 15"/>
          <p:cNvSpPr/>
          <p:nvPr/>
        </p:nvSpPr>
        <p:spPr>
          <a:xfrm>
            <a:off x="1378425" y="3477181"/>
            <a:ext cx="7445535" cy="1142950"/>
          </a:xfrm>
          <a:custGeom>
            <a:avLst/>
            <a:gdLst>
              <a:gd name="connsiteX0" fmla="*/ 208023 w 1248113"/>
              <a:gd name="connsiteY0" fmla="*/ 0 h 6534460"/>
              <a:gd name="connsiteX1" fmla="*/ 1040090 w 1248113"/>
              <a:gd name="connsiteY1" fmla="*/ 0 h 6534460"/>
              <a:gd name="connsiteX2" fmla="*/ 1187184 w 1248113"/>
              <a:gd name="connsiteY2" fmla="*/ 60929 h 6534460"/>
              <a:gd name="connsiteX3" fmla="*/ 1248112 w 1248113"/>
              <a:gd name="connsiteY3" fmla="*/ 208024 h 6534460"/>
              <a:gd name="connsiteX4" fmla="*/ 1248113 w 1248113"/>
              <a:gd name="connsiteY4" fmla="*/ 6534460 h 6534460"/>
              <a:gd name="connsiteX5" fmla="*/ 1248113 w 1248113"/>
              <a:gd name="connsiteY5" fmla="*/ 6534460 h 6534460"/>
              <a:gd name="connsiteX6" fmla="*/ 1248113 w 1248113"/>
              <a:gd name="connsiteY6" fmla="*/ 6534460 h 6534460"/>
              <a:gd name="connsiteX7" fmla="*/ 0 w 1248113"/>
              <a:gd name="connsiteY7" fmla="*/ 6534460 h 6534460"/>
              <a:gd name="connsiteX8" fmla="*/ 0 w 1248113"/>
              <a:gd name="connsiteY8" fmla="*/ 6534460 h 6534460"/>
              <a:gd name="connsiteX9" fmla="*/ 0 w 1248113"/>
              <a:gd name="connsiteY9" fmla="*/ 6534460 h 6534460"/>
              <a:gd name="connsiteX10" fmla="*/ 0 w 1248113"/>
              <a:gd name="connsiteY10" fmla="*/ 208023 h 6534460"/>
              <a:gd name="connsiteX11" fmla="*/ 60929 w 1248113"/>
              <a:gd name="connsiteY11" fmla="*/ 60929 h 6534460"/>
              <a:gd name="connsiteX12" fmla="*/ 208024 w 1248113"/>
              <a:gd name="connsiteY12" fmla="*/ 1 h 6534460"/>
              <a:gd name="connsiteX13" fmla="*/ 208023 w 1248113"/>
              <a:gd name="connsiteY13" fmla="*/ 0 h 653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8113" h="6534460">
                <a:moveTo>
                  <a:pt x="1248113" y="1089100"/>
                </a:moveTo>
                <a:lnTo>
                  <a:pt x="1248113" y="5445360"/>
                </a:lnTo>
                <a:cubicBezTo>
                  <a:pt x="1248113" y="5734206"/>
                  <a:pt x="1243927" y="6011225"/>
                  <a:pt x="1236475" y="6215466"/>
                </a:cubicBezTo>
                <a:cubicBezTo>
                  <a:pt x="1229024" y="6419712"/>
                  <a:pt x="1218917" y="6534452"/>
                  <a:pt x="1208379" y="6534452"/>
                </a:cubicBezTo>
                <a:cubicBezTo>
                  <a:pt x="805586" y="6534452"/>
                  <a:pt x="402793" y="6534457"/>
                  <a:pt x="0" y="6534457"/>
                </a:cubicBezTo>
                <a:lnTo>
                  <a:pt x="0" y="6534457"/>
                </a:lnTo>
                <a:lnTo>
                  <a:pt x="0" y="6534457"/>
                </a:lnTo>
                <a:lnTo>
                  <a:pt x="0" y="3"/>
                </a:lnTo>
                <a:lnTo>
                  <a:pt x="0" y="3"/>
                </a:lnTo>
                <a:lnTo>
                  <a:pt x="0" y="3"/>
                </a:lnTo>
                <a:lnTo>
                  <a:pt x="1208380" y="3"/>
                </a:lnTo>
                <a:cubicBezTo>
                  <a:pt x="1218917" y="3"/>
                  <a:pt x="1229024" y="114748"/>
                  <a:pt x="1236475" y="318994"/>
                </a:cubicBezTo>
                <a:cubicBezTo>
                  <a:pt x="1243927" y="523240"/>
                  <a:pt x="1248113" y="800254"/>
                  <a:pt x="1248113" y="1089105"/>
                </a:cubicBezTo>
                <a:lnTo>
                  <a:pt x="1248113" y="1089100"/>
                </a:lnTo>
                <a:close/>
              </a:path>
            </a:pathLst>
          </a:custGeom>
          <a:gradFill>
            <a:gsLst>
              <a:gs pos="46000">
                <a:schemeClr val="bg2">
                  <a:lumMod val="20000"/>
                  <a:lumOff val="80000"/>
                </a:schemeClr>
              </a:gs>
              <a:gs pos="100000">
                <a:schemeClr val="bg1"/>
              </a:gs>
            </a:gsLst>
            <a:lin ang="0" scaled="1"/>
          </a:gradFill>
          <a:ln w="28575">
            <a:gradFill flip="none" rotWithShape="1">
              <a:gsLst>
                <a:gs pos="26000">
                  <a:schemeClr val="accent2"/>
                </a:gs>
                <a:gs pos="100000">
                  <a:schemeClr val="bg1"/>
                </a:gs>
              </a:gsLst>
              <a:lin ang="0" scaled="1"/>
              <a:tileRect/>
            </a:gradFill>
          </a:ln>
          <a:effectLst/>
        </p:spPr>
        <p:style>
          <a:lnRef idx="1">
            <a:scrgbClr r="0" g="0" b="0"/>
          </a:lnRef>
          <a:fillRef idx="1">
            <a:scrgbClr r="0" g="0" b="0"/>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31520" tIns="184753" rIns="308578" bIns="184754" numCol="1" spcCol="1270" anchor="ctr" anchorCtr="0">
            <a:noAutofit/>
          </a:bodyPr>
          <a:lstStyle/>
          <a:p>
            <a:pPr marL="225425" lvl="1" indent="-225425" eaLnBrk="0" hangingPunct="0">
              <a:spcAft>
                <a:spcPts val="300"/>
              </a:spcAft>
              <a:buClr>
                <a:srgbClr val="009ACC"/>
              </a:buClr>
              <a:buFont typeface="Wingdings" pitchFamily="2" charset="2"/>
              <a:buChar char="§"/>
            </a:pPr>
            <a:endParaRPr lang="en-US" sz="1400" dirty="0" smtClean="0"/>
          </a:p>
          <a:p>
            <a:pPr marL="225425" lvl="1" indent="-225425" eaLnBrk="0" hangingPunct="0">
              <a:spcAft>
                <a:spcPts val="300"/>
              </a:spcAft>
              <a:buClr>
                <a:srgbClr val="009ACC"/>
              </a:buClr>
              <a:buFont typeface="Wingdings" pitchFamily="2" charset="2"/>
              <a:buChar char="§"/>
            </a:pPr>
            <a:r>
              <a:rPr lang="en-US" sz="1400" dirty="0" smtClean="0"/>
              <a:t>Multiple offerings including pre-configured solutions, implementations, upgrades, testing, consolidation and application management</a:t>
            </a:r>
          </a:p>
          <a:p>
            <a:pPr marL="225425" lvl="1" indent="-225425" eaLnBrk="0" hangingPunct="0">
              <a:spcAft>
                <a:spcPts val="300"/>
              </a:spcAft>
              <a:buClr>
                <a:srgbClr val="009ACC"/>
              </a:buClr>
              <a:buFont typeface="Wingdings" pitchFamily="2" charset="2"/>
              <a:buChar char="§"/>
            </a:pPr>
            <a:r>
              <a:rPr lang="en-US" sz="1400" dirty="0" smtClean="0"/>
              <a:t>Proven methodology based on Oracle Unified Method</a:t>
            </a:r>
          </a:p>
          <a:p>
            <a:pPr marL="225425" lvl="1" indent="-225425" eaLnBrk="0" hangingPunct="0">
              <a:spcAft>
                <a:spcPts val="300"/>
              </a:spcAft>
              <a:buClr>
                <a:srgbClr val="009ACC"/>
              </a:buClr>
              <a:buFont typeface="Wingdings" pitchFamily="2" charset="2"/>
              <a:buChar char="§"/>
            </a:pPr>
            <a:r>
              <a:rPr lang="en-US" sz="1400" dirty="0" smtClean="0"/>
              <a:t>Ready-to-use JDE tools and accelerators.</a:t>
            </a:r>
            <a:endParaRPr lang="en-US" sz="1400" dirty="0" smtClean="0">
              <a:solidFill>
                <a:prstClr val="black"/>
              </a:solidFill>
            </a:endParaRPr>
          </a:p>
          <a:p>
            <a:pPr marL="225425" lvl="1" indent="-225425" eaLnBrk="0" hangingPunct="0">
              <a:spcAft>
                <a:spcPts val="300"/>
              </a:spcAft>
              <a:buClr>
                <a:schemeClr val="accent2"/>
              </a:buClr>
              <a:buFont typeface="Wingdings" pitchFamily="2" charset="2"/>
              <a:buChar char="§"/>
            </a:pPr>
            <a:endParaRPr lang="en-US" sz="1400" dirty="0" smtClean="0">
              <a:cs typeface="Arial" pitchFamily="34" charset="0"/>
            </a:endParaRPr>
          </a:p>
        </p:txBody>
      </p:sp>
      <p:sp>
        <p:nvSpPr>
          <p:cNvPr id="17" name="Freeform 16"/>
          <p:cNvSpPr/>
          <p:nvPr/>
        </p:nvSpPr>
        <p:spPr>
          <a:xfrm>
            <a:off x="356294" y="3465146"/>
            <a:ext cx="1664102" cy="1142953"/>
          </a:xfrm>
          <a:custGeom>
            <a:avLst/>
            <a:gdLst>
              <a:gd name="connsiteX0" fmla="*/ 0 w 1965908"/>
              <a:gd name="connsiteY0" fmla="*/ 241475 h 1448823"/>
              <a:gd name="connsiteX1" fmla="*/ 70727 w 1965908"/>
              <a:gd name="connsiteY1" fmla="*/ 70726 h 1448823"/>
              <a:gd name="connsiteX2" fmla="*/ 241476 w 1965908"/>
              <a:gd name="connsiteY2" fmla="*/ 0 h 1448823"/>
              <a:gd name="connsiteX3" fmla="*/ 1724433 w 1965908"/>
              <a:gd name="connsiteY3" fmla="*/ 0 h 1448823"/>
              <a:gd name="connsiteX4" fmla="*/ 1895182 w 1965908"/>
              <a:gd name="connsiteY4" fmla="*/ 70727 h 1448823"/>
              <a:gd name="connsiteX5" fmla="*/ 1965908 w 1965908"/>
              <a:gd name="connsiteY5" fmla="*/ 241476 h 1448823"/>
              <a:gd name="connsiteX6" fmla="*/ 1965908 w 1965908"/>
              <a:gd name="connsiteY6" fmla="*/ 1207348 h 1448823"/>
              <a:gd name="connsiteX7" fmla="*/ 1895182 w 1965908"/>
              <a:gd name="connsiteY7" fmla="*/ 1378097 h 1448823"/>
              <a:gd name="connsiteX8" fmla="*/ 1724433 w 1965908"/>
              <a:gd name="connsiteY8" fmla="*/ 1448823 h 1448823"/>
              <a:gd name="connsiteX9" fmla="*/ 241475 w 1965908"/>
              <a:gd name="connsiteY9" fmla="*/ 1448823 h 1448823"/>
              <a:gd name="connsiteX10" fmla="*/ 70726 w 1965908"/>
              <a:gd name="connsiteY10" fmla="*/ 1378096 h 1448823"/>
              <a:gd name="connsiteX11" fmla="*/ 0 w 1965908"/>
              <a:gd name="connsiteY11" fmla="*/ 1207347 h 1448823"/>
              <a:gd name="connsiteX12" fmla="*/ 0 w 1965908"/>
              <a:gd name="connsiteY12" fmla="*/ 241475 h 144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5908" h="1448823">
                <a:moveTo>
                  <a:pt x="0" y="241475"/>
                </a:moveTo>
                <a:cubicBezTo>
                  <a:pt x="0" y="177432"/>
                  <a:pt x="25441" y="116012"/>
                  <a:pt x="70727" y="70726"/>
                </a:cubicBezTo>
                <a:cubicBezTo>
                  <a:pt x="116012" y="25441"/>
                  <a:pt x="177433" y="0"/>
                  <a:pt x="241476" y="0"/>
                </a:cubicBezTo>
                <a:lnTo>
                  <a:pt x="1724433" y="0"/>
                </a:lnTo>
                <a:cubicBezTo>
                  <a:pt x="1788476" y="0"/>
                  <a:pt x="1849896" y="25441"/>
                  <a:pt x="1895182" y="70727"/>
                </a:cubicBezTo>
                <a:cubicBezTo>
                  <a:pt x="1940467" y="116012"/>
                  <a:pt x="1965908" y="177433"/>
                  <a:pt x="1965908" y="241476"/>
                </a:cubicBezTo>
                <a:lnTo>
                  <a:pt x="1965908" y="1207348"/>
                </a:lnTo>
                <a:cubicBezTo>
                  <a:pt x="1965908" y="1271391"/>
                  <a:pt x="1940467" y="1332811"/>
                  <a:pt x="1895182" y="1378097"/>
                </a:cubicBezTo>
                <a:cubicBezTo>
                  <a:pt x="1849897" y="1423382"/>
                  <a:pt x="1788476" y="1448823"/>
                  <a:pt x="1724433" y="1448823"/>
                </a:cubicBezTo>
                <a:lnTo>
                  <a:pt x="241475" y="1448823"/>
                </a:lnTo>
                <a:cubicBezTo>
                  <a:pt x="177432" y="1448823"/>
                  <a:pt x="116012" y="1423382"/>
                  <a:pt x="70726" y="1378096"/>
                </a:cubicBezTo>
                <a:cubicBezTo>
                  <a:pt x="25441" y="1332811"/>
                  <a:pt x="0" y="1271390"/>
                  <a:pt x="0" y="1207347"/>
                </a:cubicBezTo>
                <a:lnTo>
                  <a:pt x="0" y="241475"/>
                </a:lnTo>
                <a:close/>
              </a:path>
            </a:pathLst>
          </a:custGeom>
          <a:gradFill>
            <a:gsLst>
              <a:gs pos="75000">
                <a:schemeClr val="accent2"/>
              </a:gs>
              <a:gs pos="100000">
                <a:schemeClr val="accent4"/>
              </a:gs>
            </a:gsLst>
            <a:lin ang="16200000" scaled="1"/>
          </a:gradFill>
          <a:ln w="28575">
            <a:solidFill>
              <a:schemeClr val="accent2"/>
            </a:solidFill>
          </a:ln>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124066" tIns="97396" rIns="124066" bIns="97396" numCol="1" spcCol="1270" anchor="ctr" anchorCtr="0">
            <a:noAutofit/>
          </a:bodyPr>
          <a:lstStyle/>
          <a:p>
            <a:pPr lvl="0" algn="ctr" defTabSz="622300">
              <a:lnSpc>
                <a:spcPct val="90000"/>
              </a:lnSpc>
              <a:spcBef>
                <a:spcPct val="0"/>
              </a:spcBef>
              <a:spcAft>
                <a:spcPct val="35000"/>
              </a:spcAft>
            </a:pPr>
            <a:r>
              <a:rPr lang="en-US" sz="1400" b="1" kern="1200" dirty="0" smtClean="0"/>
              <a:t>Solution &amp; Methodology</a:t>
            </a:r>
            <a:endParaRPr lang="en-US" sz="1400" b="1" kern="1200" dirty="0"/>
          </a:p>
        </p:txBody>
      </p:sp>
      <p:sp>
        <p:nvSpPr>
          <p:cNvPr id="18" name="Freeform 17"/>
          <p:cNvSpPr/>
          <p:nvPr/>
        </p:nvSpPr>
        <p:spPr>
          <a:xfrm>
            <a:off x="1378425" y="4804194"/>
            <a:ext cx="7445536" cy="886734"/>
          </a:xfrm>
          <a:custGeom>
            <a:avLst/>
            <a:gdLst>
              <a:gd name="connsiteX0" fmla="*/ 231058 w 1386321"/>
              <a:gd name="connsiteY0" fmla="*/ 0 h 6506458"/>
              <a:gd name="connsiteX1" fmla="*/ 1155263 w 1386321"/>
              <a:gd name="connsiteY1" fmla="*/ 0 h 6506458"/>
              <a:gd name="connsiteX2" fmla="*/ 1318646 w 1386321"/>
              <a:gd name="connsiteY2" fmla="*/ 67676 h 6506458"/>
              <a:gd name="connsiteX3" fmla="*/ 1386321 w 1386321"/>
              <a:gd name="connsiteY3" fmla="*/ 231059 h 6506458"/>
              <a:gd name="connsiteX4" fmla="*/ 1386321 w 1386321"/>
              <a:gd name="connsiteY4" fmla="*/ 6506458 h 6506458"/>
              <a:gd name="connsiteX5" fmla="*/ 1386321 w 1386321"/>
              <a:gd name="connsiteY5" fmla="*/ 6506458 h 6506458"/>
              <a:gd name="connsiteX6" fmla="*/ 1386321 w 1386321"/>
              <a:gd name="connsiteY6" fmla="*/ 6506458 h 6506458"/>
              <a:gd name="connsiteX7" fmla="*/ 0 w 1386321"/>
              <a:gd name="connsiteY7" fmla="*/ 6506458 h 6506458"/>
              <a:gd name="connsiteX8" fmla="*/ 0 w 1386321"/>
              <a:gd name="connsiteY8" fmla="*/ 6506458 h 6506458"/>
              <a:gd name="connsiteX9" fmla="*/ 0 w 1386321"/>
              <a:gd name="connsiteY9" fmla="*/ 6506458 h 6506458"/>
              <a:gd name="connsiteX10" fmla="*/ 0 w 1386321"/>
              <a:gd name="connsiteY10" fmla="*/ 231058 h 6506458"/>
              <a:gd name="connsiteX11" fmla="*/ 67676 w 1386321"/>
              <a:gd name="connsiteY11" fmla="*/ 67675 h 6506458"/>
              <a:gd name="connsiteX12" fmla="*/ 231059 w 1386321"/>
              <a:gd name="connsiteY12" fmla="*/ 0 h 6506458"/>
              <a:gd name="connsiteX13" fmla="*/ 231058 w 1386321"/>
              <a:gd name="connsiteY13" fmla="*/ 0 h 650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6321" h="6506458">
                <a:moveTo>
                  <a:pt x="1386321" y="1084432"/>
                </a:moveTo>
                <a:lnTo>
                  <a:pt x="1386321" y="5422026"/>
                </a:lnTo>
                <a:cubicBezTo>
                  <a:pt x="1386321" y="5709633"/>
                  <a:pt x="1381134" y="5985464"/>
                  <a:pt x="1371901" y="6188835"/>
                </a:cubicBezTo>
                <a:cubicBezTo>
                  <a:pt x="1362669" y="6392206"/>
                  <a:pt x="1350147" y="6506456"/>
                  <a:pt x="1337090" y="6506456"/>
                </a:cubicBezTo>
                <a:lnTo>
                  <a:pt x="0" y="6506456"/>
                </a:lnTo>
                <a:lnTo>
                  <a:pt x="0" y="6506456"/>
                </a:lnTo>
                <a:lnTo>
                  <a:pt x="0" y="6506456"/>
                </a:lnTo>
                <a:lnTo>
                  <a:pt x="0" y="2"/>
                </a:lnTo>
                <a:lnTo>
                  <a:pt x="0" y="2"/>
                </a:lnTo>
                <a:lnTo>
                  <a:pt x="0" y="2"/>
                </a:lnTo>
                <a:lnTo>
                  <a:pt x="1337090" y="2"/>
                </a:lnTo>
                <a:cubicBezTo>
                  <a:pt x="1350147" y="2"/>
                  <a:pt x="1362669" y="114257"/>
                  <a:pt x="1371901" y="317628"/>
                </a:cubicBezTo>
                <a:cubicBezTo>
                  <a:pt x="1381134" y="520999"/>
                  <a:pt x="1386321" y="796825"/>
                  <a:pt x="1386321" y="1084437"/>
                </a:cubicBezTo>
                <a:lnTo>
                  <a:pt x="1386321" y="1084432"/>
                </a:lnTo>
                <a:close/>
              </a:path>
            </a:pathLst>
          </a:custGeom>
          <a:gradFill>
            <a:gsLst>
              <a:gs pos="46000">
                <a:schemeClr val="bg2">
                  <a:lumMod val="20000"/>
                  <a:lumOff val="80000"/>
                </a:schemeClr>
              </a:gs>
              <a:gs pos="100000">
                <a:schemeClr val="bg1"/>
              </a:gs>
            </a:gsLst>
            <a:lin ang="0" scaled="1"/>
          </a:gradFill>
          <a:ln w="28575">
            <a:gradFill flip="none" rotWithShape="1">
              <a:gsLst>
                <a:gs pos="26000">
                  <a:schemeClr val="accent2"/>
                </a:gs>
                <a:gs pos="100000">
                  <a:schemeClr val="bg1"/>
                </a:gs>
              </a:gsLst>
              <a:lin ang="0" scaled="1"/>
              <a:tileRect/>
            </a:gradFill>
          </a:ln>
          <a:effectLst/>
        </p:spPr>
        <p:style>
          <a:lnRef idx="1">
            <a:scrgbClr r="0" g="0" b="0"/>
          </a:lnRef>
          <a:fillRef idx="1">
            <a:scrgbClr r="0" g="0" b="0"/>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31520" tIns="191501" rIns="315325" bIns="191500" numCol="1" spcCol="1270" anchor="ctr" anchorCtr="0">
            <a:noAutofit/>
          </a:bodyPr>
          <a:lstStyle/>
          <a:p>
            <a:pPr marL="225425" lvl="1" indent="-225425" eaLnBrk="0" hangingPunct="0">
              <a:spcAft>
                <a:spcPts val="300"/>
              </a:spcAft>
              <a:buClr>
                <a:srgbClr val="009ACC"/>
              </a:buClr>
              <a:buFont typeface="Wingdings" pitchFamily="2" charset="2"/>
              <a:buChar char="§"/>
            </a:pPr>
            <a:r>
              <a:rPr lang="en-US" sz="1400" dirty="0" smtClean="0"/>
              <a:t>Capgemini has JDE Center of Excellence (CoE) available to all Capgemini JDE engagements. The COE provides fully configured test labs for demos, training and remote development</a:t>
            </a:r>
          </a:p>
        </p:txBody>
      </p:sp>
      <p:sp>
        <p:nvSpPr>
          <p:cNvPr id="19" name="Freeform 18"/>
          <p:cNvSpPr/>
          <p:nvPr/>
        </p:nvSpPr>
        <p:spPr>
          <a:xfrm>
            <a:off x="356293" y="4804195"/>
            <a:ext cx="1684542" cy="886734"/>
          </a:xfrm>
          <a:custGeom>
            <a:avLst/>
            <a:gdLst>
              <a:gd name="connsiteX0" fmla="*/ 0 w 1989788"/>
              <a:gd name="connsiteY0" fmla="*/ 212274 h 1273621"/>
              <a:gd name="connsiteX1" fmla="*/ 62174 w 1989788"/>
              <a:gd name="connsiteY1" fmla="*/ 62174 h 1273621"/>
              <a:gd name="connsiteX2" fmla="*/ 212275 w 1989788"/>
              <a:gd name="connsiteY2" fmla="*/ 1 h 1273621"/>
              <a:gd name="connsiteX3" fmla="*/ 1777514 w 1989788"/>
              <a:gd name="connsiteY3" fmla="*/ 0 h 1273621"/>
              <a:gd name="connsiteX4" fmla="*/ 1927614 w 1989788"/>
              <a:gd name="connsiteY4" fmla="*/ 62174 h 1273621"/>
              <a:gd name="connsiteX5" fmla="*/ 1989787 w 1989788"/>
              <a:gd name="connsiteY5" fmla="*/ 212275 h 1273621"/>
              <a:gd name="connsiteX6" fmla="*/ 1989788 w 1989788"/>
              <a:gd name="connsiteY6" fmla="*/ 1061347 h 1273621"/>
              <a:gd name="connsiteX7" fmla="*/ 1927614 w 1989788"/>
              <a:gd name="connsiteY7" fmla="*/ 1211447 h 1273621"/>
              <a:gd name="connsiteX8" fmla="*/ 1777514 w 1989788"/>
              <a:gd name="connsiteY8" fmla="*/ 1273621 h 1273621"/>
              <a:gd name="connsiteX9" fmla="*/ 212274 w 1989788"/>
              <a:gd name="connsiteY9" fmla="*/ 1273621 h 1273621"/>
              <a:gd name="connsiteX10" fmla="*/ 62174 w 1989788"/>
              <a:gd name="connsiteY10" fmla="*/ 1211447 h 1273621"/>
              <a:gd name="connsiteX11" fmla="*/ 1 w 1989788"/>
              <a:gd name="connsiteY11" fmla="*/ 1061346 h 1273621"/>
              <a:gd name="connsiteX12" fmla="*/ 0 w 1989788"/>
              <a:gd name="connsiteY12" fmla="*/ 212274 h 1273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9788" h="1273621">
                <a:moveTo>
                  <a:pt x="0" y="212274"/>
                </a:moveTo>
                <a:cubicBezTo>
                  <a:pt x="0" y="155975"/>
                  <a:pt x="22365" y="101983"/>
                  <a:pt x="62174" y="62174"/>
                </a:cubicBezTo>
                <a:cubicBezTo>
                  <a:pt x="101983" y="22365"/>
                  <a:pt x="155976" y="1"/>
                  <a:pt x="212275" y="1"/>
                </a:cubicBezTo>
                <a:lnTo>
                  <a:pt x="1777514" y="0"/>
                </a:lnTo>
                <a:cubicBezTo>
                  <a:pt x="1833813" y="0"/>
                  <a:pt x="1887805" y="22365"/>
                  <a:pt x="1927614" y="62174"/>
                </a:cubicBezTo>
                <a:cubicBezTo>
                  <a:pt x="1967423" y="101983"/>
                  <a:pt x="1989787" y="155976"/>
                  <a:pt x="1989787" y="212275"/>
                </a:cubicBezTo>
                <a:cubicBezTo>
                  <a:pt x="1989787" y="495299"/>
                  <a:pt x="1989788" y="778323"/>
                  <a:pt x="1989788" y="1061347"/>
                </a:cubicBezTo>
                <a:cubicBezTo>
                  <a:pt x="1989788" y="1117646"/>
                  <a:pt x="1967423" y="1171638"/>
                  <a:pt x="1927614" y="1211447"/>
                </a:cubicBezTo>
                <a:cubicBezTo>
                  <a:pt x="1887805" y="1251256"/>
                  <a:pt x="1833812" y="1273621"/>
                  <a:pt x="1777514" y="1273621"/>
                </a:cubicBezTo>
                <a:lnTo>
                  <a:pt x="212274" y="1273621"/>
                </a:lnTo>
                <a:cubicBezTo>
                  <a:pt x="155975" y="1273621"/>
                  <a:pt x="101983" y="1251256"/>
                  <a:pt x="62174" y="1211447"/>
                </a:cubicBezTo>
                <a:cubicBezTo>
                  <a:pt x="22365" y="1171638"/>
                  <a:pt x="0" y="1117645"/>
                  <a:pt x="1" y="1061346"/>
                </a:cubicBezTo>
                <a:cubicBezTo>
                  <a:pt x="1" y="778322"/>
                  <a:pt x="0" y="495298"/>
                  <a:pt x="0" y="212274"/>
                </a:cubicBezTo>
                <a:close/>
              </a:path>
            </a:pathLst>
          </a:custGeom>
          <a:gradFill>
            <a:gsLst>
              <a:gs pos="75000">
                <a:schemeClr val="accent2"/>
              </a:gs>
              <a:gs pos="100000">
                <a:schemeClr val="accent4"/>
              </a:gs>
            </a:gsLst>
            <a:lin ang="16200000" scaled="1"/>
          </a:gradFill>
          <a:ln w="28575">
            <a:solidFill>
              <a:schemeClr val="accent2"/>
            </a:solidFill>
          </a:ln>
        </p:spPr>
        <p:style>
          <a:lnRef idx="0">
            <a:scrgbClr r="0" g="0" b="0"/>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115513" tIns="88843" rIns="115513" bIns="88843" numCol="1" spcCol="1270" anchor="ctr" anchorCtr="0">
            <a:noAutofit/>
          </a:bodyPr>
          <a:lstStyle/>
          <a:p>
            <a:pPr lvl="0" algn="ctr" defTabSz="622300">
              <a:lnSpc>
                <a:spcPct val="90000"/>
              </a:lnSpc>
              <a:spcBef>
                <a:spcPct val="0"/>
              </a:spcBef>
              <a:spcAft>
                <a:spcPct val="35000"/>
              </a:spcAft>
            </a:pPr>
            <a:r>
              <a:rPr lang="en-US" sz="1400" b="1" kern="1200" dirty="0" smtClean="0"/>
              <a:t>Center of Excellence</a:t>
            </a:r>
          </a:p>
          <a:p>
            <a:pPr lvl="0" algn="ctr" defTabSz="622300">
              <a:lnSpc>
                <a:spcPct val="90000"/>
              </a:lnSpc>
              <a:spcBef>
                <a:spcPct val="0"/>
              </a:spcBef>
              <a:spcAft>
                <a:spcPct val="35000"/>
              </a:spcAft>
            </a:pPr>
            <a:r>
              <a:rPr lang="en-US" sz="1400" b="1" dirty="0" smtClean="0"/>
              <a:t>&amp; Support Desk</a:t>
            </a:r>
            <a:endParaRPr lang="en-US" sz="1400" b="1" kern="1200" dirty="0"/>
          </a:p>
        </p:txBody>
      </p:sp>
      <p:grpSp>
        <p:nvGrpSpPr>
          <p:cNvPr id="2" name="Group 19"/>
          <p:cNvGrpSpPr/>
          <p:nvPr/>
        </p:nvGrpSpPr>
        <p:grpSpPr>
          <a:xfrm>
            <a:off x="7319334" y="1021673"/>
            <a:ext cx="1504628" cy="1518495"/>
            <a:chOff x="-2326888" y="1489926"/>
            <a:chExt cx="1797981" cy="1814552"/>
          </a:xfrm>
        </p:grpSpPr>
        <p:sp>
          <p:nvSpPr>
            <p:cNvPr id="21" name="Freeform 20"/>
            <p:cNvSpPr/>
            <p:nvPr/>
          </p:nvSpPr>
          <p:spPr>
            <a:xfrm>
              <a:off x="-2326888" y="1489926"/>
              <a:ext cx="1797981" cy="1814552"/>
            </a:xfrm>
            <a:custGeom>
              <a:avLst/>
              <a:gdLst>
                <a:gd name="connsiteX0" fmla="*/ 1289825 w 1780478"/>
                <a:gd name="connsiteY0" fmla="*/ 1810215 h 1810215"/>
                <a:gd name="connsiteX1" fmla="*/ 1776761 w 1780478"/>
                <a:gd name="connsiteY1" fmla="*/ 947854 h 1810215"/>
                <a:gd name="connsiteX2" fmla="*/ 1780478 w 1780478"/>
                <a:gd name="connsiteY2" fmla="*/ 910683 h 1810215"/>
                <a:gd name="connsiteX3" fmla="*/ 1776761 w 1780478"/>
                <a:gd name="connsiteY3" fmla="*/ 821474 h 1810215"/>
                <a:gd name="connsiteX4" fmla="*/ 1464527 w 1780478"/>
                <a:gd name="connsiteY4" fmla="*/ 237893 h 1810215"/>
                <a:gd name="connsiteX5" fmla="*/ 843776 w 1780478"/>
                <a:gd name="connsiteY5" fmla="*/ 0 h 1810215"/>
                <a:gd name="connsiteX6" fmla="*/ 52039 w 1780478"/>
                <a:gd name="connsiteY6" fmla="*/ 501805 h 1810215"/>
                <a:gd name="connsiteX7" fmla="*/ 0 w 1780478"/>
                <a:gd name="connsiteY7" fmla="*/ 624469 h 1810215"/>
                <a:gd name="connsiteX0" fmla="*/ 1289825 w 1857917"/>
                <a:gd name="connsiteY0" fmla="*/ 1810215 h 1810215"/>
                <a:gd name="connsiteX1" fmla="*/ 1776761 w 1857917"/>
                <a:gd name="connsiteY1" fmla="*/ 947854 h 1810215"/>
                <a:gd name="connsiteX2" fmla="*/ 1776761 w 1857917"/>
                <a:gd name="connsiteY2" fmla="*/ 821474 h 1810215"/>
                <a:gd name="connsiteX3" fmla="*/ 1464527 w 1857917"/>
                <a:gd name="connsiteY3" fmla="*/ 237893 h 1810215"/>
                <a:gd name="connsiteX4" fmla="*/ 843776 w 1857917"/>
                <a:gd name="connsiteY4" fmla="*/ 0 h 1810215"/>
                <a:gd name="connsiteX5" fmla="*/ 52039 w 1857917"/>
                <a:gd name="connsiteY5" fmla="*/ 501805 h 1810215"/>
                <a:gd name="connsiteX6" fmla="*/ 0 w 1857917"/>
                <a:gd name="connsiteY6" fmla="*/ 624469 h 1810215"/>
                <a:gd name="connsiteX0" fmla="*/ 1289825 w 1776761"/>
                <a:gd name="connsiteY0" fmla="*/ 1810215 h 1810215"/>
                <a:gd name="connsiteX1" fmla="*/ 1776761 w 1776761"/>
                <a:gd name="connsiteY1" fmla="*/ 821474 h 1810215"/>
                <a:gd name="connsiteX2" fmla="*/ 1464527 w 1776761"/>
                <a:gd name="connsiteY2" fmla="*/ 237893 h 1810215"/>
                <a:gd name="connsiteX3" fmla="*/ 843776 w 1776761"/>
                <a:gd name="connsiteY3" fmla="*/ 0 h 1810215"/>
                <a:gd name="connsiteX4" fmla="*/ 52039 w 1776761"/>
                <a:gd name="connsiteY4" fmla="*/ 501805 h 1810215"/>
                <a:gd name="connsiteX5" fmla="*/ 0 w 1776761"/>
                <a:gd name="connsiteY5" fmla="*/ 624469 h 1810215"/>
                <a:gd name="connsiteX0" fmla="*/ 1289825 w 1805878"/>
                <a:gd name="connsiteY0" fmla="*/ 1810215 h 1810215"/>
                <a:gd name="connsiteX1" fmla="*/ 1776761 w 1805878"/>
                <a:gd name="connsiteY1" fmla="*/ 821474 h 1810215"/>
                <a:gd name="connsiteX2" fmla="*/ 1464527 w 1805878"/>
                <a:gd name="connsiteY2" fmla="*/ 237893 h 1810215"/>
                <a:gd name="connsiteX3" fmla="*/ 843776 w 1805878"/>
                <a:gd name="connsiteY3" fmla="*/ 0 h 1810215"/>
                <a:gd name="connsiteX4" fmla="*/ 52039 w 1805878"/>
                <a:gd name="connsiteY4" fmla="*/ 501805 h 1810215"/>
                <a:gd name="connsiteX5" fmla="*/ 0 w 1805878"/>
                <a:gd name="connsiteY5" fmla="*/ 624469 h 1810215"/>
                <a:gd name="connsiteX0" fmla="*/ 1289825 w 1805878"/>
                <a:gd name="connsiteY0" fmla="*/ 1810215 h 1810215"/>
                <a:gd name="connsiteX1" fmla="*/ 1776761 w 1805878"/>
                <a:gd name="connsiteY1" fmla="*/ 821474 h 1810215"/>
                <a:gd name="connsiteX2" fmla="*/ 1464527 w 1805878"/>
                <a:gd name="connsiteY2" fmla="*/ 237893 h 1810215"/>
                <a:gd name="connsiteX3" fmla="*/ 843776 w 1805878"/>
                <a:gd name="connsiteY3" fmla="*/ 0 h 1810215"/>
                <a:gd name="connsiteX4" fmla="*/ 52039 w 1805878"/>
                <a:gd name="connsiteY4" fmla="*/ 501805 h 1810215"/>
                <a:gd name="connsiteX5" fmla="*/ 0 w 1805878"/>
                <a:gd name="connsiteY5" fmla="*/ 624469 h 1810215"/>
                <a:gd name="connsiteX0" fmla="*/ 1289825 w 1805878"/>
                <a:gd name="connsiteY0" fmla="*/ 1810215 h 1810215"/>
                <a:gd name="connsiteX1" fmla="*/ 1776761 w 1805878"/>
                <a:gd name="connsiteY1" fmla="*/ 821474 h 1810215"/>
                <a:gd name="connsiteX2" fmla="*/ 1464527 w 1805878"/>
                <a:gd name="connsiteY2" fmla="*/ 237893 h 1810215"/>
                <a:gd name="connsiteX3" fmla="*/ 843776 w 1805878"/>
                <a:gd name="connsiteY3" fmla="*/ 0 h 1810215"/>
                <a:gd name="connsiteX4" fmla="*/ 52039 w 1805878"/>
                <a:gd name="connsiteY4" fmla="*/ 501805 h 1810215"/>
                <a:gd name="connsiteX5" fmla="*/ 0 w 1805878"/>
                <a:gd name="connsiteY5" fmla="*/ 624469 h 1810215"/>
                <a:gd name="connsiteX0" fmla="*/ 1289825 w 1805878"/>
                <a:gd name="connsiteY0" fmla="*/ 1810215 h 1810215"/>
                <a:gd name="connsiteX1" fmla="*/ 1776761 w 1805878"/>
                <a:gd name="connsiteY1" fmla="*/ 821474 h 1810215"/>
                <a:gd name="connsiteX2" fmla="*/ 1464527 w 1805878"/>
                <a:gd name="connsiteY2" fmla="*/ 237893 h 1810215"/>
                <a:gd name="connsiteX3" fmla="*/ 843776 w 1805878"/>
                <a:gd name="connsiteY3" fmla="*/ 0 h 1810215"/>
                <a:gd name="connsiteX4" fmla="*/ 52039 w 1805878"/>
                <a:gd name="connsiteY4" fmla="*/ 501805 h 1810215"/>
                <a:gd name="connsiteX5" fmla="*/ 0 w 1805878"/>
                <a:gd name="connsiteY5" fmla="*/ 624469 h 1810215"/>
                <a:gd name="connsiteX0" fmla="*/ 1289825 w 1792248"/>
                <a:gd name="connsiteY0" fmla="*/ 1810215 h 1810215"/>
                <a:gd name="connsiteX1" fmla="*/ 1776761 w 1792248"/>
                <a:gd name="connsiteY1" fmla="*/ 821474 h 1810215"/>
                <a:gd name="connsiteX2" fmla="*/ 1464527 w 1792248"/>
                <a:gd name="connsiteY2" fmla="*/ 237893 h 1810215"/>
                <a:gd name="connsiteX3" fmla="*/ 843776 w 1792248"/>
                <a:gd name="connsiteY3" fmla="*/ 0 h 1810215"/>
                <a:gd name="connsiteX4" fmla="*/ 52039 w 1792248"/>
                <a:gd name="connsiteY4" fmla="*/ 501805 h 1810215"/>
                <a:gd name="connsiteX5" fmla="*/ 0 w 1792248"/>
                <a:gd name="connsiteY5" fmla="*/ 624469 h 1810215"/>
                <a:gd name="connsiteX0" fmla="*/ 1289825 w 1784813"/>
                <a:gd name="connsiteY0" fmla="*/ 1810215 h 1810215"/>
                <a:gd name="connsiteX1" fmla="*/ 1776761 w 1784813"/>
                <a:gd name="connsiteY1" fmla="*/ 821474 h 1810215"/>
                <a:gd name="connsiteX2" fmla="*/ 1464527 w 1784813"/>
                <a:gd name="connsiteY2" fmla="*/ 237893 h 1810215"/>
                <a:gd name="connsiteX3" fmla="*/ 843776 w 1784813"/>
                <a:gd name="connsiteY3" fmla="*/ 0 h 1810215"/>
                <a:gd name="connsiteX4" fmla="*/ 52039 w 1784813"/>
                <a:gd name="connsiteY4" fmla="*/ 501805 h 1810215"/>
                <a:gd name="connsiteX5" fmla="*/ 0 w 1784813"/>
                <a:gd name="connsiteY5" fmla="*/ 624469 h 1810215"/>
                <a:gd name="connsiteX0" fmla="*/ 1289825 w 1784813"/>
                <a:gd name="connsiteY0" fmla="*/ 1854200 h 1854200"/>
                <a:gd name="connsiteX1" fmla="*/ 1776761 w 1784813"/>
                <a:gd name="connsiteY1" fmla="*/ 865459 h 1854200"/>
                <a:gd name="connsiteX2" fmla="*/ 1464527 w 1784813"/>
                <a:gd name="connsiteY2" fmla="*/ 281878 h 1854200"/>
                <a:gd name="connsiteX3" fmla="*/ 843776 w 1784813"/>
                <a:gd name="connsiteY3" fmla="*/ 43985 h 1854200"/>
                <a:gd name="connsiteX4" fmla="*/ 52039 w 1784813"/>
                <a:gd name="connsiteY4" fmla="*/ 545790 h 1854200"/>
                <a:gd name="connsiteX5" fmla="*/ 0 w 1784813"/>
                <a:gd name="connsiteY5" fmla="*/ 668454 h 1854200"/>
                <a:gd name="connsiteX0" fmla="*/ 1289825 w 1784813"/>
                <a:gd name="connsiteY0" fmla="*/ 1854200 h 1854200"/>
                <a:gd name="connsiteX1" fmla="*/ 1776761 w 1784813"/>
                <a:gd name="connsiteY1" fmla="*/ 865459 h 1854200"/>
                <a:gd name="connsiteX2" fmla="*/ 1464527 w 1784813"/>
                <a:gd name="connsiteY2" fmla="*/ 281878 h 1854200"/>
                <a:gd name="connsiteX3" fmla="*/ 843776 w 1784813"/>
                <a:gd name="connsiteY3" fmla="*/ 43985 h 1854200"/>
                <a:gd name="connsiteX4" fmla="*/ 52039 w 1784813"/>
                <a:gd name="connsiteY4" fmla="*/ 545790 h 1854200"/>
                <a:gd name="connsiteX5" fmla="*/ 0 w 1784813"/>
                <a:gd name="connsiteY5" fmla="*/ 668454 h 1854200"/>
                <a:gd name="connsiteX0" fmla="*/ 1289825 w 1784813"/>
                <a:gd name="connsiteY0" fmla="*/ 1854200 h 1854200"/>
                <a:gd name="connsiteX1" fmla="*/ 1776761 w 1784813"/>
                <a:gd name="connsiteY1" fmla="*/ 865459 h 1854200"/>
                <a:gd name="connsiteX2" fmla="*/ 1438508 w 1784813"/>
                <a:gd name="connsiteY2" fmla="*/ 274444 h 1854200"/>
                <a:gd name="connsiteX3" fmla="*/ 843776 w 1784813"/>
                <a:gd name="connsiteY3" fmla="*/ 43985 h 1854200"/>
                <a:gd name="connsiteX4" fmla="*/ 52039 w 1784813"/>
                <a:gd name="connsiteY4" fmla="*/ 545790 h 1854200"/>
                <a:gd name="connsiteX5" fmla="*/ 0 w 1784813"/>
                <a:gd name="connsiteY5" fmla="*/ 668454 h 1854200"/>
                <a:gd name="connsiteX0" fmla="*/ 1289825 w 1773662"/>
                <a:gd name="connsiteY0" fmla="*/ 1854200 h 1854200"/>
                <a:gd name="connsiteX1" fmla="*/ 1765610 w 1773662"/>
                <a:gd name="connsiteY1" fmla="*/ 906346 h 1854200"/>
                <a:gd name="connsiteX2" fmla="*/ 1438508 w 1773662"/>
                <a:gd name="connsiteY2" fmla="*/ 274444 h 1854200"/>
                <a:gd name="connsiteX3" fmla="*/ 843776 w 1773662"/>
                <a:gd name="connsiteY3" fmla="*/ 43985 h 1854200"/>
                <a:gd name="connsiteX4" fmla="*/ 52039 w 1773662"/>
                <a:gd name="connsiteY4" fmla="*/ 545790 h 1854200"/>
                <a:gd name="connsiteX5" fmla="*/ 0 w 1773662"/>
                <a:gd name="connsiteY5" fmla="*/ 668454 h 1854200"/>
                <a:gd name="connsiteX0" fmla="*/ 1289825 w 1773662"/>
                <a:gd name="connsiteY0" fmla="*/ 1854200 h 1854200"/>
                <a:gd name="connsiteX1" fmla="*/ 1765610 w 1773662"/>
                <a:gd name="connsiteY1" fmla="*/ 906346 h 1854200"/>
                <a:gd name="connsiteX2" fmla="*/ 1438508 w 1773662"/>
                <a:gd name="connsiteY2" fmla="*/ 274444 h 1854200"/>
                <a:gd name="connsiteX3" fmla="*/ 843776 w 1773662"/>
                <a:gd name="connsiteY3" fmla="*/ 43985 h 1854200"/>
                <a:gd name="connsiteX4" fmla="*/ 52039 w 1773662"/>
                <a:gd name="connsiteY4" fmla="*/ 545790 h 1854200"/>
                <a:gd name="connsiteX5" fmla="*/ 0 w 1773662"/>
                <a:gd name="connsiteY5" fmla="*/ 668454 h 1854200"/>
                <a:gd name="connsiteX0" fmla="*/ 1289825 w 1773662"/>
                <a:gd name="connsiteY0" fmla="*/ 1854200 h 1854200"/>
                <a:gd name="connsiteX1" fmla="*/ 1765610 w 1773662"/>
                <a:gd name="connsiteY1" fmla="*/ 906346 h 1854200"/>
                <a:gd name="connsiteX2" fmla="*/ 1438508 w 1773662"/>
                <a:gd name="connsiteY2" fmla="*/ 274444 h 1854200"/>
                <a:gd name="connsiteX3" fmla="*/ 843776 w 1773662"/>
                <a:gd name="connsiteY3" fmla="*/ 43985 h 1854200"/>
                <a:gd name="connsiteX4" fmla="*/ 52039 w 1773662"/>
                <a:gd name="connsiteY4" fmla="*/ 545790 h 1854200"/>
                <a:gd name="connsiteX5" fmla="*/ 0 w 1773662"/>
                <a:gd name="connsiteY5" fmla="*/ 668454 h 1854200"/>
                <a:gd name="connsiteX0" fmla="*/ 1289825 w 1773662"/>
                <a:gd name="connsiteY0" fmla="*/ 1814552 h 1814552"/>
                <a:gd name="connsiteX1" fmla="*/ 1765610 w 1773662"/>
                <a:gd name="connsiteY1" fmla="*/ 866698 h 1814552"/>
                <a:gd name="connsiteX2" fmla="*/ 1438508 w 1773662"/>
                <a:gd name="connsiteY2" fmla="*/ 234796 h 1814552"/>
                <a:gd name="connsiteX3" fmla="*/ 843776 w 1773662"/>
                <a:gd name="connsiteY3" fmla="*/ 4337 h 1814552"/>
                <a:gd name="connsiteX4" fmla="*/ 52039 w 1773662"/>
                <a:gd name="connsiteY4" fmla="*/ 506142 h 1814552"/>
                <a:gd name="connsiteX5" fmla="*/ 0 w 1773662"/>
                <a:gd name="connsiteY5" fmla="*/ 628806 h 1814552"/>
                <a:gd name="connsiteX0" fmla="*/ 1378415 w 1862252"/>
                <a:gd name="connsiteY0" fmla="*/ 1814552 h 1814552"/>
                <a:gd name="connsiteX1" fmla="*/ 1854200 w 1862252"/>
                <a:gd name="connsiteY1" fmla="*/ 866698 h 1814552"/>
                <a:gd name="connsiteX2" fmla="*/ 1527098 w 1862252"/>
                <a:gd name="connsiteY2" fmla="*/ 234796 h 1814552"/>
                <a:gd name="connsiteX3" fmla="*/ 932366 w 1862252"/>
                <a:gd name="connsiteY3" fmla="*/ 4337 h 1814552"/>
                <a:gd name="connsiteX4" fmla="*/ 140629 w 1862252"/>
                <a:gd name="connsiteY4" fmla="*/ 506142 h 1814552"/>
                <a:gd name="connsiteX5" fmla="*/ 88590 w 1862252"/>
                <a:gd name="connsiteY5" fmla="*/ 628806 h 1814552"/>
                <a:gd name="connsiteX0" fmla="*/ 1378415 w 1862252"/>
                <a:gd name="connsiteY0" fmla="*/ 1814552 h 1814552"/>
                <a:gd name="connsiteX1" fmla="*/ 1854200 w 1862252"/>
                <a:gd name="connsiteY1" fmla="*/ 866698 h 1814552"/>
                <a:gd name="connsiteX2" fmla="*/ 1527098 w 1862252"/>
                <a:gd name="connsiteY2" fmla="*/ 234796 h 1814552"/>
                <a:gd name="connsiteX3" fmla="*/ 932366 w 1862252"/>
                <a:gd name="connsiteY3" fmla="*/ 4337 h 1814552"/>
                <a:gd name="connsiteX4" fmla="*/ 140629 w 1862252"/>
                <a:gd name="connsiteY4" fmla="*/ 506142 h 1814552"/>
                <a:gd name="connsiteX5" fmla="*/ 88590 w 1862252"/>
                <a:gd name="connsiteY5" fmla="*/ 628806 h 1814552"/>
                <a:gd name="connsiteX0" fmla="*/ 1289825 w 1773662"/>
                <a:gd name="connsiteY0" fmla="*/ 1814552 h 1814552"/>
                <a:gd name="connsiteX1" fmla="*/ 1765610 w 1773662"/>
                <a:gd name="connsiteY1" fmla="*/ 866698 h 1814552"/>
                <a:gd name="connsiteX2" fmla="*/ 1438508 w 1773662"/>
                <a:gd name="connsiteY2" fmla="*/ 234796 h 1814552"/>
                <a:gd name="connsiteX3" fmla="*/ 843776 w 1773662"/>
                <a:gd name="connsiteY3" fmla="*/ 4337 h 1814552"/>
                <a:gd name="connsiteX4" fmla="*/ 52039 w 1773662"/>
                <a:gd name="connsiteY4" fmla="*/ 506142 h 1814552"/>
                <a:gd name="connsiteX5" fmla="*/ 0 w 1773662"/>
                <a:gd name="connsiteY5" fmla="*/ 628806 h 1814552"/>
                <a:gd name="connsiteX0" fmla="*/ 1289825 w 1773662"/>
                <a:gd name="connsiteY0" fmla="*/ 1814552 h 1814552"/>
                <a:gd name="connsiteX1" fmla="*/ 1765610 w 1773662"/>
                <a:gd name="connsiteY1" fmla="*/ 866698 h 1814552"/>
                <a:gd name="connsiteX2" fmla="*/ 1438508 w 1773662"/>
                <a:gd name="connsiteY2" fmla="*/ 234796 h 1814552"/>
                <a:gd name="connsiteX3" fmla="*/ 843776 w 1773662"/>
                <a:gd name="connsiteY3" fmla="*/ 4337 h 1814552"/>
                <a:gd name="connsiteX4" fmla="*/ 52039 w 1773662"/>
                <a:gd name="connsiteY4" fmla="*/ 506142 h 1814552"/>
                <a:gd name="connsiteX5" fmla="*/ 0 w 1773662"/>
                <a:gd name="connsiteY5" fmla="*/ 628806 h 1814552"/>
                <a:gd name="connsiteX0" fmla="*/ 1289825 w 1797981"/>
                <a:gd name="connsiteY0" fmla="*/ 1814552 h 1814552"/>
                <a:gd name="connsiteX1" fmla="*/ 1765610 w 1797981"/>
                <a:gd name="connsiteY1" fmla="*/ 866698 h 1814552"/>
                <a:gd name="connsiteX2" fmla="*/ 1438508 w 1797981"/>
                <a:gd name="connsiteY2" fmla="*/ 234796 h 1814552"/>
                <a:gd name="connsiteX3" fmla="*/ 843776 w 1797981"/>
                <a:gd name="connsiteY3" fmla="*/ 4337 h 1814552"/>
                <a:gd name="connsiteX4" fmla="*/ 52039 w 1797981"/>
                <a:gd name="connsiteY4" fmla="*/ 506142 h 1814552"/>
                <a:gd name="connsiteX5" fmla="*/ 0 w 1797981"/>
                <a:gd name="connsiteY5" fmla="*/ 628806 h 181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7981" h="1814552">
                  <a:moveTo>
                    <a:pt x="1289825" y="1814552"/>
                  </a:moveTo>
                  <a:cubicBezTo>
                    <a:pt x="1719766" y="1581615"/>
                    <a:pt x="1797981" y="1090671"/>
                    <a:pt x="1765610" y="866698"/>
                  </a:cubicBezTo>
                  <a:cubicBezTo>
                    <a:pt x="1746405" y="563756"/>
                    <a:pt x="1534532" y="327658"/>
                    <a:pt x="1438508" y="234796"/>
                  </a:cubicBezTo>
                  <a:cubicBezTo>
                    <a:pt x="1283011" y="97884"/>
                    <a:pt x="1142381" y="1240"/>
                    <a:pt x="843776" y="4337"/>
                  </a:cubicBezTo>
                  <a:cubicBezTo>
                    <a:pt x="515434" y="0"/>
                    <a:pt x="162932" y="205059"/>
                    <a:pt x="52039" y="506142"/>
                  </a:cubicBezTo>
                  <a:cubicBezTo>
                    <a:pt x="8053" y="599069"/>
                    <a:pt x="17346" y="587918"/>
                    <a:pt x="0" y="628806"/>
                  </a:cubicBezTo>
                </a:path>
              </a:pathLst>
            </a:cu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1981200" y="1497980"/>
              <a:ext cx="505522" cy="1278674"/>
            </a:xfrm>
            <a:custGeom>
              <a:avLst/>
              <a:gdLst>
                <a:gd name="connsiteX0" fmla="*/ 501805 w 501805"/>
                <a:gd name="connsiteY0" fmla="*/ 0 h 1278674"/>
                <a:gd name="connsiteX1" fmla="*/ 81776 w 501805"/>
                <a:gd name="connsiteY1" fmla="*/ 449766 h 1278674"/>
                <a:gd name="connsiteX2" fmla="*/ 0 w 501805"/>
                <a:gd name="connsiteY2" fmla="*/ 985025 h 1278674"/>
                <a:gd name="connsiteX3" fmla="*/ 40888 w 501805"/>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8620 w 508620"/>
                <a:gd name="connsiteY0" fmla="*/ 0 h 1278674"/>
                <a:gd name="connsiteX1" fmla="*/ 88591 w 508620"/>
                <a:gd name="connsiteY1" fmla="*/ 449766 h 1278674"/>
                <a:gd name="connsiteX2" fmla="*/ 6815 w 508620"/>
                <a:gd name="connsiteY2" fmla="*/ 985025 h 1278674"/>
                <a:gd name="connsiteX3" fmla="*/ 47703 w 508620"/>
                <a:gd name="connsiteY3" fmla="*/ 1278674 h 1278674"/>
                <a:gd name="connsiteX0" fmla="*/ 508620 w 508620"/>
                <a:gd name="connsiteY0" fmla="*/ 0 h 1278674"/>
                <a:gd name="connsiteX1" fmla="*/ 88591 w 508620"/>
                <a:gd name="connsiteY1" fmla="*/ 449766 h 1278674"/>
                <a:gd name="connsiteX2" fmla="*/ 6815 w 508620"/>
                <a:gd name="connsiteY2" fmla="*/ 985025 h 1278674"/>
                <a:gd name="connsiteX3" fmla="*/ 47703 w 508620"/>
                <a:gd name="connsiteY3" fmla="*/ 1278674 h 1278674"/>
                <a:gd name="connsiteX0" fmla="*/ 507380 w 507380"/>
                <a:gd name="connsiteY0" fmla="*/ 0 h 1278674"/>
                <a:gd name="connsiteX1" fmla="*/ 68766 w 507380"/>
                <a:gd name="connsiteY1" fmla="*/ 449766 h 1278674"/>
                <a:gd name="connsiteX2" fmla="*/ 5575 w 507380"/>
                <a:gd name="connsiteY2" fmla="*/ 985025 h 1278674"/>
                <a:gd name="connsiteX3" fmla="*/ 46463 w 507380"/>
                <a:gd name="connsiteY3" fmla="*/ 1278674 h 1278674"/>
                <a:gd name="connsiteX0" fmla="*/ 507380 w 507380"/>
                <a:gd name="connsiteY0" fmla="*/ 0 h 1278674"/>
                <a:gd name="connsiteX1" fmla="*/ 68766 w 507380"/>
                <a:gd name="connsiteY1" fmla="*/ 449766 h 1278674"/>
                <a:gd name="connsiteX2" fmla="*/ 5575 w 507380"/>
                <a:gd name="connsiteY2" fmla="*/ 985025 h 1278674"/>
                <a:gd name="connsiteX3" fmla="*/ 46463 w 507380"/>
                <a:gd name="connsiteY3" fmla="*/ 1278674 h 1278674"/>
                <a:gd name="connsiteX0" fmla="*/ 505522 w 505522"/>
                <a:gd name="connsiteY0" fmla="*/ 0 h 1278674"/>
                <a:gd name="connsiteX1" fmla="*/ 66908 w 505522"/>
                <a:gd name="connsiteY1" fmla="*/ 449766 h 1278674"/>
                <a:gd name="connsiteX2" fmla="*/ 3717 w 505522"/>
                <a:gd name="connsiteY2" fmla="*/ 985025 h 1278674"/>
                <a:gd name="connsiteX3" fmla="*/ 44605 w 505522"/>
                <a:gd name="connsiteY3" fmla="*/ 1278674 h 1278674"/>
              </a:gdLst>
              <a:ahLst/>
              <a:cxnLst>
                <a:cxn ang="0">
                  <a:pos x="connsiteX0" y="connsiteY0"/>
                </a:cxn>
                <a:cxn ang="0">
                  <a:pos x="connsiteX1" y="connsiteY1"/>
                </a:cxn>
                <a:cxn ang="0">
                  <a:pos x="connsiteX2" y="connsiteY2"/>
                </a:cxn>
                <a:cxn ang="0">
                  <a:pos x="connsiteX3" y="connsiteY3"/>
                </a:cxn>
              </a:cxnLst>
              <a:rect l="l" t="t" r="r" b="b"/>
              <a:pathLst>
                <a:path w="505522" h="1278674">
                  <a:moveTo>
                    <a:pt x="505522" y="0"/>
                  </a:moveTo>
                  <a:cubicBezTo>
                    <a:pt x="313473" y="45844"/>
                    <a:pt x="157976" y="166649"/>
                    <a:pt x="66908" y="449766"/>
                  </a:cubicBezTo>
                  <a:cubicBezTo>
                    <a:pt x="24162" y="632522"/>
                    <a:pt x="7434" y="846874"/>
                    <a:pt x="3717" y="985025"/>
                  </a:cubicBezTo>
                  <a:cubicBezTo>
                    <a:pt x="0" y="1123176"/>
                    <a:pt x="30976" y="1180791"/>
                    <a:pt x="44605" y="1278674"/>
                  </a:cubicBezTo>
                </a:path>
              </a:pathLst>
            </a:cu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flipH="1">
              <a:off x="-1464527" y="1497980"/>
              <a:ext cx="521010" cy="1661532"/>
            </a:xfrm>
            <a:custGeom>
              <a:avLst/>
              <a:gdLst>
                <a:gd name="connsiteX0" fmla="*/ 501805 w 501805"/>
                <a:gd name="connsiteY0" fmla="*/ 0 h 1278674"/>
                <a:gd name="connsiteX1" fmla="*/ 81776 w 501805"/>
                <a:gd name="connsiteY1" fmla="*/ 449766 h 1278674"/>
                <a:gd name="connsiteX2" fmla="*/ 0 w 501805"/>
                <a:gd name="connsiteY2" fmla="*/ 985025 h 1278674"/>
                <a:gd name="connsiteX3" fmla="*/ 40888 w 501805"/>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8620 w 508620"/>
                <a:gd name="connsiteY0" fmla="*/ 0 h 1278674"/>
                <a:gd name="connsiteX1" fmla="*/ 88591 w 508620"/>
                <a:gd name="connsiteY1" fmla="*/ 449766 h 1278674"/>
                <a:gd name="connsiteX2" fmla="*/ 6815 w 508620"/>
                <a:gd name="connsiteY2" fmla="*/ 985025 h 1278674"/>
                <a:gd name="connsiteX3" fmla="*/ 47703 w 508620"/>
                <a:gd name="connsiteY3" fmla="*/ 1278674 h 1278674"/>
                <a:gd name="connsiteX0" fmla="*/ 508620 w 508620"/>
                <a:gd name="connsiteY0" fmla="*/ 0 h 1278674"/>
                <a:gd name="connsiteX1" fmla="*/ 88591 w 508620"/>
                <a:gd name="connsiteY1" fmla="*/ 449766 h 1278674"/>
                <a:gd name="connsiteX2" fmla="*/ 6815 w 508620"/>
                <a:gd name="connsiteY2" fmla="*/ 985025 h 1278674"/>
                <a:gd name="connsiteX3" fmla="*/ 47703 w 508620"/>
                <a:gd name="connsiteY3" fmla="*/ 1278674 h 1278674"/>
                <a:gd name="connsiteX0" fmla="*/ 507380 w 507380"/>
                <a:gd name="connsiteY0" fmla="*/ 0 h 1278674"/>
                <a:gd name="connsiteX1" fmla="*/ 68766 w 507380"/>
                <a:gd name="connsiteY1" fmla="*/ 449766 h 1278674"/>
                <a:gd name="connsiteX2" fmla="*/ 5575 w 507380"/>
                <a:gd name="connsiteY2" fmla="*/ 985025 h 1278674"/>
                <a:gd name="connsiteX3" fmla="*/ 46463 w 507380"/>
                <a:gd name="connsiteY3" fmla="*/ 1278674 h 1278674"/>
                <a:gd name="connsiteX0" fmla="*/ 507380 w 507380"/>
                <a:gd name="connsiteY0" fmla="*/ 0 h 1278674"/>
                <a:gd name="connsiteX1" fmla="*/ 68766 w 507380"/>
                <a:gd name="connsiteY1" fmla="*/ 449766 h 1278674"/>
                <a:gd name="connsiteX2" fmla="*/ 5575 w 507380"/>
                <a:gd name="connsiteY2" fmla="*/ 985025 h 1278674"/>
                <a:gd name="connsiteX3" fmla="*/ 46463 w 507380"/>
                <a:gd name="connsiteY3" fmla="*/ 1278674 h 1278674"/>
                <a:gd name="connsiteX0" fmla="*/ 505522 w 505522"/>
                <a:gd name="connsiteY0" fmla="*/ 0 h 1278674"/>
                <a:gd name="connsiteX1" fmla="*/ 66908 w 505522"/>
                <a:gd name="connsiteY1" fmla="*/ 449766 h 1278674"/>
                <a:gd name="connsiteX2" fmla="*/ 3717 w 505522"/>
                <a:gd name="connsiteY2" fmla="*/ 985025 h 1278674"/>
                <a:gd name="connsiteX3" fmla="*/ 44605 w 505522"/>
                <a:gd name="connsiteY3" fmla="*/ 1278674 h 1278674"/>
                <a:gd name="connsiteX0" fmla="*/ 521010 w 521010"/>
                <a:gd name="connsiteY0" fmla="*/ 0 h 1661532"/>
                <a:gd name="connsiteX1" fmla="*/ 82396 w 521010"/>
                <a:gd name="connsiteY1" fmla="*/ 449766 h 1661532"/>
                <a:gd name="connsiteX2" fmla="*/ 19205 w 521010"/>
                <a:gd name="connsiteY2" fmla="*/ 985025 h 1661532"/>
                <a:gd name="connsiteX3" fmla="*/ 197624 w 521010"/>
                <a:gd name="connsiteY3" fmla="*/ 1661532 h 1661532"/>
                <a:gd name="connsiteX0" fmla="*/ 521010 w 521010"/>
                <a:gd name="connsiteY0" fmla="*/ 0 h 1661532"/>
                <a:gd name="connsiteX1" fmla="*/ 82396 w 521010"/>
                <a:gd name="connsiteY1" fmla="*/ 449766 h 1661532"/>
                <a:gd name="connsiteX2" fmla="*/ 19205 w 521010"/>
                <a:gd name="connsiteY2" fmla="*/ 985025 h 1661532"/>
                <a:gd name="connsiteX3" fmla="*/ 197624 w 521010"/>
                <a:gd name="connsiteY3" fmla="*/ 1661532 h 1661532"/>
              </a:gdLst>
              <a:ahLst/>
              <a:cxnLst>
                <a:cxn ang="0">
                  <a:pos x="connsiteX0" y="connsiteY0"/>
                </a:cxn>
                <a:cxn ang="0">
                  <a:pos x="connsiteX1" y="connsiteY1"/>
                </a:cxn>
                <a:cxn ang="0">
                  <a:pos x="connsiteX2" y="connsiteY2"/>
                </a:cxn>
                <a:cxn ang="0">
                  <a:pos x="connsiteX3" y="connsiteY3"/>
                </a:cxn>
              </a:cxnLst>
              <a:rect l="l" t="t" r="r" b="b"/>
              <a:pathLst>
                <a:path w="521010" h="1661532">
                  <a:moveTo>
                    <a:pt x="521010" y="0"/>
                  </a:moveTo>
                  <a:cubicBezTo>
                    <a:pt x="328961" y="45844"/>
                    <a:pt x="173464" y="166649"/>
                    <a:pt x="82396" y="449766"/>
                  </a:cubicBezTo>
                  <a:cubicBezTo>
                    <a:pt x="39650" y="632522"/>
                    <a:pt x="0" y="783064"/>
                    <a:pt x="19205" y="985025"/>
                  </a:cubicBezTo>
                  <a:cubicBezTo>
                    <a:pt x="38410" y="1186986"/>
                    <a:pt x="68766" y="1496742"/>
                    <a:pt x="197624" y="1661532"/>
                  </a:cubicBezTo>
                </a:path>
              </a:pathLst>
            </a:cu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2189356" y="1832517"/>
              <a:ext cx="1401336" cy="170985"/>
            </a:xfrm>
            <a:custGeom>
              <a:avLst/>
              <a:gdLst>
                <a:gd name="connsiteX0" fmla="*/ 0 w 1401336"/>
                <a:gd name="connsiteY0" fmla="*/ 0 h 170985"/>
                <a:gd name="connsiteX1" fmla="*/ 724829 w 1401336"/>
                <a:gd name="connsiteY1" fmla="*/ 170985 h 170985"/>
                <a:gd name="connsiteX2" fmla="*/ 780585 w 1401336"/>
                <a:gd name="connsiteY2" fmla="*/ 167268 h 170985"/>
                <a:gd name="connsiteX3" fmla="*/ 825190 w 1401336"/>
                <a:gd name="connsiteY3" fmla="*/ 163551 h 170985"/>
                <a:gd name="connsiteX4" fmla="*/ 1401336 w 1401336"/>
                <a:gd name="connsiteY4" fmla="*/ 11151 h 170985"/>
                <a:gd name="connsiteX0" fmla="*/ 0 w 1401336"/>
                <a:gd name="connsiteY0" fmla="*/ 0 h 170985"/>
                <a:gd name="connsiteX1" fmla="*/ 724829 w 1401336"/>
                <a:gd name="connsiteY1" fmla="*/ 170985 h 170985"/>
                <a:gd name="connsiteX2" fmla="*/ 780585 w 1401336"/>
                <a:gd name="connsiteY2" fmla="*/ 167268 h 170985"/>
                <a:gd name="connsiteX3" fmla="*/ 1401336 w 1401336"/>
                <a:gd name="connsiteY3" fmla="*/ 11151 h 170985"/>
                <a:gd name="connsiteX0" fmla="*/ 0 w 1401336"/>
                <a:gd name="connsiteY0" fmla="*/ 0 h 175697"/>
                <a:gd name="connsiteX1" fmla="*/ 724829 w 1401336"/>
                <a:gd name="connsiteY1" fmla="*/ 170985 h 175697"/>
                <a:gd name="connsiteX2" fmla="*/ 843775 w 1401336"/>
                <a:gd name="connsiteY2" fmla="*/ 174083 h 175697"/>
                <a:gd name="connsiteX3" fmla="*/ 1401336 w 1401336"/>
                <a:gd name="connsiteY3" fmla="*/ 11151 h 175697"/>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0985"/>
                <a:gd name="connsiteX1" fmla="*/ 724829 w 1401336"/>
                <a:gd name="connsiteY1" fmla="*/ 170985 h 170985"/>
                <a:gd name="connsiteX2" fmla="*/ 1401336 w 1401336"/>
                <a:gd name="connsiteY2" fmla="*/ 11151 h 170985"/>
              </a:gdLst>
              <a:ahLst/>
              <a:cxnLst>
                <a:cxn ang="0">
                  <a:pos x="connsiteX0" y="connsiteY0"/>
                </a:cxn>
                <a:cxn ang="0">
                  <a:pos x="connsiteX1" y="connsiteY1"/>
                </a:cxn>
                <a:cxn ang="0">
                  <a:pos x="connsiteX2" y="connsiteY2"/>
                </a:cxn>
              </a:cxnLst>
              <a:rect l="l" t="t" r="r" b="b"/>
              <a:pathLst>
                <a:path w="1401336" h="170985">
                  <a:moveTo>
                    <a:pt x="0" y="0"/>
                  </a:moveTo>
                  <a:cubicBezTo>
                    <a:pt x="241610" y="56995"/>
                    <a:pt x="320286" y="152399"/>
                    <a:pt x="724829" y="170985"/>
                  </a:cubicBezTo>
                  <a:cubicBezTo>
                    <a:pt x="1133088" y="170366"/>
                    <a:pt x="1260397" y="44450"/>
                    <a:pt x="1401336" y="11151"/>
                  </a:cubicBezTo>
                </a:path>
              </a:pathLst>
            </a:cu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rot="10800000">
              <a:off x="-1287645" y="2910467"/>
              <a:ext cx="518211" cy="174702"/>
            </a:xfrm>
            <a:custGeom>
              <a:avLst/>
              <a:gdLst>
                <a:gd name="connsiteX0" fmla="*/ 0 w 1401336"/>
                <a:gd name="connsiteY0" fmla="*/ 0 h 170985"/>
                <a:gd name="connsiteX1" fmla="*/ 724829 w 1401336"/>
                <a:gd name="connsiteY1" fmla="*/ 170985 h 170985"/>
                <a:gd name="connsiteX2" fmla="*/ 780585 w 1401336"/>
                <a:gd name="connsiteY2" fmla="*/ 167268 h 170985"/>
                <a:gd name="connsiteX3" fmla="*/ 825190 w 1401336"/>
                <a:gd name="connsiteY3" fmla="*/ 163551 h 170985"/>
                <a:gd name="connsiteX4" fmla="*/ 1401336 w 1401336"/>
                <a:gd name="connsiteY4" fmla="*/ 11151 h 170985"/>
                <a:gd name="connsiteX0" fmla="*/ 0 w 1401336"/>
                <a:gd name="connsiteY0" fmla="*/ 0 h 170985"/>
                <a:gd name="connsiteX1" fmla="*/ 724829 w 1401336"/>
                <a:gd name="connsiteY1" fmla="*/ 170985 h 170985"/>
                <a:gd name="connsiteX2" fmla="*/ 780585 w 1401336"/>
                <a:gd name="connsiteY2" fmla="*/ 167268 h 170985"/>
                <a:gd name="connsiteX3" fmla="*/ 1401336 w 1401336"/>
                <a:gd name="connsiteY3" fmla="*/ 11151 h 170985"/>
                <a:gd name="connsiteX0" fmla="*/ 0 w 1401336"/>
                <a:gd name="connsiteY0" fmla="*/ 0 h 175697"/>
                <a:gd name="connsiteX1" fmla="*/ 724829 w 1401336"/>
                <a:gd name="connsiteY1" fmla="*/ 170985 h 175697"/>
                <a:gd name="connsiteX2" fmla="*/ 843775 w 1401336"/>
                <a:gd name="connsiteY2" fmla="*/ 174083 h 175697"/>
                <a:gd name="connsiteX3" fmla="*/ 1401336 w 1401336"/>
                <a:gd name="connsiteY3" fmla="*/ 11151 h 175697"/>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0985"/>
                <a:gd name="connsiteX1" fmla="*/ 724829 w 1401336"/>
                <a:gd name="connsiteY1" fmla="*/ 170985 h 170985"/>
                <a:gd name="connsiteX2" fmla="*/ 1401336 w 1401336"/>
                <a:gd name="connsiteY2" fmla="*/ 11151 h 170985"/>
                <a:gd name="connsiteX0" fmla="*/ 0 w 724829"/>
                <a:gd name="connsiteY0" fmla="*/ 0 h 170985"/>
                <a:gd name="connsiteX1" fmla="*/ 724829 w 724829"/>
                <a:gd name="connsiteY1" fmla="*/ 170985 h 170985"/>
                <a:gd name="connsiteX0" fmla="*/ 0 w 569579"/>
                <a:gd name="connsiteY0" fmla="*/ 0 h 174702"/>
                <a:gd name="connsiteX1" fmla="*/ 569579 w 569579"/>
                <a:gd name="connsiteY1" fmla="*/ 174702 h 174702"/>
                <a:gd name="connsiteX0" fmla="*/ 0 w 569579"/>
                <a:gd name="connsiteY0" fmla="*/ 0 h 174702"/>
                <a:gd name="connsiteX1" fmla="*/ 569579 w 569579"/>
                <a:gd name="connsiteY1" fmla="*/ 174702 h 174702"/>
                <a:gd name="connsiteX0" fmla="*/ 0 w 569579"/>
                <a:gd name="connsiteY0" fmla="*/ 0 h 174702"/>
                <a:gd name="connsiteX1" fmla="*/ 569579 w 569579"/>
                <a:gd name="connsiteY1" fmla="*/ 174702 h 174702"/>
                <a:gd name="connsiteX0" fmla="*/ 0 w 569579"/>
                <a:gd name="connsiteY0" fmla="*/ 0 h 174702"/>
                <a:gd name="connsiteX1" fmla="*/ 569579 w 569579"/>
                <a:gd name="connsiteY1" fmla="*/ 174702 h 174702"/>
              </a:gdLst>
              <a:ahLst/>
              <a:cxnLst>
                <a:cxn ang="0">
                  <a:pos x="connsiteX0" y="connsiteY0"/>
                </a:cxn>
                <a:cxn ang="0">
                  <a:pos x="connsiteX1" y="connsiteY1"/>
                </a:cxn>
              </a:cxnLst>
              <a:rect l="l" t="t" r="r" b="b"/>
              <a:pathLst>
                <a:path w="569579" h="174702">
                  <a:moveTo>
                    <a:pt x="0" y="0"/>
                  </a:moveTo>
                  <a:cubicBezTo>
                    <a:pt x="70017" y="49561"/>
                    <a:pt x="234490" y="137530"/>
                    <a:pt x="569579" y="174702"/>
                  </a:cubicBezTo>
                </a:path>
              </a:pathLst>
            </a:cu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25"/>
            <p:cNvSpPr/>
            <p:nvPr/>
          </p:nvSpPr>
          <p:spPr>
            <a:xfrm>
              <a:off x="-2111298" y="2445834"/>
              <a:ext cx="1546303" cy="3717"/>
            </a:xfrm>
            <a:custGeom>
              <a:avLst/>
              <a:gdLst>
                <a:gd name="connsiteX0" fmla="*/ 1546303 w 1546303"/>
                <a:gd name="connsiteY0" fmla="*/ 7434 h 7434"/>
                <a:gd name="connsiteX1" fmla="*/ 0 w 1546303"/>
                <a:gd name="connsiteY1" fmla="*/ 3717 h 7434"/>
                <a:gd name="connsiteX2" fmla="*/ 7435 w 1546303"/>
                <a:gd name="connsiteY2" fmla="*/ 0 h 7434"/>
                <a:gd name="connsiteX0" fmla="*/ 10000 w 10000"/>
                <a:gd name="connsiteY0" fmla="*/ 5000 h 5000"/>
                <a:gd name="connsiteX1" fmla="*/ 0 w 10000"/>
                <a:gd name="connsiteY1" fmla="*/ 0 h 5000"/>
              </a:gdLst>
              <a:ahLst/>
              <a:cxnLst>
                <a:cxn ang="0">
                  <a:pos x="connsiteX0" y="connsiteY0"/>
                </a:cxn>
                <a:cxn ang="0">
                  <a:pos x="connsiteX1" y="connsiteY1"/>
                </a:cxn>
              </a:cxnLst>
              <a:rect l="l" t="t" r="r" b="b"/>
              <a:pathLst>
                <a:path w="10000" h="5000">
                  <a:moveTo>
                    <a:pt x="10000" y="5000"/>
                  </a:moveTo>
                  <a:lnTo>
                    <a:pt x="0" y="0"/>
                  </a:lnTo>
                </a:path>
              </a:pathLst>
            </a:cu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Freeform 26"/>
            <p:cNvSpPr/>
            <p:nvPr/>
          </p:nvSpPr>
          <p:spPr>
            <a:xfrm>
              <a:off x="-1475678" y="1494263"/>
              <a:ext cx="7434" cy="951571"/>
            </a:xfrm>
            <a:custGeom>
              <a:avLst/>
              <a:gdLst>
                <a:gd name="connsiteX0" fmla="*/ 0 w 14868"/>
                <a:gd name="connsiteY0" fmla="*/ 0 h 951571"/>
                <a:gd name="connsiteX1" fmla="*/ 0 w 14868"/>
                <a:gd name="connsiteY1" fmla="*/ 0 h 951571"/>
                <a:gd name="connsiteX2" fmla="*/ 0 w 14868"/>
                <a:gd name="connsiteY2" fmla="*/ 237893 h 951571"/>
                <a:gd name="connsiteX3" fmla="*/ 7434 w 14868"/>
                <a:gd name="connsiteY3" fmla="*/ 951571 h 951571"/>
                <a:gd name="connsiteX4" fmla="*/ 14868 w 14868"/>
                <a:gd name="connsiteY4" fmla="*/ 944137 h 951571"/>
                <a:gd name="connsiteX0" fmla="*/ 0 w 7434"/>
                <a:gd name="connsiteY0" fmla="*/ 0 h 951571"/>
                <a:gd name="connsiteX1" fmla="*/ 0 w 7434"/>
                <a:gd name="connsiteY1" fmla="*/ 0 h 951571"/>
                <a:gd name="connsiteX2" fmla="*/ 0 w 7434"/>
                <a:gd name="connsiteY2" fmla="*/ 237893 h 951571"/>
                <a:gd name="connsiteX3" fmla="*/ 7434 w 7434"/>
                <a:gd name="connsiteY3" fmla="*/ 951571 h 951571"/>
                <a:gd name="connsiteX0" fmla="*/ 0 w 10000"/>
                <a:gd name="connsiteY0" fmla="*/ 0 h 10000"/>
                <a:gd name="connsiteX1" fmla="*/ 0 w 10000"/>
                <a:gd name="connsiteY1" fmla="*/ 0 h 10000"/>
                <a:gd name="connsiteX2" fmla="*/ 10000 w 10000"/>
                <a:gd name="connsiteY2" fmla="*/ 10000 h 10000"/>
              </a:gdLst>
              <a:ahLst/>
              <a:cxnLst>
                <a:cxn ang="0">
                  <a:pos x="connsiteX0" y="connsiteY0"/>
                </a:cxn>
                <a:cxn ang="0">
                  <a:pos x="connsiteX1" y="connsiteY1"/>
                </a:cxn>
                <a:cxn ang="0">
                  <a:pos x="connsiteX2" y="connsiteY2"/>
                </a:cxn>
              </a:cxnLst>
              <a:rect l="l" t="t" r="r" b="b"/>
              <a:pathLst>
                <a:path w="10000" h="10000">
                  <a:moveTo>
                    <a:pt x="0" y="0"/>
                  </a:moveTo>
                  <a:lnTo>
                    <a:pt x="0" y="0"/>
                  </a:lnTo>
                  <a:lnTo>
                    <a:pt x="10000" y="10000"/>
                  </a:lnTo>
                </a:path>
              </a:pathLst>
            </a:cu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 name="Group 27"/>
          <p:cNvGrpSpPr/>
          <p:nvPr/>
        </p:nvGrpSpPr>
        <p:grpSpPr>
          <a:xfrm>
            <a:off x="6962729" y="1637556"/>
            <a:ext cx="1317127" cy="1471258"/>
            <a:chOff x="4625845" y="5307009"/>
            <a:chExt cx="432008" cy="482562"/>
          </a:xfrm>
        </p:grpSpPr>
        <p:sp>
          <p:nvSpPr>
            <p:cNvPr id="29" name="Freeform 28"/>
            <p:cNvSpPr/>
            <p:nvPr/>
          </p:nvSpPr>
          <p:spPr>
            <a:xfrm>
              <a:off x="4715541" y="5491384"/>
              <a:ext cx="207767" cy="298187"/>
            </a:xfrm>
            <a:custGeom>
              <a:avLst/>
              <a:gdLst>
                <a:gd name="connsiteX0" fmla="*/ 0 w 594182"/>
                <a:gd name="connsiteY0" fmla="*/ 868146 h 868146"/>
                <a:gd name="connsiteX1" fmla="*/ 224152 w 594182"/>
                <a:gd name="connsiteY1" fmla="*/ 362913 h 868146"/>
                <a:gd name="connsiteX2" fmla="*/ 138761 w 594182"/>
                <a:gd name="connsiteY2" fmla="*/ 152993 h 868146"/>
                <a:gd name="connsiteX3" fmla="*/ 302428 w 594182"/>
                <a:gd name="connsiteY3" fmla="*/ 0 h 868146"/>
                <a:gd name="connsiteX4" fmla="*/ 455421 w 594182"/>
                <a:gd name="connsiteY4" fmla="*/ 181457 h 868146"/>
                <a:gd name="connsiteX5" fmla="*/ 366472 w 594182"/>
                <a:gd name="connsiteY5" fmla="*/ 370029 h 868146"/>
                <a:gd name="connsiteX6" fmla="*/ 594182 w 594182"/>
                <a:gd name="connsiteY6" fmla="*/ 857472 h 868146"/>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4854 h 874854"/>
                <a:gd name="connsiteX1" fmla="*/ 259732 w 619088"/>
                <a:gd name="connsiteY1" fmla="*/ 369621 h 874854"/>
                <a:gd name="connsiteX2" fmla="*/ 163667 w 619088"/>
                <a:gd name="connsiteY2" fmla="*/ 159701 h 874854"/>
                <a:gd name="connsiteX3" fmla="*/ 327334 w 619088"/>
                <a:gd name="connsiteY3" fmla="*/ 6708 h 874854"/>
                <a:gd name="connsiteX4" fmla="*/ 480327 w 619088"/>
                <a:gd name="connsiteY4" fmla="*/ 188165 h 874854"/>
                <a:gd name="connsiteX5" fmla="*/ 391378 w 619088"/>
                <a:gd name="connsiteY5" fmla="*/ 376737 h 874854"/>
                <a:gd name="connsiteX6" fmla="*/ 619088 w 619088"/>
                <a:gd name="connsiteY6" fmla="*/ 864180 h 874854"/>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215752 h 876040"/>
                <a:gd name="connsiteX5" fmla="*/ 391378 w 619088"/>
                <a:gd name="connsiteY5" fmla="*/ 377923 h 876040"/>
                <a:gd name="connsiteX6" fmla="*/ 619088 w 619088"/>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3419 h 873419"/>
                <a:gd name="connsiteX1" fmla="*/ 259732 w 626204"/>
                <a:gd name="connsiteY1" fmla="*/ 368186 h 873419"/>
                <a:gd name="connsiteX2" fmla="*/ 177899 w 626204"/>
                <a:gd name="connsiteY2" fmla="*/ 158266 h 873419"/>
                <a:gd name="connsiteX3" fmla="*/ 327334 w 626204"/>
                <a:gd name="connsiteY3" fmla="*/ 5273 h 873419"/>
                <a:gd name="connsiteX4" fmla="*/ 468554 w 626204"/>
                <a:gd name="connsiteY4" fmla="*/ 203273 h 873419"/>
                <a:gd name="connsiteX5" fmla="*/ 391378 w 626204"/>
                <a:gd name="connsiteY5" fmla="*/ 375302 h 873419"/>
                <a:gd name="connsiteX6" fmla="*/ 619088 w 626204"/>
                <a:gd name="connsiteY6" fmla="*/ 862745 h 873419"/>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57049"/>
                <a:gd name="connsiteY0" fmla="*/ 868146 h 938628"/>
                <a:gd name="connsiteX1" fmla="*/ 259732 w 657049"/>
                <a:gd name="connsiteY1" fmla="*/ 362913 h 938628"/>
                <a:gd name="connsiteX2" fmla="*/ 177899 w 657049"/>
                <a:gd name="connsiteY2" fmla="*/ 152993 h 938628"/>
                <a:gd name="connsiteX3" fmla="*/ 327334 w 657049"/>
                <a:gd name="connsiteY3" fmla="*/ 0 h 938628"/>
                <a:gd name="connsiteX4" fmla="*/ 468554 w 657049"/>
                <a:gd name="connsiteY4" fmla="*/ 198000 h 938628"/>
                <a:gd name="connsiteX5" fmla="*/ 391378 w 657049"/>
                <a:gd name="connsiteY5" fmla="*/ 365046 h 938628"/>
                <a:gd name="connsiteX6" fmla="*/ 619088 w 657049"/>
                <a:gd name="connsiteY6" fmla="*/ 857472 h 938628"/>
                <a:gd name="connsiteX7" fmla="*/ 619145 w 657049"/>
                <a:gd name="connsiteY7" fmla="*/ 851990 h 938628"/>
                <a:gd name="connsiteX0" fmla="*/ 24906 w 657049"/>
                <a:gd name="connsiteY0" fmla="*/ 868146 h 938630"/>
                <a:gd name="connsiteX1" fmla="*/ 259732 w 657049"/>
                <a:gd name="connsiteY1" fmla="*/ 362913 h 938630"/>
                <a:gd name="connsiteX2" fmla="*/ 177899 w 657049"/>
                <a:gd name="connsiteY2" fmla="*/ 152993 h 938630"/>
                <a:gd name="connsiteX3" fmla="*/ 327334 w 657049"/>
                <a:gd name="connsiteY3" fmla="*/ 0 h 938630"/>
                <a:gd name="connsiteX4" fmla="*/ 468554 w 657049"/>
                <a:gd name="connsiteY4" fmla="*/ 198000 h 938630"/>
                <a:gd name="connsiteX5" fmla="*/ 391378 w 657049"/>
                <a:gd name="connsiteY5" fmla="*/ 365046 h 938630"/>
                <a:gd name="connsiteX6" fmla="*/ 619088 w 657049"/>
                <a:gd name="connsiteY6" fmla="*/ 857472 h 938630"/>
                <a:gd name="connsiteX7" fmla="*/ 302694 w 657049"/>
                <a:gd name="connsiteY7" fmla="*/ 886388 h 938630"/>
                <a:gd name="connsiteX0" fmla="*/ 24906 w 626204"/>
                <a:gd name="connsiteY0" fmla="*/ 868146 h 917992"/>
                <a:gd name="connsiteX1" fmla="*/ 259732 w 626204"/>
                <a:gd name="connsiteY1" fmla="*/ 362913 h 917992"/>
                <a:gd name="connsiteX2" fmla="*/ 177899 w 626204"/>
                <a:gd name="connsiteY2" fmla="*/ 152993 h 917992"/>
                <a:gd name="connsiteX3" fmla="*/ 327334 w 626204"/>
                <a:gd name="connsiteY3" fmla="*/ 0 h 917992"/>
                <a:gd name="connsiteX4" fmla="*/ 468554 w 626204"/>
                <a:gd name="connsiteY4" fmla="*/ 198000 h 917992"/>
                <a:gd name="connsiteX5" fmla="*/ 391378 w 626204"/>
                <a:gd name="connsiteY5" fmla="*/ 365046 h 917992"/>
                <a:gd name="connsiteX6" fmla="*/ 619088 w 626204"/>
                <a:gd name="connsiteY6" fmla="*/ 857472 h 917992"/>
                <a:gd name="connsiteX7" fmla="*/ 302694 w 626204"/>
                <a:gd name="connsiteY7" fmla="*/ 886388 h 917992"/>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204" h="898723">
                  <a:moveTo>
                    <a:pt x="24906" y="868146"/>
                  </a:moveTo>
                  <a:cubicBezTo>
                    <a:pt x="30239" y="790488"/>
                    <a:pt x="0" y="424128"/>
                    <a:pt x="259732" y="362913"/>
                  </a:cubicBezTo>
                  <a:cubicBezTo>
                    <a:pt x="169004" y="308857"/>
                    <a:pt x="166632" y="213478"/>
                    <a:pt x="177899" y="152993"/>
                  </a:cubicBezTo>
                  <a:cubicBezTo>
                    <a:pt x="189166" y="92508"/>
                    <a:pt x="224746" y="7894"/>
                    <a:pt x="327334" y="0"/>
                  </a:cubicBezTo>
                  <a:cubicBezTo>
                    <a:pt x="423198" y="6894"/>
                    <a:pt x="471404" y="81280"/>
                    <a:pt x="468554" y="198000"/>
                  </a:cubicBezTo>
                  <a:cubicBezTo>
                    <a:pt x="460479" y="244957"/>
                    <a:pt x="464316" y="292826"/>
                    <a:pt x="391378" y="365046"/>
                  </a:cubicBezTo>
                  <a:cubicBezTo>
                    <a:pt x="626204" y="423671"/>
                    <a:pt x="607228" y="723455"/>
                    <a:pt x="619088" y="857472"/>
                  </a:cubicBezTo>
                  <a:cubicBezTo>
                    <a:pt x="533221" y="898723"/>
                    <a:pt x="302682" y="887530"/>
                    <a:pt x="302694" y="886388"/>
                  </a:cubicBezTo>
                </a:path>
              </a:pathLst>
            </a:cu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Freeform 29"/>
            <p:cNvSpPr/>
            <p:nvPr/>
          </p:nvSpPr>
          <p:spPr>
            <a:xfrm>
              <a:off x="4850086" y="5399197"/>
              <a:ext cx="207767" cy="298187"/>
            </a:xfrm>
            <a:custGeom>
              <a:avLst/>
              <a:gdLst>
                <a:gd name="connsiteX0" fmla="*/ 0 w 594182"/>
                <a:gd name="connsiteY0" fmla="*/ 868146 h 868146"/>
                <a:gd name="connsiteX1" fmla="*/ 224152 w 594182"/>
                <a:gd name="connsiteY1" fmla="*/ 362913 h 868146"/>
                <a:gd name="connsiteX2" fmla="*/ 138761 w 594182"/>
                <a:gd name="connsiteY2" fmla="*/ 152993 h 868146"/>
                <a:gd name="connsiteX3" fmla="*/ 302428 w 594182"/>
                <a:gd name="connsiteY3" fmla="*/ 0 h 868146"/>
                <a:gd name="connsiteX4" fmla="*/ 455421 w 594182"/>
                <a:gd name="connsiteY4" fmla="*/ 181457 h 868146"/>
                <a:gd name="connsiteX5" fmla="*/ 366472 w 594182"/>
                <a:gd name="connsiteY5" fmla="*/ 370029 h 868146"/>
                <a:gd name="connsiteX6" fmla="*/ 594182 w 594182"/>
                <a:gd name="connsiteY6" fmla="*/ 857472 h 868146"/>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4854 h 874854"/>
                <a:gd name="connsiteX1" fmla="*/ 259732 w 619088"/>
                <a:gd name="connsiteY1" fmla="*/ 369621 h 874854"/>
                <a:gd name="connsiteX2" fmla="*/ 163667 w 619088"/>
                <a:gd name="connsiteY2" fmla="*/ 159701 h 874854"/>
                <a:gd name="connsiteX3" fmla="*/ 327334 w 619088"/>
                <a:gd name="connsiteY3" fmla="*/ 6708 h 874854"/>
                <a:gd name="connsiteX4" fmla="*/ 480327 w 619088"/>
                <a:gd name="connsiteY4" fmla="*/ 188165 h 874854"/>
                <a:gd name="connsiteX5" fmla="*/ 391378 w 619088"/>
                <a:gd name="connsiteY5" fmla="*/ 376737 h 874854"/>
                <a:gd name="connsiteX6" fmla="*/ 619088 w 619088"/>
                <a:gd name="connsiteY6" fmla="*/ 864180 h 874854"/>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215752 h 876040"/>
                <a:gd name="connsiteX5" fmla="*/ 391378 w 619088"/>
                <a:gd name="connsiteY5" fmla="*/ 377923 h 876040"/>
                <a:gd name="connsiteX6" fmla="*/ 619088 w 619088"/>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3419 h 873419"/>
                <a:gd name="connsiteX1" fmla="*/ 259732 w 626204"/>
                <a:gd name="connsiteY1" fmla="*/ 368186 h 873419"/>
                <a:gd name="connsiteX2" fmla="*/ 177899 w 626204"/>
                <a:gd name="connsiteY2" fmla="*/ 158266 h 873419"/>
                <a:gd name="connsiteX3" fmla="*/ 327334 w 626204"/>
                <a:gd name="connsiteY3" fmla="*/ 5273 h 873419"/>
                <a:gd name="connsiteX4" fmla="*/ 468554 w 626204"/>
                <a:gd name="connsiteY4" fmla="*/ 203273 h 873419"/>
                <a:gd name="connsiteX5" fmla="*/ 391378 w 626204"/>
                <a:gd name="connsiteY5" fmla="*/ 375302 h 873419"/>
                <a:gd name="connsiteX6" fmla="*/ 619088 w 626204"/>
                <a:gd name="connsiteY6" fmla="*/ 862745 h 873419"/>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57049"/>
                <a:gd name="connsiteY0" fmla="*/ 868146 h 938628"/>
                <a:gd name="connsiteX1" fmla="*/ 259732 w 657049"/>
                <a:gd name="connsiteY1" fmla="*/ 362913 h 938628"/>
                <a:gd name="connsiteX2" fmla="*/ 177899 w 657049"/>
                <a:gd name="connsiteY2" fmla="*/ 152993 h 938628"/>
                <a:gd name="connsiteX3" fmla="*/ 327334 w 657049"/>
                <a:gd name="connsiteY3" fmla="*/ 0 h 938628"/>
                <a:gd name="connsiteX4" fmla="*/ 468554 w 657049"/>
                <a:gd name="connsiteY4" fmla="*/ 198000 h 938628"/>
                <a:gd name="connsiteX5" fmla="*/ 391378 w 657049"/>
                <a:gd name="connsiteY5" fmla="*/ 365046 h 938628"/>
                <a:gd name="connsiteX6" fmla="*/ 619088 w 657049"/>
                <a:gd name="connsiteY6" fmla="*/ 857472 h 938628"/>
                <a:gd name="connsiteX7" fmla="*/ 619145 w 657049"/>
                <a:gd name="connsiteY7" fmla="*/ 851990 h 938628"/>
                <a:gd name="connsiteX0" fmla="*/ 24906 w 657049"/>
                <a:gd name="connsiteY0" fmla="*/ 868146 h 938630"/>
                <a:gd name="connsiteX1" fmla="*/ 259732 w 657049"/>
                <a:gd name="connsiteY1" fmla="*/ 362913 h 938630"/>
                <a:gd name="connsiteX2" fmla="*/ 177899 w 657049"/>
                <a:gd name="connsiteY2" fmla="*/ 152993 h 938630"/>
                <a:gd name="connsiteX3" fmla="*/ 327334 w 657049"/>
                <a:gd name="connsiteY3" fmla="*/ 0 h 938630"/>
                <a:gd name="connsiteX4" fmla="*/ 468554 w 657049"/>
                <a:gd name="connsiteY4" fmla="*/ 198000 h 938630"/>
                <a:gd name="connsiteX5" fmla="*/ 391378 w 657049"/>
                <a:gd name="connsiteY5" fmla="*/ 365046 h 938630"/>
                <a:gd name="connsiteX6" fmla="*/ 619088 w 657049"/>
                <a:gd name="connsiteY6" fmla="*/ 857472 h 938630"/>
                <a:gd name="connsiteX7" fmla="*/ 302694 w 657049"/>
                <a:gd name="connsiteY7" fmla="*/ 886388 h 938630"/>
                <a:gd name="connsiteX0" fmla="*/ 24906 w 626204"/>
                <a:gd name="connsiteY0" fmla="*/ 868146 h 917992"/>
                <a:gd name="connsiteX1" fmla="*/ 259732 w 626204"/>
                <a:gd name="connsiteY1" fmla="*/ 362913 h 917992"/>
                <a:gd name="connsiteX2" fmla="*/ 177899 w 626204"/>
                <a:gd name="connsiteY2" fmla="*/ 152993 h 917992"/>
                <a:gd name="connsiteX3" fmla="*/ 327334 w 626204"/>
                <a:gd name="connsiteY3" fmla="*/ 0 h 917992"/>
                <a:gd name="connsiteX4" fmla="*/ 468554 w 626204"/>
                <a:gd name="connsiteY4" fmla="*/ 198000 h 917992"/>
                <a:gd name="connsiteX5" fmla="*/ 391378 w 626204"/>
                <a:gd name="connsiteY5" fmla="*/ 365046 h 917992"/>
                <a:gd name="connsiteX6" fmla="*/ 619088 w 626204"/>
                <a:gd name="connsiteY6" fmla="*/ 857472 h 917992"/>
                <a:gd name="connsiteX7" fmla="*/ 302694 w 626204"/>
                <a:gd name="connsiteY7" fmla="*/ 886388 h 917992"/>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 name="connsiteX0" fmla="*/ 54945 w 626204"/>
                <a:gd name="connsiteY0" fmla="*/ 687921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204" h="898723">
                  <a:moveTo>
                    <a:pt x="54945" y="687921"/>
                  </a:moveTo>
                  <a:cubicBezTo>
                    <a:pt x="60278" y="610263"/>
                    <a:pt x="0" y="424128"/>
                    <a:pt x="259732" y="362913"/>
                  </a:cubicBezTo>
                  <a:cubicBezTo>
                    <a:pt x="169004" y="308857"/>
                    <a:pt x="166632" y="213478"/>
                    <a:pt x="177899" y="152993"/>
                  </a:cubicBezTo>
                  <a:cubicBezTo>
                    <a:pt x="189166" y="92508"/>
                    <a:pt x="224746" y="7894"/>
                    <a:pt x="327334" y="0"/>
                  </a:cubicBezTo>
                  <a:cubicBezTo>
                    <a:pt x="423198" y="6894"/>
                    <a:pt x="471404" y="81280"/>
                    <a:pt x="468554" y="198000"/>
                  </a:cubicBezTo>
                  <a:cubicBezTo>
                    <a:pt x="460479" y="244957"/>
                    <a:pt x="464316" y="292826"/>
                    <a:pt x="391378" y="365046"/>
                  </a:cubicBezTo>
                  <a:cubicBezTo>
                    <a:pt x="626204" y="423671"/>
                    <a:pt x="607228" y="723455"/>
                    <a:pt x="619088" y="857472"/>
                  </a:cubicBezTo>
                  <a:cubicBezTo>
                    <a:pt x="533221" y="898723"/>
                    <a:pt x="302682" y="887530"/>
                    <a:pt x="302694" y="886388"/>
                  </a:cubicBezTo>
                </a:path>
              </a:pathLst>
            </a:cu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Freeform 30"/>
            <p:cNvSpPr/>
            <p:nvPr/>
          </p:nvSpPr>
          <p:spPr>
            <a:xfrm>
              <a:off x="4625845" y="5307009"/>
              <a:ext cx="207767" cy="288042"/>
            </a:xfrm>
            <a:custGeom>
              <a:avLst/>
              <a:gdLst>
                <a:gd name="connsiteX0" fmla="*/ 0 w 594182"/>
                <a:gd name="connsiteY0" fmla="*/ 868146 h 868146"/>
                <a:gd name="connsiteX1" fmla="*/ 224152 w 594182"/>
                <a:gd name="connsiteY1" fmla="*/ 362913 h 868146"/>
                <a:gd name="connsiteX2" fmla="*/ 138761 w 594182"/>
                <a:gd name="connsiteY2" fmla="*/ 152993 h 868146"/>
                <a:gd name="connsiteX3" fmla="*/ 302428 w 594182"/>
                <a:gd name="connsiteY3" fmla="*/ 0 h 868146"/>
                <a:gd name="connsiteX4" fmla="*/ 455421 w 594182"/>
                <a:gd name="connsiteY4" fmla="*/ 181457 h 868146"/>
                <a:gd name="connsiteX5" fmla="*/ 366472 w 594182"/>
                <a:gd name="connsiteY5" fmla="*/ 370029 h 868146"/>
                <a:gd name="connsiteX6" fmla="*/ 594182 w 594182"/>
                <a:gd name="connsiteY6" fmla="*/ 857472 h 868146"/>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4854 h 874854"/>
                <a:gd name="connsiteX1" fmla="*/ 259732 w 619088"/>
                <a:gd name="connsiteY1" fmla="*/ 369621 h 874854"/>
                <a:gd name="connsiteX2" fmla="*/ 163667 w 619088"/>
                <a:gd name="connsiteY2" fmla="*/ 159701 h 874854"/>
                <a:gd name="connsiteX3" fmla="*/ 327334 w 619088"/>
                <a:gd name="connsiteY3" fmla="*/ 6708 h 874854"/>
                <a:gd name="connsiteX4" fmla="*/ 480327 w 619088"/>
                <a:gd name="connsiteY4" fmla="*/ 188165 h 874854"/>
                <a:gd name="connsiteX5" fmla="*/ 391378 w 619088"/>
                <a:gd name="connsiteY5" fmla="*/ 376737 h 874854"/>
                <a:gd name="connsiteX6" fmla="*/ 619088 w 619088"/>
                <a:gd name="connsiteY6" fmla="*/ 864180 h 874854"/>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215752 h 876040"/>
                <a:gd name="connsiteX5" fmla="*/ 391378 w 619088"/>
                <a:gd name="connsiteY5" fmla="*/ 377923 h 876040"/>
                <a:gd name="connsiteX6" fmla="*/ 619088 w 619088"/>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3419 h 873419"/>
                <a:gd name="connsiteX1" fmla="*/ 259732 w 626204"/>
                <a:gd name="connsiteY1" fmla="*/ 368186 h 873419"/>
                <a:gd name="connsiteX2" fmla="*/ 177899 w 626204"/>
                <a:gd name="connsiteY2" fmla="*/ 158266 h 873419"/>
                <a:gd name="connsiteX3" fmla="*/ 327334 w 626204"/>
                <a:gd name="connsiteY3" fmla="*/ 5273 h 873419"/>
                <a:gd name="connsiteX4" fmla="*/ 468554 w 626204"/>
                <a:gd name="connsiteY4" fmla="*/ 203273 h 873419"/>
                <a:gd name="connsiteX5" fmla="*/ 391378 w 626204"/>
                <a:gd name="connsiteY5" fmla="*/ 375302 h 873419"/>
                <a:gd name="connsiteX6" fmla="*/ 619088 w 626204"/>
                <a:gd name="connsiteY6" fmla="*/ 862745 h 873419"/>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57049"/>
                <a:gd name="connsiteY0" fmla="*/ 868146 h 938628"/>
                <a:gd name="connsiteX1" fmla="*/ 259732 w 657049"/>
                <a:gd name="connsiteY1" fmla="*/ 362913 h 938628"/>
                <a:gd name="connsiteX2" fmla="*/ 177899 w 657049"/>
                <a:gd name="connsiteY2" fmla="*/ 152993 h 938628"/>
                <a:gd name="connsiteX3" fmla="*/ 327334 w 657049"/>
                <a:gd name="connsiteY3" fmla="*/ 0 h 938628"/>
                <a:gd name="connsiteX4" fmla="*/ 468554 w 657049"/>
                <a:gd name="connsiteY4" fmla="*/ 198000 h 938628"/>
                <a:gd name="connsiteX5" fmla="*/ 391378 w 657049"/>
                <a:gd name="connsiteY5" fmla="*/ 365046 h 938628"/>
                <a:gd name="connsiteX6" fmla="*/ 619088 w 657049"/>
                <a:gd name="connsiteY6" fmla="*/ 857472 h 938628"/>
                <a:gd name="connsiteX7" fmla="*/ 619145 w 657049"/>
                <a:gd name="connsiteY7" fmla="*/ 851990 h 938628"/>
                <a:gd name="connsiteX0" fmla="*/ 24906 w 657049"/>
                <a:gd name="connsiteY0" fmla="*/ 868146 h 938630"/>
                <a:gd name="connsiteX1" fmla="*/ 259732 w 657049"/>
                <a:gd name="connsiteY1" fmla="*/ 362913 h 938630"/>
                <a:gd name="connsiteX2" fmla="*/ 177899 w 657049"/>
                <a:gd name="connsiteY2" fmla="*/ 152993 h 938630"/>
                <a:gd name="connsiteX3" fmla="*/ 327334 w 657049"/>
                <a:gd name="connsiteY3" fmla="*/ 0 h 938630"/>
                <a:gd name="connsiteX4" fmla="*/ 468554 w 657049"/>
                <a:gd name="connsiteY4" fmla="*/ 198000 h 938630"/>
                <a:gd name="connsiteX5" fmla="*/ 391378 w 657049"/>
                <a:gd name="connsiteY5" fmla="*/ 365046 h 938630"/>
                <a:gd name="connsiteX6" fmla="*/ 619088 w 657049"/>
                <a:gd name="connsiteY6" fmla="*/ 857472 h 938630"/>
                <a:gd name="connsiteX7" fmla="*/ 302694 w 657049"/>
                <a:gd name="connsiteY7" fmla="*/ 886388 h 938630"/>
                <a:gd name="connsiteX0" fmla="*/ 24906 w 626204"/>
                <a:gd name="connsiteY0" fmla="*/ 868146 h 917992"/>
                <a:gd name="connsiteX1" fmla="*/ 259732 w 626204"/>
                <a:gd name="connsiteY1" fmla="*/ 362913 h 917992"/>
                <a:gd name="connsiteX2" fmla="*/ 177899 w 626204"/>
                <a:gd name="connsiteY2" fmla="*/ 152993 h 917992"/>
                <a:gd name="connsiteX3" fmla="*/ 327334 w 626204"/>
                <a:gd name="connsiteY3" fmla="*/ 0 h 917992"/>
                <a:gd name="connsiteX4" fmla="*/ 468554 w 626204"/>
                <a:gd name="connsiteY4" fmla="*/ 198000 h 917992"/>
                <a:gd name="connsiteX5" fmla="*/ 391378 w 626204"/>
                <a:gd name="connsiteY5" fmla="*/ 365046 h 917992"/>
                <a:gd name="connsiteX6" fmla="*/ 619088 w 626204"/>
                <a:gd name="connsiteY6" fmla="*/ 857472 h 917992"/>
                <a:gd name="connsiteX7" fmla="*/ 302694 w 626204"/>
                <a:gd name="connsiteY7" fmla="*/ 886388 h 917992"/>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3 w 626204"/>
                <a:gd name="connsiteY7" fmla="*/ 886390 h 898723"/>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204" h="868146">
                  <a:moveTo>
                    <a:pt x="24906" y="868146"/>
                  </a:moveTo>
                  <a:cubicBezTo>
                    <a:pt x="30239" y="790488"/>
                    <a:pt x="0" y="424128"/>
                    <a:pt x="259732" y="362913"/>
                  </a:cubicBezTo>
                  <a:cubicBezTo>
                    <a:pt x="169004" y="308857"/>
                    <a:pt x="166632" y="213478"/>
                    <a:pt x="177899" y="152993"/>
                  </a:cubicBezTo>
                  <a:cubicBezTo>
                    <a:pt x="189166" y="92508"/>
                    <a:pt x="224746" y="7894"/>
                    <a:pt x="327334" y="0"/>
                  </a:cubicBezTo>
                  <a:cubicBezTo>
                    <a:pt x="423198" y="6894"/>
                    <a:pt x="471404" y="81280"/>
                    <a:pt x="468554" y="198000"/>
                  </a:cubicBezTo>
                  <a:cubicBezTo>
                    <a:pt x="460479" y="244957"/>
                    <a:pt x="464316" y="292826"/>
                    <a:pt x="391378" y="365046"/>
                  </a:cubicBezTo>
                  <a:cubicBezTo>
                    <a:pt x="626204" y="423671"/>
                    <a:pt x="584702" y="550746"/>
                    <a:pt x="574032" y="564607"/>
                  </a:cubicBezTo>
                </a:path>
              </a:pathLst>
            </a:cu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Straight Connector 31"/>
            <p:cNvCxnSpPr/>
            <p:nvPr/>
          </p:nvCxnSpPr>
          <p:spPr>
            <a:xfrm>
              <a:off x="4691595" y="5591045"/>
              <a:ext cx="87694" cy="813"/>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Rectangle 50"/>
          <p:cNvSpPr/>
          <p:nvPr/>
        </p:nvSpPr>
        <p:spPr>
          <a:xfrm>
            <a:off x="3" y="1447800"/>
            <a:ext cx="9143997" cy="4940300"/>
          </a:xfrm>
          <a:prstGeom prst="rect">
            <a:avLst/>
          </a:prstGeom>
          <a:gradFill>
            <a:gsLst>
              <a:gs pos="0">
                <a:schemeClr val="bg2">
                  <a:lumMod val="60000"/>
                  <a:lumOff val="40000"/>
                </a:scheme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2" name="Content Placeholder 2"/>
          <p:cNvSpPr txBox="1">
            <a:spLocks/>
          </p:cNvSpPr>
          <p:nvPr/>
        </p:nvSpPr>
        <p:spPr>
          <a:xfrm>
            <a:off x="339204" y="1397000"/>
            <a:ext cx="8484755" cy="4737769"/>
          </a:xfrm>
          <a:prstGeom prst="roundRect">
            <a:avLst>
              <a:gd name="adj" fmla="val 9472"/>
            </a:avLst>
          </a:prstGeom>
          <a:solidFill>
            <a:schemeClr val="bg1"/>
          </a:solidFill>
          <a:ln w="12700">
            <a:noFill/>
            <a:miter lim="800000"/>
            <a:headEnd/>
            <a:tailEnd/>
          </a:ln>
          <a:effectLst>
            <a:innerShdw blurRad="114300">
              <a:prstClr val="black"/>
            </a:innerShdw>
          </a:effectLst>
        </p:spPr>
        <p:txBody>
          <a:bodyPr vert="horz" wrap="square" lIns="33588" tIns="33059" rIns="33588" bIns="33059" numCol="1" anchor="ctr" anchorCtr="0" compatLnSpc="1">
            <a:prstTxWarp prst="textNoShape">
              <a:avLst/>
            </a:prstTxWarp>
            <a:noAutofit/>
          </a:bodyPr>
          <a:lstStyle/>
          <a:p>
            <a:pPr algn="ctr"/>
            <a:endParaRPr lang="en-GB" sz="1800" b="1" dirty="0" smtClean="0">
              <a:solidFill>
                <a:srgbClr val="000000"/>
              </a:solidFill>
            </a:endParaRPr>
          </a:p>
        </p:txBody>
      </p:sp>
      <p:sp>
        <p:nvSpPr>
          <p:cNvPr id="12291" name="Rectangle 162"/>
          <p:cNvSpPr>
            <a:spLocks noGrp="1" noChangeArrowheads="1"/>
          </p:cNvSpPr>
          <p:nvPr>
            <p:ph type="title"/>
          </p:nvPr>
        </p:nvSpPr>
        <p:spPr/>
        <p:txBody>
          <a:bodyPr/>
          <a:lstStyle/>
          <a:p>
            <a:r>
              <a:rPr lang="en-US" dirty="0" smtClean="0"/>
              <a:t>We work with leading global companies </a:t>
            </a:r>
            <a:br>
              <a:rPr lang="en-US" dirty="0" smtClean="0"/>
            </a:br>
            <a:r>
              <a:rPr lang="en-US" dirty="0" smtClean="0"/>
              <a:t>to implement JDE</a:t>
            </a:r>
          </a:p>
        </p:txBody>
      </p:sp>
      <p:pic>
        <p:nvPicPr>
          <p:cNvPr id="12310" name="Picture 29" descr="Enbridge Inc."/>
          <p:cNvPicPr>
            <a:picLocks noChangeAspect="1" noChangeArrowheads="1"/>
          </p:cNvPicPr>
          <p:nvPr/>
        </p:nvPicPr>
        <p:blipFill>
          <a:blip r:embed="rId4" cstate="print"/>
          <a:srcRect/>
          <a:stretch>
            <a:fillRect/>
          </a:stretch>
        </p:blipFill>
        <p:spPr bwMode="gray">
          <a:xfrm>
            <a:off x="4552950" y="3971925"/>
            <a:ext cx="1309688" cy="361950"/>
          </a:xfrm>
          <a:prstGeom prst="rect">
            <a:avLst/>
          </a:prstGeom>
          <a:noFill/>
          <a:ln w="9525">
            <a:noFill/>
            <a:miter lim="800000"/>
            <a:headEnd/>
            <a:tailEnd/>
          </a:ln>
        </p:spPr>
      </p:pic>
      <p:sp>
        <p:nvSpPr>
          <p:cNvPr id="28" name="Text Box 164"/>
          <p:cNvSpPr txBox="1">
            <a:spLocks noChangeArrowheads="1"/>
          </p:cNvSpPr>
          <p:nvPr/>
        </p:nvSpPr>
        <p:spPr bwMode="gray">
          <a:xfrm>
            <a:off x="4663440" y="-655176"/>
            <a:ext cx="4480560" cy="406265"/>
          </a:xfrm>
          <a:prstGeom prst="rect">
            <a:avLst/>
          </a:prstGeom>
          <a:solidFill>
            <a:srgbClr val="FF6600"/>
          </a:solidFill>
          <a:ln w="19050">
            <a:noFill/>
            <a:miter lim="800000"/>
            <a:headEnd/>
            <a:tailEnd/>
          </a:ln>
        </p:spPr>
        <p:txBody>
          <a:bodyPr>
            <a:spAutoFit/>
          </a:bodyPr>
          <a:lstStyle/>
          <a:p>
            <a:pPr algn="ctr">
              <a:lnSpc>
                <a:spcPct val="85000"/>
              </a:lnSpc>
              <a:spcBef>
                <a:spcPct val="50000"/>
              </a:spcBef>
            </a:pPr>
            <a:r>
              <a:rPr lang="en-US" sz="1200" b="1" dirty="0">
                <a:solidFill>
                  <a:schemeClr val="bg1"/>
                </a:solidFill>
              </a:rPr>
              <a:t>You MUST confirm with the Account Executives that these client logos can still be used externally in a proposal.</a:t>
            </a:r>
          </a:p>
        </p:txBody>
      </p:sp>
      <p:pic>
        <p:nvPicPr>
          <p:cNvPr id="29" name="Picture 65" descr="lvmh"/>
          <p:cNvPicPr>
            <a:picLocks noChangeAspect="1" noChangeArrowheads="1"/>
          </p:cNvPicPr>
          <p:nvPr/>
        </p:nvPicPr>
        <p:blipFill>
          <a:blip r:embed="rId5" cstate="print"/>
          <a:srcRect/>
          <a:stretch>
            <a:fillRect/>
          </a:stretch>
        </p:blipFill>
        <p:spPr>
          <a:xfrm>
            <a:off x="857936" y="1737179"/>
            <a:ext cx="1248508" cy="495300"/>
          </a:xfrm>
          <a:prstGeom prst="rect">
            <a:avLst/>
          </a:prstGeom>
          <a:noFill/>
          <a:ln/>
        </p:spPr>
      </p:pic>
      <p:pic>
        <p:nvPicPr>
          <p:cNvPr id="30" name="Picture 11"/>
          <p:cNvPicPr>
            <a:picLocks noChangeAspect="1" noChangeArrowheads="1"/>
          </p:cNvPicPr>
          <p:nvPr/>
        </p:nvPicPr>
        <p:blipFill>
          <a:blip r:embed="rId6" cstate="print"/>
          <a:srcRect l="37984" t="21985" r="35007" b="66016"/>
          <a:stretch>
            <a:fillRect/>
          </a:stretch>
        </p:blipFill>
        <p:spPr>
          <a:xfrm>
            <a:off x="715641" y="2645231"/>
            <a:ext cx="1735015" cy="479425"/>
          </a:xfrm>
          <a:prstGeom prst="rect">
            <a:avLst/>
          </a:prstGeom>
          <a:noFill/>
          <a:ln/>
        </p:spPr>
      </p:pic>
      <p:pic>
        <p:nvPicPr>
          <p:cNvPr id="31" name="Picture 10" descr="Logo_Cartier">
            <a:hlinkClick r:id="rId7" tooltip="cartier.com"/>
          </p:cNvPr>
          <p:cNvPicPr>
            <a:picLocks noChangeAspect="1" noChangeArrowheads="1"/>
          </p:cNvPicPr>
          <p:nvPr/>
        </p:nvPicPr>
        <p:blipFill>
          <a:blip r:embed="rId8" cstate="print"/>
          <a:srcRect/>
          <a:stretch>
            <a:fillRect/>
          </a:stretch>
        </p:blipFill>
        <p:spPr>
          <a:xfrm>
            <a:off x="715641" y="3721100"/>
            <a:ext cx="1132743" cy="501650"/>
          </a:xfrm>
          <a:prstGeom prst="rect">
            <a:avLst/>
          </a:prstGeom>
          <a:ln/>
        </p:spPr>
      </p:pic>
      <p:grpSp>
        <p:nvGrpSpPr>
          <p:cNvPr id="2" name="Group 5"/>
          <p:cNvGrpSpPr>
            <a:grpSpLocks/>
          </p:cNvGrpSpPr>
          <p:nvPr/>
        </p:nvGrpSpPr>
        <p:grpSpPr bwMode="auto">
          <a:xfrm>
            <a:off x="2915944" y="4716699"/>
            <a:ext cx="2599592" cy="309563"/>
            <a:chOff x="6048" y="144"/>
            <a:chExt cx="4807" cy="488"/>
          </a:xfrm>
        </p:grpSpPr>
        <p:sp>
          <p:nvSpPr>
            <p:cNvPr id="54" name="Freeform 6"/>
            <p:cNvSpPr>
              <a:spLocks/>
            </p:cNvSpPr>
            <p:nvPr/>
          </p:nvSpPr>
          <p:spPr bwMode="auto">
            <a:xfrm>
              <a:off x="10368" y="514"/>
              <a:ext cx="237" cy="115"/>
            </a:xfrm>
            <a:custGeom>
              <a:avLst/>
              <a:gdLst/>
              <a:ahLst/>
              <a:cxnLst>
                <a:cxn ang="0">
                  <a:pos x="15" y="0"/>
                </a:cxn>
                <a:cxn ang="0">
                  <a:pos x="0" y="45"/>
                </a:cxn>
                <a:cxn ang="0">
                  <a:pos x="29" y="45"/>
                </a:cxn>
                <a:cxn ang="0">
                  <a:pos x="34" y="32"/>
                </a:cxn>
                <a:cxn ang="0">
                  <a:pos x="67" y="32"/>
                </a:cxn>
                <a:cxn ang="0">
                  <a:pos x="80" y="29"/>
                </a:cxn>
                <a:cxn ang="0">
                  <a:pos x="89" y="25"/>
                </a:cxn>
                <a:cxn ang="0">
                  <a:pos x="94" y="17"/>
                </a:cxn>
                <a:cxn ang="0">
                  <a:pos x="93" y="10"/>
                </a:cxn>
                <a:cxn ang="0">
                  <a:pos x="84" y="4"/>
                </a:cxn>
                <a:cxn ang="0">
                  <a:pos x="76" y="2"/>
                </a:cxn>
                <a:cxn ang="0">
                  <a:pos x="64" y="1"/>
                </a:cxn>
                <a:cxn ang="0">
                  <a:pos x="15" y="0"/>
                </a:cxn>
              </a:cxnLst>
              <a:rect l="0" t="0" r="r" b="b"/>
              <a:pathLst>
                <a:path w="95" h="46">
                  <a:moveTo>
                    <a:pt x="15" y="0"/>
                  </a:moveTo>
                  <a:lnTo>
                    <a:pt x="0" y="45"/>
                  </a:lnTo>
                  <a:lnTo>
                    <a:pt x="29" y="45"/>
                  </a:lnTo>
                  <a:lnTo>
                    <a:pt x="34" y="32"/>
                  </a:lnTo>
                  <a:lnTo>
                    <a:pt x="67" y="32"/>
                  </a:lnTo>
                  <a:lnTo>
                    <a:pt x="80" y="29"/>
                  </a:lnTo>
                  <a:lnTo>
                    <a:pt x="89" y="25"/>
                  </a:lnTo>
                  <a:lnTo>
                    <a:pt x="94" y="17"/>
                  </a:lnTo>
                  <a:lnTo>
                    <a:pt x="93" y="10"/>
                  </a:lnTo>
                  <a:lnTo>
                    <a:pt x="84" y="4"/>
                  </a:lnTo>
                  <a:lnTo>
                    <a:pt x="76" y="2"/>
                  </a:lnTo>
                  <a:lnTo>
                    <a:pt x="64" y="1"/>
                  </a:lnTo>
                  <a:lnTo>
                    <a:pt x="15" y="0"/>
                  </a:lnTo>
                </a:path>
              </a:pathLst>
            </a:custGeom>
            <a:solidFill>
              <a:srgbClr val="000000"/>
            </a:solidFill>
            <a:ln w="12700" cap="rnd">
              <a:noFill/>
              <a:round/>
              <a:headEnd/>
              <a:tailEnd/>
            </a:ln>
            <a:effectLst/>
          </p:spPr>
          <p:txBody>
            <a:bodyPr/>
            <a:lstStyle/>
            <a:p>
              <a:pPr algn="ctr" eaLnBrk="0" fontAlgn="base" hangingPunct="0">
                <a:lnSpc>
                  <a:spcPct val="85000"/>
                </a:lnSpc>
                <a:spcBef>
                  <a:spcPct val="0"/>
                </a:spcBef>
                <a:spcAft>
                  <a:spcPct val="0"/>
                </a:spcAft>
              </a:pPr>
              <a:endParaRPr lang="fr-FR" sz="2000" b="1">
                <a:solidFill>
                  <a:srgbClr val="FFFFFF"/>
                </a:solidFill>
              </a:endParaRPr>
            </a:p>
          </p:txBody>
        </p:sp>
        <p:sp>
          <p:nvSpPr>
            <p:cNvPr id="55" name="Freeform 7"/>
            <p:cNvSpPr>
              <a:spLocks/>
            </p:cNvSpPr>
            <p:nvPr/>
          </p:nvSpPr>
          <p:spPr bwMode="auto">
            <a:xfrm>
              <a:off x="10105" y="514"/>
              <a:ext cx="225" cy="115"/>
            </a:xfrm>
            <a:custGeom>
              <a:avLst/>
              <a:gdLst/>
              <a:ahLst/>
              <a:cxnLst>
                <a:cxn ang="0">
                  <a:pos x="39" y="0"/>
                </a:cxn>
                <a:cxn ang="0">
                  <a:pos x="58" y="0"/>
                </a:cxn>
                <a:cxn ang="0">
                  <a:pos x="73" y="3"/>
                </a:cxn>
                <a:cxn ang="0">
                  <a:pos x="82" y="7"/>
                </a:cxn>
                <a:cxn ang="0">
                  <a:pos x="86" y="12"/>
                </a:cxn>
                <a:cxn ang="0">
                  <a:pos x="88" y="15"/>
                </a:cxn>
                <a:cxn ang="0">
                  <a:pos x="89" y="25"/>
                </a:cxn>
                <a:cxn ang="0">
                  <a:pos x="86" y="33"/>
                </a:cxn>
                <a:cxn ang="0">
                  <a:pos x="79" y="39"/>
                </a:cxn>
                <a:cxn ang="0">
                  <a:pos x="72" y="42"/>
                </a:cxn>
                <a:cxn ang="0">
                  <a:pos x="65" y="43"/>
                </a:cxn>
                <a:cxn ang="0">
                  <a:pos x="57" y="45"/>
                </a:cxn>
                <a:cxn ang="0">
                  <a:pos x="24" y="45"/>
                </a:cxn>
                <a:cxn ang="0">
                  <a:pos x="14" y="42"/>
                </a:cxn>
                <a:cxn ang="0">
                  <a:pos x="7" y="40"/>
                </a:cxn>
                <a:cxn ang="0">
                  <a:pos x="2" y="34"/>
                </a:cxn>
                <a:cxn ang="0">
                  <a:pos x="0" y="27"/>
                </a:cxn>
                <a:cxn ang="0">
                  <a:pos x="0" y="20"/>
                </a:cxn>
                <a:cxn ang="0">
                  <a:pos x="5" y="12"/>
                </a:cxn>
                <a:cxn ang="0">
                  <a:pos x="11" y="7"/>
                </a:cxn>
                <a:cxn ang="0">
                  <a:pos x="24" y="2"/>
                </a:cxn>
                <a:cxn ang="0">
                  <a:pos x="39" y="0"/>
                </a:cxn>
              </a:cxnLst>
              <a:rect l="0" t="0" r="r" b="b"/>
              <a:pathLst>
                <a:path w="90" h="46">
                  <a:moveTo>
                    <a:pt x="39" y="0"/>
                  </a:moveTo>
                  <a:lnTo>
                    <a:pt x="58" y="0"/>
                  </a:lnTo>
                  <a:lnTo>
                    <a:pt x="73" y="3"/>
                  </a:lnTo>
                  <a:lnTo>
                    <a:pt x="82" y="7"/>
                  </a:lnTo>
                  <a:lnTo>
                    <a:pt x="86" y="12"/>
                  </a:lnTo>
                  <a:lnTo>
                    <a:pt x="88" y="15"/>
                  </a:lnTo>
                  <a:lnTo>
                    <a:pt x="89" y="25"/>
                  </a:lnTo>
                  <a:lnTo>
                    <a:pt x="86" y="33"/>
                  </a:lnTo>
                  <a:lnTo>
                    <a:pt x="79" y="39"/>
                  </a:lnTo>
                  <a:lnTo>
                    <a:pt x="72" y="42"/>
                  </a:lnTo>
                  <a:lnTo>
                    <a:pt x="65" y="43"/>
                  </a:lnTo>
                  <a:lnTo>
                    <a:pt x="57" y="45"/>
                  </a:lnTo>
                  <a:lnTo>
                    <a:pt x="24" y="45"/>
                  </a:lnTo>
                  <a:lnTo>
                    <a:pt x="14" y="42"/>
                  </a:lnTo>
                  <a:lnTo>
                    <a:pt x="7" y="40"/>
                  </a:lnTo>
                  <a:lnTo>
                    <a:pt x="2" y="34"/>
                  </a:lnTo>
                  <a:lnTo>
                    <a:pt x="0" y="27"/>
                  </a:lnTo>
                  <a:lnTo>
                    <a:pt x="0" y="20"/>
                  </a:lnTo>
                  <a:lnTo>
                    <a:pt x="5" y="12"/>
                  </a:lnTo>
                  <a:lnTo>
                    <a:pt x="11" y="7"/>
                  </a:lnTo>
                  <a:lnTo>
                    <a:pt x="24" y="2"/>
                  </a:lnTo>
                  <a:lnTo>
                    <a:pt x="39" y="0"/>
                  </a:lnTo>
                </a:path>
              </a:pathLst>
            </a:custGeom>
            <a:solidFill>
              <a:srgbClr val="000000"/>
            </a:solidFill>
            <a:ln w="12700" cap="rnd">
              <a:noFill/>
              <a:round/>
              <a:headEnd/>
              <a:tailEnd/>
            </a:ln>
            <a:effectLst/>
          </p:spPr>
          <p:txBody>
            <a:bodyPr/>
            <a:lstStyle/>
            <a:p>
              <a:pPr algn="ctr" eaLnBrk="0" fontAlgn="base" hangingPunct="0">
                <a:lnSpc>
                  <a:spcPct val="85000"/>
                </a:lnSpc>
                <a:spcBef>
                  <a:spcPct val="0"/>
                </a:spcBef>
                <a:spcAft>
                  <a:spcPct val="0"/>
                </a:spcAft>
              </a:pPr>
              <a:endParaRPr lang="fr-FR" sz="2000" b="1">
                <a:solidFill>
                  <a:srgbClr val="FFFFFF"/>
                </a:solidFill>
              </a:endParaRPr>
            </a:p>
          </p:txBody>
        </p:sp>
        <p:sp>
          <p:nvSpPr>
            <p:cNvPr id="56" name="Freeform 8"/>
            <p:cNvSpPr>
              <a:spLocks/>
            </p:cNvSpPr>
            <p:nvPr/>
          </p:nvSpPr>
          <p:spPr bwMode="auto">
            <a:xfrm>
              <a:off x="9823" y="514"/>
              <a:ext cx="235" cy="115"/>
            </a:xfrm>
            <a:custGeom>
              <a:avLst/>
              <a:gdLst/>
              <a:ahLst/>
              <a:cxnLst>
                <a:cxn ang="0">
                  <a:pos x="0" y="45"/>
                </a:cxn>
                <a:cxn ang="0">
                  <a:pos x="16" y="0"/>
                </a:cxn>
                <a:cxn ang="0">
                  <a:pos x="77" y="0"/>
                </a:cxn>
                <a:cxn ang="0">
                  <a:pos x="85" y="1"/>
                </a:cxn>
                <a:cxn ang="0">
                  <a:pos x="90" y="4"/>
                </a:cxn>
                <a:cxn ang="0">
                  <a:pos x="93" y="10"/>
                </a:cxn>
                <a:cxn ang="0">
                  <a:pos x="93" y="17"/>
                </a:cxn>
                <a:cxn ang="0">
                  <a:pos x="90" y="21"/>
                </a:cxn>
                <a:cxn ang="0">
                  <a:pos x="85" y="23"/>
                </a:cxn>
                <a:cxn ang="0">
                  <a:pos x="83" y="25"/>
                </a:cxn>
                <a:cxn ang="0">
                  <a:pos x="83" y="26"/>
                </a:cxn>
                <a:cxn ang="0">
                  <a:pos x="86" y="27"/>
                </a:cxn>
                <a:cxn ang="0">
                  <a:pos x="87" y="30"/>
                </a:cxn>
                <a:cxn ang="0">
                  <a:pos x="87" y="35"/>
                </a:cxn>
                <a:cxn ang="0">
                  <a:pos x="86" y="37"/>
                </a:cxn>
                <a:cxn ang="0">
                  <a:pos x="85" y="40"/>
                </a:cxn>
                <a:cxn ang="0">
                  <a:pos x="87" y="42"/>
                </a:cxn>
                <a:cxn ang="0">
                  <a:pos x="88" y="44"/>
                </a:cxn>
                <a:cxn ang="0">
                  <a:pos x="56" y="44"/>
                </a:cxn>
                <a:cxn ang="0">
                  <a:pos x="57" y="38"/>
                </a:cxn>
                <a:cxn ang="0">
                  <a:pos x="59" y="32"/>
                </a:cxn>
                <a:cxn ang="0">
                  <a:pos x="53" y="30"/>
                </a:cxn>
                <a:cxn ang="0">
                  <a:pos x="37" y="31"/>
                </a:cxn>
                <a:cxn ang="0">
                  <a:pos x="31" y="45"/>
                </a:cxn>
                <a:cxn ang="0">
                  <a:pos x="0" y="45"/>
                </a:cxn>
              </a:cxnLst>
              <a:rect l="0" t="0" r="r" b="b"/>
              <a:pathLst>
                <a:path w="94" h="46">
                  <a:moveTo>
                    <a:pt x="0" y="45"/>
                  </a:moveTo>
                  <a:lnTo>
                    <a:pt x="16" y="0"/>
                  </a:lnTo>
                  <a:lnTo>
                    <a:pt x="77" y="0"/>
                  </a:lnTo>
                  <a:lnTo>
                    <a:pt x="85" y="1"/>
                  </a:lnTo>
                  <a:lnTo>
                    <a:pt x="90" y="4"/>
                  </a:lnTo>
                  <a:lnTo>
                    <a:pt x="93" y="10"/>
                  </a:lnTo>
                  <a:lnTo>
                    <a:pt x="93" y="17"/>
                  </a:lnTo>
                  <a:lnTo>
                    <a:pt x="90" y="21"/>
                  </a:lnTo>
                  <a:lnTo>
                    <a:pt x="85" y="23"/>
                  </a:lnTo>
                  <a:lnTo>
                    <a:pt x="83" y="25"/>
                  </a:lnTo>
                  <a:lnTo>
                    <a:pt x="83" y="26"/>
                  </a:lnTo>
                  <a:lnTo>
                    <a:pt x="86" y="27"/>
                  </a:lnTo>
                  <a:lnTo>
                    <a:pt x="87" y="30"/>
                  </a:lnTo>
                  <a:lnTo>
                    <a:pt x="87" y="35"/>
                  </a:lnTo>
                  <a:lnTo>
                    <a:pt x="86" y="37"/>
                  </a:lnTo>
                  <a:lnTo>
                    <a:pt x="85" y="40"/>
                  </a:lnTo>
                  <a:lnTo>
                    <a:pt x="87" y="42"/>
                  </a:lnTo>
                  <a:lnTo>
                    <a:pt x="88" y="44"/>
                  </a:lnTo>
                  <a:lnTo>
                    <a:pt x="56" y="44"/>
                  </a:lnTo>
                  <a:lnTo>
                    <a:pt x="57" y="38"/>
                  </a:lnTo>
                  <a:lnTo>
                    <a:pt x="59" y="32"/>
                  </a:lnTo>
                  <a:lnTo>
                    <a:pt x="53" y="30"/>
                  </a:lnTo>
                  <a:lnTo>
                    <a:pt x="37" y="31"/>
                  </a:lnTo>
                  <a:lnTo>
                    <a:pt x="31" y="45"/>
                  </a:lnTo>
                  <a:lnTo>
                    <a:pt x="0" y="45"/>
                  </a:lnTo>
                </a:path>
              </a:pathLst>
            </a:custGeom>
            <a:solidFill>
              <a:srgbClr val="000000"/>
            </a:solidFill>
            <a:ln w="12700" cap="rnd">
              <a:noFill/>
              <a:round/>
              <a:headEnd/>
              <a:tailEnd/>
            </a:ln>
            <a:effectLst/>
          </p:spPr>
          <p:txBody>
            <a:bodyPr/>
            <a:lstStyle/>
            <a:p>
              <a:pPr algn="ctr" eaLnBrk="0" fontAlgn="base" hangingPunct="0">
                <a:lnSpc>
                  <a:spcPct val="85000"/>
                </a:lnSpc>
                <a:spcBef>
                  <a:spcPct val="0"/>
                </a:spcBef>
                <a:spcAft>
                  <a:spcPct val="0"/>
                </a:spcAft>
              </a:pPr>
              <a:endParaRPr lang="fr-FR" sz="2000" b="1">
                <a:solidFill>
                  <a:srgbClr val="FFFFFF"/>
                </a:solidFill>
              </a:endParaRPr>
            </a:p>
          </p:txBody>
        </p:sp>
        <p:sp>
          <p:nvSpPr>
            <p:cNvPr id="57" name="Freeform 9"/>
            <p:cNvSpPr>
              <a:spLocks/>
            </p:cNvSpPr>
            <p:nvPr/>
          </p:nvSpPr>
          <p:spPr bwMode="auto">
            <a:xfrm>
              <a:off x="8615" y="464"/>
              <a:ext cx="290" cy="165"/>
            </a:xfrm>
            <a:custGeom>
              <a:avLst/>
              <a:gdLst/>
              <a:ahLst/>
              <a:cxnLst>
                <a:cxn ang="0">
                  <a:pos x="46" y="0"/>
                </a:cxn>
                <a:cxn ang="0">
                  <a:pos x="104" y="0"/>
                </a:cxn>
                <a:cxn ang="0">
                  <a:pos x="111" y="4"/>
                </a:cxn>
                <a:cxn ang="0">
                  <a:pos x="115" y="8"/>
                </a:cxn>
                <a:cxn ang="0">
                  <a:pos x="115" y="27"/>
                </a:cxn>
                <a:cxn ang="0">
                  <a:pos x="112" y="33"/>
                </a:cxn>
                <a:cxn ang="0">
                  <a:pos x="107" y="41"/>
                </a:cxn>
                <a:cxn ang="0">
                  <a:pos x="105" y="48"/>
                </a:cxn>
                <a:cxn ang="0">
                  <a:pos x="106" y="55"/>
                </a:cxn>
                <a:cxn ang="0">
                  <a:pos x="109" y="60"/>
                </a:cxn>
                <a:cxn ang="0">
                  <a:pos x="109" y="65"/>
                </a:cxn>
                <a:cxn ang="0">
                  <a:pos x="12" y="65"/>
                </a:cxn>
                <a:cxn ang="0">
                  <a:pos x="5" y="63"/>
                </a:cxn>
                <a:cxn ang="0">
                  <a:pos x="1" y="59"/>
                </a:cxn>
                <a:cxn ang="0">
                  <a:pos x="0" y="52"/>
                </a:cxn>
                <a:cxn ang="0">
                  <a:pos x="0" y="41"/>
                </a:cxn>
                <a:cxn ang="0">
                  <a:pos x="3" y="35"/>
                </a:cxn>
                <a:cxn ang="0">
                  <a:pos x="8" y="29"/>
                </a:cxn>
                <a:cxn ang="0">
                  <a:pos x="15" y="25"/>
                </a:cxn>
                <a:cxn ang="0">
                  <a:pos x="21" y="23"/>
                </a:cxn>
                <a:cxn ang="0">
                  <a:pos x="67" y="20"/>
                </a:cxn>
                <a:cxn ang="0">
                  <a:pos x="66" y="14"/>
                </a:cxn>
                <a:cxn ang="0">
                  <a:pos x="46" y="4"/>
                </a:cxn>
                <a:cxn ang="0">
                  <a:pos x="46" y="0"/>
                </a:cxn>
              </a:cxnLst>
              <a:rect l="0" t="0" r="r" b="b"/>
              <a:pathLst>
                <a:path w="116" h="66">
                  <a:moveTo>
                    <a:pt x="46" y="0"/>
                  </a:moveTo>
                  <a:lnTo>
                    <a:pt x="104" y="0"/>
                  </a:lnTo>
                  <a:lnTo>
                    <a:pt x="111" y="4"/>
                  </a:lnTo>
                  <a:lnTo>
                    <a:pt x="115" y="8"/>
                  </a:lnTo>
                  <a:lnTo>
                    <a:pt x="115" y="27"/>
                  </a:lnTo>
                  <a:lnTo>
                    <a:pt x="112" y="33"/>
                  </a:lnTo>
                  <a:lnTo>
                    <a:pt x="107" y="41"/>
                  </a:lnTo>
                  <a:lnTo>
                    <a:pt x="105" y="48"/>
                  </a:lnTo>
                  <a:lnTo>
                    <a:pt x="106" y="55"/>
                  </a:lnTo>
                  <a:lnTo>
                    <a:pt x="109" y="60"/>
                  </a:lnTo>
                  <a:lnTo>
                    <a:pt x="109" y="65"/>
                  </a:lnTo>
                  <a:lnTo>
                    <a:pt x="12" y="65"/>
                  </a:lnTo>
                  <a:lnTo>
                    <a:pt x="5" y="63"/>
                  </a:lnTo>
                  <a:lnTo>
                    <a:pt x="1" y="59"/>
                  </a:lnTo>
                  <a:lnTo>
                    <a:pt x="0" y="52"/>
                  </a:lnTo>
                  <a:lnTo>
                    <a:pt x="0" y="41"/>
                  </a:lnTo>
                  <a:lnTo>
                    <a:pt x="3" y="35"/>
                  </a:lnTo>
                  <a:lnTo>
                    <a:pt x="8" y="29"/>
                  </a:lnTo>
                  <a:lnTo>
                    <a:pt x="15" y="25"/>
                  </a:lnTo>
                  <a:lnTo>
                    <a:pt x="21" y="23"/>
                  </a:lnTo>
                  <a:lnTo>
                    <a:pt x="67" y="20"/>
                  </a:lnTo>
                  <a:lnTo>
                    <a:pt x="66" y="14"/>
                  </a:lnTo>
                  <a:lnTo>
                    <a:pt x="46" y="4"/>
                  </a:lnTo>
                  <a:lnTo>
                    <a:pt x="46" y="0"/>
                  </a:lnTo>
                </a:path>
              </a:pathLst>
            </a:custGeom>
            <a:solidFill>
              <a:srgbClr val="333399"/>
            </a:solidFill>
            <a:ln w="12700" cap="rnd">
              <a:noFill/>
              <a:round/>
              <a:headEnd/>
              <a:tailEnd/>
            </a:ln>
            <a:effectLst/>
          </p:spPr>
          <p:txBody>
            <a:bodyPr/>
            <a:lstStyle/>
            <a:p>
              <a:pPr algn="ctr" eaLnBrk="0" fontAlgn="base" hangingPunct="0">
                <a:lnSpc>
                  <a:spcPct val="85000"/>
                </a:lnSpc>
                <a:spcBef>
                  <a:spcPct val="0"/>
                </a:spcBef>
                <a:spcAft>
                  <a:spcPct val="0"/>
                </a:spcAft>
              </a:pPr>
              <a:endParaRPr lang="fr-FR" sz="2000" b="1">
                <a:solidFill>
                  <a:srgbClr val="FFFFFF"/>
                </a:solidFill>
              </a:endParaRPr>
            </a:p>
          </p:txBody>
        </p:sp>
        <p:sp>
          <p:nvSpPr>
            <p:cNvPr id="58" name="Freeform 10"/>
            <p:cNvSpPr>
              <a:spLocks/>
            </p:cNvSpPr>
            <p:nvPr/>
          </p:nvSpPr>
          <p:spPr bwMode="auto">
            <a:xfrm>
              <a:off x="8000" y="459"/>
              <a:ext cx="277" cy="170"/>
            </a:xfrm>
            <a:custGeom>
              <a:avLst/>
              <a:gdLst/>
              <a:ahLst/>
              <a:cxnLst>
                <a:cxn ang="0">
                  <a:pos x="75" y="67"/>
                </a:cxn>
                <a:cxn ang="0">
                  <a:pos x="8" y="67"/>
                </a:cxn>
                <a:cxn ang="0">
                  <a:pos x="3" y="65"/>
                </a:cxn>
                <a:cxn ang="0">
                  <a:pos x="0" y="61"/>
                </a:cxn>
                <a:cxn ang="0">
                  <a:pos x="0" y="57"/>
                </a:cxn>
                <a:cxn ang="0">
                  <a:pos x="0" y="33"/>
                </a:cxn>
                <a:cxn ang="0">
                  <a:pos x="3" y="24"/>
                </a:cxn>
                <a:cxn ang="0">
                  <a:pos x="8" y="16"/>
                </a:cxn>
                <a:cxn ang="0">
                  <a:pos x="16" y="8"/>
                </a:cxn>
                <a:cxn ang="0">
                  <a:pos x="25" y="3"/>
                </a:cxn>
                <a:cxn ang="0">
                  <a:pos x="43" y="0"/>
                </a:cxn>
                <a:cxn ang="0">
                  <a:pos x="85" y="0"/>
                </a:cxn>
                <a:cxn ang="0">
                  <a:pos x="101" y="4"/>
                </a:cxn>
                <a:cxn ang="0">
                  <a:pos x="109" y="12"/>
                </a:cxn>
                <a:cxn ang="0">
                  <a:pos x="110" y="20"/>
                </a:cxn>
                <a:cxn ang="0">
                  <a:pos x="108" y="31"/>
                </a:cxn>
                <a:cxn ang="0">
                  <a:pos x="102" y="39"/>
                </a:cxn>
                <a:cxn ang="0">
                  <a:pos x="95" y="44"/>
                </a:cxn>
                <a:cxn ang="0">
                  <a:pos x="82" y="46"/>
                </a:cxn>
                <a:cxn ang="0">
                  <a:pos x="43" y="46"/>
                </a:cxn>
                <a:cxn ang="0">
                  <a:pos x="47" y="50"/>
                </a:cxn>
                <a:cxn ang="0">
                  <a:pos x="55" y="54"/>
                </a:cxn>
                <a:cxn ang="0">
                  <a:pos x="68" y="58"/>
                </a:cxn>
                <a:cxn ang="0">
                  <a:pos x="75" y="61"/>
                </a:cxn>
                <a:cxn ang="0">
                  <a:pos x="75" y="67"/>
                </a:cxn>
              </a:cxnLst>
              <a:rect l="0" t="0" r="r" b="b"/>
              <a:pathLst>
                <a:path w="111" h="68">
                  <a:moveTo>
                    <a:pt x="75" y="67"/>
                  </a:moveTo>
                  <a:lnTo>
                    <a:pt x="8" y="67"/>
                  </a:lnTo>
                  <a:lnTo>
                    <a:pt x="3" y="65"/>
                  </a:lnTo>
                  <a:lnTo>
                    <a:pt x="0" y="61"/>
                  </a:lnTo>
                  <a:lnTo>
                    <a:pt x="0" y="57"/>
                  </a:lnTo>
                  <a:lnTo>
                    <a:pt x="0" y="33"/>
                  </a:lnTo>
                  <a:lnTo>
                    <a:pt x="3" y="24"/>
                  </a:lnTo>
                  <a:lnTo>
                    <a:pt x="8" y="16"/>
                  </a:lnTo>
                  <a:lnTo>
                    <a:pt x="16" y="8"/>
                  </a:lnTo>
                  <a:lnTo>
                    <a:pt x="25" y="3"/>
                  </a:lnTo>
                  <a:lnTo>
                    <a:pt x="43" y="0"/>
                  </a:lnTo>
                  <a:lnTo>
                    <a:pt x="85" y="0"/>
                  </a:lnTo>
                  <a:lnTo>
                    <a:pt x="101" y="4"/>
                  </a:lnTo>
                  <a:lnTo>
                    <a:pt x="109" y="12"/>
                  </a:lnTo>
                  <a:lnTo>
                    <a:pt x="110" y="20"/>
                  </a:lnTo>
                  <a:lnTo>
                    <a:pt x="108" y="31"/>
                  </a:lnTo>
                  <a:lnTo>
                    <a:pt x="102" y="39"/>
                  </a:lnTo>
                  <a:lnTo>
                    <a:pt x="95" y="44"/>
                  </a:lnTo>
                  <a:lnTo>
                    <a:pt x="82" y="46"/>
                  </a:lnTo>
                  <a:lnTo>
                    <a:pt x="43" y="46"/>
                  </a:lnTo>
                  <a:lnTo>
                    <a:pt x="47" y="50"/>
                  </a:lnTo>
                  <a:lnTo>
                    <a:pt x="55" y="54"/>
                  </a:lnTo>
                  <a:lnTo>
                    <a:pt x="68" y="58"/>
                  </a:lnTo>
                  <a:lnTo>
                    <a:pt x="75" y="61"/>
                  </a:lnTo>
                  <a:lnTo>
                    <a:pt x="75" y="67"/>
                  </a:lnTo>
                </a:path>
              </a:pathLst>
            </a:custGeom>
            <a:solidFill>
              <a:srgbClr val="333399"/>
            </a:solidFill>
            <a:ln w="12700" cap="rnd">
              <a:noFill/>
              <a:round/>
              <a:headEnd/>
              <a:tailEnd/>
            </a:ln>
            <a:effectLst/>
          </p:spPr>
          <p:txBody>
            <a:bodyPr/>
            <a:lstStyle/>
            <a:p>
              <a:pPr algn="ctr" eaLnBrk="0" fontAlgn="base" hangingPunct="0">
                <a:lnSpc>
                  <a:spcPct val="85000"/>
                </a:lnSpc>
                <a:spcBef>
                  <a:spcPct val="0"/>
                </a:spcBef>
                <a:spcAft>
                  <a:spcPct val="0"/>
                </a:spcAft>
              </a:pPr>
              <a:endParaRPr lang="fr-FR" sz="2000" b="1">
                <a:solidFill>
                  <a:srgbClr val="FFFFFF"/>
                </a:solidFill>
              </a:endParaRPr>
            </a:p>
          </p:txBody>
        </p:sp>
        <p:sp>
          <p:nvSpPr>
            <p:cNvPr id="59" name="Freeform 11"/>
            <p:cNvSpPr>
              <a:spLocks/>
            </p:cNvSpPr>
            <p:nvPr/>
          </p:nvSpPr>
          <p:spPr bwMode="auto">
            <a:xfrm>
              <a:off x="6930" y="307"/>
              <a:ext cx="405" cy="320"/>
            </a:xfrm>
            <a:custGeom>
              <a:avLst/>
              <a:gdLst/>
              <a:ahLst/>
              <a:cxnLst>
                <a:cxn ang="0">
                  <a:pos x="40" y="0"/>
                </a:cxn>
                <a:cxn ang="0">
                  <a:pos x="114" y="0"/>
                </a:cxn>
                <a:cxn ang="0">
                  <a:pos x="93" y="64"/>
                </a:cxn>
                <a:cxn ang="0">
                  <a:pos x="161" y="64"/>
                </a:cxn>
                <a:cxn ang="0">
                  <a:pos x="140" y="127"/>
                </a:cxn>
                <a:cxn ang="0">
                  <a:pos x="0" y="127"/>
                </a:cxn>
                <a:cxn ang="0">
                  <a:pos x="40" y="0"/>
                </a:cxn>
              </a:cxnLst>
              <a:rect l="0" t="0" r="r" b="b"/>
              <a:pathLst>
                <a:path w="162" h="128">
                  <a:moveTo>
                    <a:pt x="40" y="0"/>
                  </a:moveTo>
                  <a:lnTo>
                    <a:pt x="114" y="0"/>
                  </a:lnTo>
                  <a:lnTo>
                    <a:pt x="93" y="64"/>
                  </a:lnTo>
                  <a:lnTo>
                    <a:pt x="161" y="64"/>
                  </a:lnTo>
                  <a:lnTo>
                    <a:pt x="140" y="127"/>
                  </a:lnTo>
                  <a:lnTo>
                    <a:pt x="0" y="127"/>
                  </a:lnTo>
                  <a:lnTo>
                    <a:pt x="40" y="0"/>
                  </a:lnTo>
                </a:path>
              </a:pathLst>
            </a:custGeom>
            <a:solidFill>
              <a:srgbClr val="333399"/>
            </a:solidFill>
            <a:ln w="12700" cap="rnd">
              <a:noFill/>
              <a:round/>
              <a:headEnd/>
              <a:tailEnd/>
            </a:ln>
            <a:effectLst/>
          </p:spPr>
          <p:txBody>
            <a:bodyPr/>
            <a:lstStyle/>
            <a:p>
              <a:pPr algn="ctr" eaLnBrk="0" fontAlgn="base" hangingPunct="0">
                <a:lnSpc>
                  <a:spcPct val="85000"/>
                </a:lnSpc>
                <a:spcBef>
                  <a:spcPct val="0"/>
                </a:spcBef>
                <a:spcAft>
                  <a:spcPct val="0"/>
                </a:spcAft>
              </a:pPr>
              <a:endParaRPr lang="fr-FR" sz="2000" b="1">
                <a:solidFill>
                  <a:srgbClr val="FFFFFF"/>
                </a:solidFill>
              </a:endParaRPr>
            </a:p>
          </p:txBody>
        </p:sp>
        <p:sp>
          <p:nvSpPr>
            <p:cNvPr id="60" name="Freeform 12"/>
            <p:cNvSpPr>
              <a:spLocks/>
            </p:cNvSpPr>
            <p:nvPr/>
          </p:nvSpPr>
          <p:spPr bwMode="auto">
            <a:xfrm>
              <a:off x="7345" y="462"/>
              <a:ext cx="308" cy="165"/>
            </a:xfrm>
            <a:custGeom>
              <a:avLst/>
              <a:gdLst/>
              <a:ahLst/>
              <a:cxnLst>
                <a:cxn ang="0">
                  <a:pos x="15" y="0"/>
                </a:cxn>
                <a:cxn ang="0">
                  <a:pos x="59" y="0"/>
                </a:cxn>
                <a:cxn ang="0">
                  <a:pos x="52" y="26"/>
                </a:cxn>
                <a:cxn ang="0">
                  <a:pos x="50" y="33"/>
                </a:cxn>
                <a:cxn ang="0">
                  <a:pos x="52" y="36"/>
                </a:cxn>
                <a:cxn ang="0">
                  <a:pos x="55" y="39"/>
                </a:cxn>
                <a:cxn ang="0">
                  <a:pos x="63" y="37"/>
                </a:cxn>
                <a:cxn ang="0">
                  <a:pos x="67" y="35"/>
                </a:cxn>
                <a:cxn ang="0">
                  <a:pos x="68" y="30"/>
                </a:cxn>
                <a:cxn ang="0">
                  <a:pos x="78" y="1"/>
                </a:cxn>
                <a:cxn ang="0">
                  <a:pos x="122" y="1"/>
                </a:cxn>
                <a:cxn ang="0">
                  <a:pos x="109" y="49"/>
                </a:cxn>
                <a:cxn ang="0">
                  <a:pos x="105" y="54"/>
                </a:cxn>
                <a:cxn ang="0">
                  <a:pos x="102" y="57"/>
                </a:cxn>
                <a:cxn ang="0">
                  <a:pos x="98" y="61"/>
                </a:cxn>
                <a:cxn ang="0">
                  <a:pos x="92" y="63"/>
                </a:cxn>
                <a:cxn ang="0">
                  <a:pos x="85" y="65"/>
                </a:cxn>
                <a:cxn ang="0">
                  <a:pos x="79" y="65"/>
                </a:cxn>
                <a:cxn ang="0">
                  <a:pos x="24" y="65"/>
                </a:cxn>
                <a:cxn ang="0">
                  <a:pos x="14" y="63"/>
                </a:cxn>
                <a:cxn ang="0">
                  <a:pos x="8" y="60"/>
                </a:cxn>
                <a:cxn ang="0">
                  <a:pos x="3" y="56"/>
                </a:cxn>
                <a:cxn ang="0">
                  <a:pos x="1" y="51"/>
                </a:cxn>
                <a:cxn ang="0">
                  <a:pos x="0" y="43"/>
                </a:cxn>
                <a:cxn ang="0">
                  <a:pos x="15" y="0"/>
                </a:cxn>
              </a:cxnLst>
              <a:rect l="0" t="0" r="r" b="b"/>
              <a:pathLst>
                <a:path w="123" h="66">
                  <a:moveTo>
                    <a:pt x="15" y="0"/>
                  </a:moveTo>
                  <a:lnTo>
                    <a:pt x="59" y="0"/>
                  </a:lnTo>
                  <a:lnTo>
                    <a:pt x="52" y="26"/>
                  </a:lnTo>
                  <a:lnTo>
                    <a:pt x="50" y="33"/>
                  </a:lnTo>
                  <a:lnTo>
                    <a:pt x="52" y="36"/>
                  </a:lnTo>
                  <a:lnTo>
                    <a:pt x="55" y="39"/>
                  </a:lnTo>
                  <a:lnTo>
                    <a:pt x="63" y="37"/>
                  </a:lnTo>
                  <a:lnTo>
                    <a:pt x="67" y="35"/>
                  </a:lnTo>
                  <a:lnTo>
                    <a:pt x="68" y="30"/>
                  </a:lnTo>
                  <a:lnTo>
                    <a:pt x="78" y="1"/>
                  </a:lnTo>
                  <a:lnTo>
                    <a:pt x="122" y="1"/>
                  </a:lnTo>
                  <a:lnTo>
                    <a:pt x="109" y="49"/>
                  </a:lnTo>
                  <a:lnTo>
                    <a:pt x="105" y="54"/>
                  </a:lnTo>
                  <a:lnTo>
                    <a:pt x="102" y="57"/>
                  </a:lnTo>
                  <a:lnTo>
                    <a:pt x="98" y="61"/>
                  </a:lnTo>
                  <a:lnTo>
                    <a:pt x="92" y="63"/>
                  </a:lnTo>
                  <a:lnTo>
                    <a:pt x="85" y="65"/>
                  </a:lnTo>
                  <a:lnTo>
                    <a:pt x="79" y="65"/>
                  </a:lnTo>
                  <a:lnTo>
                    <a:pt x="24" y="65"/>
                  </a:lnTo>
                  <a:lnTo>
                    <a:pt x="14" y="63"/>
                  </a:lnTo>
                  <a:lnTo>
                    <a:pt x="8" y="60"/>
                  </a:lnTo>
                  <a:lnTo>
                    <a:pt x="3" y="56"/>
                  </a:lnTo>
                  <a:lnTo>
                    <a:pt x="1" y="51"/>
                  </a:lnTo>
                  <a:lnTo>
                    <a:pt x="0" y="43"/>
                  </a:lnTo>
                  <a:lnTo>
                    <a:pt x="15" y="0"/>
                  </a:lnTo>
                </a:path>
              </a:pathLst>
            </a:custGeom>
            <a:solidFill>
              <a:srgbClr val="333399"/>
            </a:solidFill>
            <a:ln w="12700" cap="rnd">
              <a:noFill/>
              <a:round/>
              <a:headEnd/>
              <a:tailEnd/>
            </a:ln>
            <a:effectLst/>
          </p:spPr>
          <p:txBody>
            <a:bodyPr/>
            <a:lstStyle/>
            <a:p>
              <a:pPr algn="ctr" eaLnBrk="0" fontAlgn="base" hangingPunct="0">
                <a:lnSpc>
                  <a:spcPct val="85000"/>
                </a:lnSpc>
                <a:spcBef>
                  <a:spcPct val="0"/>
                </a:spcBef>
                <a:spcAft>
                  <a:spcPct val="0"/>
                </a:spcAft>
              </a:pPr>
              <a:endParaRPr lang="fr-FR" sz="2000" b="1">
                <a:solidFill>
                  <a:srgbClr val="FFFFFF"/>
                </a:solidFill>
              </a:endParaRPr>
            </a:p>
          </p:txBody>
        </p:sp>
        <p:sp>
          <p:nvSpPr>
            <p:cNvPr id="61" name="Freeform 13"/>
            <p:cNvSpPr>
              <a:spLocks/>
            </p:cNvSpPr>
            <p:nvPr/>
          </p:nvSpPr>
          <p:spPr bwMode="auto">
            <a:xfrm>
              <a:off x="7673" y="462"/>
              <a:ext cx="295" cy="167"/>
            </a:xfrm>
            <a:custGeom>
              <a:avLst/>
              <a:gdLst/>
              <a:ahLst/>
              <a:cxnLst>
                <a:cxn ang="0">
                  <a:pos x="7" y="30"/>
                </a:cxn>
                <a:cxn ang="0">
                  <a:pos x="16" y="0"/>
                </a:cxn>
                <a:cxn ang="0">
                  <a:pos x="114" y="0"/>
                </a:cxn>
                <a:cxn ang="0">
                  <a:pos x="117" y="2"/>
                </a:cxn>
                <a:cxn ang="0">
                  <a:pos x="117" y="9"/>
                </a:cxn>
                <a:cxn ang="0">
                  <a:pos x="83" y="33"/>
                </a:cxn>
                <a:cxn ang="0">
                  <a:pos x="115" y="33"/>
                </a:cxn>
                <a:cxn ang="0">
                  <a:pos x="104" y="66"/>
                </a:cxn>
                <a:cxn ang="0">
                  <a:pos x="4" y="66"/>
                </a:cxn>
                <a:cxn ang="0">
                  <a:pos x="1" y="63"/>
                </a:cxn>
                <a:cxn ang="0">
                  <a:pos x="0" y="59"/>
                </a:cxn>
                <a:cxn ang="0">
                  <a:pos x="1" y="54"/>
                </a:cxn>
                <a:cxn ang="0">
                  <a:pos x="37" y="30"/>
                </a:cxn>
                <a:cxn ang="0">
                  <a:pos x="7" y="30"/>
                </a:cxn>
              </a:cxnLst>
              <a:rect l="0" t="0" r="r" b="b"/>
              <a:pathLst>
                <a:path w="118" h="67">
                  <a:moveTo>
                    <a:pt x="7" y="30"/>
                  </a:moveTo>
                  <a:lnTo>
                    <a:pt x="16" y="0"/>
                  </a:lnTo>
                  <a:lnTo>
                    <a:pt x="114" y="0"/>
                  </a:lnTo>
                  <a:lnTo>
                    <a:pt x="117" y="2"/>
                  </a:lnTo>
                  <a:lnTo>
                    <a:pt x="117" y="9"/>
                  </a:lnTo>
                  <a:lnTo>
                    <a:pt x="83" y="33"/>
                  </a:lnTo>
                  <a:lnTo>
                    <a:pt x="115" y="33"/>
                  </a:lnTo>
                  <a:lnTo>
                    <a:pt x="104" y="66"/>
                  </a:lnTo>
                  <a:lnTo>
                    <a:pt x="4" y="66"/>
                  </a:lnTo>
                  <a:lnTo>
                    <a:pt x="1" y="63"/>
                  </a:lnTo>
                  <a:lnTo>
                    <a:pt x="0" y="59"/>
                  </a:lnTo>
                  <a:lnTo>
                    <a:pt x="1" y="54"/>
                  </a:lnTo>
                  <a:lnTo>
                    <a:pt x="37" y="30"/>
                  </a:lnTo>
                  <a:lnTo>
                    <a:pt x="7" y="30"/>
                  </a:lnTo>
                </a:path>
              </a:pathLst>
            </a:custGeom>
            <a:solidFill>
              <a:srgbClr val="333399"/>
            </a:solidFill>
            <a:ln w="12700" cap="rnd">
              <a:noFill/>
              <a:round/>
              <a:headEnd/>
              <a:tailEnd/>
            </a:ln>
            <a:effectLst/>
          </p:spPr>
          <p:txBody>
            <a:bodyPr/>
            <a:lstStyle/>
            <a:p>
              <a:pPr algn="ctr" eaLnBrk="0" fontAlgn="base" hangingPunct="0">
                <a:lnSpc>
                  <a:spcPct val="85000"/>
                </a:lnSpc>
                <a:spcBef>
                  <a:spcPct val="0"/>
                </a:spcBef>
                <a:spcAft>
                  <a:spcPct val="0"/>
                </a:spcAft>
              </a:pPr>
              <a:endParaRPr lang="fr-FR" sz="2000" b="1">
                <a:solidFill>
                  <a:srgbClr val="FFFFFF"/>
                </a:solidFill>
              </a:endParaRPr>
            </a:p>
          </p:txBody>
        </p:sp>
        <p:sp useBgFill="1">
          <p:nvSpPr>
            <p:cNvPr id="62" name="Freeform 14"/>
            <p:cNvSpPr>
              <a:spLocks/>
            </p:cNvSpPr>
            <p:nvPr/>
          </p:nvSpPr>
          <p:spPr bwMode="auto">
            <a:xfrm>
              <a:off x="8128" y="497"/>
              <a:ext cx="50" cy="40"/>
            </a:xfrm>
            <a:custGeom>
              <a:avLst/>
              <a:gdLst/>
              <a:ahLst/>
              <a:cxnLst>
                <a:cxn ang="0">
                  <a:pos x="0" y="14"/>
                </a:cxn>
                <a:cxn ang="0">
                  <a:pos x="0" y="8"/>
                </a:cxn>
                <a:cxn ang="0">
                  <a:pos x="4" y="2"/>
                </a:cxn>
                <a:cxn ang="0">
                  <a:pos x="10" y="0"/>
                </a:cxn>
                <a:cxn ang="0">
                  <a:pos x="17" y="0"/>
                </a:cxn>
                <a:cxn ang="0">
                  <a:pos x="19" y="5"/>
                </a:cxn>
                <a:cxn ang="0">
                  <a:pos x="18" y="11"/>
                </a:cxn>
                <a:cxn ang="0">
                  <a:pos x="14" y="15"/>
                </a:cxn>
                <a:cxn ang="0">
                  <a:pos x="0" y="14"/>
                </a:cxn>
              </a:cxnLst>
              <a:rect l="0" t="0" r="r" b="b"/>
              <a:pathLst>
                <a:path w="20" h="16">
                  <a:moveTo>
                    <a:pt x="0" y="14"/>
                  </a:moveTo>
                  <a:lnTo>
                    <a:pt x="0" y="8"/>
                  </a:lnTo>
                  <a:lnTo>
                    <a:pt x="4" y="2"/>
                  </a:lnTo>
                  <a:lnTo>
                    <a:pt x="10" y="0"/>
                  </a:lnTo>
                  <a:lnTo>
                    <a:pt x="17" y="0"/>
                  </a:lnTo>
                  <a:lnTo>
                    <a:pt x="19" y="5"/>
                  </a:lnTo>
                  <a:lnTo>
                    <a:pt x="18" y="11"/>
                  </a:lnTo>
                  <a:lnTo>
                    <a:pt x="14" y="15"/>
                  </a:lnTo>
                  <a:lnTo>
                    <a:pt x="0" y="14"/>
                  </a:lnTo>
                </a:path>
              </a:pathLst>
            </a:custGeom>
            <a:ln w="12700" cap="rnd">
              <a:noFill/>
              <a:round/>
              <a:headEnd/>
              <a:tailEnd/>
            </a:ln>
            <a:effectLst/>
          </p:spPr>
          <p:txBody>
            <a:bodyPr/>
            <a:lstStyle/>
            <a:p>
              <a:pPr algn="ctr" eaLnBrk="0" fontAlgn="base" hangingPunct="0">
                <a:lnSpc>
                  <a:spcPct val="85000"/>
                </a:lnSpc>
                <a:spcBef>
                  <a:spcPct val="0"/>
                </a:spcBef>
                <a:spcAft>
                  <a:spcPct val="0"/>
                </a:spcAft>
              </a:pPr>
              <a:endParaRPr lang="fr-FR" sz="2000" b="1">
                <a:solidFill>
                  <a:srgbClr val="FFFFFF"/>
                </a:solidFill>
              </a:endParaRPr>
            </a:p>
          </p:txBody>
        </p:sp>
        <p:sp>
          <p:nvSpPr>
            <p:cNvPr id="63" name="Freeform 15"/>
            <p:cNvSpPr>
              <a:spLocks/>
            </p:cNvSpPr>
            <p:nvPr/>
          </p:nvSpPr>
          <p:spPr bwMode="auto">
            <a:xfrm>
              <a:off x="8275" y="443"/>
              <a:ext cx="310" cy="167"/>
            </a:xfrm>
            <a:custGeom>
              <a:avLst/>
              <a:gdLst/>
              <a:ahLst/>
              <a:cxnLst>
                <a:cxn ang="0">
                  <a:pos x="0" y="66"/>
                </a:cxn>
                <a:cxn ang="0">
                  <a:pos x="19" y="0"/>
                </a:cxn>
                <a:cxn ang="0">
                  <a:pos x="62" y="0"/>
                </a:cxn>
                <a:cxn ang="0">
                  <a:pos x="64" y="4"/>
                </a:cxn>
                <a:cxn ang="0">
                  <a:pos x="69" y="4"/>
                </a:cxn>
                <a:cxn ang="0">
                  <a:pos x="79" y="1"/>
                </a:cxn>
                <a:cxn ang="0">
                  <a:pos x="108" y="1"/>
                </a:cxn>
                <a:cxn ang="0">
                  <a:pos x="117" y="4"/>
                </a:cxn>
                <a:cxn ang="0">
                  <a:pos x="121" y="9"/>
                </a:cxn>
                <a:cxn ang="0">
                  <a:pos x="123" y="17"/>
                </a:cxn>
                <a:cxn ang="0">
                  <a:pos x="122" y="24"/>
                </a:cxn>
                <a:cxn ang="0">
                  <a:pos x="113" y="52"/>
                </a:cxn>
                <a:cxn ang="0">
                  <a:pos x="114" y="57"/>
                </a:cxn>
                <a:cxn ang="0">
                  <a:pos x="117" y="60"/>
                </a:cxn>
                <a:cxn ang="0">
                  <a:pos x="120" y="60"/>
                </a:cxn>
                <a:cxn ang="0">
                  <a:pos x="120" y="64"/>
                </a:cxn>
                <a:cxn ang="0">
                  <a:pos x="116" y="66"/>
                </a:cxn>
                <a:cxn ang="0">
                  <a:pos x="74" y="66"/>
                </a:cxn>
                <a:cxn ang="0">
                  <a:pos x="68" y="60"/>
                </a:cxn>
                <a:cxn ang="0">
                  <a:pos x="67" y="52"/>
                </a:cxn>
                <a:cxn ang="0">
                  <a:pos x="75" y="25"/>
                </a:cxn>
                <a:cxn ang="0">
                  <a:pos x="72" y="20"/>
                </a:cxn>
                <a:cxn ang="0">
                  <a:pos x="65" y="20"/>
                </a:cxn>
                <a:cxn ang="0">
                  <a:pos x="60" y="22"/>
                </a:cxn>
                <a:cxn ang="0">
                  <a:pos x="44" y="66"/>
                </a:cxn>
                <a:cxn ang="0">
                  <a:pos x="0" y="66"/>
                </a:cxn>
              </a:cxnLst>
              <a:rect l="0" t="0" r="r" b="b"/>
              <a:pathLst>
                <a:path w="124" h="67">
                  <a:moveTo>
                    <a:pt x="0" y="66"/>
                  </a:moveTo>
                  <a:lnTo>
                    <a:pt x="19" y="0"/>
                  </a:lnTo>
                  <a:lnTo>
                    <a:pt x="62" y="0"/>
                  </a:lnTo>
                  <a:lnTo>
                    <a:pt x="64" y="4"/>
                  </a:lnTo>
                  <a:lnTo>
                    <a:pt x="69" y="4"/>
                  </a:lnTo>
                  <a:lnTo>
                    <a:pt x="79" y="1"/>
                  </a:lnTo>
                  <a:lnTo>
                    <a:pt x="108" y="1"/>
                  </a:lnTo>
                  <a:lnTo>
                    <a:pt x="117" y="4"/>
                  </a:lnTo>
                  <a:lnTo>
                    <a:pt x="121" y="9"/>
                  </a:lnTo>
                  <a:lnTo>
                    <a:pt x="123" y="17"/>
                  </a:lnTo>
                  <a:lnTo>
                    <a:pt x="122" y="24"/>
                  </a:lnTo>
                  <a:lnTo>
                    <a:pt x="113" y="52"/>
                  </a:lnTo>
                  <a:lnTo>
                    <a:pt x="114" y="57"/>
                  </a:lnTo>
                  <a:lnTo>
                    <a:pt x="117" y="60"/>
                  </a:lnTo>
                  <a:lnTo>
                    <a:pt x="120" y="60"/>
                  </a:lnTo>
                  <a:lnTo>
                    <a:pt x="120" y="64"/>
                  </a:lnTo>
                  <a:lnTo>
                    <a:pt x="116" y="66"/>
                  </a:lnTo>
                  <a:lnTo>
                    <a:pt x="74" y="66"/>
                  </a:lnTo>
                  <a:lnTo>
                    <a:pt x="68" y="60"/>
                  </a:lnTo>
                  <a:lnTo>
                    <a:pt x="67" y="52"/>
                  </a:lnTo>
                  <a:lnTo>
                    <a:pt x="75" y="25"/>
                  </a:lnTo>
                  <a:lnTo>
                    <a:pt x="72" y="20"/>
                  </a:lnTo>
                  <a:lnTo>
                    <a:pt x="65" y="20"/>
                  </a:lnTo>
                  <a:lnTo>
                    <a:pt x="60" y="22"/>
                  </a:lnTo>
                  <a:lnTo>
                    <a:pt x="44" y="66"/>
                  </a:lnTo>
                  <a:lnTo>
                    <a:pt x="0" y="66"/>
                  </a:lnTo>
                </a:path>
              </a:pathLst>
            </a:custGeom>
            <a:solidFill>
              <a:srgbClr val="333399"/>
            </a:solidFill>
            <a:ln w="12700" cap="rnd">
              <a:noFill/>
              <a:round/>
              <a:headEnd/>
              <a:tailEnd/>
            </a:ln>
            <a:effectLst/>
          </p:spPr>
          <p:txBody>
            <a:bodyPr/>
            <a:lstStyle/>
            <a:p>
              <a:pPr algn="ctr" eaLnBrk="0" fontAlgn="base" hangingPunct="0">
                <a:lnSpc>
                  <a:spcPct val="85000"/>
                </a:lnSpc>
                <a:spcBef>
                  <a:spcPct val="0"/>
                </a:spcBef>
                <a:spcAft>
                  <a:spcPct val="0"/>
                </a:spcAft>
              </a:pPr>
              <a:endParaRPr lang="fr-FR" sz="2000" b="1">
                <a:solidFill>
                  <a:srgbClr val="FFFFFF"/>
                </a:solidFill>
              </a:endParaRPr>
            </a:p>
          </p:txBody>
        </p:sp>
        <p:sp useBgFill="1">
          <p:nvSpPr>
            <p:cNvPr id="64" name="Freeform 16"/>
            <p:cNvSpPr>
              <a:spLocks/>
            </p:cNvSpPr>
            <p:nvPr/>
          </p:nvSpPr>
          <p:spPr bwMode="auto">
            <a:xfrm>
              <a:off x="8720" y="549"/>
              <a:ext cx="48" cy="40"/>
            </a:xfrm>
            <a:custGeom>
              <a:avLst/>
              <a:gdLst/>
              <a:ahLst/>
              <a:cxnLst>
                <a:cxn ang="0">
                  <a:pos x="17" y="2"/>
                </a:cxn>
                <a:cxn ang="0">
                  <a:pos x="10" y="0"/>
                </a:cxn>
                <a:cxn ang="0">
                  <a:pos x="1" y="4"/>
                </a:cxn>
                <a:cxn ang="0">
                  <a:pos x="0" y="9"/>
                </a:cxn>
                <a:cxn ang="0">
                  <a:pos x="0" y="13"/>
                </a:cxn>
                <a:cxn ang="0">
                  <a:pos x="3" y="15"/>
                </a:cxn>
                <a:cxn ang="0">
                  <a:pos x="13" y="14"/>
                </a:cxn>
                <a:cxn ang="0">
                  <a:pos x="18" y="9"/>
                </a:cxn>
                <a:cxn ang="0">
                  <a:pos x="17" y="2"/>
                </a:cxn>
              </a:cxnLst>
              <a:rect l="0" t="0" r="r" b="b"/>
              <a:pathLst>
                <a:path w="19" h="16">
                  <a:moveTo>
                    <a:pt x="17" y="2"/>
                  </a:moveTo>
                  <a:lnTo>
                    <a:pt x="10" y="0"/>
                  </a:lnTo>
                  <a:lnTo>
                    <a:pt x="1" y="4"/>
                  </a:lnTo>
                  <a:lnTo>
                    <a:pt x="0" y="9"/>
                  </a:lnTo>
                  <a:lnTo>
                    <a:pt x="0" y="13"/>
                  </a:lnTo>
                  <a:lnTo>
                    <a:pt x="3" y="15"/>
                  </a:lnTo>
                  <a:lnTo>
                    <a:pt x="13" y="14"/>
                  </a:lnTo>
                  <a:lnTo>
                    <a:pt x="18" y="9"/>
                  </a:lnTo>
                  <a:lnTo>
                    <a:pt x="17" y="2"/>
                  </a:lnTo>
                </a:path>
              </a:pathLst>
            </a:custGeom>
            <a:ln w="12700" cap="rnd">
              <a:noFill/>
              <a:round/>
              <a:headEnd/>
              <a:tailEnd/>
            </a:ln>
            <a:effectLst/>
          </p:spPr>
          <p:txBody>
            <a:bodyPr/>
            <a:lstStyle/>
            <a:p>
              <a:pPr algn="ctr" eaLnBrk="0" fontAlgn="base" hangingPunct="0">
                <a:lnSpc>
                  <a:spcPct val="85000"/>
                </a:lnSpc>
                <a:spcBef>
                  <a:spcPct val="0"/>
                </a:spcBef>
                <a:spcAft>
                  <a:spcPct val="0"/>
                </a:spcAft>
              </a:pPr>
              <a:endParaRPr lang="fr-FR" sz="2000" b="1">
                <a:solidFill>
                  <a:srgbClr val="FFFFFF"/>
                </a:solidFill>
              </a:endParaRPr>
            </a:p>
          </p:txBody>
        </p:sp>
        <p:sp>
          <p:nvSpPr>
            <p:cNvPr id="65" name="Freeform 17"/>
            <p:cNvSpPr>
              <a:spLocks/>
            </p:cNvSpPr>
            <p:nvPr/>
          </p:nvSpPr>
          <p:spPr bwMode="auto">
            <a:xfrm>
              <a:off x="8940" y="464"/>
              <a:ext cx="233" cy="165"/>
            </a:xfrm>
            <a:custGeom>
              <a:avLst/>
              <a:gdLst/>
              <a:ahLst/>
              <a:cxnLst>
                <a:cxn ang="0">
                  <a:pos x="84" y="2"/>
                </a:cxn>
                <a:cxn ang="0">
                  <a:pos x="76" y="0"/>
                </a:cxn>
                <a:cxn ang="0">
                  <a:pos x="39" y="0"/>
                </a:cxn>
                <a:cxn ang="0">
                  <a:pos x="27" y="2"/>
                </a:cxn>
                <a:cxn ang="0">
                  <a:pos x="23" y="5"/>
                </a:cxn>
                <a:cxn ang="0">
                  <a:pos x="18" y="8"/>
                </a:cxn>
                <a:cxn ang="0">
                  <a:pos x="12" y="14"/>
                </a:cxn>
                <a:cxn ang="0">
                  <a:pos x="7" y="20"/>
                </a:cxn>
                <a:cxn ang="0">
                  <a:pos x="3" y="28"/>
                </a:cxn>
                <a:cxn ang="0">
                  <a:pos x="1" y="39"/>
                </a:cxn>
                <a:cxn ang="0">
                  <a:pos x="0" y="47"/>
                </a:cxn>
                <a:cxn ang="0">
                  <a:pos x="2" y="54"/>
                </a:cxn>
                <a:cxn ang="0">
                  <a:pos x="9" y="60"/>
                </a:cxn>
                <a:cxn ang="0">
                  <a:pos x="15" y="63"/>
                </a:cxn>
                <a:cxn ang="0">
                  <a:pos x="25" y="65"/>
                </a:cxn>
                <a:cxn ang="0">
                  <a:pos x="58" y="65"/>
                </a:cxn>
                <a:cxn ang="0">
                  <a:pos x="70" y="63"/>
                </a:cxn>
                <a:cxn ang="0">
                  <a:pos x="78" y="59"/>
                </a:cxn>
                <a:cxn ang="0">
                  <a:pos x="84" y="53"/>
                </a:cxn>
                <a:cxn ang="0">
                  <a:pos x="90" y="46"/>
                </a:cxn>
                <a:cxn ang="0">
                  <a:pos x="92" y="37"/>
                </a:cxn>
                <a:cxn ang="0">
                  <a:pos x="57" y="37"/>
                </a:cxn>
                <a:cxn ang="0">
                  <a:pos x="53" y="34"/>
                </a:cxn>
                <a:cxn ang="0">
                  <a:pos x="51" y="29"/>
                </a:cxn>
                <a:cxn ang="0">
                  <a:pos x="52" y="23"/>
                </a:cxn>
                <a:cxn ang="0">
                  <a:pos x="56" y="17"/>
                </a:cxn>
                <a:cxn ang="0">
                  <a:pos x="61" y="14"/>
                </a:cxn>
                <a:cxn ang="0">
                  <a:pos x="70" y="10"/>
                </a:cxn>
                <a:cxn ang="0">
                  <a:pos x="80" y="7"/>
                </a:cxn>
                <a:cxn ang="0">
                  <a:pos x="84" y="7"/>
                </a:cxn>
                <a:cxn ang="0">
                  <a:pos x="84" y="2"/>
                </a:cxn>
              </a:cxnLst>
              <a:rect l="0" t="0" r="r" b="b"/>
              <a:pathLst>
                <a:path w="93" h="66">
                  <a:moveTo>
                    <a:pt x="84" y="2"/>
                  </a:moveTo>
                  <a:lnTo>
                    <a:pt x="76" y="0"/>
                  </a:lnTo>
                  <a:lnTo>
                    <a:pt x="39" y="0"/>
                  </a:lnTo>
                  <a:lnTo>
                    <a:pt x="27" y="2"/>
                  </a:lnTo>
                  <a:lnTo>
                    <a:pt x="23" y="5"/>
                  </a:lnTo>
                  <a:lnTo>
                    <a:pt x="18" y="8"/>
                  </a:lnTo>
                  <a:lnTo>
                    <a:pt x="12" y="14"/>
                  </a:lnTo>
                  <a:lnTo>
                    <a:pt x="7" y="20"/>
                  </a:lnTo>
                  <a:lnTo>
                    <a:pt x="3" y="28"/>
                  </a:lnTo>
                  <a:lnTo>
                    <a:pt x="1" y="39"/>
                  </a:lnTo>
                  <a:lnTo>
                    <a:pt x="0" y="47"/>
                  </a:lnTo>
                  <a:lnTo>
                    <a:pt x="2" y="54"/>
                  </a:lnTo>
                  <a:lnTo>
                    <a:pt x="9" y="60"/>
                  </a:lnTo>
                  <a:lnTo>
                    <a:pt x="15" y="63"/>
                  </a:lnTo>
                  <a:lnTo>
                    <a:pt x="25" y="65"/>
                  </a:lnTo>
                  <a:lnTo>
                    <a:pt x="58" y="65"/>
                  </a:lnTo>
                  <a:lnTo>
                    <a:pt x="70" y="63"/>
                  </a:lnTo>
                  <a:lnTo>
                    <a:pt x="78" y="59"/>
                  </a:lnTo>
                  <a:lnTo>
                    <a:pt x="84" y="53"/>
                  </a:lnTo>
                  <a:lnTo>
                    <a:pt x="90" y="46"/>
                  </a:lnTo>
                  <a:lnTo>
                    <a:pt x="92" y="37"/>
                  </a:lnTo>
                  <a:lnTo>
                    <a:pt x="57" y="37"/>
                  </a:lnTo>
                  <a:lnTo>
                    <a:pt x="53" y="34"/>
                  </a:lnTo>
                  <a:lnTo>
                    <a:pt x="51" y="29"/>
                  </a:lnTo>
                  <a:lnTo>
                    <a:pt x="52" y="23"/>
                  </a:lnTo>
                  <a:lnTo>
                    <a:pt x="56" y="17"/>
                  </a:lnTo>
                  <a:lnTo>
                    <a:pt x="61" y="14"/>
                  </a:lnTo>
                  <a:lnTo>
                    <a:pt x="70" y="10"/>
                  </a:lnTo>
                  <a:lnTo>
                    <a:pt x="80" y="7"/>
                  </a:lnTo>
                  <a:lnTo>
                    <a:pt x="84" y="7"/>
                  </a:lnTo>
                  <a:lnTo>
                    <a:pt x="84" y="2"/>
                  </a:lnTo>
                </a:path>
              </a:pathLst>
            </a:custGeom>
            <a:solidFill>
              <a:srgbClr val="333399"/>
            </a:solidFill>
            <a:ln w="12700" cap="rnd">
              <a:noFill/>
              <a:round/>
              <a:headEnd/>
              <a:tailEnd/>
            </a:ln>
            <a:effectLst/>
          </p:spPr>
          <p:txBody>
            <a:bodyPr/>
            <a:lstStyle/>
            <a:p>
              <a:pPr algn="ctr" eaLnBrk="0" fontAlgn="base" hangingPunct="0">
                <a:lnSpc>
                  <a:spcPct val="85000"/>
                </a:lnSpc>
                <a:spcBef>
                  <a:spcPct val="0"/>
                </a:spcBef>
                <a:spcAft>
                  <a:spcPct val="0"/>
                </a:spcAft>
              </a:pPr>
              <a:endParaRPr lang="fr-FR" sz="2000" b="1">
                <a:solidFill>
                  <a:srgbClr val="FFFFFF"/>
                </a:solidFill>
              </a:endParaRPr>
            </a:p>
          </p:txBody>
        </p:sp>
        <p:sp>
          <p:nvSpPr>
            <p:cNvPr id="66" name="Freeform 18"/>
            <p:cNvSpPr>
              <a:spLocks/>
            </p:cNvSpPr>
            <p:nvPr/>
          </p:nvSpPr>
          <p:spPr bwMode="auto">
            <a:xfrm>
              <a:off x="9303" y="514"/>
              <a:ext cx="235" cy="115"/>
            </a:xfrm>
            <a:custGeom>
              <a:avLst/>
              <a:gdLst/>
              <a:ahLst/>
              <a:cxnLst>
                <a:cxn ang="0">
                  <a:pos x="93" y="0"/>
                </a:cxn>
                <a:cxn ang="0">
                  <a:pos x="15" y="0"/>
                </a:cxn>
                <a:cxn ang="0">
                  <a:pos x="0" y="45"/>
                </a:cxn>
                <a:cxn ang="0">
                  <a:pos x="79" y="45"/>
                </a:cxn>
                <a:cxn ang="0">
                  <a:pos x="84" y="34"/>
                </a:cxn>
                <a:cxn ang="0">
                  <a:pos x="31" y="34"/>
                </a:cxn>
                <a:cxn ang="0">
                  <a:pos x="33" y="28"/>
                </a:cxn>
                <a:cxn ang="0">
                  <a:pos x="80" y="28"/>
                </a:cxn>
                <a:cxn ang="0">
                  <a:pos x="83" y="17"/>
                </a:cxn>
                <a:cxn ang="0">
                  <a:pos x="38" y="17"/>
                </a:cxn>
                <a:cxn ang="0">
                  <a:pos x="38" y="12"/>
                </a:cxn>
                <a:cxn ang="0">
                  <a:pos x="90" y="12"/>
                </a:cxn>
                <a:cxn ang="0">
                  <a:pos x="93" y="0"/>
                </a:cxn>
              </a:cxnLst>
              <a:rect l="0" t="0" r="r" b="b"/>
              <a:pathLst>
                <a:path w="94" h="46">
                  <a:moveTo>
                    <a:pt x="93" y="0"/>
                  </a:moveTo>
                  <a:lnTo>
                    <a:pt x="15" y="0"/>
                  </a:lnTo>
                  <a:lnTo>
                    <a:pt x="0" y="45"/>
                  </a:lnTo>
                  <a:lnTo>
                    <a:pt x="79" y="45"/>
                  </a:lnTo>
                  <a:lnTo>
                    <a:pt x="84" y="34"/>
                  </a:lnTo>
                  <a:lnTo>
                    <a:pt x="31" y="34"/>
                  </a:lnTo>
                  <a:lnTo>
                    <a:pt x="33" y="28"/>
                  </a:lnTo>
                  <a:lnTo>
                    <a:pt x="80" y="28"/>
                  </a:lnTo>
                  <a:lnTo>
                    <a:pt x="83" y="17"/>
                  </a:lnTo>
                  <a:lnTo>
                    <a:pt x="38" y="17"/>
                  </a:lnTo>
                  <a:lnTo>
                    <a:pt x="38" y="12"/>
                  </a:lnTo>
                  <a:lnTo>
                    <a:pt x="90" y="12"/>
                  </a:lnTo>
                  <a:lnTo>
                    <a:pt x="93" y="0"/>
                  </a:lnTo>
                </a:path>
              </a:pathLst>
            </a:custGeom>
            <a:solidFill>
              <a:srgbClr val="000000"/>
            </a:solidFill>
            <a:ln w="12700" cap="rnd">
              <a:noFill/>
              <a:round/>
              <a:headEnd/>
              <a:tailEnd/>
            </a:ln>
            <a:effectLst/>
          </p:spPr>
          <p:txBody>
            <a:bodyPr/>
            <a:lstStyle/>
            <a:p>
              <a:pPr algn="ctr" eaLnBrk="0" fontAlgn="base" hangingPunct="0">
                <a:lnSpc>
                  <a:spcPct val="85000"/>
                </a:lnSpc>
                <a:spcBef>
                  <a:spcPct val="0"/>
                </a:spcBef>
                <a:spcAft>
                  <a:spcPct val="0"/>
                </a:spcAft>
              </a:pPr>
              <a:endParaRPr lang="fr-FR" sz="2000" b="1">
                <a:solidFill>
                  <a:srgbClr val="FFFFFF"/>
                </a:solidFill>
              </a:endParaRPr>
            </a:p>
          </p:txBody>
        </p:sp>
        <p:sp>
          <p:nvSpPr>
            <p:cNvPr id="67" name="Freeform 19"/>
            <p:cNvSpPr>
              <a:spLocks/>
            </p:cNvSpPr>
            <p:nvPr/>
          </p:nvSpPr>
          <p:spPr bwMode="auto">
            <a:xfrm>
              <a:off x="9563" y="512"/>
              <a:ext cx="245" cy="117"/>
            </a:xfrm>
            <a:custGeom>
              <a:avLst/>
              <a:gdLst/>
              <a:ahLst/>
              <a:cxnLst>
                <a:cxn ang="0">
                  <a:pos x="11" y="0"/>
                </a:cxn>
                <a:cxn ang="0">
                  <a:pos x="0" y="34"/>
                </a:cxn>
                <a:cxn ang="0">
                  <a:pos x="3" y="39"/>
                </a:cxn>
                <a:cxn ang="0">
                  <a:pos x="9" y="43"/>
                </a:cxn>
                <a:cxn ang="0">
                  <a:pos x="15" y="46"/>
                </a:cxn>
                <a:cxn ang="0">
                  <a:pos x="20" y="46"/>
                </a:cxn>
                <a:cxn ang="0">
                  <a:pos x="65" y="46"/>
                </a:cxn>
                <a:cxn ang="0">
                  <a:pos x="76" y="42"/>
                </a:cxn>
                <a:cxn ang="0">
                  <a:pos x="83" y="37"/>
                </a:cxn>
                <a:cxn ang="0">
                  <a:pos x="86" y="34"/>
                </a:cxn>
                <a:cxn ang="0">
                  <a:pos x="97" y="1"/>
                </a:cxn>
                <a:cxn ang="0">
                  <a:pos x="67" y="1"/>
                </a:cxn>
                <a:cxn ang="0">
                  <a:pos x="58" y="29"/>
                </a:cxn>
                <a:cxn ang="0">
                  <a:pos x="53" y="33"/>
                </a:cxn>
                <a:cxn ang="0">
                  <a:pos x="49" y="35"/>
                </a:cxn>
                <a:cxn ang="0">
                  <a:pos x="34" y="35"/>
                </a:cxn>
                <a:cxn ang="0">
                  <a:pos x="30" y="31"/>
                </a:cxn>
                <a:cxn ang="0">
                  <a:pos x="30" y="26"/>
                </a:cxn>
                <a:cxn ang="0">
                  <a:pos x="39" y="0"/>
                </a:cxn>
                <a:cxn ang="0">
                  <a:pos x="11" y="0"/>
                </a:cxn>
              </a:cxnLst>
              <a:rect l="0" t="0" r="r" b="b"/>
              <a:pathLst>
                <a:path w="98" h="47">
                  <a:moveTo>
                    <a:pt x="11" y="0"/>
                  </a:moveTo>
                  <a:lnTo>
                    <a:pt x="0" y="34"/>
                  </a:lnTo>
                  <a:lnTo>
                    <a:pt x="3" y="39"/>
                  </a:lnTo>
                  <a:lnTo>
                    <a:pt x="9" y="43"/>
                  </a:lnTo>
                  <a:lnTo>
                    <a:pt x="15" y="46"/>
                  </a:lnTo>
                  <a:lnTo>
                    <a:pt x="20" y="46"/>
                  </a:lnTo>
                  <a:lnTo>
                    <a:pt x="65" y="46"/>
                  </a:lnTo>
                  <a:lnTo>
                    <a:pt x="76" y="42"/>
                  </a:lnTo>
                  <a:lnTo>
                    <a:pt x="83" y="37"/>
                  </a:lnTo>
                  <a:lnTo>
                    <a:pt x="86" y="34"/>
                  </a:lnTo>
                  <a:lnTo>
                    <a:pt x="97" y="1"/>
                  </a:lnTo>
                  <a:lnTo>
                    <a:pt x="67" y="1"/>
                  </a:lnTo>
                  <a:lnTo>
                    <a:pt x="58" y="29"/>
                  </a:lnTo>
                  <a:lnTo>
                    <a:pt x="53" y="33"/>
                  </a:lnTo>
                  <a:lnTo>
                    <a:pt x="49" y="35"/>
                  </a:lnTo>
                  <a:lnTo>
                    <a:pt x="34" y="35"/>
                  </a:lnTo>
                  <a:lnTo>
                    <a:pt x="30" y="31"/>
                  </a:lnTo>
                  <a:lnTo>
                    <a:pt x="30" y="26"/>
                  </a:lnTo>
                  <a:lnTo>
                    <a:pt x="39" y="0"/>
                  </a:lnTo>
                  <a:lnTo>
                    <a:pt x="11" y="0"/>
                  </a:lnTo>
                </a:path>
              </a:pathLst>
            </a:custGeom>
            <a:solidFill>
              <a:srgbClr val="000000"/>
            </a:solidFill>
            <a:ln w="12700" cap="rnd">
              <a:noFill/>
              <a:round/>
              <a:headEnd/>
              <a:tailEnd/>
            </a:ln>
            <a:effectLst/>
          </p:spPr>
          <p:txBody>
            <a:bodyPr/>
            <a:lstStyle/>
            <a:p>
              <a:pPr algn="ctr" eaLnBrk="0" fontAlgn="base" hangingPunct="0">
                <a:lnSpc>
                  <a:spcPct val="85000"/>
                </a:lnSpc>
                <a:spcBef>
                  <a:spcPct val="0"/>
                </a:spcBef>
                <a:spcAft>
                  <a:spcPct val="0"/>
                </a:spcAft>
              </a:pPr>
              <a:endParaRPr lang="fr-FR" sz="2000" b="1">
                <a:solidFill>
                  <a:srgbClr val="FFFFFF"/>
                </a:solidFill>
              </a:endParaRPr>
            </a:p>
          </p:txBody>
        </p:sp>
        <p:sp useBgFill="1">
          <p:nvSpPr>
            <p:cNvPr id="68" name="Freeform 20"/>
            <p:cNvSpPr>
              <a:spLocks/>
            </p:cNvSpPr>
            <p:nvPr/>
          </p:nvSpPr>
          <p:spPr bwMode="auto">
            <a:xfrm>
              <a:off x="9925" y="539"/>
              <a:ext cx="68" cy="28"/>
            </a:xfrm>
            <a:custGeom>
              <a:avLst/>
              <a:gdLst/>
              <a:ahLst/>
              <a:cxnLst>
                <a:cxn ang="0">
                  <a:pos x="3" y="0"/>
                </a:cxn>
                <a:cxn ang="0">
                  <a:pos x="20" y="0"/>
                </a:cxn>
                <a:cxn ang="0">
                  <a:pos x="26" y="2"/>
                </a:cxn>
                <a:cxn ang="0">
                  <a:pos x="26" y="5"/>
                </a:cxn>
                <a:cxn ang="0">
                  <a:pos x="26" y="8"/>
                </a:cxn>
                <a:cxn ang="0">
                  <a:pos x="23" y="10"/>
                </a:cxn>
                <a:cxn ang="0">
                  <a:pos x="0" y="10"/>
                </a:cxn>
                <a:cxn ang="0">
                  <a:pos x="1" y="6"/>
                </a:cxn>
                <a:cxn ang="0">
                  <a:pos x="3" y="0"/>
                </a:cxn>
              </a:cxnLst>
              <a:rect l="0" t="0" r="r" b="b"/>
              <a:pathLst>
                <a:path w="27" h="11">
                  <a:moveTo>
                    <a:pt x="3" y="0"/>
                  </a:moveTo>
                  <a:lnTo>
                    <a:pt x="20" y="0"/>
                  </a:lnTo>
                  <a:lnTo>
                    <a:pt x="26" y="2"/>
                  </a:lnTo>
                  <a:lnTo>
                    <a:pt x="26" y="5"/>
                  </a:lnTo>
                  <a:lnTo>
                    <a:pt x="26" y="8"/>
                  </a:lnTo>
                  <a:lnTo>
                    <a:pt x="23" y="10"/>
                  </a:lnTo>
                  <a:lnTo>
                    <a:pt x="0" y="10"/>
                  </a:lnTo>
                  <a:lnTo>
                    <a:pt x="1" y="6"/>
                  </a:lnTo>
                  <a:lnTo>
                    <a:pt x="3" y="0"/>
                  </a:lnTo>
                </a:path>
              </a:pathLst>
            </a:custGeom>
            <a:ln w="12700" cap="rnd">
              <a:noFill/>
              <a:round/>
              <a:headEnd/>
              <a:tailEnd/>
            </a:ln>
            <a:effectLst/>
          </p:spPr>
          <p:txBody>
            <a:bodyPr/>
            <a:lstStyle/>
            <a:p>
              <a:pPr algn="ctr" eaLnBrk="0" fontAlgn="base" hangingPunct="0">
                <a:lnSpc>
                  <a:spcPct val="85000"/>
                </a:lnSpc>
                <a:spcBef>
                  <a:spcPct val="0"/>
                </a:spcBef>
                <a:spcAft>
                  <a:spcPct val="0"/>
                </a:spcAft>
              </a:pPr>
              <a:endParaRPr lang="fr-FR" sz="2000" b="1">
                <a:solidFill>
                  <a:srgbClr val="FFFFFF"/>
                </a:solidFill>
              </a:endParaRPr>
            </a:p>
          </p:txBody>
        </p:sp>
        <p:sp useBgFill="1">
          <p:nvSpPr>
            <p:cNvPr id="69" name="Freeform 21"/>
            <p:cNvSpPr>
              <a:spLocks/>
            </p:cNvSpPr>
            <p:nvPr/>
          </p:nvSpPr>
          <p:spPr bwMode="auto">
            <a:xfrm>
              <a:off x="10173" y="542"/>
              <a:ext cx="92" cy="60"/>
            </a:xfrm>
            <a:custGeom>
              <a:avLst/>
              <a:gdLst/>
              <a:ahLst/>
              <a:cxnLst>
                <a:cxn ang="0">
                  <a:pos x="19" y="0"/>
                </a:cxn>
                <a:cxn ang="0">
                  <a:pos x="28" y="1"/>
                </a:cxn>
                <a:cxn ang="0">
                  <a:pos x="35" y="5"/>
                </a:cxn>
                <a:cxn ang="0">
                  <a:pos x="36" y="11"/>
                </a:cxn>
                <a:cxn ang="0">
                  <a:pos x="32" y="17"/>
                </a:cxn>
                <a:cxn ang="0">
                  <a:pos x="27" y="21"/>
                </a:cxn>
                <a:cxn ang="0">
                  <a:pos x="21" y="23"/>
                </a:cxn>
                <a:cxn ang="0">
                  <a:pos x="9" y="22"/>
                </a:cxn>
                <a:cxn ang="0">
                  <a:pos x="1" y="19"/>
                </a:cxn>
                <a:cxn ang="0">
                  <a:pos x="0" y="13"/>
                </a:cxn>
                <a:cxn ang="0">
                  <a:pos x="1" y="8"/>
                </a:cxn>
                <a:cxn ang="0">
                  <a:pos x="6" y="3"/>
                </a:cxn>
                <a:cxn ang="0">
                  <a:pos x="13" y="0"/>
                </a:cxn>
                <a:cxn ang="0">
                  <a:pos x="19" y="0"/>
                </a:cxn>
              </a:cxnLst>
              <a:rect l="0" t="0" r="r" b="b"/>
              <a:pathLst>
                <a:path w="37" h="24">
                  <a:moveTo>
                    <a:pt x="19" y="0"/>
                  </a:moveTo>
                  <a:lnTo>
                    <a:pt x="28" y="1"/>
                  </a:lnTo>
                  <a:lnTo>
                    <a:pt x="35" y="5"/>
                  </a:lnTo>
                  <a:lnTo>
                    <a:pt x="36" y="11"/>
                  </a:lnTo>
                  <a:lnTo>
                    <a:pt x="32" y="17"/>
                  </a:lnTo>
                  <a:lnTo>
                    <a:pt x="27" y="21"/>
                  </a:lnTo>
                  <a:lnTo>
                    <a:pt x="21" y="23"/>
                  </a:lnTo>
                  <a:lnTo>
                    <a:pt x="9" y="22"/>
                  </a:lnTo>
                  <a:lnTo>
                    <a:pt x="1" y="19"/>
                  </a:lnTo>
                  <a:lnTo>
                    <a:pt x="0" y="13"/>
                  </a:lnTo>
                  <a:lnTo>
                    <a:pt x="1" y="8"/>
                  </a:lnTo>
                  <a:lnTo>
                    <a:pt x="6" y="3"/>
                  </a:lnTo>
                  <a:lnTo>
                    <a:pt x="13" y="0"/>
                  </a:lnTo>
                  <a:lnTo>
                    <a:pt x="19" y="0"/>
                  </a:lnTo>
                </a:path>
              </a:pathLst>
            </a:custGeom>
            <a:ln w="12700" cap="rnd">
              <a:noFill/>
              <a:round/>
              <a:headEnd/>
              <a:tailEnd/>
            </a:ln>
            <a:effectLst/>
          </p:spPr>
          <p:txBody>
            <a:bodyPr/>
            <a:lstStyle/>
            <a:p>
              <a:pPr algn="ctr" eaLnBrk="0" fontAlgn="base" hangingPunct="0">
                <a:lnSpc>
                  <a:spcPct val="85000"/>
                </a:lnSpc>
                <a:spcBef>
                  <a:spcPct val="0"/>
                </a:spcBef>
                <a:spcAft>
                  <a:spcPct val="0"/>
                </a:spcAft>
              </a:pPr>
              <a:endParaRPr lang="fr-FR" sz="2000" b="1">
                <a:solidFill>
                  <a:srgbClr val="FFFFFF"/>
                </a:solidFill>
              </a:endParaRPr>
            </a:p>
          </p:txBody>
        </p:sp>
        <p:sp>
          <p:nvSpPr>
            <p:cNvPr id="70" name="Freeform 22"/>
            <p:cNvSpPr>
              <a:spLocks/>
            </p:cNvSpPr>
            <p:nvPr/>
          </p:nvSpPr>
          <p:spPr bwMode="auto">
            <a:xfrm>
              <a:off x="10615" y="514"/>
              <a:ext cx="240" cy="118"/>
            </a:xfrm>
            <a:custGeom>
              <a:avLst/>
              <a:gdLst/>
              <a:ahLst/>
              <a:cxnLst>
                <a:cxn ang="0">
                  <a:pos x="95" y="0"/>
                </a:cxn>
                <a:cxn ang="0">
                  <a:pos x="17" y="0"/>
                </a:cxn>
                <a:cxn ang="0">
                  <a:pos x="0" y="46"/>
                </a:cxn>
                <a:cxn ang="0">
                  <a:pos x="81" y="46"/>
                </a:cxn>
                <a:cxn ang="0">
                  <a:pos x="86" y="34"/>
                </a:cxn>
                <a:cxn ang="0">
                  <a:pos x="35" y="34"/>
                </a:cxn>
                <a:cxn ang="0">
                  <a:pos x="36" y="28"/>
                </a:cxn>
                <a:cxn ang="0">
                  <a:pos x="83" y="28"/>
                </a:cxn>
                <a:cxn ang="0">
                  <a:pos x="86" y="17"/>
                </a:cxn>
                <a:cxn ang="0">
                  <a:pos x="41" y="17"/>
                </a:cxn>
                <a:cxn ang="0">
                  <a:pos x="44" y="12"/>
                </a:cxn>
                <a:cxn ang="0">
                  <a:pos x="92" y="12"/>
                </a:cxn>
                <a:cxn ang="0">
                  <a:pos x="95" y="0"/>
                </a:cxn>
              </a:cxnLst>
              <a:rect l="0" t="0" r="r" b="b"/>
              <a:pathLst>
                <a:path w="96" h="47">
                  <a:moveTo>
                    <a:pt x="95" y="0"/>
                  </a:moveTo>
                  <a:lnTo>
                    <a:pt x="17" y="0"/>
                  </a:lnTo>
                  <a:lnTo>
                    <a:pt x="0" y="46"/>
                  </a:lnTo>
                  <a:lnTo>
                    <a:pt x="81" y="46"/>
                  </a:lnTo>
                  <a:lnTo>
                    <a:pt x="86" y="34"/>
                  </a:lnTo>
                  <a:lnTo>
                    <a:pt x="35" y="34"/>
                  </a:lnTo>
                  <a:lnTo>
                    <a:pt x="36" y="28"/>
                  </a:lnTo>
                  <a:lnTo>
                    <a:pt x="83" y="28"/>
                  </a:lnTo>
                  <a:lnTo>
                    <a:pt x="86" y="17"/>
                  </a:lnTo>
                  <a:lnTo>
                    <a:pt x="41" y="17"/>
                  </a:lnTo>
                  <a:lnTo>
                    <a:pt x="44" y="12"/>
                  </a:lnTo>
                  <a:lnTo>
                    <a:pt x="92" y="12"/>
                  </a:lnTo>
                  <a:lnTo>
                    <a:pt x="95" y="0"/>
                  </a:lnTo>
                </a:path>
              </a:pathLst>
            </a:custGeom>
            <a:solidFill>
              <a:srgbClr val="000000"/>
            </a:solidFill>
            <a:ln w="12700" cap="rnd">
              <a:noFill/>
              <a:round/>
              <a:headEnd/>
              <a:tailEnd/>
            </a:ln>
            <a:effectLst/>
          </p:spPr>
          <p:txBody>
            <a:bodyPr/>
            <a:lstStyle/>
            <a:p>
              <a:pPr algn="ctr" eaLnBrk="0" fontAlgn="base" hangingPunct="0">
                <a:lnSpc>
                  <a:spcPct val="85000"/>
                </a:lnSpc>
                <a:spcBef>
                  <a:spcPct val="0"/>
                </a:spcBef>
                <a:spcAft>
                  <a:spcPct val="0"/>
                </a:spcAft>
              </a:pPr>
              <a:endParaRPr lang="fr-FR" sz="2000" b="1">
                <a:solidFill>
                  <a:srgbClr val="FFFFFF"/>
                </a:solidFill>
              </a:endParaRPr>
            </a:p>
          </p:txBody>
        </p:sp>
        <p:sp>
          <p:nvSpPr>
            <p:cNvPr id="71" name="Freeform 23"/>
            <p:cNvSpPr>
              <a:spLocks/>
            </p:cNvSpPr>
            <p:nvPr/>
          </p:nvSpPr>
          <p:spPr bwMode="auto">
            <a:xfrm>
              <a:off x="6048" y="304"/>
              <a:ext cx="407" cy="325"/>
            </a:xfrm>
            <a:custGeom>
              <a:avLst/>
              <a:gdLst/>
              <a:ahLst/>
              <a:cxnLst>
                <a:cxn ang="0">
                  <a:pos x="20" y="0"/>
                </a:cxn>
                <a:cxn ang="0">
                  <a:pos x="0" y="65"/>
                </a:cxn>
                <a:cxn ang="0">
                  <a:pos x="68" y="65"/>
                </a:cxn>
                <a:cxn ang="0">
                  <a:pos x="48" y="129"/>
                </a:cxn>
                <a:cxn ang="0">
                  <a:pos x="121" y="129"/>
                </a:cxn>
                <a:cxn ang="0">
                  <a:pos x="162" y="0"/>
                </a:cxn>
                <a:cxn ang="0">
                  <a:pos x="20" y="0"/>
                </a:cxn>
              </a:cxnLst>
              <a:rect l="0" t="0" r="r" b="b"/>
              <a:pathLst>
                <a:path w="163" h="130">
                  <a:moveTo>
                    <a:pt x="20" y="0"/>
                  </a:moveTo>
                  <a:lnTo>
                    <a:pt x="0" y="65"/>
                  </a:lnTo>
                  <a:lnTo>
                    <a:pt x="68" y="65"/>
                  </a:lnTo>
                  <a:lnTo>
                    <a:pt x="48" y="129"/>
                  </a:lnTo>
                  <a:lnTo>
                    <a:pt x="121" y="129"/>
                  </a:lnTo>
                  <a:lnTo>
                    <a:pt x="162" y="0"/>
                  </a:lnTo>
                  <a:lnTo>
                    <a:pt x="20" y="0"/>
                  </a:lnTo>
                </a:path>
              </a:pathLst>
            </a:custGeom>
            <a:solidFill>
              <a:srgbClr val="FF0000"/>
            </a:solidFill>
            <a:ln w="12700" cap="rnd">
              <a:noFill/>
              <a:round/>
              <a:headEnd/>
              <a:tailEnd/>
            </a:ln>
            <a:effectLst/>
          </p:spPr>
          <p:txBody>
            <a:bodyPr/>
            <a:lstStyle/>
            <a:p>
              <a:pPr algn="ctr" eaLnBrk="0" fontAlgn="base" hangingPunct="0">
                <a:lnSpc>
                  <a:spcPct val="85000"/>
                </a:lnSpc>
                <a:spcBef>
                  <a:spcPct val="0"/>
                </a:spcBef>
                <a:spcAft>
                  <a:spcPct val="0"/>
                </a:spcAft>
              </a:pPr>
              <a:endParaRPr lang="fr-FR" sz="2000" b="1">
                <a:solidFill>
                  <a:srgbClr val="FFFFFF"/>
                </a:solidFill>
              </a:endParaRPr>
            </a:p>
          </p:txBody>
        </p:sp>
        <p:sp>
          <p:nvSpPr>
            <p:cNvPr id="72" name="Freeform 24"/>
            <p:cNvSpPr>
              <a:spLocks/>
            </p:cNvSpPr>
            <p:nvPr/>
          </p:nvSpPr>
          <p:spPr bwMode="auto">
            <a:xfrm>
              <a:off x="6448" y="144"/>
              <a:ext cx="410" cy="325"/>
            </a:xfrm>
            <a:custGeom>
              <a:avLst/>
              <a:gdLst/>
              <a:ahLst/>
              <a:cxnLst>
                <a:cxn ang="0">
                  <a:pos x="41" y="0"/>
                </a:cxn>
                <a:cxn ang="0">
                  <a:pos x="0" y="129"/>
                </a:cxn>
                <a:cxn ang="0">
                  <a:pos x="143" y="129"/>
                </a:cxn>
                <a:cxn ang="0">
                  <a:pos x="163" y="64"/>
                </a:cxn>
                <a:cxn ang="0">
                  <a:pos x="95" y="64"/>
                </a:cxn>
                <a:cxn ang="0">
                  <a:pos x="115" y="0"/>
                </a:cxn>
                <a:cxn ang="0">
                  <a:pos x="41" y="0"/>
                </a:cxn>
              </a:cxnLst>
              <a:rect l="0" t="0" r="r" b="b"/>
              <a:pathLst>
                <a:path w="164" h="130">
                  <a:moveTo>
                    <a:pt x="41" y="0"/>
                  </a:moveTo>
                  <a:lnTo>
                    <a:pt x="0" y="129"/>
                  </a:lnTo>
                  <a:lnTo>
                    <a:pt x="143" y="129"/>
                  </a:lnTo>
                  <a:lnTo>
                    <a:pt x="163" y="64"/>
                  </a:lnTo>
                  <a:lnTo>
                    <a:pt x="95" y="64"/>
                  </a:lnTo>
                  <a:lnTo>
                    <a:pt x="115" y="0"/>
                  </a:lnTo>
                  <a:lnTo>
                    <a:pt x="41" y="0"/>
                  </a:lnTo>
                </a:path>
              </a:pathLst>
            </a:custGeom>
            <a:solidFill>
              <a:srgbClr val="FF0000"/>
            </a:solidFill>
            <a:ln w="12700" cap="rnd">
              <a:noFill/>
              <a:round/>
              <a:headEnd/>
              <a:tailEnd/>
            </a:ln>
            <a:effectLst/>
          </p:spPr>
          <p:txBody>
            <a:bodyPr/>
            <a:lstStyle/>
            <a:p>
              <a:pPr algn="ctr" eaLnBrk="0" fontAlgn="base" hangingPunct="0">
                <a:lnSpc>
                  <a:spcPct val="85000"/>
                </a:lnSpc>
                <a:spcBef>
                  <a:spcPct val="0"/>
                </a:spcBef>
                <a:spcAft>
                  <a:spcPct val="0"/>
                </a:spcAft>
              </a:pPr>
              <a:endParaRPr lang="fr-FR" sz="2000" b="1">
                <a:solidFill>
                  <a:srgbClr val="FFFFFF"/>
                </a:solidFill>
              </a:endParaRPr>
            </a:p>
          </p:txBody>
        </p:sp>
        <p:sp useBgFill="1">
          <p:nvSpPr>
            <p:cNvPr id="73" name="Freeform 25"/>
            <p:cNvSpPr>
              <a:spLocks/>
            </p:cNvSpPr>
            <p:nvPr/>
          </p:nvSpPr>
          <p:spPr bwMode="auto">
            <a:xfrm>
              <a:off x="10455" y="542"/>
              <a:ext cx="80" cy="27"/>
            </a:xfrm>
            <a:custGeom>
              <a:avLst/>
              <a:gdLst/>
              <a:ahLst/>
              <a:cxnLst>
                <a:cxn ang="0">
                  <a:pos x="0" y="10"/>
                </a:cxn>
                <a:cxn ang="0">
                  <a:pos x="3" y="0"/>
                </a:cxn>
                <a:cxn ang="0">
                  <a:pos x="24" y="0"/>
                </a:cxn>
                <a:cxn ang="0">
                  <a:pos x="30" y="2"/>
                </a:cxn>
                <a:cxn ang="0">
                  <a:pos x="31" y="4"/>
                </a:cxn>
                <a:cxn ang="0">
                  <a:pos x="31" y="6"/>
                </a:cxn>
                <a:cxn ang="0">
                  <a:pos x="29" y="9"/>
                </a:cxn>
                <a:cxn ang="0">
                  <a:pos x="23" y="10"/>
                </a:cxn>
                <a:cxn ang="0">
                  <a:pos x="0" y="10"/>
                </a:cxn>
              </a:cxnLst>
              <a:rect l="0" t="0" r="r" b="b"/>
              <a:pathLst>
                <a:path w="32" h="11">
                  <a:moveTo>
                    <a:pt x="0" y="10"/>
                  </a:moveTo>
                  <a:lnTo>
                    <a:pt x="3" y="0"/>
                  </a:lnTo>
                  <a:lnTo>
                    <a:pt x="24" y="0"/>
                  </a:lnTo>
                  <a:lnTo>
                    <a:pt x="30" y="2"/>
                  </a:lnTo>
                  <a:lnTo>
                    <a:pt x="31" y="4"/>
                  </a:lnTo>
                  <a:lnTo>
                    <a:pt x="31" y="6"/>
                  </a:lnTo>
                  <a:lnTo>
                    <a:pt x="29" y="9"/>
                  </a:lnTo>
                  <a:lnTo>
                    <a:pt x="23" y="10"/>
                  </a:lnTo>
                  <a:lnTo>
                    <a:pt x="0" y="10"/>
                  </a:lnTo>
                </a:path>
              </a:pathLst>
            </a:custGeom>
            <a:ln w="12700" cap="rnd">
              <a:noFill/>
              <a:round/>
              <a:headEnd/>
              <a:tailEnd/>
            </a:ln>
            <a:effectLst/>
          </p:spPr>
          <p:txBody>
            <a:bodyPr/>
            <a:lstStyle/>
            <a:p>
              <a:pPr algn="ctr" eaLnBrk="0" fontAlgn="base" hangingPunct="0">
                <a:lnSpc>
                  <a:spcPct val="85000"/>
                </a:lnSpc>
                <a:spcBef>
                  <a:spcPct val="0"/>
                </a:spcBef>
                <a:spcAft>
                  <a:spcPct val="0"/>
                </a:spcAft>
              </a:pPr>
              <a:endParaRPr lang="fr-FR" sz="2000" b="1">
                <a:solidFill>
                  <a:srgbClr val="FFFFFF"/>
                </a:solidFill>
              </a:endParaRPr>
            </a:p>
          </p:txBody>
        </p:sp>
      </p:grpSp>
      <p:pic>
        <p:nvPicPr>
          <p:cNvPr id="74" name="Picture 6" descr="logodailycer"/>
          <p:cNvPicPr>
            <a:picLocks noChangeAspect="1" noChangeArrowheads="1"/>
          </p:cNvPicPr>
          <p:nvPr/>
        </p:nvPicPr>
        <p:blipFill>
          <a:blip r:embed="rId9" cstate="print"/>
          <a:stretch>
            <a:fillRect/>
          </a:stretch>
        </p:blipFill>
        <p:spPr bwMode="auto">
          <a:xfrm>
            <a:off x="953587" y="4497925"/>
            <a:ext cx="1152857" cy="541137"/>
          </a:xfrm>
          <a:prstGeom prst="rect">
            <a:avLst/>
          </a:prstGeom>
          <a:noFill/>
          <a:ln>
            <a:noFill/>
          </a:ln>
        </p:spPr>
      </p:pic>
      <p:graphicFrame>
        <p:nvGraphicFramePr>
          <p:cNvPr id="139265" name="Object 1"/>
          <p:cNvGraphicFramePr>
            <a:graphicFrameLocks noChangeAspect="1"/>
          </p:cNvGraphicFramePr>
          <p:nvPr/>
        </p:nvGraphicFramePr>
        <p:xfrm>
          <a:off x="6772625" y="2628818"/>
          <a:ext cx="1696915" cy="407988"/>
        </p:xfrm>
        <a:graphic>
          <a:graphicData uri="http://schemas.openxmlformats.org/presentationml/2006/ole">
            <mc:AlternateContent xmlns:mc="http://schemas.openxmlformats.org/markup-compatibility/2006">
              <mc:Choice xmlns:v="urn:schemas-microsoft-com:vml" Requires="v">
                <p:oleObj spid="_x0000_s320633" name="Document" r:id="rId10" imgW="1838880" imgH="409320" progId="Word.Document.8">
                  <p:embed/>
                </p:oleObj>
              </mc:Choice>
              <mc:Fallback>
                <p:oleObj name="Document" r:id="rId10" imgW="1838880" imgH="409320" progId="Word.Document.8">
                  <p:embed/>
                  <p:pic>
                    <p:nvPicPr>
                      <p:cNvPr id="0" name="Picture 9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72625" y="2628818"/>
                        <a:ext cx="1696915"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9267" name="Picture 3"/>
          <p:cNvPicPr>
            <a:picLocks noChangeAspect="1" noChangeArrowheads="1"/>
          </p:cNvPicPr>
          <p:nvPr/>
        </p:nvPicPr>
        <p:blipFill>
          <a:blip r:embed="rId12" cstate="print"/>
          <a:srcRect/>
          <a:stretch>
            <a:fillRect/>
          </a:stretch>
        </p:blipFill>
        <p:spPr bwMode="auto">
          <a:xfrm>
            <a:off x="5501956" y="2034948"/>
            <a:ext cx="1266092" cy="203426"/>
          </a:xfrm>
          <a:prstGeom prst="rect">
            <a:avLst/>
          </a:prstGeom>
          <a:noFill/>
        </p:spPr>
      </p:pic>
      <p:graphicFrame>
        <p:nvGraphicFramePr>
          <p:cNvPr id="139268" name="Object 11"/>
          <p:cNvGraphicFramePr>
            <a:graphicFrameLocks noChangeAspect="1"/>
          </p:cNvGraphicFramePr>
          <p:nvPr/>
        </p:nvGraphicFramePr>
        <p:xfrm>
          <a:off x="2853313" y="1762579"/>
          <a:ext cx="1268059" cy="538188"/>
        </p:xfrm>
        <a:graphic>
          <a:graphicData uri="http://schemas.openxmlformats.org/presentationml/2006/ole">
            <mc:AlternateContent xmlns:mc="http://schemas.openxmlformats.org/markup-compatibility/2006">
              <mc:Choice xmlns:v="urn:schemas-microsoft-com:vml" Requires="v">
                <p:oleObj spid="_x0000_s320634" name="Photo Editor Photo" r:id="rId13" imgW="1638529" imgH="695238" progId="">
                  <p:embed/>
                </p:oleObj>
              </mc:Choice>
              <mc:Fallback>
                <p:oleObj name="Photo Editor Photo" r:id="rId13" imgW="1638529" imgH="695238" progId="">
                  <p:embed/>
                  <p:pic>
                    <p:nvPicPr>
                      <p:cNvPr id="0" name="Picture 9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53313" y="1762579"/>
                        <a:ext cx="1268059" cy="538188"/>
                      </a:xfrm>
                      <a:prstGeom prst="rect">
                        <a:avLst/>
                      </a:prstGeom>
                      <a:noFill/>
                      <a:ln>
                        <a:noFill/>
                      </a:ln>
                      <a:effectLst/>
                      <a:extLst>
                        <a:ext uri="{909E8E84-426E-40DD-AFC4-6F175D3DCCD1}">
                          <a14:hiddenFill xmlns:a14="http://schemas.microsoft.com/office/drawing/2010/main">
                            <a:solidFill>
                              <a:srgbClr val="E6F4FF"/>
                            </a:solidFill>
                          </a14:hiddenFill>
                        </a:ext>
                        <a:ext uri="{91240B29-F687-4F45-9708-019B960494DF}">
                          <a14:hiddenLine xmlns:a14="http://schemas.microsoft.com/office/drawing/2010/main" w="1905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7" name="Picture 17"/>
          <p:cNvPicPr>
            <a:picLocks noChangeArrowheads="1"/>
          </p:cNvPicPr>
          <p:nvPr/>
        </p:nvPicPr>
        <p:blipFill>
          <a:blip r:embed="rId15" cstate="print"/>
          <a:srcRect/>
          <a:stretch>
            <a:fillRect/>
          </a:stretch>
        </p:blipFill>
        <p:spPr bwMode="auto">
          <a:xfrm>
            <a:off x="2915944" y="2601938"/>
            <a:ext cx="712518" cy="809501"/>
          </a:xfrm>
          <a:prstGeom prst="rect">
            <a:avLst/>
          </a:prstGeom>
          <a:noFill/>
          <a:ln w="9525">
            <a:noFill/>
            <a:miter lim="800000"/>
            <a:headEnd/>
            <a:tailEnd/>
          </a:ln>
        </p:spPr>
      </p:pic>
      <p:pic>
        <p:nvPicPr>
          <p:cNvPr id="78" name="Picture 17" descr="bp"/>
          <p:cNvPicPr>
            <a:picLocks noChangeAspect="1" noChangeArrowheads="1"/>
          </p:cNvPicPr>
          <p:nvPr/>
        </p:nvPicPr>
        <p:blipFill>
          <a:blip r:embed="rId16" cstate="print"/>
          <a:srcRect/>
          <a:stretch>
            <a:fillRect/>
          </a:stretch>
        </p:blipFill>
        <p:spPr bwMode="auto">
          <a:xfrm>
            <a:off x="2412327" y="3787775"/>
            <a:ext cx="844062" cy="434975"/>
          </a:xfrm>
          <a:prstGeom prst="rect">
            <a:avLst/>
          </a:prstGeom>
          <a:noFill/>
          <a:ln w="9525">
            <a:noFill/>
            <a:miter lim="800000"/>
            <a:headEnd/>
            <a:tailEnd/>
          </a:ln>
        </p:spPr>
      </p:pic>
      <p:pic>
        <p:nvPicPr>
          <p:cNvPr id="79" name="Picture 17" descr="logo"/>
          <p:cNvPicPr>
            <a:picLocks noChangeAspect="1" noChangeArrowheads="1"/>
          </p:cNvPicPr>
          <p:nvPr/>
        </p:nvPicPr>
        <p:blipFill>
          <a:blip r:embed="rId17" cstate="print"/>
          <a:srcRect/>
          <a:stretch>
            <a:fillRect/>
          </a:stretch>
        </p:blipFill>
        <p:spPr bwMode="auto">
          <a:xfrm>
            <a:off x="3029157" y="5514618"/>
            <a:ext cx="1156189" cy="271462"/>
          </a:xfrm>
          <a:prstGeom prst="rect">
            <a:avLst/>
          </a:prstGeom>
          <a:noFill/>
          <a:ln w="9525">
            <a:noFill/>
            <a:miter lim="800000"/>
            <a:headEnd/>
            <a:tailEnd/>
          </a:ln>
        </p:spPr>
      </p:pic>
      <p:graphicFrame>
        <p:nvGraphicFramePr>
          <p:cNvPr id="139269" name="Object 17"/>
          <p:cNvGraphicFramePr>
            <a:graphicFrameLocks noChangeAspect="1"/>
          </p:cNvGraphicFramePr>
          <p:nvPr/>
        </p:nvGraphicFramePr>
        <p:xfrm>
          <a:off x="3611944" y="3615193"/>
          <a:ext cx="756138" cy="533400"/>
        </p:xfrm>
        <a:graphic>
          <a:graphicData uri="http://schemas.openxmlformats.org/presentationml/2006/ole">
            <mc:AlternateContent xmlns:mc="http://schemas.openxmlformats.org/markup-compatibility/2006">
              <mc:Choice xmlns:v="urn:schemas-microsoft-com:vml" Requires="v">
                <p:oleObj spid="_x0000_s320635" name="Visio" r:id="rId18" imgW="819000" imgH="533160" progId="">
                  <p:embed/>
                </p:oleObj>
              </mc:Choice>
              <mc:Fallback>
                <p:oleObj name="Visio" r:id="rId18" imgW="819000" imgH="533160" progId="">
                  <p:embed/>
                  <p:pic>
                    <p:nvPicPr>
                      <p:cNvPr id="0" name="Picture 9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11944" y="3615193"/>
                        <a:ext cx="756138"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9270" name="Object 11"/>
          <p:cNvGraphicFramePr>
            <a:graphicFrameLocks noChangeAspect="1"/>
          </p:cNvGraphicFramePr>
          <p:nvPr/>
        </p:nvGraphicFramePr>
        <p:xfrm>
          <a:off x="4569324" y="2351172"/>
          <a:ext cx="1923901" cy="461117"/>
        </p:xfrm>
        <a:graphic>
          <a:graphicData uri="http://schemas.openxmlformats.org/presentationml/2006/ole">
            <mc:AlternateContent xmlns:mc="http://schemas.openxmlformats.org/markup-compatibility/2006">
              <mc:Choice xmlns:v="urn:schemas-microsoft-com:vml" Requires="v">
                <p:oleObj spid="_x0000_s320636" name="Bitmap Image" r:id="rId20" imgW="4133333" imgH="857143" progId="PBrush">
                  <p:embed/>
                </p:oleObj>
              </mc:Choice>
              <mc:Fallback>
                <p:oleObj name="Bitmap Image" r:id="rId20" imgW="4133333" imgH="857143" progId="PBrush">
                  <p:embed/>
                  <p:pic>
                    <p:nvPicPr>
                      <p:cNvPr id="0" name="Picture 9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69324" y="2351172"/>
                        <a:ext cx="1923901" cy="461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2" name="Picture 18" descr="itl"/>
          <p:cNvPicPr>
            <a:picLocks noChangeAspect="1" noChangeArrowheads="1"/>
          </p:cNvPicPr>
          <p:nvPr/>
        </p:nvPicPr>
        <p:blipFill>
          <a:blip r:embed="rId22" cstate="print"/>
          <a:srcRect/>
          <a:stretch>
            <a:fillRect/>
          </a:stretch>
        </p:blipFill>
        <p:spPr bwMode="auto">
          <a:xfrm>
            <a:off x="5891748" y="3137356"/>
            <a:ext cx="817685" cy="490537"/>
          </a:xfrm>
          <a:prstGeom prst="rect">
            <a:avLst/>
          </a:prstGeom>
          <a:noFill/>
          <a:ln w="9525">
            <a:noFill/>
            <a:miter lim="800000"/>
            <a:headEnd/>
            <a:tailEnd/>
          </a:ln>
        </p:spPr>
      </p:pic>
      <p:pic>
        <p:nvPicPr>
          <p:cNvPr id="83" name="Picture 17" descr="atkins">
            <a:hlinkClick r:id="rId23"/>
          </p:cNvPr>
          <p:cNvPicPr>
            <a:picLocks noChangeAspect="1" noChangeArrowheads="1"/>
          </p:cNvPicPr>
          <p:nvPr/>
        </p:nvPicPr>
        <p:blipFill>
          <a:blip r:embed="rId24" cstate="print"/>
          <a:srcRect/>
          <a:stretch>
            <a:fillRect/>
          </a:stretch>
        </p:blipFill>
        <p:spPr bwMode="auto">
          <a:xfrm>
            <a:off x="7241373" y="1757219"/>
            <a:ext cx="1195754" cy="399060"/>
          </a:xfrm>
          <a:prstGeom prst="rect">
            <a:avLst/>
          </a:prstGeom>
          <a:noFill/>
          <a:ln w="9525">
            <a:noFill/>
            <a:miter lim="800000"/>
            <a:headEnd/>
            <a:tailEnd/>
          </a:ln>
        </p:spPr>
      </p:pic>
      <p:pic>
        <p:nvPicPr>
          <p:cNvPr id="84" name="Picture 16"/>
          <p:cNvPicPr>
            <a:picLocks noChangeArrowheads="1"/>
          </p:cNvPicPr>
          <p:nvPr/>
        </p:nvPicPr>
        <p:blipFill>
          <a:blip r:embed="rId25" cstate="print"/>
          <a:srcRect/>
          <a:stretch>
            <a:fillRect/>
          </a:stretch>
        </p:blipFill>
        <p:spPr bwMode="auto">
          <a:xfrm>
            <a:off x="3985368" y="3138924"/>
            <a:ext cx="1244111" cy="301625"/>
          </a:xfrm>
          <a:prstGeom prst="rect">
            <a:avLst/>
          </a:prstGeom>
          <a:noFill/>
          <a:ln w="9525">
            <a:noFill/>
            <a:miter lim="800000"/>
            <a:headEnd/>
            <a:tailEnd/>
          </a:ln>
        </p:spPr>
      </p:pic>
      <p:graphicFrame>
        <p:nvGraphicFramePr>
          <p:cNvPr id="139271" name="Object 16"/>
          <p:cNvGraphicFramePr>
            <a:graphicFrameLocks noChangeAspect="1"/>
          </p:cNvGraphicFramePr>
          <p:nvPr/>
        </p:nvGraphicFramePr>
        <p:xfrm>
          <a:off x="750581" y="5514618"/>
          <a:ext cx="1661746" cy="333375"/>
        </p:xfrm>
        <a:graphic>
          <a:graphicData uri="http://schemas.openxmlformats.org/presentationml/2006/ole">
            <mc:AlternateContent xmlns:mc="http://schemas.openxmlformats.org/markup-compatibility/2006">
              <mc:Choice xmlns:v="urn:schemas-microsoft-com:vml" Requires="v">
                <p:oleObj spid="_x0000_s320637" name="Bitmap Image" r:id="rId26" imgW="3628571" imgH="790476" progId="PBrush">
                  <p:embed/>
                </p:oleObj>
              </mc:Choice>
              <mc:Fallback>
                <p:oleObj name="Bitmap Image" r:id="rId26" imgW="3628571" imgH="790476" progId="PBrush">
                  <p:embed/>
                  <p:pic>
                    <p:nvPicPr>
                      <p:cNvPr id="0" name="Picture 9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50581" y="5514618"/>
                        <a:ext cx="1661746"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pic>
        <p:nvPicPr>
          <p:cNvPr id="86" name="Picture 10"/>
          <p:cNvPicPr>
            <a:picLocks noChangeAspect="1" noChangeArrowheads="1"/>
          </p:cNvPicPr>
          <p:nvPr/>
        </p:nvPicPr>
        <p:blipFill>
          <a:blip r:embed="rId28" cstate="print"/>
          <a:srcRect/>
          <a:stretch>
            <a:fillRect/>
          </a:stretch>
        </p:blipFill>
        <p:spPr bwMode="auto">
          <a:xfrm>
            <a:off x="7405002" y="4131044"/>
            <a:ext cx="1116623" cy="361950"/>
          </a:xfrm>
          <a:prstGeom prst="rect">
            <a:avLst/>
          </a:prstGeom>
          <a:noFill/>
          <a:ln w="9525">
            <a:noFill/>
            <a:miter lim="800000"/>
            <a:headEnd/>
            <a:tailEnd/>
          </a:ln>
        </p:spPr>
      </p:pic>
      <p:graphicFrame>
        <p:nvGraphicFramePr>
          <p:cNvPr id="139272" name="Object 10"/>
          <p:cNvGraphicFramePr>
            <a:graphicFrameLocks noChangeAspect="1"/>
          </p:cNvGraphicFramePr>
          <p:nvPr/>
        </p:nvGraphicFramePr>
        <p:xfrm>
          <a:off x="7832097" y="4795281"/>
          <a:ext cx="637443" cy="438150"/>
        </p:xfrm>
        <a:graphic>
          <a:graphicData uri="http://schemas.openxmlformats.org/presentationml/2006/ole">
            <mc:AlternateContent xmlns:mc="http://schemas.openxmlformats.org/markup-compatibility/2006">
              <mc:Choice xmlns:v="urn:schemas-microsoft-com:vml" Requires="v">
                <p:oleObj spid="_x0000_s320638" name="Picture" r:id="rId29" imgW="1042560" imgH="662400" progId="Word.Picture.8">
                  <p:embed/>
                </p:oleObj>
              </mc:Choice>
              <mc:Fallback>
                <p:oleObj name="Picture" r:id="rId29" imgW="1042560" imgH="662400" progId="Word.Picture.8">
                  <p:embed/>
                  <p:pic>
                    <p:nvPicPr>
                      <p:cNvPr id="0" name="Picture 9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832097" y="4795281"/>
                        <a:ext cx="637443"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8" name="Picture 39" descr="Baxter_logo"/>
          <p:cNvPicPr>
            <a:picLocks noChangeAspect="1" noChangeArrowheads="1"/>
          </p:cNvPicPr>
          <p:nvPr/>
        </p:nvPicPr>
        <p:blipFill>
          <a:blip r:embed="rId31" cstate="print"/>
          <a:srcRect/>
          <a:stretch>
            <a:fillRect/>
          </a:stretch>
        </p:blipFill>
        <p:spPr bwMode="auto">
          <a:xfrm>
            <a:off x="7653946" y="5497155"/>
            <a:ext cx="926123" cy="350838"/>
          </a:xfrm>
          <a:prstGeom prst="rect">
            <a:avLst/>
          </a:prstGeom>
          <a:noFill/>
          <a:ln w="9525">
            <a:noFill/>
            <a:miter lim="800000"/>
            <a:headEnd/>
            <a:tailEnd/>
          </a:ln>
        </p:spPr>
      </p:pic>
      <p:sp>
        <p:nvSpPr>
          <p:cNvPr id="139274" name="Rectangle 10"/>
          <p:cNvSpPr>
            <a:spLocks noChangeArrowheads="1"/>
          </p:cNvSpPr>
          <p:nvPr/>
        </p:nvSpPr>
        <p:spPr bwMode="auto">
          <a:xfrm>
            <a:off x="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9273" name="Object 9"/>
          <p:cNvGraphicFramePr>
            <a:graphicFrameLocks/>
          </p:cNvGraphicFramePr>
          <p:nvPr/>
        </p:nvGraphicFramePr>
        <p:xfrm>
          <a:off x="4774437" y="5497155"/>
          <a:ext cx="844062" cy="304800"/>
        </p:xfrm>
        <a:graphic>
          <a:graphicData uri="http://schemas.openxmlformats.org/presentationml/2006/ole">
            <mc:AlternateContent xmlns:mc="http://schemas.openxmlformats.org/markup-compatibility/2006">
              <mc:Choice xmlns:v="urn:schemas-microsoft-com:vml" Requires="v">
                <p:oleObj spid="_x0000_s320639" name="Bitmap Image" r:id="rId32" imgW="2133898" imgH="819048" progId="PBrush">
                  <p:embed/>
                </p:oleObj>
              </mc:Choice>
              <mc:Fallback>
                <p:oleObj name="Bitmap Image" r:id="rId32" imgW="2133898" imgH="819048" progId="PBrush">
                  <p:embed/>
                  <p:pic>
                    <p:nvPicPr>
                      <p:cNvPr id="0" name="Picture 99"/>
                      <p:cNvPicPr>
                        <a:picLocks noChangeArrowheads="1"/>
                      </p:cNvPicPr>
                      <p:nvPr/>
                    </p:nvPicPr>
                    <p:blipFill>
                      <a:blip r:embed="rId33">
                        <a:extLst>
                          <a:ext uri="{28A0092B-C50C-407E-A947-70E740481C1C}">
                            <a14:useLocalDpi xmlns:a14="http://schemas.microsoft.com/office/drawing/2010/main" val="0"/>
                          </a:ext>
                        </a:extLst>
                      </a:blip>
                      <a:srcRect r="50105"/>
                      <a:stretch>
                        <a:fillRect/>
                      </a:stretch>
                    </p:blipFill>
                    <p:spPr bwMode="auto">
                      <a:xfrm>
                        <a:off x="4774437" y="5497155"/>
                        <a:ext cx="844062" cy="304800"/>
                      </a:xfrm>
                      <a:prstGeom prst="rect">
                        <a:avLst/>
                      </a:prstGeom>
                      <a:noFill/>
                      <a:extLst>
                        <a:ext uri="{909E8E84-426E-40DD-AFC4-6F175D3DCCD1}">
                          <a14:hiddenFill xmlns:a14="http://schemas.microsoft.com/office/drawing/2010/main">
                            <a:solidFill>
                              <a:srgbClr val="B4AA82"/>
                            </a:solidFill>
                          </a14:hiddenFill>
                        </a:ext>
                      </a:extLst>
                    </p:spPr>
                  </p:pic>
                </p:oleObj>
              </mc:Fallback>
            </mc:AlternateContent>
          </a:graphicData>
        </a:graphic>
      </p:graphicFrame>
      <p:pic>
        <p:nvPicPr>
          <p:cNvPr id="139276" name="Picture 12" descr="http://t0.gstatic.com/images?q=tbn:ANd9GcQYA6ZUlJKFznsHRsosDlknyiJrbd1538yPQ2dOnECcUcnMqHzbYlIsgi7P">
            <a:hlinkClick r:id="rId34"/>
          </p:cNvPr>
          <p:cNvPicPr>
            <a:picLocks noChangeAspect="1" noChangeArrowheads="1"/>
          </p:cNvPicPr>
          <p:nvPr/>
        </p:nvPicPr>
        <p:blipFill>
          <a:blip r:embed="rId35" cstate="print"/>
          <a:srcRect/>
          <a:stretch>
            <a:fillRect/>
          </a:stretch>
        </p:blipFill>
        <p:spPr bwMode="auto">
          <a:xfrm>
            <a:off x="7261223" y="3284439"/>
            <a:ext cx="1318846" cy="561975"/>
          </a:xfrm>
          <a:prstGeom prst="rect">
            <a:avLst/>
          </a:prstGeom>
          <a:noFill/>
        </p:spPr>
      </p:pic>
      <p:pic>
        <p:nvPicPr>
          <p:cNvPr id="139278" name="Picture 14" descr="http://t2.gstatic.com/images?q=tbn:ANd9GcTex-YPmbR1xxXpZq1FOkxvwjPU0LkkuiRRk1owryJDp4qbLWnRJAZcxKHxzw">
            <a:hlinkClick r:id="rId36"/>
          </p:cNvPr>
          <p:cNvPicPr>
            <a:picLocks noChangeAspect="1" noChangeArrowheads="1"/>
          </p:cNvPicPr>
          <p:nvPr/>
        </p:nvPicPr>
        <p:blipFill>
          <a:blip r:embed="rId37" cstate="print"/>
          <a:srcRect/>
          <a:stretch>
            <a:fillRect/>
          </a:stretch>
        </p:blipFill>
        <p:spPr bwMode="auto">
          <a:xfrm>
            <a:off x="6252475" y="5023687"/>
            <a:ext cx="760898" cy="824306"/>
          </a:xfrm>
          <a:prstGeom prst="rect">
            <a:avLst/>
          </a:prstGeom>
          <a:noFill/>
        </p:spPr>
      </p:pic>
      <p:sp>
        <p:nvSpPr>
          <p:cNvPr id="49" name="Text Box 164"/>
          <p:cNvSpPr txBox="1">
            <a:spLocks noChangeArrowheads="1"/>
          </p:cNvSpPr>
          <p:nvPr/>
        </p:nvSpPr>
        <p:spPr bwMode="gray">
          <a:xfrm>
            <a:off x="6532916" y="-2033"/>
            <a:ext cx="2611083" cy="504369"/>
          </a:xfrm>
          <a:prstGeom prst="rect">
            <a:avLst/>
          </a:prstGeom>
          <a:solidFill>
            <a:srgbClr val="FF6600"/>
          </a:solidFill>
          <a:ln w="19050">
            <a:noFill/>
            <a:miter lim="800000"/>
            <a:headEnd/>
            <a:tailEnd/>
          </a:ln>
        </p:spPr>
        <p:txBody>
          <a:bodyPr wrap="square">
            <a:spAutoFit/>
          </a:bodyPr>
          <a:lstStyle/>
          <a:p>
            <a:pPr algn="ctr">
              <a:lnSpc>
                <a:spcPct val="85000"/>
              </a:lnSpc>
              <a:spcBef>
                <a:spcPct val="50000"/>
              </a:spcBef>
            </a:pPr>
            <a:r>
              <a:rPr lang="en-US" sz="1050" b="1" dirty="0">
                <a:solidFill>
                  <a:schemeClr val="bg1"/>
                </a:solidFill>
              </a:rPr>
              <a:t>You MUST confirm with the Account Executives that these client logos can still be used externally in a proposal.</a:t>
            </a:r>
          </a:p>
        </p:txBody>
      </p:sp>
      <p:pic>
        <p:nvPicPr>
          <p:cNvPr id="50" name="Picture 17"/>
          <p:cNvPicPr>
            <a:picLocks noChangeArrowheads="1"/>
          </p:cNvPicPr>
          <p:nvPr/>
        </p:nvPicPr>
        <p:blipFill>
          <a:blip r:embed="rId15" cstate="print"/>
          <a:srcRect/>
          <a:stretch>
            <a:fillRect/>
          </a:stretch>
        </p:blipFill>
        <p:spPr bwMode="auto">
          <a:xfrm>
            <a:off x="6366224" y="3973412"/>
            <a:ext cx="533400" cy="609600"/>
          </a:xfrm>
          <a:prstGeom prst="rect">
            <a:avLst/>
          </a:prstGeom>
          <a:noFill/>
          <a:ln w="9525">
            <a:noFill/>
            <a:miter lim="800000"/>
            <a:headEnd/>
            <a:tailEnd/>
          </a:ln>
        </p:spPr>
      </p:pic>
      <p:pic>
        <p:nvPicPr>
          <p:cNvPr id="53" name="Picture 8" descr="https://encrypted-tbn2.gstatic.com/images?q=tbn:ANd9GcTDbxjiEYFMBoI_f9UDCdO250kBpod3U7wBK3koUFgiBadBZFGC"/>
          <p:cNvPicPr>
            <a:picLocks noChangeAspect="1" noChangeArrowheads="1"/>
          </p:cNvPicPr>
          <p:nvPr/>
        </p:nvPicPr>
        <p:blipFill>
          <a:blip r:embed="rId38" cstate="print"/>
          <a:srcRect/>
          <a:stretch>
            <a:fillRect/>
          </a:stretch>
        </p:blipFill>
        <p:spPr bwMode="auto">
          <a:xfrm>
            <a:off x="4402184" y="1583101"/>
            <a:ext cx="1117056" cy="553276"/>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Grp="1" noChangeArrowheads="1"/>
          </p:cNvSpPr>
          <p:nvPr>
            <p:ph type="title"/>
          </p:nvPr>
        </p:nvSpPr>
        <p:spPr/>
        <p:txBody>
          <a:bodyPr/>
          <a:lstStyle/>
          <a:p>
            <a:r>
              <a:rPr lang="en-AU" dirty="0" smtClean="0">
                <a:solidFill>
                  <a:srgbClr val="00B050"/>
                </a:solidFill>
              </a:rPr>
              <a:t>Our CRM Offerings Include Strategy, Implementation, </a:t>
            </a:r>
            <a:br>
              <a:rPr lang="en-AU" dirty="0" smtClean="0">
                <a:solidFill>
                  <a:srgbClr val="00B050"/>
                </a:solidFill>
              </a:rPr>
            </a:br>
            <a:r>
              <a:rPr lang="en-AU" dirty="0" smtClean="0">
                <a:solidFill>
                  <a:srgbClr val="00B050"/>
                </a:solidFill>
              </a:rPr>
              <a:t>Upgrades, Data and Support Services</a:t>
            </a:r>
            <a:endParaRPr dirty="0" smtClean="0">
              <a:solidFill>
                <a:srgbClr val="00B050"/>
              </a:solidFill>
            </a:endParaRPr>
          </a:p>
        </p:txBody>
      </p:sp>
      <p:sp>
        <p:nvSpPr>
          <p:cNvPr id="6" name="Freeform 5"/>
          <p:cNvSpPr/>
          <p:nvPr/>
        </p:nvSpPr>
        <p:spPr>
          <a:xfrm>
            <a:off x="3366248" y="1155756"/>
            <a:ext cx="5540837" cy="901126"/>
          </a:xfrm>
          <a:custGeom>
            <a:avLst/>
            <a:gdLst>
              <a:gd name="connsiteX0" fmla="*/ 150191 w 901125"/>
              <a:gd name="connsiteY0" fmla="*/ 0 h 5279584"/>
              <a:gd name="connsiteX1" fmla="*/ 750934 w 901125"/>
              <a:gd name="connsiteY1" fmla="*/ 0 h 5279584"/>
              <a:gd name="connsiteX2" fmla="*/ 857135 w 901125"/>
              <a:gd name="connsiteY2" fmla="*/ 43990 h 5279584"/>
              <a:gd name="connsiteX3" fmla="*/ 901125 w 901125"/>
              <a:gd name="connsiteY3" fmla="*/ 150191 h 5279584"/>
              <a:gd name="connsiteX4" fmla="*/ 901125 w 901125"/>
              <a:gd name="connsiteY4" fmla="*/ 5279584 h 5279584"/>
              <a:gd name="connsiteX5" fmla="*/ 901125 w 901125"/>
              <a:gd name="connsiteY5" fmla="*/ 5279584 h 5279584"/>
              <a:gd name="connsiteX6" fmla="*/ 901125 w 901125"/>
              <a:gd name="connsiteY6" fmla="*/ 5279584 h 5279584"/>
              <a:gd name="connsiteX7" fmla="*/ 0 w 901125"/>
              <a:gd name="connsiteY7" fmla="*/ 5279584 h 5279584"/>
              <a:gd name="connsiteX8" fmla="*/ 0 w 901125"/>
              <a:gd name="connsiteY8" fmla="*/ 5279584 h 5279584"/>
              <a:gd name="connsiteX9" fmla="*/ 0 w 901125"/>
              <a:gd name="connsiteY9" fmla="*/ 5279584 h 5279584"/>
              <a:gd name="connsiteX10" fmla="*/ 0 w 901125"/>
              <a:gd name="connsiteY10" fmla="*/ 150191 h 5279584"/>
              <a:gd name="connsiteX11" fmla="*/ 43990 w 901125"/>
              <a:gd name="connsiteY11" fmla="*/ 43990 h 5279584"/>
              <a:gd name="connsiteX12" fmla="*/ 150191 w 901125"/>
              <a:gd name="connsiteY12" fmla="*/ 0 h 52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1125" h="5279584">
                <a:moveTo>
                  <a:pt x="901125" y="879953"/>
                </a:moveTo>
                <a:lnTo>
                  <a:pt x="901125" y="4399631"/>
                </a:lnTo>
                <a:cubicBezTo>
                  <a:pt x="901125" y="4633007"/>
                  <a:pt x="898424" y="4856828"/>
                  <a:pt x="893617" y="5021849"/>
                </a:cubicBezTo>
                <a:cubicBezTo>
                  <a:pt x="888809" y="5186870"/>
                  <a:pt x="882289" y="5279581"/>
                  <a:pt x="875490" y="5279581"/>
                </a:cubicBezTo>
                <a:lnTo>
                  <a:pt x="0" y="5279581"/>
                </a:lnTo>
                <a:lnTo>
                  <a:pt x="0" y="5279581"/>
                </a:lnTo>
                <a:lnTo>
                  <a:pt x="0" y="5279581"/>
                </a:lnTo>
                <a:lnTo>
                  <a:pt x="0" y="3"/>
                </a:lnTo>
                <a:lnTo>
                  <a:pt x="0" y="3"/>
                </a:lnTo>
                <a:lnTo>
                  <a:pt x="0" y="3"/>
                </a:lnTo>
                <a:lnTo>
                  <a:pt x="875490" y="3"/>
                </a:lnTo>
                <a:cubicBezTo>
                  <a:pt x="882289" y="3"/>
                  <a:pt x="888809" y="92714"/>
                  <a:pt x="893617" y="257735"/>
                </a:cubicBezTo>
                <a:cubicBezTo>
                  <a:pt x="898424" y="422756"/>
                  <a:pt x="901125" y="646577"/>
                  <a:pt x="901125" y="879953"/>
                </a:cubicBezTo>
                <a:close/>
              </a:path>
            </a:pathLst>
          </a:custGeom>
          <a:solidFill>
            <a:schemeClr val="bg2">
              <a:lumMod val="20000"/>
              <a:lumOff val="80000"/>
              <a:alpha val="90000"/>
            </a:schemeClr>
          </a:solidFill>
          <a:ln>
            <a:noFill/>
          </a:ln>
          <a:effectLst>
            <a:outerShdw blurRad="50800" dist="38100" dir="2700000" algn="tl" rotWithShape="0">
              <a:prstClr val="black">
                <a:alpha val="40000"/>
              </a:prstClr>
            </a:outerShdw>
          </a:effectLst>
        </p:spPr>
        <p:style>
          <a:lnRef idx="1">
            <a:scrgbClr r="0" g="0" b="0"/>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67814" rIns="291639" bIns="167815" numCol="1" spcCol="1270" anchor="ctr" anchorCtr="0">
            <a:noAutofit/>
          </a:bodyPr>
          <a:lstStyle/>
          <a:p>
            <a:pPr marL="796925" lvl="1" indent="-225425" defTabSz="533400" eaLnBrk="0" hangingPunct="0">
              <a:lnSpc>
                <a:spcPct val="90000"/>
              </a:lnSpc>
              <a:spcAft>
                <a:spcPts val="600"/>
              </a:spcAft>
              <a:buClr>
                <a:schemeClr val="accent2"/>
              </a:buClr>
              <a:buFont typeface="Wingdings" pitchFamily="2" charset="2"/>
              <a:buChar char="§"/>
            </a:pPr>
            <a:r>
              <a:rPr lang="en-AU" altLang="zh-CN" sz="1200" dirty="0" smtClean="0">
                <a:solidFill>
                  <a:schemeClr val="tx1"/>
                </a:solidFill>
                <a:latin typeface="Arial" pitchFamily="34" charset="0"/>
                <a:cs typeface="Arial" pitchFamily="34" charset="0"/>
              </a:rPr>
              <a:t>Helping clients with </a:t>
            </a:r>
            <a:r>
              <a:rPr lang="en-US" altLang="zh-CN" sz="1200" dirty="0" smtClean="0">
                <a:solidFill>
                  <a:schemeClr val="tx1"/>
                </a:solidFill>
                <a:latin typeface="Arial" pitchFamily="34" charset="0"/>
                <a:cs typeface="Arial" pitchFamily="34" charset="0"/>
              </a:rPr>
              <a:t>CRM Strategy, Customer Experience Analysis, and Roadmaps.  </a:t>
            </a:r>
            <a:r>
              <a:rPr lang="en-AU" altLang="zh-CN" sz="1200" dirty="0" smtClean="0">
                <a:solidFill>
                  <a:schemeClr val="tx1"/>
                </a:solidFill>
                <a:latin typeface="Arial" pitchFamily="34" charset="0"/>
                <a:cs typeface="Arial" pitchFamily="34" charset="0"/>
              </a:rPr>
              <a:t>We help our clients to plan, evolve and differentiate themselves beyond price and product</a:t>
            </a:r>
            <a:endParaRPr lang="en-US" sz="1200" dirty="0">
              <a:solidFill>
                <a:schemeClr val="tx1"/>
              </a:solidFill>
              <a:latin typeface="Arial" pitchFamily="34" charset="0"/>
              <a:cs typeface="Arial" pitchFamily="34" charset="0"/>
            </a:endParaRPr>
          </a:p>
        </p:txBody>
      </p:sp>
      <p:sp>
        <p:nvSpPr>
          <p:cNvPr id="7" name="Freeform 6"/>
          <p:cNvSpPr/>
          <p:nvPr/>
        </p:nvSpPr>
        <p:spPr>
          <a:xfrm>
            <a:off x="479607" y="1111250"/>
            <a:ext cx="2886641" cy="981258"/>
          </a:xfrm>
          <a:custGeom>
            <a:avLst/>
            <a:gdLst>
              <a:gd name="connsiteX0" fmla="*/ 0 w 2969766"/>
              <a:gd name="connsiteY0" fmla="*/ 180860 h 1085139"/>
              <a:gd name="connsiteX1" fmla="*/ 52973 w 2969766"/>
              <a:gd name="connsiteY1" fmla="*/ 52973 h 1085139"/>
              <a:gd name="connsiteX2" fmla="*/ 180860 w 2969766"/>
              <a:gd name="connsiteY2" fmla="*/ 1 h 1085139"/>
              <a:gd name="connsiteX3" fmla="*/ 2788906 w 2969766"/>
              <a:gd name="connsiteY3" fmla="*/ 0 h 1085139"/>
              <a:gd name="connsiteX4" fmla="*/ 2916793 w 2969766"/>
              <a:gd name="connsiteY4" fmla="*/ 52973 h 1085139"/>
              <a:gd name="connsiteX5" fmla="*/ 2969765 w 2969766"/>
              <a:gd name="connsiteY5" fmla="*/ 180860 h 1085139"/>
              <a:gd name="connsiteX6" fmla="*/ 2969766 w 2969766"/>
              <a:gd name="connsiteY6" fmla="*/ 904279 h 1085139"/>
              <a:gd name="connsiteX7" fmla="*/ 2916793 w 2969766"/>
              <a:gd name="connsiteY7" fmla="*/ 1032166 h 1085139"/>
              <a:gd name="connsiteX8" fmla="*/ 2788906 w 2969766"/>
              <a:gd name="connsiteY8" fmla="*/ 1085139 h 1085139"/>
              <a:gd name="connsiteX9" fmla="*/ 180860 w 2969766"/>
              <a:gd name="connsiteY9" fmla="*/ 1085139 h 1085139"/>
              <a:gd name="connsiteX10" fmla="*/ 52973 w 2969766"/>
              <a:gd name="connsiteY10" fmla="*/ 1032166 h 1085139"/>
              <a:gd name="connsiteX11" fmla="*/ 0 w 2969766"/>
              <a:gd name="connsiteY11" fmla="*/ 904279 h 1085139"/>
              <a:gd name="connsiteX12" fmla="*/ 0 w 2969766"/>
              <a:gd name="connsiteY12" fmla="*/ 180860 h 108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69766" h="1085139">
                <a:moveTo>
                  <a:pt x="0" y="180860"/>
                </a:moveTo>
                <a:cubicBezTo>
                  <a:pt x="0" y="132893"/>
                  <a:pt x="19055" y="86890"/>
                  <a:pt x="52973" y="52973"/>
                </a:cubicBezTo>
                <a:cubicBezTo>
                  <a:pt x="86891" y="19055"/>
                  <a:pt x="132893" y="0"/>
                  <a:pt x="180860" y="1"/>
                </a:cubicBezTo>
                <a:lnTo>
                  <a:pt x="2788906" y="0"/>
                </a:lnTo>
                <a:cubicBezTo>
                  <a:pt x="2836873" y="0"/>
                  <a:pt x="2882876" y="19055"/>
                  <a:pt x="2916793" y="52973"/>
                </a:cubicBezTo>
                <a:cubicBezTo>
                  <a:pt x="2950711" y="86891"/>
                  <a:pt x="2969766" y="132893"/>
                  <a:pt x="2969765" y="180860"/>
                </a:cubicBezTo>
                <a:cubicBezTo>
                  <a:pt x="2969765" y="422000"/>
                  <a:pt x="2969766" y="663139"/>
                  <a:pt x="2969766" y="904279"/>
                </a:cubicBezTo>
                <a:cubicBezTo>
                  <a:pt x="2969766" y="952246"/>
                  <a:pt x="2950711" y="998249"/>
                  <a:pt x="2916793" y="1032166"/>
                </a:cubicBezTo>
                <a:cubicBezTo>
                  <a:pt x="2882875" y="1066084"/>
                  <a:pt x="2836873" y="1085139"/>
                  <a:pt x="2788906" y="1085139"/>
                </a:cubicBezTo>
                <a:lnTo>
                  <a:pt x="180860" y="1085139"/>
                </a:lnTo>
                <a:cubicBezTo>
                  <a:pt x="132893" y="1085139"/>
                  <a:pt x="86890" y="1066084"/>
                  <a:pt x="52973" y="1032166"/>
                </a:cubicBezTo>
                <a:cubicBezTo>
                  <a:pt x="19055" y="998248"/>
                  <a:pt x="0" y="952246"/>
                  <a:pt x="0" y="904279"/>
                </a:cubicBezTo>
                <a:lnTo>
                  <a:pt x="0" y="180860"/>
                </a:lnTo>
                <a:close/>
              </a:path>
            </a:pathLst>
          </a:custGeom>
          <a:noFill/>
          <a:effectLst/>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106312" tIns="79642" rIns="106312" bIns="79642" numCol="1" spcCol="1270" anchor="ctr" anchorCtr="0">
            <a:noAutofit/>
          </a:bodyPr>
          <a:lstStyle/>
          <a:p>
            <a:pPr lvl="0" algn="r" defTabSz="622300">
              <a:lnSpc>
                <a:spcPct val="90000"/>
              </a:lnSpc>
              <a:spcBef>
                <a:spcPct val="0"/>
              </a:spcBef>
              <a:spcAft>
                <a:spcPct val="35000"/>
              </a:spcAft>
            </a:pPr>
            <a:r>
              <a:rPr lang="en-AU" altLang="zh-CN" sz="1400" b="1" kern="1200" dirty="0" smtClean="0">
                <a:solidFill>
                  <a:schemeClr val="accent2"/>
                </a:solidFill>
                <a:ea typeface="宋体"/>
                <a:cs typeface="宋体"/>
              </a:rPr>
              <a:t>Strategy &amp; Roadmap Initiatives</a:t>
            </a:r>
            <a:endParaRPr lang="en-US" sz="1400" kern="1200" dirty="0">
              <a:solidFill>
                <a:schemeClr val="accent2"/>
              </a:solidFill>
            </a:endParaRPr>
          </a:p>
        </p:txBody>
      </p:sp>
      <p:sp>
        <p:nvSpPr>
          <p:cNvPr id="8" name="Freeform 7"/>
          <p:cNvSpPr/>
          <p:nvPr/>
        </p:nvSpPr>
        <p:spPr>
          <a:xfrm>
            <a:off x="3366248" y="2215020"/>
            <a:ext cx="5540837" cy="1030883"/>
          </a:xfrm>
          <a:custGeom>
            <a:avLst/>
            <a:gdLst>
              <a:gd name="connsiteX0" fmla="*/ 144688 w 868111"/>
              <a:gd name="connsiteY0" fmla="*/ 0 h 5279584"/>
              <a:gd name="connsiteX1" fmla="*/ 723423 w 868111"/>
              <a:gd name="connsiteY1" fmla="*/ 0 h 5279584"/>
              <a:gd name="connsiteX2" fmla="*/ 825733 w 868111"/>
              <a:gd name="connsiteY2" fmla="*/ 42378 h 5279584"/>
              <a:gd name="connsiteX3" fmla="*/ 868111 w 868111"/>
              <a:gd name="connsiteY3" fmla="*/ 144688 h 5279584"/>
              <a:gd name="connsiteX4" fmla="*/ 868111 w 868111"/>
              <a:gd name="connsiteY4" fmla="*/ 5279584 h 5279584"/>
              <a:gd name="connsiteX5" fmla="*/ 868111 w 868111"/>
              <a:gd name="connsiteY5" fmla="*/ 5279584 h 5279584"/>
              <a:gd name="connsiteX6" fmla="*/ 868111 w 868111"/>
              <a:gd name="connsiteY6" fmla="*/ 5279584 h 5279584"/>
              <a:gd name="connsiteX7" fmla="*/ 0 w 868111"/>
              <a:gd name="connsiteY7" fmla="*/ 5279584 h 5279584"/>
              <a:gd name="connsiteX8" fmla="*/ 0 w 868111"/>
              <a:gd name="connsiteY8" fmla="*/ 5279584 h 5279584"/>
              <a:gd name="connsiteX9" fmla="*/ 0 w 868111"/>
              <a:gd name="connsiteY9" fmla="*/ 5279584 h 5279584"/>
              <a:gd name="connsiteX10" fmla="*/ 0 w 868111"/>
              <a:gd name="connsiteY10" fmla="*/ 144688 h 5279584"/>
              <a:gd name="connsiteX11" fmla="*/ 42378 w 868111"/>
              <a:gd name="connsiteY11" fmla="*/ 42378 h 5279584"/>
              <a:gd name="connsiteX12" fmla="*/ 144688 w 868111"/>
              <a:gd name="connsiteY12" fmla="*/ 0 h 52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8111" h="5279584">
                <a:moveTo>
                  <a:pt x="868111" y="879950"/>
                </a:moveTo>
                <a:lnTo>
                  <a:pt x="868111" y="4399634"/>
                </a:lnTo>
                <a:cubicBezTo>
                  <a:pt x="868111" y="4633013"/>
                  <a:pt x="865604" y="4856831"/>
                  <a:pt x="861143" y="5021851"/>
                </a:cubicBezTo>
                <a:cubicBezTo>
                  <a:pt x="856681" y="5186872"/>
                  <a:pt x="850630" y="5279581"/>
                  <a:pt x="844320" y="5279581"/>
                </a:cubicBezTo>
                <a:lnTo>
                  <a:pt x="0" y="5279581"/>
                </a:lnTo>
                <a:lnTo>
                  <a:pt x="0" y="5279581"/>
                </a:lnTo>
                <a:lnTo>
                  <a:pt x="0" y="5279581"/>
                </a:lnTo>
                <a:lnTo>
                  <a:pt x="0" y="3"/>
                </a:lnTo>
                <a:lnTo>
                  <a:pt x="0" y="3"/>
                </a:lnTo>
                <a:lnTo>
                  <a:pt x="0" y="3"/>
                </a:lnTo>
                <a:lnTo>
                  <a:pt x="844320" y="3"/>
                </a:lnTo>
                <a:cubicBezTo>
                  <a:pt x="850630" y="3"/>
                  <a:pt x="856681" y="92712"/>
                  <a:pt x="861143" y="257733"/>
                </a:cubicBezTo>
                <a:cubicBezTo>
                  <a:pt x="865604" y="422753"/>
                  <a:pt x="868111" y="646571"/>
                  <a:pt x="868111" y="879950"/>
                </a:cubicBezTo>
                <a:close/>
              </a:path>
            </a:pathLst>
          </a:custGeom>
          <a:solidFill>
            <a:schemeClr val="bg2">
              <a:lumMod val="20000"/>
              <a:lumOff val="80000"/>
              <a:alpha val="90000"/>
            </a:schemeClr>
          </a:solidFill>
          <a:ln>
            <a:noFill/>
          </a:ln>
          <a:effectLst>
            <a:outerShdw blurRad="50800" dist="38100" dir="2700000" algn="tl" rotWithShape="0">
              <a:prstClr val="black">
                <a:alpha val="40000"/>
              </a:prstClr>
            </a:outerShdw>
          </a:effectLst>
        </p:spPr>
        <p:style>
          <a:lnRef idx="1">
            <a:scrgbClr r="0" g="0" b="0"/>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66203" rIns="290028" bIns="166204" numCol="1" spcCol="1270" anchor="ctr" anchorCtr="0">
            <a:noAutofit/>
          </a:bodyPr>
          <a:lstStyle/>
          <a:p>
            <a:pPr marL="796925" lvl="1" indent="-225425" algn="l" defTabSz="533400">
              <a:lnSpc>
                <a:spcPct val="90000"/>
              </a:lnSpc>
              <a:spcBef>
                <a:spcPct val="0"/>
              </a:spcBef>
              <a:spcAft>
                <a:spcPct val="15000"/>
              </a:spcAft>
              <a:buChar char="••"/>
            </a:pPr>
            <a:endParaRPr lang="en-US" sz="1200" kern="1200" dirty="0"/>
          </a:p>
          <a:p>
            <a:pPr marL="796925" lvl="1" indent="-225425" defTabSz="533400" eaLnBrk="0" hangingPunct="0">
              <a:lnSpc>
                <a:spcPct val="90000"/>
              </a:lnSpc>
              <a:spcAft>
                <a:spcPts val="600"/>
              </a:spcAft>
              <a:buClr>
                <a:schemeClr val="accent2"/>
              </a:buClr>
              <a:buFont typeface="Wingdings" pitchFamily="2" charset="2"/>
              <a:buChar char="§"/>
            </a:pPr>
            <a:r>
              <a:rPr lang="en-AU" altLang="zh-CN" sz="1200" dirty="0" smtClean="0">
                <a:solidFill>
                  <a:schemeClr val="tx1"/>
                </a:solidFill>
                <a:latin typeface="Arial" pitchFamily="34" charset="0"/>
                <a:cs typeface="Arial" pitchFamily="34" charset="0"/>
              </a:rPr>
              <a:t>Our Oracle CRM On-Demand (SaaS) and Siebel On-Premise solutions via Capgemini’s Rightshore</a:t>
            </a:r>
            <a:r>
              <a:rPr lang="en-AU" altLang="zh-CN" sz="1200" baseline="30000" dirty="0" smtClean="0">
                <a:solidFill>
                  <a:schemeClr val="tx1"/>
                </a:solidFill>
                <a:latin typeface="Arial" pitchFamily="34" charset="0"/>
                <a:cs typeface="Arial" pitchFamily="34" charset="0"/>
              </a:rPr>
              <a:t>®</a:t>
            </a:r>
            <a:r>
              <a:rPr lang="en-AU" altLang="zh-CN" sz="1200" dirty="0" smtClean="0">
                <a:solidFill>
                  <a:schemeClr val="tx1"/>
                </a:solidFill>
                <a:latin typeface="Arial" pitchFamily="34" charset="0"/>
                <a:cs typeface="Arial" pitchFamily="34" charset="0"/>
              </a:rPr>
              <a:t> Distributed Delivery Framework (DDF) is recognized for quality, speed and value</a:t>
            </a:r>
            <a:endParaRPr lang="en-US" altLang="zh-CN" sz="1200" dirty="0">
              <a:solidFill>
                <a:schemeClr val="tx1"/>
              </a:solidFill>
              <a:latin typeface="Arial" pitchFamily="34" charset="0"/>
              <a:cs typeface="Arial" pitchFamily="34" charset="0"/>
            </a:endParaRPr>
          </a:p>
          <a:p>
            <a:pPr marL="796925" lvl="1" indent="-225425" defTabSz="533400" eaLnBrk="0" hangingPunct="0">
              <a:lnSpc>
                <a:spcPct val="90000"/>
              </a:lnSpc>
              <a:spcAft>
                <a:spcPts val="600"/>
              </a:spcAft>
              <a:buClr>
                <a:schemeClr val="accent2"/>
              </a:buClr>
              <a:buFont typeface="Wingdings" pitchFamily="2" charset="2"/>
              <a:buChar char="§"/>
            </a:pPr>
            <a:r>
              <a:rPr lang="en-US" altLang="zh-CN" sz="1200" dirty="0" smtClean="0">
                <a:solidFill>
                  <a:schemeClr val="tx1"/>
                </a:solidFill>
                <a:latin typeface="Arial" pitchFamily="34" charset="0"/>
                <a:cs typeface="Arial" pitchFamily="34" charset="0"/>
              </a:rPr>
              <a:t>350+ Implementations including Siebel On-Premise, On-Demand, Upgrades and Master Data Solutions</a:t>
            </a:r>
            <a:endParaRPr lang="en-US" altLang="zh-CN" sz="1200" dirty="0">
              <a:solidFill>
                <a:schemeClr val="tx1"/>
              </a:solidFill>
              <a:latin typeface="Arial" pitchFamily="34" charset="0"/>
              <a:cs typeface="Arial" pitchFamily="34" charset="0"/>
            </a:endParaRPr>
          </a:p>
          <a:p>
            <a:pPr marL="796925" lvl="1" indent="-225425" algn="l" defTabSz="533400">
              <a:lnSpc>
                <a:spcPct val="90000"/>
              </a:lnSpc>
              <a:spcBef>
                <a:spcPct val="0"/>
              </a:spcBef>
              <a:spcAft>
                <a:spcPct val="15000"/>
              </a:spcAft>
              <a:buChar char="••"/>
            </a:pPr>
            <a:endParaRPr lang="en-US" sz="1200" kern="1200" dirty="0"/>
          </a:p>
        </p:txBody>
      </p:sp>
      <p:sp>
        <p:nvSpPr>
          <p:cNvPr id="9" name="Freeform 8"/>
          <p:cNvSpPr/>
          <p:nvPr/>
        </p:nvSpPr>
        <p:spPr>
          <a:xfrm>
            <a:off x="479607" y="2215020"/>
            <a:ext cx="2886641" cy="1030883"/>
          </a:xfrm>
          <a:custGeom>
            <a:avLst/>
            <a:gdLst>
              <a:gd name="connsiteX0" fmla="*/ 0 w 2969766"/>
              <a:gd name="connsiteY0" fmla="*/ 135786 h 814701"/>
              <a:gd name="connsiteX1" fmla="*/ 39771 w 2969766"/>
              <a:gd name="connsiteY1" fmla="*/ 39771 h 814701"/>
              <a:gd name="connsiteX2" fmla="*/ 135786 w 2969766"/>
              <a:gd name="connsiteY2" fmla="*/ 0 h 814701"/>
              <a:gd name="connsiteX3" fmla="*/ 2833980 w 2969766"/>
              <a:gd name="connsiteY3" fmla="*/ 0 h 814701"/>
              <a:gd name="connsiteX4" fmla="*/ 2929995 w 2969766"/>
              <a:gd name="connsiteY4" fmla="*/ 39771 h 814701"/>
              <a:gd name="connsiteX5" fmla="*/ 2969766 w 2969766"/>
              <a:gd name="connsiteY5" fmla="*/ 135786 h 814701"/>
              <a:gd name="connsiteX6" fmla="*/ 2969766 w 2969766"/>
              <a:gd name="connsiteY6" fmla="*/ 678915 h 814701"/>
              <a:gd name="connsiteX7" fmla="*/ 2929995 w 2969766"/>
              <a:gd name="connsiteY7" fmla="*/ 774930 h 814701"/>
              <a:gd name="connsiteX8" fmla="*/ 2833980 w 2969766"/>
              <a:gd name="connsiteY8" fmla="*/ 814701 h 814701"/>
              <a:gd name="connsiteX9" fmla="*/ 135786 w 2969766"/>
              <a:gd name="connsiteY9" fmla="*/ 814701 h 814701"/>
              <a:gd name="connsiteX10" fmla="*/ 39771 w 2969766"/>
              <a:gd name="connsiteY10" fmla="*/ 774930 h 814701"/>
              <a:gd name="connsiteX11" fmla="*/ 0 w 2969766"/>
              <a:gd name="connsiteY11" fmla="*/ 678915 h 814701"/>
              <a:gd name="connsiteX12" fmla="*/ 0 w 2969766"/>
              <a:gd name="connsiteY12" fmla="*/ 135786 h 8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69766" h="814701">
                <a:moveTo>
                  <a:pt x="0" y="135786"/>
                </a:moveTo>
                <a:cubicBezTo>
                  <a:pt x="0" y="99773"/>
                  <a:pt x="14306" y="65236"/>
                  <a:pt x="39771" y="39771"/>
                </a:cubicBezTo>
                <a:cubicBezTo>
                  <a:pt x="65236" y="14306"/>
                  <a:pt x="99774" y="0"/>
                  <a:pt x="135786" y="0"/>
                </a:cubicBezTo>
                <a:lnTo>
                  <a:pt x="2833980" y="0"/>
                </a:lnTo>
                <a:cubicBezTo>
                  <a:pt x="2869993" y="0"/>
                  <a:pt x="2904530" y="14306"/>
                  <a:pt x="2929995" y="39771"/>
                </a:cubicBezTo>
                <a:cubicBezTo>
                  <a:pt x="2955460" y="65236"/>
                  <a:pt x="2969766" y="99774"/>
                  <a:pt x="2969766" y="135786"/>
                </a:cubicBezTo>
                <a:lnTo>
                  <a:pt x="2969766" y="678915"/>
                </a:lnTo>
                <a:cubicBezTo>
                  <a:pt x="2969766" y="714928"/>
                  <a:pt x="2955460" y="749465"/>
                  <a:pt x="2929995" y="774930"/>
                </a:cubicBezTo>
                <a:cubicBezTo>
                  <a:pt x="2904530" y="800395"/>
                  <a:pt x="2869992" y="814701"/>
                  <a:pt x="2833980" y="814701"/>
                </a:cubicBezTo>
                <a:lnTo>
                  <a:pt x="135786" y="814701"/>
                </a:lnTo>
                <a:cubicBezTo>
                  <a:pt x="99773" y="814701"/>
                  <a:pt x="65236" y="800395"/>
                  <a:pt x="39771" y="774930"/>
                </a:cubicBezTo>
                <a:cubicBezTo>
                  <a:pt x="14306" y="749465"/>
                  <a:pt x="0" y="714927"/>
                  <a:pt x="0" y="678915"/>
                </a:cubicBezTo>
                <a:lnTo>
                  <a:pt x="0" y="135786"/>
                </a:lnTo>
                <a:close/>
              </a:path>
            </a:pathLst>
          </a:custGeom>
          <a:noFill/>
          <a:effectLst/>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93110" tIns="66440" rIns="93110" bIns="66440" numCol="1" spcCol="1270" anchor="ctr" anchorCtr="0">
            <a:noAutofit/>
          </a:bodyPr>
          <a:lstStyle/>
          <a:p>
            <a:pPr lvl="0" algn="r" defTabSz="622300">
              <a:lnSpc>
                <a:spcPct val="90000"/>
              </a:lnSpc>
              <a:spcBef>
                <a:spcPct val="0"/>
              </a:spcBef>
              <a:spcAft>
                <a:spcPct val="35000"/>
              </a:spcAft>
            </a:pPr>
            <a:r>
              <a:rPr lang="en-AU" sz="1400" b="1" kern="1200" dirty="0" smtClean="0">
                <a:solidFill>
                  <a:schemeClr val="accent2"/>
                </a:solidFill>
                <a:ea typeface="宋体"/>
                <a:cs typeface="宋体"/>
              </a:rPr>
              <a:t>SaaS &amp; On-Premise Implementations</a:t>
            </a:r>
            <a:endParaRPr lang="en-US" sz="1400" kern="1200" dirty="0">
              <a:solidFill>
                <a:schemeClr val="accent2"/>
              </a:solidFill>
            </a:endParaRPr>
          </a:p>
        </p:txBody>
      </p:sp>
      <p:sp>
        <p:nvSpPr>
          <p:cNvPr id="10" name="Freeform 9"/>
          <p:cNvSpPr/>
          <p:nvPr/>
        </p:nvSpPr>
        <p:spPr>
          <a:xfrm>
            <a:off x="3366248" y="3376529"/>
            <a:ext cx="5540837" cy="868112"/>
          </a:xfrm>
          <a:custGeom>
            <a:avLst/>
            <a:gdLst>
              <a:gd name="connsiteX0" fmla="*/ 144688 w 868111"/>
              <a:gd name="connsiteY0" fmla="*/ 0 h 5279584"/>
              <a:gd name="connsiteX1" fmla="*/ 723423 w 868111"/>
              <a:gd name="connsiteY1" fmla="*/ 0 h 5279584"/>
              <a:gd name="connsiteX2" fmla="*/ 825733 w 868111"/>
              <a:gd name="connsiteY2" fmla="*/ 42378 h 5279584"/>
              <a:gd name="connsiteX3" fmla="*/ 868111 w 868111"/>
              <a:gd name="connsiteY3" fmla="*/ 144688 h 5279584"/>
              <a:gd name="connsiteX4" fmla="*/ 868111 w 868111"/>
              <a:gd name="connsiteY4" fmla="*/ 5279584 h 5279584"/>
              <a:gd name="connsiteX5" fmla="*/ 868111 w 868111"/>
              <a:gd name="connsiteY5" fmla="*/ 5279584 h 5279584"/>
              <a:gd name="connsiteX6" fmla="*/ 868111 w 868111"/>
              <a:gd name="connsiteY6" fmla="*/ 5279584 h 5279584"/>
              <a:gd name="connsiteX7" fmla="*/ 0 w 868111"/>
              <a:gd name="connsiteY7" fmla="*/ 5279584 h 5279584"/>
              <a:gd name="connsiteX8" fmla="*/ 0 w 868111"/>
              <a:gd name="connsiteY8" fmla="*/ 5279584 h 5279584"/>
              <a:gd name="connsiteX9" fmla="*/ 0 w 868111"/>
              <a:gd name="connsiteY9" fmla="*/ 5279584 h 5279584"/>
              <a:gd name="connsiteX10" fmla="*/ 0 w 868111"/>
              <a:gd name="connsiteY10" fmla="*/ 144688 h 5279584"/>
              <a:gd name="connsiteX11" fmla="*/ 42378 w 868111"/>
              <a:gd name="connsiteY11" fmla="*/ 42378 h 5279584"/>
              <a:gd name="connsiteX12" fmla="*/ 144688 w 868111"/>
              <a:gd name="connsiteY12" fmla="*/ 0 h 52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8111" h="5279584">
                <a:moveTo>
                  <a:pt x="868111" y="879950"/>
                </a:moveTo>
                <a:lnTo>
                  <a:pt x="868111" y="4399634"/>
                </a:lnTo>
                <a:cubicBezTo>
                  <a:pt x="868111" y="4633013"/>
                  <a:pt x="865604" y="4856831"/>
                  <a:pt x="861143" y="5021851"/>
                </a:cubicBezTo>
                <a:cubicBezTo>
                  <a:pt x="856681" y="5186872"/>
                  <a:pt x="850630" y="5279581"/>
                  <a:pt x="844320" y="5279581"/>
                </a:cubicBezTo>
                <a:lnTo>
                  <a:pt x="0" y="5279581"/>
                </a:lnTo>
                <a:lnTo>
                  <a:pt x="0" y="5279581"/>
                </a:lnTo>
                <a:lnTo>
                  <a:pt x="0" y="5279581"/>
                </a:lnTo>
                <a:lnTo>
                  <a:pt x="0" y="3"/>
                </a:lnTo>
                <a:lnTo>
                  <a:pt x="0" y="3"/>
                </a:lnTo>
                <a:lnTo>
                  <a:pt x="0" y="3"/>
                </a:lnTo>
                <a:lnTo>
                  <a:pt x="844320" y="3"/>
                </a:lnTo>
                <a:cubicBezTo>
                  <a:pt x="850630" y="3"/>
                  <a:pt x="856681" y="92712"/>
                  <a:pt x="861143" y="257733"/>
                </a:cubicBezTo>
                <a:cubicBezTo>
                  <a:pt x="865604" y="422753"/>
                  <a:pt x="868111" y="646571"/>
                  <a:pt x="868111" y="879950"/>
                </a:cubicBezTo>
                <a:close/>
              </a:path>
            </a:pathLst>
          </a:custGeom>
          <a:solidFill>
            <a:schemeClr val="bg2">
              <a:lumMod val="20000"/>
              <a:lumOff val="80000"/>
              <a:alpha val="90000"/>
            </a:schemeClr>
          </a:solidFill>
          <a:ln>
            <a:noFill/>
          </a:ln>
          <a:effectLst>
            <a:outerShdw blurRad="50800" dist="38100" dir="2700000" algn="tl" rotWithShape="0">
              <a:prstClr val="black">
                <a:alpha val="40000"/>
              </a:prstClr>
            </a:outerShdw>
          </a:effectLst>
        </p:spPr>
        <p:style>
          <a:lnRef idx="1">
            <a:scrgbClr r="0" g="0" b="0"/>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66203" rIns="290028" bIns="166204" numCol="1" spcCol="1270" anchor="ctr" anchorCtr="0">
            <a:noAutofit/>
          </a:bodyPr>
          <a:lstStyle/>
          <a:p>
            <a:pPr marL="796925" lvl="1" indent="-225425" defTabSz="533400" eaLnBrk="0" hangingPunct="0">
              <a:lnSpc>
                <a:spcPct val="90000"/>
              </a:lnSpc>
              <a:spcAft>
                <a:spcPts val="600"/>
              </a:spcAft>
              <a:buClr>
                <a:schemeClr val="accent2"/>
              </a:buClr>
              <a:buFont typeface="Wingdings" pitchFamily="2" charset="2"/>
              <a:buChar char="§"/>
            </a:pPr>
            <a:r>
              <a:rPr lang="en-AU" altLang="zh-CN" sz="1200" dirty="0" smtClean="0">
                <a:solidFill>
                  <a:schemeClr val="tx1"/>
                </a:solidFill>
                <a:latin typeface="Arial" pitchFamily="34" charset="0"/>
                <a:cs typeface="Arial" pitchFamily="34" charset="0"/>
              </a:rPr>
              <a:t>Our Value Added Upgrade approach to Siebel positions our clients to extend functionality and maximize their investment in Oracle solutions</a:t>
            </a:r>
            <a:endParaRPr lang="en-US" altLang="zh-CN" sz="1200" dirty="0">
              <a:solidFill>
                <a:schemeClr val="tx1"/>
              </a:solidFill>
              <a:latin typeface="Arial" pitchFamily="34" charset="0"/>
              <a:cs typeface="Arial" pitchFamily="34" charset="0"/>
            </a:endParaRPr>
          </a:p>
        </p:txBody>
      </p:sp>
      <p:sp>
        <p:nvSpPr>
          <p:cNvPr id="11" name="Freeform 10"/>
          <p:cNvSpPr/>
          <p:nvPr/>
        </p:nvSpPr>
        <p:spPr>
          <a:xfrm>
            <a:off x="479607" y="3376528"/>
            <a:ext cx="2886641" cy="893499"/>
          </a:xfrm>
          <a:custGeom>
            <a:avLst/>
            <a:gdLst>
              <a:gd name="connsiteX0" fmla="*/ 0 w 2969766"/>
              <a:gd name="connsiteY0" fmla="*/ 180860 h 1085139"/>
              <a:gd name="connsiteX1" fmla="*/ 52973 w 2969766"/>
              <a:gd name="connsiteY1" fmla="*/ 52973 h 1085139"/>
              <a:gd name="connsiteX2" fmla="*/ 180860 w 2969766"/>
              <a:gd name="connsiteY2" fmla="*/ 1 h 1085139"/>
              <a:gd name="connsiteX3" fmla="*/ 2788906 w 2969766"/>
              <a:gd name="connsiteY3" fmla="*/ 0 h 1085139"/>
              <a:gd name="connsiteX4" fmla="*/ 2916793 w 2969766"/>
              <a:gd name="connsiteY4" fmla="*/ 52973 h 1085139"/>
              <a:gd name="connsiteX5" fmla="*/ 2969765 w 2969766"/>
              <a:gd name="connsiteY5" fmla="*/ 180860 h 1085139"/>
              <a:gd name="connsiteX6" fmla="*/ 2969766 w 2969766"/>
              <a:gd name="connsiteY6" fmla="*/ 904279 h 1085139"/>
              <a:gd name="connsiteX7" fmla="*/ 2916793 w 2969766"/>
              <a:gd name="connsiteY7" fmla="*/ 1032166 h 1085139"/>
              <a:gd name="connsiteX8" fmla="*/ 2788906 w 2969766"/>
              <a:gd name="connsiteY8" fmla="*/ 1085139 h 1085139"/>
              <a:gd name="connsiteX9" fmla="*/ 180860 w 2969766"/>
              <a:gd name="connsiteY9" fmla="*/ 1085139 h 1085139"/>
              <a:gd name="connsiteX10" fmla="*/ 52973 w 2969766"/>
              <a:gd name="connsiteY10" fmla="*/ 1032166 h 1085139"/>
              <a:gd name="connsiteX11" fmla="*/ 0 w 2969766"/>
              <a:gd name="connsiteY11" fmla="*/ 904279 h 1085139"/>
              <a:gd name="connsiteX12" fmla="*/ 0 w 2969766"/>
              <a:gd name="connsiteY12" fmla="*/ 180860 h 108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69766" h="1085139">
                <a:moveTo>
                  <a:pt x="0" y="180860"/>
                </a:moveTo>
                <a:cubicBezTo>
                  <a:pt x="0" y="132893"/>
                  <a:pt x="19055" y="86890"/>
                  <a:pt x="52973" y="52973"/>
                </a:cubicBezTo>
                <a:cubicBezTo>
                  <a:pt x="86891" y="19055"/>
                  <a:pt x="132893" y="0"/>
                  <a:pt x="180860" y="1"/>
                </a:cubicBezTo>
                <a:lnTo>
                  <a:pt x="2788906" y="0"/>
                </a:lnTo>
                <a:cubicBezTo>
                  <a:pt x="2836873" y="0"/>
                  <a:pt x="2882876" y="19055"/>
                  <a:pt x="2916793" y="52973"/>
                </a:cubicBezTo>
                <a:cubicBezTo>
                  <a:pt x="2950711" y="86891"/>
                  <a:pt x="2969766" y="132893"/>
                  <a:pt x="2969765" y="180860"/>
                </a:cubicBezTo>
                <a:cubicBezTo>
                  <a:pt x="2969765" y="422000"/>
                  <a:pt x="2969766" y="663139"/>
                  <a:pt x="2969766" y="904279"/>
                </a:cubicBezTo>
                <a:cubicBezTo>
                  <a:pt x="2969766" y="952246"/>
                  <a:pt x="2950711" y="998249"/>
                  <a:pt x="2916793" y="1032166"/>
                </a:cubicBezTo>
                <a:cubicBezTo>
                  <a:pt x="2882875" y="1066084"/>
                  <a:pt x="2836873" y="1085139"/>
                  <a:pt x="2788906" y="1085139"/>
                </a:cubicBezTo>
                <a:lnTo>
                  <a:pt x="180860" y="1085139"/>
                </a:lnTo>
                <a:cubicBezTo>
                  <a:pt x="132893" y="1085139"/>
                  <a:pt x="86890" y="1066084"/>
                  <a:pt x="52973" y="1032166"/>
                </a:cubicBezTo>
                <a:cubicBezTo>
                  <a:pt x="19055" y="998248"/>
                  <a:pt x="0" y="952246"/>
                  <a:pt x="0" y="904279"/>
                </a:cubicBezTo>
                <a:lnTo>
                  <a:pt x="0" y="180860"/>
                </a:lnTo>
                <a:close/>
              </a:path>
            </a:pathLst>
          </a:custGeom>
          <a:noFill/>
          <a:effectLst/>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106312" tIns="79642" rIns="106312" bIns="79642" numCol="1" spcCol="1270" anchor="ctr" anchorCtr="0">
            <a:noAutofit/>
          </a:bodyPr>
          <a:lstStyle/>
          <a:p>
            <a:pPr lvl="0" algn="r" defTabSz="622300">
              <a:lnSpc>
                <a:spcPct val="90000"/>
              </a:lnSpc>
              <a:spcBef>
                <a:spcPct val="0"/>
              </a:spcBef>
              <a:spcAft>
                <a:spcPct val="35000"/>
              </a:spcAft>
            </a:pPr>
            <a:r>
              <a:rPr lang="en-AU" sz="1400" b="1" kern="1200" dirty="0" smtClean="0">
                <a:solidFill>
                  <a:schemeClr val="accent2"/>
                </a:solidFill>
                <a:ea typeface="宋体"/>
                <a:cs typeface="宋体"/>
              </a:rPr>
              <a:t>Value Added Upgrades / Extension</a:t>
            </a:r>
            <a:endParaRPr lang="en-US" sz="1400" kern="1200" dirty="0">
              <a:solidFill>
                <a:schemeClr val="accent2"/>
              </a:solidFill>
            </a:endParaRPr>
          </a:p>
        </p:txBody>
      </p:sp>
      <p:sp>
        <p:nvSpPr>
          <p:cNvPr id="12" name="Freeform 11"/>
          <p:cNvSpPr/>
          <p:nvPr/>
        </p:nvSpPr>
        <p:spPr>
          <a:xfrm>
            <a:off x="3366249" y="4435678"/>
            <a:ext cx="5540836" cy="886253"/>
          </a:xfrm>
          <a:custGeom>
            <a:avLst/>
            <a:gdLst>
              <a:gd name="connsiteX0" fmla="*/ 175446 w 1052654"/>
              <a:gd name="connsiteY0" fmla="*/ 0 h 5279584"/>
              <a:gd name="connsiteX1" fmla="*/ 877208 w 1052654"/>
              <a:gd name="connsiteY1" fmla="*/ 0 h 5279584"/>
              <a:gd name="connsiteX2" fmla="*/ 1001267 w 1052654"/>
              <a:gd name="connsiteY2" fmla="*/ 51387 h 5279584"/>
              <a:gd name="connsiteX3" fmla="*/ 1052654 w 1052654"/>
              <a:gd name="connsiteY3" fmla="*/ 175446 h 5279584"/>
              <a:gd name="connsiteX4" fmla="*/ 1052654 w 1052654"/>
              <a:gd name="connsiteY4" fmla="*/ 5279584 h 5279584"/>
              <a:gd name="connsiteX5" fmla="*/ 1052654 w 1052654"/>
              <a:gd name="connsiteY5" fmla="*/ 5279584 h 5279584"/>
              <a:gd name="connsiteX6" fmla="*/ 1052654 w 1052654"/>
              <a:gd name="connsiteY6" fmla="*/ 5279584 h 5279584"/>
              <a:gd name="connsiteX7" fmla="*/ 0 w 1052654"/>
              <a:gd name="connsiteY7" fmla="*/ 5279584 h 5279584"/>
              <a:gd name="connsiteX8" fmla="*/ 0 w 1052654"/>
              <a:gd name="connsiteY8" fmla="*/ 5279584 h 5279584"/>
              <a:gd name="connsiteX9" fmla="*/ 0 w 1052654"/>
              <a:gd name="connsiteY9" fmla="*/ 5279584 h 5279584"/>
              <a:gd name="connsiteX10" fmla="*/ 0 w 1052654"/>
              <a:gd name="connsiteY10" fmla="*/ 175446 h 5279584"/>
              <a:gd name="connsiteX11" fmla="*/ 51387 w 1052654"/>
              <a:gd name="connsiteY11" fmla="*/ 51387 h 5279584"/>
              <a:gd name="connsiteX12" fmla="*/ 175446 w 1052654"/>
              <a:gd name="connsiteY12" fmla="*/ 0 h 52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2654" h="5279584">
                <a:moveTo>
                  <a:pt x="1052654" y="879949"/>
                </a:moveTo>
                <a:lnTo>
                  <a:pt x="1052654" y="4399635"/>
                </a:lnTo>
                <a:cubicBezTo>
                  <a:pt x="1052654" y="4633011"/>
                  <a:pt x="1048968" y="4856833"/>
                  <a:pt x="1042408" y="5021853"/>
                </a:cubicBezTo>
                <a:cubicBezTo>
                  <a:pt x="1035848" y="5186873"/>
                  <a:pt x="1026951" y="5279584"/>
                  <a:pt x="1017673" y="5279584"/>
                </a:cubicBezTo>
                <a:lnTo>
                  <a:pt x="0" y="5279584"/>
                </a:lnTo>
                <a:lnTo>
                  <a:pt x="0" y="5279584"/>
                </a:lnTo>
                <a:lnTo>
                  <a:pt x="0" y="5279584"/>
                </a:lnTo>
                <a:lnTo>
                  <a:pt x="0" y="0"/>
                </a:lnTo>
                <a:lnTo>
                  <a:pt x="0" y="0"/>
                </a:lnTo>
                <a:lnTo>
                  <a:pt x="0" y="0"/>
                </a:lnTo>
                <a:lnTo>
                  <a:pt x="1017673" y="0"/>
                </a:lnTo>
                <a:cubicBezTo>
                  <a:pt x="1026951" y="0"/>
                  <a:pt x="1035848" y="92711"/>
                  <a:pt x="1042408" y="257731"/>
                </a:cubicBezTo>
                <a:cubicBezTo>
                  <a:pt x="1048968" y="422756"/>
                  <a:pt x="1052654" y="646573"/>
                  <a:pt x="1052654" y="879949"/>
                </a:cubicBezTo>
                <a:close/>
              </a:path>
            </a:pathLst>
          </a:custGeom>
          <a:solidFill>
            <a:schemeClr val="bg2">
              <a:lumMod val="20000"/>
              <a:lumOff val="80000"/>
              <a:alpha val="90000"/>
            </a:schemeClr>
          </a:solidFill>
          <a:ln>
            <a:noFill/>
          </a:ln>
          <a:effectLst>
            <a:outerShdw blurRad="50800" dist="38100" dir="2700000" algn="tl" rotWithShape="0">
              <a:prstClr val="black">
                <a:alpha val="40000"/>
              </a:prstClr>
            </a:outerShdw>
          </a:effectLst>
        </p:spPr>
        <p:style>
          <a:lnRef idx="1">
            <a:scrgbClr r="0" g="0" b="0"/>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0" tIns="175211" rIns="299036" bIns="175211" numCol="1" spcCol="1270" anchor="ctr" anchorCtr="0">
            <a:noAutofit/>
          </a:bodyPr>
          <a:lstStyle/>
          <a:p>
            <a:pPr marL="796925" lvl="1" indent="-225425" defTabSz="533400" eaLnBrk="0" hangingPunct="0">
              <a:lnSpc>
                <a:spcPct val="90000"/>
              </a:lnSpc>
              <a:spcAft>
                <a:spcPts val="600"/>
              </a:spcAft>
              <a:buClr>
                <a:schemeClr val="accent2"/>
              </a:buClr>
              <a:buFont typeface="Wingdings" pitchFamily="2" charset="2"/>
              <a:buChar char="§"/>
            </a:pPr>
            <a:r>
              <a:rPr lang="en-US" altLang="zh-CN" sz="1200" dirty="0" smtClean="0">
                <a:solidFill>
                  <a:schemeClr val="tx1"/>
                </a:solidFill>
                <a:latin typeface="Arial" pitchFamily="34" charset="0"/>
                <a:cs typeface="Arial" pitchFamily="34" charset="0"/>
              </a:rPr>
              <a:t>Business Intelligence and Master Data Management / Integration allows our clients to see a single, accurate and complete view of operational data spanning multiple sources and lines of business</a:t>
            </a:r>
            <a:endParaRPr lang="en-US" altLang="zh-CN" sz="1200" dirty="0">
              <a:solidFill>
                <a:schemeClr val="tx1"/>
              </a:solidFill>
              <a:latin typeface="Arial" pitchFamily="34" charset="0"/>
              <a:cs typeface="Arial" pitchFamily="34" charset="0"/>
            </a:endParaRPr>
          </a:p>
        </p:txBody>
      </p:sp>
      <p:sp>
        <p:nvSpPr>
          <p:cNvPr id="13" name="Freeform 12"/>
          <p:cNvSpPr/>
          <p:nvPr/>
        </p:nvSpPr>
        <p:spPr>
          <a:xfrm>
            <a:off x="479607" y="4340528"/>
            <a:ext cx="2886641" cy="1068897"/>
          </a:xfrm>
          <a:custGeom>
            <a:avLst/>
            <a:gdLst>
              <a:gd name="connsiteX0" fmla="*/ 0 w 2969766"/>
              <a:gd name="connsiteY0" fmla="*/ 180860 h 1085139"/>
              <a:gd name="connsiteX1" fmla="*/ 52973 w 2969766"/>
              <a:gd name="connsiteY1" fmla="*/ 52973 h 1085139"/>
              <a:gd name="connsiteX2" fmla="*/ 180860 w 2969766"/>
              <a:gd name="connsiteY2" fmla="*/ 1 h 1085139"/>
              <a:gd name="connsiteX3" fmla="*/ 2788906 w 2969766"/>
              <a:gd name="connsiteY3" fmla="*/ 0 h 1085139"/>
              <a:gd name="connsiteX4" fmla="*/ 2916793 w 2969766"/>
              <a:gd name="connsiteY4" fmla="*/ 52973 h 1085139"/>
              <a:gd name="connsiteX5" fmla="*/ 2969765 w 2969766"/>
              <a:gd name="connsiteY5" fmla="*/ 180860 h 1085139"/>
              <a:gd name="connsiteX6" fmla="*/ 2969766 w 2969766"/>
              <a:gd name="connsiteY6" fmla="*/ 904279 h 1085139"/>
              <a:gd name="connsiteX7" fmla="*/ 2916793 w 2969766"/>
              <a:gd name="connsiteY7" fmla="*/ 1032166 h 1085139"/>
              <a:gd name="connsiteX8" fmla="*/ 2788906 w 2969766"/>
              <a:gd name="connsiteY8" fmla="*/ 1085139 h 1085139"/>
              <a:gd name="connsiteX9" fmla="*/ 180860 w 2969766"/>
              <a:gd name="connsiteY9" fmla="*/ 1085139 h 1085139"/>
              <a:gd name="connsiteX10" fmla="*/ 52973 w 2969766"/>
              <a:gd name="connsiteY10" fmla="*/ 1032166 h 1085139"/>
              <a:gd name="connsiteX11" fmla="*/ 0 w 2969766"/>
              <a:gd name="connsiteY11" fmla="*/ 904279 h 1085139"/>
              <a:gd name="connsiteX12" fmla="*/ 0 w 2969766"/>
              <a:gd name="connsiteY12" fmla="*/ 180860 h 108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69766" h="1085139">
                <a:moveTo>
                  <a:pt x="0" y="180860"/>
                </a:moveTo>
                <a:cubicBezTo>
                  <a:pt x="0" y="132893"/>
                  <a:pt x="19055" y="86890"/>
                  <a:pt x="52973" y="52973"/>
                </a:cubicBezTo>
                <a:cubicBezTo>
                  <a:pt x="86891" y="19055"/>
                  <a:pt x="132893" y="0"/>
                  <a:pt x="180860" y="1"/>
                </a:cubicBezTo>
                <a:lnTo>
                  <a:pt x="2788906" y="0"/>
                </a:lnTo>
                <a:cubicBezTo>
                  <a:pt x="2836873" y="0"/>
                  <a:pt x="2882876" y="19055"/>
                  <a:pt x="2916793" y="52973"/>
                </a:cubicBezTo>
                <a:cubicBezTo>
                  <a:pt x="2950711" y="86891"/>
                  <a:pt x="2969766" y="132893"/>
                  <a:pt x="2969765" y="180860"/>
                </a:cubicBezTo>
                <a:cubicBezTo>
                  <a:pt x="2969765" y="422000"/>
                  <a:pt x="2969766" y="663139"/>
                  <a:pt x="2969766" y="904279"/>
                </a:cubicBezTo>
                <a:cubicBezTo>
                  <a:pt x="2969766" y="952246"/>
                  <a:pt x="2950711" y="998249"/>
                  <a:pt x="2916793" y="1032166"/>
                </a:cubicBezTo>
                <a:cubicBezTo>
                  <a:pt x="2882875" y="1066084"/>
                  <a:pt x="2836873" y="1085139"/>
                  <a:pt x="2788906" y="1085139"/>
                </a:cubicBezTo>
                <a:lnTo>
                  <a:pt x="180860" y="1085139"/>
                </a:lnTo>
                <a:cubicBezTo>
                  <a:pt x="132893" y="1085139"/>
                  <a:pt x="86890" y="1066084"/>
                  <a:pt x="52973" y="1032166"/>
                </a:cubicBezTo>
                <a:cubicBezTo>
                  <a:pt x="19055" y="998248"/>
                  <a:pt x="0" y="952246"/>
                  <a:pt x="0" y="904279"/>
                </a:cubicBezTo>
                <a:lnTo>
                  <a:pt x="0" y="180860"/>
                </a:lnTo>
                <a:close/>
              </a:path>
            </a:pathLst>
          </a:custGeom>
          <a:noFill/>
          <a:effectLst/>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106312" tIns="79642" rIns="106312" bIns="79642" numCol="1" spcCol="1270" anchor="ctr" anchorCtr="0">
            <a:noAutofit/>
          </a:bodyPr>
          <a:lstStyle/>
          <a:p>
            <a:pPr lvl="0" algn="r" defTabSz="622300">
              <a:lnSpc>
                <a:spcPct val="90000"/>
              </a:lnSpc>
              <a:spcBef>
                <a:spcPct val="0"/>
              </a:spcBef>
              <a:spcAft>
                <a:spcPct val="35000"/>
              </a:spcAft>
            </a:pPr>
            <a:r>
              <a:rPr lang="en-AU" sz="1400" b="1" kern="1200" dirty="0" smtClean="0">
                <a:solidFill>
                  <a:schemeClr val="accent2"/>
                </a:solidFill>
                <a:ea typeface="宋体"/>
                <a:cs typeface="宋体"/>
              </a:rPr>
              <a:t>BI / Master Data Management / Integration</a:t>
            </a:r>
            <a:endParaRPr lang="en-US" sz="1400" kern="1200" dirty="0">
              <a:solidFill>
                <a:schemeClr val="accent2"/>
              </a:solidFill>
            </a:endParaRPr>
          </a:p>
        </p:txBody>
      </p:sp>
      <p:sp>
        <p:nvSpPr>
          <p:cNvPr id="14" name="Freeform 13"/>
          <p:cNvSpPr/>
          <p:nvPr/>
        </p:nvSpPr>
        <p:spPr>
          <a:xfrm>
            <a:off x="3366248" y="5536571"/>
            <a:ext cx="5540837" cy="868112"/>
          </a:xfrm>
          <a:custGeom>
            <a:avLst/>
            <a:gdLst>
              <a:gd name="connsiteX0" fmla="*/ 144688 w 868111"/>
              <a:gd name="connsiteY0" fmla="*/ 0 h 5279584"/>
              <a:gd name="connsiteX1" fmla="*/ 723423 w 868111"/>
              <a:gd name="connsiteY1" fmla="*/ 0 h 5279584"/>
              <a:gd name="connsiteX2" fmla="*/ 825733 w 868111"/>
              <a:gd name="connsiteY2" fmla="*/ 42378 h 5279584"/>
              <a:gd name="connsiteX3" fmla="*/ 868111 w 868111"/>
              <a:gd name="connsiteY3" fmla="*/ 144688 h 5279584"/>
              <a:gd name="connsiteX4" fmla="*/ 868111 w 868111"/>
              <a:gd name="connsiteY4" fmla="*/ 5279584 h 5279584"/>
              <a:gd name="connsiteX5" fmla="*/ 868111 w 868111"/>
              <a:gd name="connsiteY5" fmla="*/ 5279584 h 5279584"/>
              <a:gd name="connsiteX6" fmla="*/ 868111 w 868111"/>
              <a:gd name="connsiteY6" fmla="*/ 5279584 h 5279584"/>
              <a:gd name="connsiteX7" fmla="*/ 0 w 868111"/>
              <a:gd name="connsiteY7" fmla="*/ 5279584 h 5279584"/>
              <a:gd name="connsiteX8" fmla="*/ 0 w 868111"/>
              <a:gd name="connsiteY8" fmla="*/ 5279584 h 5279584"/>
              <a:gd name="connsiteX9" fmla="*/ 0 w 868111"/>
              <a:gd name="connsiteY9" fmla="*/ 5279584 h 5279584"/>
              <a:gd name="connsiteX10" fmla="*/ 0 w 868111"/>
              <a:gd name="connsiteY10" fmla="*/ 144688 h 5279584"/>
              <a:gd name="connsiteX11" fmla="*/ 42378 w 868111"/>
              <a:gd name="connsiteY11" fmla="*/ 42378 h 5279584"/>
              <a:gd name="connsiteX12" fmla="*/ 144688 w 868111"/>
              <a:gd name="connsiteY12" fmla="*/ 0 h 52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8111" h="5279584">
                <a:moveTo>
                  <a:pt x="868111" y="879950"/>
                </a:moveTo>
                <a:lnTo>
                  <a:pt x="868111" y="4399634"/>
                </a:lnTo>
                <a:cubicBezTo>
                  <a:pt x="868111" y="4633013"/>
                  <a:pt x="865604" y="4856831"/>
                  <a:pt x="861143" y="5021851"/>
                </a:cubicBezTo>
                <a:cubicBezTo>
                  <a:pt x="856681" y="5186872"/>
                  <a:pt x="850630" y="5279581"/>
                  <a:pt x="844320" y="5279581"/>
                </a:cubicBezTo>
                <a:lnTo>
                  <a:pt x="0" y="5279581"/>
                </a:lnTo>
                <a:lnTo>
                  <a:pt x="0" y="5279581"/>
                </a:lnTo>
                <a:lnTo>
                  <a:pt x="0" y="5279581"/>
                </a:lnTo>
                <a:lnTo>
                  <a:pt x="0" y="3"/>
                </a:lnTo>
                <a:lnTo>
                  <a:pt x="0" y="3"/>
                </a:lnTo>
                <a:lnTo>
                  <a:pt x="0" y="3"/>
                </a:lnTo>
                <a:lnTo>
                  <a:pt x="844320" y="3"/>
                </a:lnTo>
                <a:cubicBezTo>
                  <a:pt x="850630" y="3"/>
                  <a:pt x="856681" y="92712"/>
                  <a:pt x="861143" y="257733"/>
                </a:cubicBezTo>
                <a:cubicBezTo>
                  <a:pt x="865604" y="422753"/>
                  <a:pt x="868111" y="646571"/>
                  <a:pt x="868111" y="879950"/>
                </a:cubicBezTo>
                <a:close/>
              </a:path>
            </a:pathLst>
          </a:custGeom>
          <a:solidFill>
            <a:schemeClr val="bg2">
              <a:lumMod val="20000"/>
              <a:lumOff val="80000"/>
              <a:alpha val="90000"/>
            </a:schemeClr>
          </a:solidFill>
          <a:ln>
            <a:noFill/>
          </a:ln>
          <a:effectLst>
            <a:outerShdw blurRad="50800" dist="38100" dir="2700000" algn="tl" rotWithShape="0">
              <a:prstClr val="black">
                <a:alpha val="40000"/>
              </a:prstClr>
            </a:outerShdw>
          </a:effectLst>
        </p:spPr>
        <p:style>
          <a:lnRef idx="1">
            <a:scrgbClr r="0" g="0" b="0"/>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66203" rIns="290028" bIns="166204" numCol="1" spcCol="1270" anchor="ctr" anchorCtr="0">
            <a:noAutofit/>
          </a:bodyPr>
          <a:lstStyle/>
          <a:p>
            <a:pPr marL="796925" lvl="1" indent="-225425" defTabSz="533400" eaLnBrk="0" hangingPunct="0">
              <a:lnSpc>
                <a:spcPct val="90000"/>
              </a:lnSpc>
              <a:spcAft>
                <a:spcPts val="600"/>
              </a:spcAft>
              <a:buClr>
                <a:schemeClr val="accent2"/>
              </a:buClr>
              <a:buFont typeface="Wingdings" pitchFamily="2" charset="2"/>
              <a:buChar char="§"/>
            </a:pPr>
            <a:r>
              <a:rPr lang="en-US" altLang="zh-CN" sz="1200" dirty="0" smtClean="0">
                <a:solidFill>
                  <a:schemeClr val="tx1"/>
                </a:solidFill>
                <a:latin typeface="Arial" pitchFamily="34" charset="0"/>
                <a:cs typeface="Arial" pitchFamily="34" charset="0"/>
              </a:rPr>
              <a:t>Capgemini takes on responsibility for Hosting, Application Management and / or Business Process so our clients can spend more time helping the business achieve strategic, tactical and financial objectives</a:t>
            </a:r>
            <a:endParaRPr lang="en-US" altLang="zh-CN" sz="1200" dirty="0">
              <a:solidFill>
                <a:schemeClr val="tx1"/>
              </a:solidFill>
              <a:latin typeface="Arial" pitchFamily="34" charset="0"/>
              <a:cs typeface="Arial" pitchFamily="34" charset="0"/>
            </a:endParaRPr>
          </a:p>
        </p:txBody>
      </p:sp>
      <p:sp>
        <p:nvSpPr>
          <p:cNvPr id="15" name="Freeform 14"/>
          <p:cNvSpPr/>
          <p:nvPr/>
        </p:nvSpPr>
        <p:spPr>
          <a:xfrm>
            <a:off x="479607" y="5527171"/>
            <a:ext cx="2886641" cy="976625"/>
          </a:xfrm>
          <a:custGeom>
            <a:avLst/>
            <a:gdLst>
              <a:gd name="connsiteX0" fmla="*/ 0 w 2969766"/>
              <a:gd name="connsiteY0" fmla="*/ 180860 h 1085139"/>
              <a:gd name="connsiteX1" fmla="*/ 52973 w 2969766"/>
              <a:gd name="connsiteY1" fmla="*/ 52973 h 1085139"/>
              <a:gd name="connsiteX2" fmla="*/ 180860 w 2969766"/>
              <a:gd name="connsiteY2" fmla="*/ 1 h 1085139"/>
              <a:gd name="connsiteX3" fmla="*/ 2788906 w 2969766"/>
              <a:gd name="connsiteY3" fmla="*/ 0 h 1085139"/>
              <a:gd name="connsiteX4" fmla="*/ 2916793 w 2969766"/>
              <a:gd name="connsiteY4" fmla="*/ 52973 h 1085139"/>
              <a:gd name="connsiteX5" fmla="*/ 2969765 w 2969766"/>
              <a:gd name="connsiteY5" fmla="*/ 180860 h 1085139"/>
              <a:gd name="connsiteX6" fmla="*/ 2969766 w 2969766"/>
              <a:gd name="connsiteY6" fmla="*/ 904279 h 1085139"/>
              <a:gd name="connsiteX7" fmla="*/ 2916793 w 2969766"/>
              <a:gd name="connsiteY7" fmla="*/ 1032166 h 1085139"/>
              <a:gd name="connsiteX8" fmla="*/ 2788906 w 2969766"/>
              <a:gd name="connsiteY8" fmla="*/ 1085139 h 1085139"/>
              <a:gd name="connsiteX9" fmla="*/ 180860 w 2969766"/>
              <a:gd name="connsiteY9" fmla="*/ 1085139 h 1085139"/>
              <a:gd name="connsiteX10" fmla="*/ 52973 w 2969766"/>
              <a:gd name="connsiteY10" fmla="*/ 1032166 h 1085139"/>
              <a:gd name="connsiteX11" fmla="*/ 0 w 2969766"/>
              <a:gd name="connsiteY11" fmla="*/ 904279 h 1085139"/>
              <a:gd name="connsiteX12" fmla="*/ 0 w 2969766"/>
              <a:gd name="connsiteY12" fmla="*/ 180860 h 108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69766" h="1085139">
                <a:moveTo>
                  <a:pt x="0" y="180860"/>
                </a:moveTo>
                <a:cubicBezTo>
                  <a:pt x="0" y="132893"/>
                  <a:pt x="19055" y="86890"/>
                  <a:pt x="52973" y="52973"/>
                </a:cubicBezTo>
                <a:cubicBezTo>
                  <a:pt x="86891" y="19055"/>
                  <a:pt x="132893" y="0"/>
                  <a:pt x="180860" y="1"/>
                </a:cubicBezTo>
                <a:lnTo>
                  <a:pt x="2788906" y="0"/>
                </a:lnTo>
                <a:cubicBezTo>
                  <a:pt x="2836873" y="0"/>
                  <a:pt x="2882876" y="19055"/>
                  <a:pt x="2916793" y="52973"/>
                </a:cubicBezTo>
                <a:cubicBezTo>
                  <a:pt x="2950711" y="86891"/>
                  <a:pt x="2969766" y="132893"/>
                  <a:pt x="2969765" y="180860"/>
                </a:cubicBezTo>
                <a:cubicBezTo>
                  <a:pt x="2969765" y="422000"/>
                  <a:pt x="2969766" y="663139"/>
                  <a:pt x="2969766" y="904279"/>
                </a:cubicBezTo>
                <a:cubicBezTo>
                  <a:pt x="2969766" y="952246"/>
                  <a:pt x="2950711" y="998249"/>
                  <a:pt x="2916793" y="1032166"/>
                </a:cubicBezTo>
                <a:cubicBezTo>
                  <a:pt x="2882875" y="1066084"/>
                  <a:pt x="2836873" y="1085139"/>
                  <a:pt x="2788906" y="1085139"/>
                </a:cubicBezTo>
                <a:lnTo>
                  <a:pt x="180860" y="1085139"/>
                </a:lnTo>
                <a:cubicBezTo>
                  <a:pt x="132893" y="1085139"/>
                  <a:pt x="86890" y="1066084"/>
                  <a:pt x="52973" y="1032166"/>
                </a:cubicBezTo>
                <a:cubicBezTo>
                  <a:pt x="19055" y="998248"/>
                  <a:pt x="0" y="952246"/>
                  <a:pt x="0" y="904279"/>
                </a:cubicBezTo>
                <a:lnTo>
                  <a:pt x="0" y="180860"/>
                </a:lnTo>
                <a:close/>
              </a:path>
            </a:pathLst>
          </a:custGeom>
          <a:noFill/>
          <a:effectLst/>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106312" tIns="79642" rIns="106312" bIns="79642" numCol="1" spcCol="1270" anchor="ctr" anchorCtr="0">
            <a:noAutofit/>
          </a:bodyPr>
          <a:lstStyle/>
          <a:p>
            <a:pPr lvl="0" algn="r" defTabSz="622300">
              <a:lnSpc>
                <a:spcPct val="90000"/>
              </a:lnSpc>
              <a:spcBef>
                <a:spcPct val="0"/>
              </a:spcBef>
              <a:spcAft>
                <a:spcPct val="35000"/>
              </a:spcAft>
            </a:pPr>
            <a:r>
              <a:rPr lang="en-AU" altLang="zh-CN" sz="1400" b="1" kern="1200" dirty="0" smtClean="0">
                <a:solidFill>
                  <a:schemeClr val="accent2"/>
                </a:solidFill>
                <a:ea typeface="宋体"/>
                <a:cs typeface="宋体"/>
              </a:rPr>
              <a:t>Hosting, AM, IM and BPO</a:t>
            </a:r>
            <a:endParaRPr lang="en-US" sz="1400" kern="1200" dirty="0">
              <a:solidFill>
                <a:schemeClr val="accent2"/>
              </a:solidFill>
            </a:endParaRPr>
          </a:p>
        </p:txBody>
      </p:sp>
      <p:cxnSp>
        <p:nvCxnSpPr>
          <p:cNvPr id="17" name="Straight Connector 16"/>
          <p:cNvCxnSpPr>
            <a:stCxn id="6" idx="10"/>
          </p:cNvCxnSpPr>
          <p:nvPr/>
        </p:nvCxnSpPr>
        <p:spPr>
          <a:xfrm>
            <a:off x="3366248" y="1181391"/>
            <a:ext cx="1" cy="8754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8" idx="7"/>
          </p:cNvCxnSpPr>
          <p:nvPr/>
        </p:nvCxnSpPr>
        <p:spPr>
          <a:xfrm>
            <a:off x="3366248" y="2215020"/>
            <a:ext cx="0" cy="103088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10"/>
          </p:cNvCxnSpPr>
          <p:nvPr/>
        </p:nvCxnSpPr>
        <p:spPr>
          <a:xfrm>
            <a:off x="3366248" y="3400320"/>
            <a:ext cx="0" cy="84432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366248" y="4435678"/>
            <a:ext cx="0" cy="84432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366248" y="5560362"/>
            <a:ext cx="0" cy="84432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3656356" y="1314450"/>
            <a:ext cx="295093" cy="584249"/>
          </a:xfrm>
          <a:custGeom>
            <a:avLst/>
            <a:gdLst>
              <a:gd name="connsiteX0" fmla="*/ 594150 w 619433"/>
              <a:gd name="connsiteY0" fmla="*/ 1238864 h 1238864"/>
              <a:gd name="connsiteX1" fmla="*/ 16856 w 619433"/>
              <a:gd name="connsiteY1" fmla="*/ 1230437 h 1238864"/>
              <a:gd name="connsiteX2" fmla="*/ 8428 w 619433"/>
              <a:gd name="connsiteY2" fmla="*/ 1078739 h 1238864"/>
              <a:gd name="connsiteX3" fmla="*/ 54780 w 619433"/>
              <a:gd name="connsiteY3" fmla="*/ 1040814 h 1238864"/>
              <a:gd name="connsiteX4" fmla="*/ 92705 w 619433"/>
              <a:gd name="connsiteY4" fmla="*/ 973393 h 1238864"/>
              <a:gd name="connsiteX5" fmla="*/ 206478 w 619433"/>
              <a:gd name="connsiteY5" fmla="*/ 728991 h 1238864"/>
              <a:gd name="connsiteX6" fmla="*/ 181195 w 619433"/>
              <a:gd name="connsiteY6" fmla="*/ 539369 h 1238864"/>
              <a:gd name="connsiteX7" fmla="*/ 134843 w 619433"/>
              <a:gd name="connsiteY7" fmla="*/ 535156 h 1238864"/>
              <a:gd name="connsiteX8" fmla="*/ 139057 w 619433"/>
              <a:gd name="connsiteY8" fmla="*/ 429810 h 1238864"/>
              <a:gd name="connsiteX9" fmla="*/ 181195 w 619433"/>
              <a:gd name="connsiteY9" fmla="*/ 438238 h 1238864"/>
              <a:gd name="connsiteX10" fmla="*/ 0 w 619433"/>
              <a:gd name="connsiteY10" fmla="*/ 257043 h 1238864"/>
              <a:gd name="connsiteX11" fmla="*/ 206478 w 619433"/>
              <a:gd name="connsiteY11" fmla="*/ 231760 h 1238864"/>
              <a:gd name="connsiteX12" fmla="*/ 248616 w 619433"/>
              <a:gd name="connsiteY12" fmla="*/ 147484 h 1238864"/>
              <a:gd name="connsiteX13" fmla="*/ 223333 w 619433"/>
              <a:gd name="connsiteY13" fmla="*/ 50566 h 1238864"/>
              <a:gd name="connsiteX14" fmla="*/ 303396 w 619433"/>
              <a:gd name="connsiteY14" fmla="*/ 0 h 1238864"/>
              <a:gd name="connsiteX15" fmla="*/ 400314 w 619433"/>
              <a:gd name="connsiteY15" fmla="*/ 63207 h 1238864"/>
              <a:gd name="connsiteX16" fmla="*/ 370817 w 619433"/>
              <a:gd name="connsiteY16" fmla="*/ 130628 h 1238864"/>
              <a:gd name="connsiteX17" fmla="*/ 408741 w 619433"/>
              <a:gd name="connsiteY17" fmla="*/ 223332 h 1238864"/>
              <a:gd name="connsiteX18" fmla="*/ 619433 w 619433"/>
              <a:gd name="connsiteY18" fmla="*/ 278112 h 1238864"/>
              <a:gd name="connsiteX19" fmla="*/ 442452 w 619433"/>
              <a:gd name="connsiteY19" fmla="*/ 429810 h 1238864"/>
              <a:gd name="connsiteX20" fmla="*/ 476163 w 619433"/>
              <a:gd name="connsiteY20" fmla="*/ 434024 h 1238864"/>
              <a:gd name="connsiteX21" fmla="*/ 476163 w 619433"/>
              <a:gd name="connsiteY21" fmla="*/ 539369 h 1238864"/>
              <a:gd name="connsiteX22" fmla="*/ 421383 w 619433"/>
              <a:gd name="connsiteY22" fmla="*/ 539369 h 1238864"/>
              <a:gd name="connsiteX23" fmla="*/ 404528 w 619433"/>
              <a:gd name="connsiteY23" fmla="*/ 716350 h 1238864"/>
              <a:gd name="connsiteX24" fmla="*/ 514087 w 619433"/>
              <a:gd name="connsiteY24" fmla="*/ 977607 h 1238864"/>
              <a:gd name="connsiteX25" fmla="*/ 543584 w 619433"/>
              <a:gd name="connsiteY25" fmla="*/ 1040814 h 1238864"/>
              <a:gd name="connsiteX26" fmla="*/ 594150 w 619433"/>
              <a:gd name="connsiteY26" fmla="*/ 1082953 h 1238864"/>
              <a:gd name="connsiteX27" fmla="*/ 594150 w 619433"/>
              <a:gd name="connsiteY27" fmla="*/ 1175657 h 1238864"/>
              <a:gd name="connsiteX0" fmla="*/ 594150 w 619433"/>
              <a:gd name="connsiteY0" fmla="*/ 1238864 h 1238864"/>
              <a:gd name="connsiteX1" fmla="*/ 16856 w 619433"/>
              <a:gd name="connsiteY1" fmla="*/ 1230437 h 1238864"/>
              <a:gd name="connsiteX2" fmla="*/ 8428 w 619433"/>
              <a:gd name="connsiteY2" fmla="*/ 1078739 h 1238864"/>
              <a:gd name="connsiteX3" fmla="*/ 54780 w 619433"/>
              <a:gd name="connsiteY3" fmla="*/ 1040814 h 1238864"/>
              <a:gd name="connsiteX4" fmla="*/ 92705 w 619433"/>
              <a:gd name="connsiteY4" fmla="*/ 973393 h 1238864"/>
              <a:gd name="connsiteX5" fmla="*/ 206478 w 619433"/>
              <a:gd name="connsiteY5" fmla="*/ 728991 h 1238864"/>
              <a:gd name="connsiteX6" fmla="*/ 181195 w 619433"/>
              <a:gd name="connsiteY6" fmla="*/ 539369 h 1238864"/>
              <a:gd name="connsiteX7" fmla="*/ 134843 w 619433"/>
              <a:gd name="connsiteY7" fmla="*/ 535156 h 1238864"/>
              <a:gd name="connsiteX8" fmla="*/ 139057 w 619433"/>
              <a:gd name="connsiteY8" fmla="*/ 429810 h 1238864"/>
              <a:gd name="connsiteX9" fmla="*/ 181195 w 619433"/>
              <a:gd name="connsiteY9" fmla="*/ 438238 h 1238864"/>
              <a:gd name="connsiteX10" fmla="*/ 0 w 619433"/>
              <a:gd name="connsiteY10" fmla="*/ 257043 h 1238864"/>
              <a:gd name="connsiteX11" fmla="*/ 206478 w 619433"/>
              <a:gd name="connsiteY11" fmla="*/ 231760 h 1238864"/>
              <a:gd name="connsiteX12" fmla="*/ 248616 w 619433"/>
              <a:gd name="connsiteY12" fmla="*/ 147484 h 1238864"/>
              <a:gd name="connsiteX13" fmla="*/ 223333 w 619433"/>
              <a:gd name="connsiteY13" fmla="*/ 50566 h 1238864"/>
              <a:gd name="connsiteX14" fmla="*/ 303396 w 619433"/>
              <a:gd name="connsiteY14" fmla="*/ 0 h 1238864"/>
              <a:gd name="connsiteX15" fmla="*/ 400314 w 619433"/>
              <a:gd name="connsiteY15" fmla="*/ 63207 h 1238864"/>
              <a:gd name="connsiteX16" fmla="*/ 370817 w 619433"/>
              <a:gd name="connsiteY16" fmla="*/ 130628 h 1238864"/>
              <a:gd name="connsiteX17" fmla="*/ 408741 w 619433"/>
              <a:gd name="connsiteY17" fmla="*/ 223332 h 1238864"/>
              <a:gd name="connsiteX18" fmla="*/ 619433 w 619433"/>
              <a:gd name="connsiteY18" fmla="*/ 278112 h 1238864"/>
              <a:gd name="connsiteX19" fmla="*/ 442452 w 619433"/>
              <a:gd name="connsiteY19" fmla="*/ 429810 h 1238864"/>
              <a:gd name="connsiteX20" fmla="*/ 476163 w 619433"/>
              <a:gd name="connsiteY20" fmla="*/ 434024 h 1238864"/>
              <a:gd name="connsiteX21" fmla="*/ 476163 w 619433"/>
              <a:gd name="connsiteY21" fmla="*/ 539369 h 1238864"/>
              <a:gd name="connsiteX22" fmla="*/ 421383 w 619433"/>
              <a:gd name="connsiteY22" fmla="*/ 539369 h 1238864"/>
              <a:gd name="connsiteX23" fmla="*/ 404528 w 619433"/>
              <a:gd name="connsiteY23" fmla="*/ 716350 h 1238864"/>
              <a:gd name="connsiteX24" fmla="*/ 514087 w 619433"/>
              <a:gd name="connsiteY24" fmla="*/ 977607 h 1238864"/>
              <a:gd name="connsiteX25" fmla="*/ 543584 w 619433"/>
              <a:gd name="connsiteY25" fmla="*/ 1040814 h 1238864"/>
              <a:gd name="connsiteX26" fmla="*/ 594150 w 619433"/>
              <a:gd name="connsiteY26" fmla="*/ 1082953 h 1238864"/>
              <a:gd name="connsiteX27" fmla="*/ 594150 w 619433"/>
              <a:gd name="connsiteY27" fmla="*/ 1175657 h 1238864"/>
              <a:gd name="connsiteX0" fmla="*/ 594150 w 619433"/>
              <a:gd name="connsiteY0" fmla="*/ 1240971 h 1240971"/>
              <a:gd name="connsiteX1" fmla="*/ 16856 w 619433"/>
              <a:gd name="connsiteY1" fmla="*/ 1232544 h 1240971"/>
              <a:gd name="connsiteX2" fmla="*/ 8428 w 619433"/>
              <a:gd name="connsiteY2" fmla="*/ 1080846 h 1240971"/>
              <a:gd name="connsiteX3" fmla="*/ 54780 w 619433"/>
              <a:gd name="connsiteY3" fmla="*/ 1042921 h 1240971"/>
              <a:gd name="connsiteX4" fmla="*/ 92705 w 619433"/>
              <a:gd name="connsiteY4" fmla="*/ 975500 h 1240971"/>
              <a:gd name="connsiteX5" fmla="*/ 206478 w 619433"/>
              <a:gd name="connsiteY5" fmla="*/ 731098 h 1240971"/>
              <a:gd name="connsiteX6" fmla="*/ 181195 w 619433"/>
              <a:gd name="connsiteY6" fmla="*/ 541476 h 1240971"/>
              <a:gd name="connsiteX7" fmla="*/ 134843 w 619433"/>
              <a:gd name="connsiteY7" fmla="*/ 537263 h 1240971"/>
              <a:gd name="connsiteX8" fmla="*/ 139057 w 619433"/>
              <a:gd name="connsiteY8" fmla="*/ 431917 h 1240971"/>
              <a:gd name="connsiteX9" fmla="*/ 181195 w 619433"/>
              <a:gd name="connsiteY9" fmla="*/ 440345 h 1240971"/>
              <a:gd name="connsiteX10" fmla="*/ 0 w 619433"/>
              <a:gd name="connsiteY10" fmla="*/ 259150 h 1240971"/>
              <a:gd name="connsiteX11" fmla="*/ 206478 w 619433"/>
              <a:gd name="connsiteY11" fmla="*/ 233867 h 1240971"/>
              <a:gd name="connsiteX12" fmla="*/ 248616 w 619433"/>
              <a:gd name="connsiteY12" fmla="*/ 149591 h 1240971"/>
              <a:gd name="connsiteX13" fmla="*/ 223333 w 619433"/>
              <a:gd name="connsiteY13" fmla="*/ 52673 h 1240971"/>
              <a:gd name="connsiteX14" fmla="*/ 303396 w 619433"/>
              <a:gd name="connsiteY14" fmla="*/ 2107 h 1240971"/>
              <a:gd name="connsiteX15" fmla="*/ 400314 w 619433"/>
              <a:gd name="connsiteY15" fmla="*/ 65314 h 1240971"/>
              <a:gd name="connsiteX16" fmla="*/ 370817 w 619433"/>
              <a:gd name="connsiteY16" fmla="*/ 132735 h 1240971"/>
              <a:gd name="connsiteX17" fmla="*/ 408741 w 619433"/>
              <a:gd name="connsiteY17" fmla="*/ 225439 h 1240971"/>
              <a:gd name="connsiteX18" fmla="*/ 619433 w 619433"/>
              <a:gd name="connsiteY18" fmla="*/ 280219 h 1240971"/>
              <a:gd name="connsiteX19" fmla="*/ 442452 w 619433"/>
              <a:gd name="connsiteY19" fmla="*/ 431917 h 1240971"/>
              <a:gd name="connsiteX20" fmla="*/ 476163 w 619433"/>
              <a:gd name="connsiteY20" fmla="*/ 436131 h 1240971"/>
              <a:gd name="connsiteX21" fmla="*/ 476163 w 619433"/>
              <a:gd name="connsiteY21" fmla="*/ 541476 h 1240971"/>
              <a:gd name="connsiteX22" fmla="*/ 421383 w 619433"/>
              <a:gd name="connsiteY22" fmla="*/ 541476 h 1240971"/>
              <a:gd name="connsiteX23" fmla="*/ 404528 w 619433"/>
              <a:gd name="connsiteY23" fmla="*/ 718457 h 1240971"/>
              <a:gd name="connsiteX24" fmla="*/ 514087 w 619433"/>
              <a:gd name="connsiteY24" fmla="*/ 979714 h 1240971"/>
              <a:gd name="connsiteX25" fmla="*/ 543584 w 619433"/>
              <a:gd name="connsiteY25" fmla="*/ 1042921 h 1240971"/>
              <a:gd name="connsiteX26" fmla="*/ 594150 w 619433"/>
              <a:gd name="connsiteY26" fmla="*/ 1085060 h 1240971"/>
              <a:gd name="connsiteX27" fmla="*/ 594150 w 619433"/>
              <a:gd name="connsiteY27" fmla="*/ 1177764 h 1240971"/>
              <a:gd name="connsiteX0" fmla="*/ 594150 w 619433"/>
              <a:gd name="connsiteY0" fmla="*/ 1240971 h 1240971"/>
              <a:gd name="connsiteX1" fmla="*/ 16856 w 619433"/>
              <a:gd name="connsiteY1" fmla="*/ 1232544 h 1240971"/>
              <a:gd name="connsiteX2" fmla="*/ 8428 w 619433"/>
              <a:gd name="connsiteY2" fmla="*/ 1080846 h 1240971"/>
              <a:gd name="connsiteX3" fmla="*/ 54780 w 619433"/>
              <a:gd name="connsiteY3" fmla="*/ 1042921 h 1240971"/>
              <a:gd name="connsiteX4" fmla="*/ 92705 w 619433"/>
              <a:gd name="connsiteY4" fmla="*/ 975500 h 1240971"/>
              <a:gd name="connsiteX5" fmla="*/ 206478 w 619433"/>
              <a:gd name="connsiteY5" fmla="*/ 731098 h 1240971"/>
              <a:gd name="connsiteX6" fmla="*/ 181195 w 619433"/>
              <a:gd name="connsiteY6" fmla="*/ 541476 h 1240971"/>
              <a:gd name="connsiteX7" fmla="*/ 134843 w 619433"/>
              <a:gd name="connsiteY7" fmla="*/ 537263 h 1240971"/>
              <a:gd name="connsiteX8" fmla="*/ 139057 w 619433"/>
              <a:gd name="connsiteY8" fmla="*/ 431917 h 1240971"/>
              <a:gd name="connsiteX9" fmla="*/ 181195 w 619433"/>
              <a:gd name="connsiteY9" fmla="*/ 440345 h 1240971"/>
              <a:gd name="connsiteX10" fmla="*/ 0 w 619433"/>
              <a:gd name="connsiteY10" fmla="*/ 259150 h 1240971"/>
              <a:gd name="connsiteX11" fmla="*/ 206478 w 619433"/>
              <a:gd name="connsiteY11" fmla="*/ 233867 h 1240971"/>
              <a:gd name="connsiteX12" fmla="*/ 248616 w 619433"/>
              <a:gd name="connsiteY12" fmla="*/ 149591 h 1240971"/>
              <a:gd name="connsiteX13" fmla="*/ 223333 w 619433"/>
              <a:gd name="connsiteY13" fmla="*/ 52673 h 1240971"/>
              <a:gd name="connsiteX14" fmla="*/ 303396 w 619433"/>
              <a:gd name="connsiteY14" fmla="*/ 2107 h 1240971"/>
              <a:gd name="connsiteX15" fmla="*/ 400314 w 619433"/>
              <a:gd name="connsiteY15" fmla="*/ 65314 h 1240971"/>
              <a:gd name="connsiteX16" fmla="*/ 370817 w 619433"/>
              <a:gd name="connsiteY16" fmla="*/ 132735 h 1240971"/>
              <a:gd name="connsiteX17" fmla="*/ 408741 w 619433"/>
              <a:gd name="connsiteY17" fmla="*/ 225439 h 1240971"/>
              <a:gd name="connsiteX18" fmla="*/ 619433 w 619433"/>
              <a:gd name="connsiteY18" fmla="*/ 280219 h 1240971"/>
              <a:gd name="connsiteX19" fmla="*/ 442452 w 619433"/>
              <a:gd name="connsiteY19" fmla="*/ 431917 h 1240971"/>
              <a:gd name="connsiteX20" fmla="*/ 476163 w 619433"/>
              <a:gd name="connsiteY20" fmla="*/ 436131 h 1240971"/>
              <a:gd name="connsiteX21" fmla="*/ 476163 w 619433"/>
              <a:gd name="connsiteY21" fmla="*/ 541476 h 1240971"/>
              <a:gd name="connsiteX22" fmla="*/ 421383 w 619433"/>
              <a:gd name="connsiteY22" fmla="*/ 541476 h 1240971"/>
              <a:gd name="connsiteX23" fmla="*/ 404528 w 619433"/>
              <a:gd name="connsiteY23" fmla="*/ 718457 h 1240971"/>
              <a:gd name="connsiteX24" fmla="*/ 514087 w 619433"/>
              <a:gd name="connsiteY24" fmla="*/ 979714 h 1240971"/>
              <a:gd name="connsiteX25" fmla="*/ 543584 w 619433"/>
              <a:gd name="connsiteY25" fmla="*/ 1042921 h 1240971"/>
              <a:gd name="connsiteX26" fmla="*/ 594150 w 619433"/>
              <a:gd name="connsiteY26" fmla="*/ 1085060 h 1240971"/>
              <a:gd name="connsiteX27" fmla="*/ 594150 w 619433"/>
              <a:gd name="connsiteY27" fmla="*/ 1177764 h 1240971"/>
              <a:gd name="connsiteX0" fmla="*/ 594150 w 619433"/>
              <a:gd name="connsiteY0" fmla="*/ 1240971 h 1240971"/>
              <a:gd name="connsiteX1" fmla="*/ 16856 w 619433"/>
              <a:gd name="connsiteY1" fmla="*/ 1232544 h 1240971"/>
              <a:gd name="connsiteX2" fmla="*/ 8428 w 619433"/>
              <a:gd name="connsiteY2" fmla="*/ 1080846 h 1240971"/>
              <a:gd name="connsiteX3" fmla="*/ 54780 w 619433"/>
              <a:gd name="connsiteY3" fmla="*/ 1042921 h 1240971"/>
              <a:gd name="connsiteX4" fmla="*/ 92705 w 619433"/>
              <a:gd name="connsiteY4" fmla="*/ 975500 h 1240971"/>
              <a:gd name="connsiteX5" fmla="*/ 206478 w 619433"/>
              <a:gd name="connsiteY5" fmla="*/ 731098 h 1240971"/>
              <a:gd name="connsiteX6" fmla="*/ 181195 w 619433"/>
              <a:gd name="connsiteY6" fmla="*/ 541476 h 1240971"/>
              <a:gd name="connsiteX7" fmla="*/ 134843 w 619433"/>
              <a:gd name="connsiteY7" fmla="*/ 537263 h 1240971"/>
              <a:gd name="connsiteX8" fmla="*/ 139057 w 619433"/>
              <a:gd name="connsiteY8" fmla="*/ 431917 h 1240971"/>
              <a:gd name="connsiteX9" fmla="*/ 181195 w 619433"/>
              <a:gd name="connsiteY9" fmla="*/ 440345 h 1240971"/>
              <a:gd name="connsiteX10" fmla="*/ 0 w 619433"/>
              <a:gd name="connsiteY10" fmla="*/ 259150 h 1240971"/>
              <a:gd name="connsiteX11" fmla="*/ 206478 w 619433"/>
              <a:gd name="connsiteY11" fmla="*/ 233867 h 1240971"/>
              <a:gd name="connsiteX12" fmla="*/ 248616 w 619433"/>
              <a:gd name="connsiteY12" fmla="*/ 149591 h 1240971"/>
              <a:gd name="connsiteX13" fmla="*/ 223333 w 619433"/>
              <a:gd name="connsiteY13" fmla="*/ 52673 h 1240971"/>
              <a:gd name="connsiteX14" fmla="*/ 303396 w 619433"/>
              <a:gd name="connsiteY14" fmla="*/ 2107 h 1240971"/>
              <a:gd name="connsiteX15" fmla="*/ 400314 w 619433"/>
              <a:gd name="connsiteY15" fmla="*/ 65314 h 1240971"/>
              <a:gd name="connsiteX16" fmla="*/ 370817 w 619433"/>
              <a:gd name="connsiteY16" fmla="*/ 132735 h 1240971"/>
              <a:gd name="connsiteX17" fmla="*/ 408741 w 619433"/>
              <a:gd name="connsiteY17" fmla="*/ 225439 h 1240971"/>
              <a:gd name="connsiteX18" fmla="*/ 619433 w 619433"/>
              <a:gd name="connsiteY18" fmla="*/ 280219 h 1240971"/>
              <a:gd name="connsiteX19" fmla="*/ 442452 w 619433"/>
              <a:gd name="connsiteY19" fmla="*/ 431917 h 1240971"/>
              <a:gd name="connsiteX20" fmla="*/ 476163 w 619433"/>
              <a:gd name="connsiteY20" fmla="*/ 436131 h 1240971"/>
              <a:gd name="connsiteX21" fmla="*/ 476163 w 619433"/>
              <a:gd name="connsiteY21" fmla="*/ 541476 h 1240971"/>
              <a:gd name="connsiteX22" fmla="*/ 421383 w 619433"/>
              <a:gd name="connsiteY22" fmla="*/ 541476 h 1240971"/>
              <a:gd name="connsiteX23" fmla="*/ 404528 w 619433"/>
              <a:gd name="connsiteY23" fmla="*/ 718457 h 1240971"/>
              <a:gd name="connsiteX24" fmla="*/ 514087 w 619433"/>
              <a:gd name="connsiteY24" fmla="*/ 979714 h 1240971"/>
              <a:gd name="connsiteX25" fmla="*/ 543584 w 619433"/>
              <a:gd name="connsiteY25" fmla="*/ 1042921 h 1240971"/>
              <a:gd name="connsiteX26" fmla="*/ 594150 w 619433"/>
              <a:gd name="connsiteY26" fmla="*/ 1085060 h 1240971"/>
              <a:gd name="connsiteX27" fmla="*/ 594150 w 619433"/>
              <a:gd name="connsiteY27" fmla="*/ 1177764 h 1240971"/>
              <a:gd name="connsiteX0" fmla="*/ 594150 w 619433"/>
              <a:gd name="connsiteY0" fmla="*/ 1240971 h 1240971"/>
              <a:gd name="connsiteX1" fmla="*/ 16856 w 619433"/>
              <a:gd name="connsiteY1" fmla="*/ 1232544 h 1240971"/>
              <a:gd name="connsiteX2" fmla="*/ 8428 w 619433"/>
              <a:gd name="connsiteY2" fmla="*/ 1080846 h 1240971"/>
              <a:gd name="connsiteX3" fmla="*/ 54780 w 619433"/>
              <a:gd name="connsiteY3" fmla="*/ 1042921 h 1240971"/>
              <a:gd name="connsiteX4" fmla="*/ 92705 w 619433"/>
              <a:gd name="connsiteY4" fmla="*/ 975500 h 1240971"/>
              <a:gd name="connsiteX5" fmla="*/ 206478 w 619433"/>
              <a:gd name="connsiteY5" fmla="*/ 731098 h 1240971"/>
              <a:gd name="connsiteX6" fmla="*/ 181195 w 619433"/>
              <a:gd name="connsiteY6" fmla="*/ 541476 h 1240971"/>
              <a:gd name="connsiteX7" fmla="*/ 134843 w 619433"/>
              <a:gd name="connsiteY7" fmla="*/ 537263 h 1240971"/>
              <a:gd name="connsiteX8" fmla="*/ 139057 w 619433"/>
              <a:gd name="connsiteY8" fmla="*/ 431917 h 1240971"/>
              <a:gd name="connsiteX9" fmla="*/ 181195 w 619433"/>
              <a:gd name="connsiteY9" fmla="*/ 440345 h 1240971"/>
              <a:gd name="connsiteX10" fmla="*/ 0 w 619433"/>
              <a:gd name="connsiteY10" fmla="*/ 259150 h 1240971"/>
              <a:gd name="connsiteX11" fmla="*/ 206478 w 619433"/>
              <a:gd name="connsiteY11" fmla="*/ 233867 h 1240971"/>
              <a:gd name="connsiteX12" fmla="*/ 248616 w 619433"/>
              <a:gd name="connsiteY12" fmla="*/ 149591 h 1240971"/>
              <a:gd name="connsiteX13" fmla="*/ 223333 w 619433"/>
              <a:gd name="connsiteY13" fmla="*/ 52673 h 1240971"/>
              <a:gd name="connsiteX14" fmla="*/ 303396 w 619433"/>
              <a:gd name="connsiteY14" fmla="*/ 2107 h 1240971"/>
              <a:gd name="connsiteX15" fmla="*/ 400314 w 619433"/>
              <a:gd name="connsiteY15" fmla="*/ 65314 h 1240971"/>
              <a:gd name="connsiteX16" fmla="*/ 370817 w 619433"/>
              <a:gd name="connsiteY16" fmla="*/ 132735 h 1240971"/>
              <a:gd name="connsiteX17" fmla="*/ 408741 w 619433"/>
              <a:gd name="connsiteY17" fmla="*/ 225439 h 1240971"/>
              <a:gd name="connsiteX18" fmla="*/ 619433 w 619433"/>
              <a:gd name="connsiteY18" fmla="*/ 280219 h 1240971"/>
              <a:gd name="connsiteX19" fmla="*/ 442452 w 619433"/>
              <a:gd name="connsiteY19" fmla="*/ 431917 h 1240971"/>
              <a:gd name="connsiteX20" fmla="*/ 476163 w 619433"/>
              <a:gd name="connsiteY20" fmla="*/ 436131 h 1240971"/>
              <a:gd name="connsiteX21" fmla="*/ 476163 w 619433"/>
              <a:gd name="connsiteY21" fmla="*/ 541476 h 1240971"/>
              <a:gd name="connsiteX22" fmla="*/ 421383 w 619433"/>
              <a:gd name="connsiteY22" fmla="*/ 541476 h 1240971"/>
              <a:gd name="connsiteX23" fmla="*/ 404528 w 619433"/>
              <a:gd name="connsiteY23" fmla="*/ 718457 h 1240971"/>
              <a:gd name="connsiteX24" fmla="*/ 514087 w 619433"/>
              <a:gd name="connsiteY24" fmla="*/ 979714 h 1240971"/>
              <a:gd name="connsiteX25" fmla="*/ 543584 w 619433"/>
              <a:gd name="connsiteY25" fmla="*/ 1042921 h 1240971"/>
              <a:gd name="connsiteX26" fmla="*/ 594150 w 619433"/>
              <a:gd name="connsiteY26" fmla="*/ 1085060 h 1240971"/>
              <a:gd name="connsiteX27" fmla="*/ 594150 w 619433"/>
              <a:gd name="connsiteY27" fmla="*/ 1177764 h 1240971"/>
              <a:gd name="connsiteX0" fmla="*/ 674914 w 700197"/>
              <a:gd name="connsiteY0" fmla="*/ 1240971 h 1240971"/>
              <a:gd name="connsiteX1" fmla="*/ 97620 w 700197"/>
              <a:gd name="connsiteY1" fmla="*/ 1232544 h 1240971"/>
              <a:gd name="connsiteX2" fmla="*/ 89192 w 700197"/>
              <a:gd name="connsiteY2" fmla="*/ 1080846 h 1240971"/>
              <a:gd name="connsiteX3" fmla="*/ 135544 w 700197"/>
              <a:gd name="connsiteY3" fmla="*/ 1042921 h 1240971"/>
              <a:gd name="connsiteX4" fmla="*/ 173469 w 700197"/>
              <a:gd name="connsiteY4" fmla="*/ 975500 h 1240971"/>
              <a:gd name="connsiteX5" fmla="*/ 287242 w 700197"/>
              <a:gd name="connsiteY5" fmla="*/ 731098 h 1240971"/>
              <a:gd name="connsiteX6" fmla="*/ 261959 w 700197"/>
              <a:gd name="connsiteY6" fmla="*/ 541476 h 1240971"/>
              <a:gd name="connsiteX7" fmla="*/ 215607 w 700197"/>
              <a:gd name="connsiteY7" fmla="*/ 537263 h 1240971"/>
              <a:gd name="connsiteX8" fmla="*/ 219821 w 700197"/>
              <a:gd name="connsiteY8" fmla="*/ 431917 h 1240971"/>
              <a:gd name="connsiteX9" fmla="*/ 261959 w 700197"/>
              <a:gd name="connsiteY9" fmla="*/ 440345 h 1240971"/>
              <a:gd name="connsiteX10" fmla="*/ 80764 w 700197"/>
              <a:gd name="connsiteY10" fmla="*/ 259150 h 1240971"/>
              <a:gd name="connsiteX11" fmla="*/ 287242 w 700197"/>
              <a:gd name="connsiteY11" fmla="*/ 233867 h 1240971"/>
              <a:gd name="connsiteX12" fmla="*/ 329380 w 700197"/>
              <a:gd name="connsiteY12" fmla="*/ 149591 h 1240971"/>
              <a:gd name="connsiteX13" fmla="*/ 304097 w 700197"/>
              <a:gd name="connsiteY13" fmla="*/ 52673 h 1240971"/>
              <a:gd name="connsiteX14" fmla="*/ 384160 w 700197"/>
              <a:gd name="connsiteY14" fmla="*/ 2107 h 1240971"/>
              <a:gd name="connsiteX15" fmla="*/ 481078 w 700197"/>
              <a:gd name="connsiteY15" fmla="*/ 65314 h 1240971"/>
              <a:gd name="connsiteX16" fmla="*/ 451581 w 700197"/>
              <a:gd name="connsiteY16" fmla="*/ 132735 h 1240971"/>
              <a:gd name="connsiteX17" fmla="*/ 489505 w 700197"/>
              <a:gd name="connsiteY17" fmla="*/ 225439 h 1240971"/>
              <a:gd name="connsiteX18" fmla="*/ 700197 w 700197"/>
              <a:gd name="connsiteY18" fmla="*/ 280219 h 1240971"/>
              <a:gd name="connsiteX19" fmla="*/ 523216 w 700197"/>
              <a:gd name="connsiteY19" fmla="*/ 431917 h 1240971"/>
              <a:gd name="connsiteX20" fmla="*/ 556927 w 700197"/>
              <a:gd name="connsiteY20" fmla="*/ 436131 h 1240971"/>
              <a:gd name="connsiteX21" fmla="*/ 556927 w 700197"/>
              <a:gd name="connsiteY21" fmla="*/ 541476 h 1240971"/>
              <a:gd name="connsiteX22" fmla="*/ 502147 w 700197"/>
              <a:gd name="connsiteY22" fmla="*/ 541476 h 1240971"/>
              <a:gd name="connsiteX23" fmla="*/ 485292 w 700197"/>
              <a:gd name="connsiteY23" fmla="*/ 718457 h 1240971"/>
              <a:gd name="connsiteX24" fmla="*/ 594851 w 700197"/>
              <a:gd name="connsiteY24" fmla="*/ 979714 h 1240971"/>
              <a:gd name="connsiteX25" fmla="*/ 624348 w 700197"/>
              <a:gd name="connsiteY25" fmla="*/ 1042921 h 1240971"/>
              <a:gd name="connsiteX26" fmla="*/ 674914 w 700197"/>
              <a:gd name="connsiteY26" fmla="*/ 1085060 h 1240971"/>
              <a:gd name="connsiteX27" fmla="*/ 674914 w 700197"/>
              <a:gd name="connsiteY27" fmla="*/ 1177764 h 1240971"/>
              <a:gd name="connsiteX0" fmla="*/ 674914 w 700197"/>
              <a:gd name="connsiteY0" fmla="*/ 1240971 h 1240971"/>
              <a:gd name="connsiteX1" fmla="*/ 97620 w 700197"/>
              <a:gd name="connsiteY1" fmla="*/ 1232544 h 1240971"/>
              <a:gd name="connsiteX2" fmla="*/ 89192 w 700197"/>
              <a:gd name="connsiteY2" fmla="*/ 1080846 h 1240971"/>
              <a:gd name="connsiteX3" fmla="*/ 135544 w 700197"/>
              <a:gd name="connsiteY3" fmla="*/ 1042921 h 1240971"/>
              <a:gd name="connsiteX4" fmla="*/ 173469 w 700197"/>
              <a:gd name="connsiteY4" fmla="*/ 975500 h 1240971"/>
              <a:gd name="connsiteX5" fmla="*/ 287242 w 700197"/>
              <a:gd name="connsiteY5" fmla="*/ 731098 h 1240971"/>
              <a:gd name="connsiteX6" fmla="*/ 261959 w 700197"/>
              <a:gd name="connsiteY6" fmla="*/ 541476 h 1240971"/>
              <a:gd name="connsiteX7" fmla="*/ 215607 w 700197"/>
              <a:gd name="connsiteY7" fmla="*/ 537263 h 1240971"/>
              <a:gd name="connsiteX8" fmla="*/ 219821 w 700197"/>
              <a:gd name="connsiteY8" fmla="*/ 431917 h 1240971"/>
              <a:gd name="connsiteX9" fmla="*/ 261959 w 700197"/>
              <a:gd name="connsiteY9" fmla="*/ 440345 h 1240971"/>
              <a:gd name="connsiteX10" fmla="*/ 80764 w 700197"/>
              <a:gd name="connsiteY10" fmla="*/ 259150 h 1240971"/>
              <a:gd name="connsiteX11" fmla="*/ 287242 w 700197"/>
              <a:gd name="connsiteY11" fmla="*/ 233867 h 1240971"/>
              <a:gd name="connsiteX12" fmla="*/ 329380 w 700197"/>
              <a:gd name="connsiteY12" fmla="*/ 149591 h 1240971"/>
              <a:gd name="connsiteX13" fmla="*/ 304097 w 700197"/>
              <a:gd name="connsiteY13" fmla="*/ 52673 h 1240971"/>
              <a:gd name="connsiteX14" fmla="*/ 384160 w 700197"/>
              <a:gd name="connsiteY14" fmla="*/ 2107 h 1240971"/>
              <a:gd name="connsiteX15" fmla="*/ 481078 w 700197"/>
              <a:gd name="connsiteY15" fmla="*/ 65314 h 1240971"/>
              <a:gd name="connsiteX16" fmla="*/ 451581 w 700197"/>
              <a:gd name="connsiteY16" fmla="*/ 132735 h 1240971"/>
              <a:gd name="connsiteX17" fmla="*/ 489505 w 700197"/>
              <a:gd name="connsiteY17" fmla="*/ 225439 h 1240971"/>
              <a:gd name="connsiteX18" fmla="*/ 700197 w 700197"/>
              <a:gd name="connsiteY18" fmla="*/ 280219 h 1240971"/>
              <a:gd name="connsiteX19" fmla="*/ 523216 w 700197"/>
              <a:gd name="connsiteY19" fmla="*/ 431917 h 1240971"/>
              <a:gd name="connsiteX20" fmla="*/ 556927 w 700197"/>
              <a:gd name="connsiteY20" fmla="*/ 436131 h 1240971"/>
              <a:gd name="connsiteX21" fmla="*/ 556927 w 700197"/>
              <a:gd name="connsiteY21" fmla="*/ 541476 h 1240971"/>
              <a:gd name="connsiteX22" fmla="*/ 502147 w 700197"/>
              <a:gd name="connsiteY22" fmla="*/ 541476 h 1240971"/>
              <a:gd name="connsiteX23" fmla="*/ 485292 w 700197"/>
              <a:gd name="connsiteY23" fmla="*/ 718457 h 1240971"/>
              <a:gd name="connsiteX24" fmla="*/ 594851 w 700197"/>
              <a:gd name="connsiteY24" fmla="*/ 979714 h 1240971"/>
              <a:gd name="connsiteX25" fmla="*/ 624348 w 700197"/>
              <a:gd name="connsiteY25" fmla="*/ 1042921 h 1240971"/>
              <a:gd name="connsiteX26" fmla="*/ 674914 w 700197"/>
              <a:gd name="connsiteY26" fmla="*/ 1085060 h 1240971"/>
              <a:gd name="connsiteX27" fmla="*/ 674914 w 700197"/>
              <a:gd name="connsiteY27" fmla="*/ 1177764 h 1240971"/>
              <a:gd name="connsiteX0" fmla="*/ 674914 w 700197"/>
              <a:gd name="connsiteY0" fmla="*/ 1240971 h 1240971"/>
              <a:gd name="connsiteX1" fmla="*/ 97620 w 700197"/>
              <a:gd name="connsiteY1" fmla="*/ 1232544 h 1240971"/>
              <a:gd name="connsiteX2" fmla="*/ 89192 w 700197"/>
              <a:gd name="connsiteY2" fmla="*/ 1080846 h 1240971"/>
              <a:gd name="connsiteX3" fmla="*/ 135544 w 700197"/>
              <a:gd name="connsiteY3" fmla="*/ 1042921 h 1240971"/>
              <a:gd name="connsiteX4" fmla="*/ 173469 w 700197"/>
              <a:gd name="connsiteY4" fmla="*/ 975500 h 1240971"/>
              <a:gd name="connsiteX5" fmla="*/ 287242 w 700197"/>
              <a:gd name="connsiteY5" fmla="*/ 731098 h 1240971"/>
              <a:gd name="connsiteX6" fmla="*/ 261959 w 700197"/>
              <a:gd name="connsiteY6" fmla="*/ 541476 h 1240971"/>
              <a:gd name="connsiteX7" fmla="*/ 215607 w 700197"/>
              <a:gd name="connsiteY7" fmla="*/ 537263 h 1240971"/>
              <a:gd name="connsiteX8" fmla="*/ 219821 w 700197"/>
              <a:gd name="connsiteY8" fmla="*/ 431917 h 1240971"/>
              <a:gd name="connsiteX9" fmla="*/ 261959 w 700197"/>
              <a:gd name="connsiteY9" fmla="*/ 440345 h 1240971"/>
              <a:gd name="connsiteX10" fmla="*/ 80764 w 700197"/>
              <a:gd name="connsiteY10" fmla="*/ 259150 h 1240971"/>
              <a:gd name="connsiteX11" fmla="*/ 287242 w 700197"/>
              <a:gd name="connsiteY11" fmla="*/ 233867 h 1240971"/>
              <a:gd name="connsiteX12" fmla="*/ 329380 w 700197"/>
              <a:gd name="connsiteY12" fmla="*/ 149591 h 1240971"/>
              <a:gd name="connsiteX13" fmla="*/ 304097 w 700197"/>
              <a:gd name="connsiteY13" fmla="*/ 52673 h 1240971"/>
              <a:gd name="connsiteX14" fmla="*/ 384160 w 700197"/>
              <a:gd name="connsiteY14" fmla="*/ 2107 h 1240971"/>
              <a:gd name="connsiteX15" fmla="*/ 481078 w 700197"/>
              <a:gd name="connsiteY15" fmla="*/ 65314 h 1240971"/>
              <a:gd name="connsiteX16" fmla="*/ 451581 w 700197"/>
              <a:gd name="connsiteY16" fmla="*/ 132735 h 1240971"/>
              <a:gd name="connsiteX17" fmla="*/ 489505 w 700197"/>
              <a:gd name="connsiteY17" fmla="*/ 225439 h 1240971"/>
              <a:gd name="connsiteX18" fmla="*/ 700197 w 700197"/>
              <a:gd name="connsiteY18" fmla="*/ 280219 h 1240971"/>
              <a:gd name="connsiteX19" fmla="*/ 523216 w 700197"/>
              <a:gd name="connsiteY19" fmla="*/ 431917 h 1240971"/>
              <a:gd name="connsiteX20" fmla="*/ 556927 w 700197"/>
              <a:gd name="connsiteY20" fmla="*/ 436131 h 1240971"/>
              <a:gd name="connsiteX21" fmla="*/ 556927 w 700197"/>
              <a:gd name="connsiteY21" fmla="*/ 541476 h 1240971"/>
              <a:gd name="connsiteX22" fmla="*/ 502147 w 700197"/>
              <a:gd name="connsiteY22" fmla="*/ 541476 h 1240971"/>
              <a:gd name="connsiteX23" fmla="*/ 485292 w 700197"/>
              <a:gd name="connsiteY23" fmla="*/ 718457 h 1240971"/>
              <a:gd name="connsiteX24" fmla="*/ 594851 w 700197"/>
              <a:gd name="connsiteY24" fmla="*/ 979714 h 1240971"/>
              <a:gd name="connsiteX25" fmla="*/ 624348 w 700197"/>
              <a:gd name="connsiteY25" fmla="*/ 1042921 h 1240971"/>
              <a:gd name="connsiteX26" fmla="*/ 674914 w 700197"/>
              <a:gd name="connsiteY26" fmla="*/ 1085060 h 1240971"/>
              <a:gd name="connsiteX27" fmla="*/ 674914 w 700197"/>
              <a:gd name="connsiteY27" fmla="*/ 1177764 h 1240971"/>
              <a:gd name="connsiteX0" fmla="*/ 674914 w 700197"/>
              <a:gd name="connsiteY0" fmla="*/ 1240971 h 1240971"/>
              <a:gd name="connsiteX1" fmla="*/ 97620 w 700197"/>
              <a:gd name="connsiteY1" fmla="*/ 1232544 h 1240971"/>
              <a:gd name="connsiteX2" fmla="*/ 89192 w 700197"/>
              <a:gd name="connsiteY2" fmla="*/ 1080846 h 1240971"/>
              <a:gd name="connsiteX3" fmla="*/ 135544 w 700197"/>
              <a:gd name="connsiteY3" fmla="*/ 1042921 h 1240971"/>
              <a:gd name="connsiteX4" fmla="*/ 173469 w 700197"/>
              <a:gd name="connsiteY4" fmla="*/ 975500 h 1240971"/>
              <a:gd name="connsiteX5" fmla="*/ 287242 w 700197"/>
              <a:gd name="connsiteY5" fmla="*/ 731098 h 1240971"/>
              <a:gd name="connsiteX6" fmla="*/ 261959 w 700197"/>
              <a:gd name="connsiteY6" fmla="*/ 541476 h 1240971"/>
              <a:gd name="connsiteX7" fmla="*/ 215607 w 700197"/>
              <a:gd name="connsiteY7" fmla="*/ 537263 h 1240971"/>
              <a:gd name="connsiteX8" fmla="*/ 219821 w 700197"/>
              <a:gd name="connsiteY8" fmla="*/ 431917 h 1240971"/>
              <a:gd name="connsiteX9" fmla="*/ 261959 w 700197"/>
              <a:gd name="connsiteY9" fmla="*/ 440345 h 1240971"/>
              <a:gd name="connsiteX10" fmla="*/ 80764 w 700197"/>
              <a:gd name="connsiteY10" fmla="*/ 259150 h 1240971"/>
              <a:gd name="connsiteX11" fmla="*/ 287242 w 700197"/>
              <a:gd name="connsiteY11" fmla="*/ 233867 h 1240971"/>
              <a:gd name="connsiteX12" fmla="*/ 329380 w 700197"/>
              <a:gd name="connsiteY12" fmla="*/ 149591 h 1240971"/>
              <a:gd name="connsiteX13" fmla="*/ 304097 w 700197"/>
              <a:gd name="connsiteY13" fmla="*/ 52673 h 1240971"/>
              <a:gd name="connsiteX14" fmla="*/ 384160 w 700197"/>
              <a:gd name="connsiteY14" fmla="*/ 2107 h 1240971"/>
              <a:gd name="connsiteX15" fmla="*/ 481078 w 700197"/>
              <a:gd name="connsiteY15" fmla="*/ 65314 h 1240971"/>
              <a:gd name="connsiteX16" fmla="*/ 451581 w 700197"/>
              <a:gd name="connsiteY16" fmla="*/ 132735 h 1240971"/>
              <a:gd name="connsiteX17" fmla="*/ 489505 w 700197"/>
              <a:gd name="connsiteY17" fmla="*/ 225439 h 1240971"/>
              <a:gd name="connsiteX18" fmla="*/ 700197 w 700197"/>
              <a:gd name="connsiteY18" fmla="*/ 280219 h 1240971"/>
              <a:gd name="connsiteX19" fmla="*/ 523216 w 700197"/>
              <a:gd name="connsiteY19" fmla="*/ 431917 h 1240971"/>
              <a:gd name="connsiteX20" fmla="*/ 556927 w 700197"/>
              <a:gd name="connsiteY20" fmla="*/ 436131 h 1240971"/>
              <a:gd name="connsiteX21" fmla="*/ 556927 w 700197"/>
              <a:gd name="connsiteY21" fmla="*/ 541476 h 1240971"/>
              <a:gd name="connsiteX22" fmla="*/ 502147 w 700197"/>
              <a:gd name="connsiteY22" fmla="*/ 541476 h 1240971"/>
              <a:gd name="connsiteX23" fmla="*/ 485292 w 700197"/>
              <a:gd name="connsiteY23" fmla="*/ 718457 h 1240971"/>
              <a:gd name="connsiteX24" fmla="*/ 594851 w 700197"/>
              <a:gd name="connsiteY24" fmla="*/ 979714 h 1240971"/>
              <a:gd name="connsiteX25" fmla="*/ 624348 w 700197"/>
              <a:gd name="connsiteY25" fmla="*/ 1042921 h 1240971"/>
              <a:gd name="connsiteX26" fmla="*/ 674914 w 700197"/>
              <a:gd name="connsiteY26" fmla="*/ 1085060 h 1240971"/>
              <a:gd name="connsiteX27" fmla="*/ 674914 w 700197"/>
              <a:gd name="connsiteY27" fmla="*/ 1177764 h 1240971"/>
              <a:gd name="connsiteX0" fmla="*/ 674914 w 700197"/>
              <a:gd name="connsiteY0" fmla="*/ 1240971 h 1240971"/>
              <a:gd name="connsiteX1" fmla="*/ 97620 w 700197"/>
              <a:gd name="connsiteY1" fmla="*/ 1232544 h 1240971"/>
              <a:gd name="connsiteX2" fmla="*/ 89192 w 700197"/>
              <a:gd name="connsiteY2" fmla="*/ 1080846 h 1240971"/>
              <a:gd name="connsiteX3" fmla="*/ 135544 w 700197"/>
              <a:gd name="connsiteY3" fmla="*/ 1042921 h 1240971"/>
              <a:gd name="connsiteX4" fmla="*/ 173469 w 700197"/>
              <a:gd name="connsiteY4" fmla="*/ 975500 h 1240971"/>
              <a:gd name="connsiteX5" fmla="*/ 287242 w 700197"/>
              <a:gd name="connsiteY5" fmla="*/ 731098 h 1240971"/>
              <a:gd name="connsiteX6" fmla="*/ 261959 w 700197"/>
              <a:gd name="connsiteY6" fmla="*/ 541476 h 1240971"/>
              <a:gd name="connsiteX7" fmla="*/ 215607 w 700197"/>
              <a:gd name="connsiteY7" fmla="*/ 537263 h 1240971"/>
              <a:gd name="connsiteX8" fmla="*/ 219821 w 700197"/>
              <a:gd name="connsiteY8" fmla="*/ 431917 h 1240971"/>
              <a:gd name="connsiteX9" fmla="*/ 261959 w 700197"/>
              <a:gd name="connsiteY9" fmla="*/ 440345 h 1240971"/>
              <a:gd name="connsiteX10" fmla="*/ 80764 w 700197"/>
              <a:gd name="connsiteY10" fmla="*/ 259150 h 1240971"/>
              <a:gd name="connsiteX11" fmla="*/ 287242 w 700197"/>
              <a:gd name="connsiteY11" fmla="*/ 233867 h 1240971"/>
              <a:gd name="connsiteX12" fmla="*/ 329380 w 700197"/>
              <a:gd name="connsiteY12" fmla="*/ 149591 h 1240971"/>
              <a:gd name="connsiteX13" fmla="*/ 304097 w 700197"/>
              <a:gd name="connsiteY13" fmla="*/ 52673 h 1240971"/>
              <a:gd name="connsiteX14" fmla="*/ 384160 w 700197"/>
              <a:gd name="connsiteY14" fmla="*/ 2107 h 1240971"/>
              <a:gd name="connsiteX15" fmla="*/ 481078 w 700197"/>
              <a:gd name="connsiteY15" fmla="*/ 65314 h 1240971"/>
              <a:gd name="connsiteX16" fmla="*/ 451581 w 700197"/>
              <a:gd name="connsiteY16" fmla="*/ 132735 h 1240971"/>
              <a:gd name="connsiteX17" fmla="*/ 489505 w 700197"/>
              <a:gd name="connsiteY17" fmla="*/ 225439 h 1240971"/>
              <a:gd name="connsiteX18" fmla="*/ 700197 w 700197"/>
              <a:gd name="connsiteY18" fmla="*/ 280219 h 1240971"/>
              <a:gd name="connsiteX19" fmla="*/ 523216 w 700197"/>
              <a:gd name="connsiteY19" fmla="*/ 431917 h 1240971"/>
              <a:gd name="connsiteX20" fmla="*/ 556927 w 700197"/>
              <a:gd name="connsiteY20" fmla="*/ 436131 h 1240971"/>
              <a:gd name="connsiteX21" fmla="*/ 556927 w 700197"/>
              <a:gd name="connsiteY21" fmla="*/ 541476 h 1240971"/>
              <a:gd name="connsiteX22" fmla="*/ 502147 w 700197"/>
              <a:gd name="connsiteY22" fmla="*/ 541476 h 1240971"/>
              <a:gd name="connsiteX23" fmla="*/ 485292 w 700197"/>
              <a:gd name="connsiteY23" fmla="*/ 718457 h 1240971"/>
              <a:gd name="connsiteX24" fmla="*/ 594851 w 700197"/>
              <a:gd name="connsiteY24" fmla="*/ 979714 h 1240971"/>
              <a:gd name="connsiteX25" fmla="*/ 624348 w 700197"/>
              <a:gd name="connsiteY25" fmla="*/ 1042921 h 1240971"/>
              <a:gd name="connsiteX26" fmla="*/ 674914 w 700197"/>
              <a:gd name="connsiteY26" fmla="*/ 1085060 h 1240971"/>
              <a:gd name="connsiteX27" fmla="*/ 674914 w 700197"/>
              <a:gd name="connsiteY27" fmla="*/ 1177764 h 1240971"/>
              <a:gd name="connsiteX0" fmla="*/ 674914 w 700197"/>
              <a:gd name="connsiteY0" fmla="*/ 1240971 h 1240971"/>
              <a:gd name="connsiteX1" fmla="*/ 97620 w 700197"/>
              <a:gd name="connsiteY1" fmla="*/ 1232544 h 1240971"/>
              <a:gd name="connsiteX2" fmla="*/ 89192 w 700197"/>
              <a:gd name="connsiteY2" fmla="*/ 1080846 h 1240971"/>
              <a:gd name="connsiteX3" fmla="*/ 135544 w 700197"/>
              <a:gd name="connsiteY3" fmla="*/ 1042921 h 1240971"/>
              <a:gd name="connsiteX4" fmla="*/ 173469 w 700197"/>
              <a:gd name="connsiteY4" fmla="*/ 975500 h 1240971"/>
              <a:gd name="connsiteX5" fmla="*/ 287242 w 700197"/>
              <a:gd name="connsiteY5" fmla="*/ 731098 h 1240971"/>
              <a:gd name="connsiteX6" fmla="*/ 261959 w 700197"/>
              <a:gd name="connsiteY6" fmla="*/ 541476 h 1240971"/>
              <a:gd name="connsiteX7" fmla="*/ 215607 w 700197"/>
              <a:gd name="connsiteY7" fmla="*/ 537263 h 1240971"/>
              <a:gd name="connsiteX8" fmla="*/ 219821 w 700197"/>
              <a:gd name="connsiteY8" fmla="*/ 431917 h 1240971"/>
              <a:gd name="connsiteX9" fmla="*/ 261959 w 700197"/>
              <a:gd name="connsiteY9" fmla="*/ 440345 h 1240971"/>
              <a:gd name="connsiteX10" fmla="*/ 80764 w 700197"/>
              <a:gd name="connsiteY10" fmla="*/ 259150 h 1240971"/>
              <a:gd name="connsiteX11" fmla="*/ 287242 w 700197"/>
              <a:gd name="connsiteY11" fmla="*/ 233867 h 1240971"/>
              <a:gd name="connsiteX12" fmla="*/ 329380 w 700197"/>
              <a:gd name="connsiteY12" fmla="*/ 149591 h 1240971"/>
              <a:gd name="connsiteX13" fmla="*/ 304097 w 700197"/>
              <a:gd name="connsiteY13" fmla="*/ 52673 h 1240971"/>
              <a:gd name="connsiteX14" fmla="*/ 384160 w 700197"/>
              <a:gd name="connsiteY14" fmla="*/ 2107 h 1240971"/>
              <a:gd name="connsiteX15" fmla="*/ 481078 w 700197"/>
              <a:gd name="connsiteY15" fmla="*/ 65314 h 1240971"/>
              <a:gd name="connsiteX16" fmla="*/ 451581 w 700197"/>
              <a:gd name="connsiteY16" fmla="*/ 132735 h 1240971"/>
              <a:gd name="connsiteX17" fmla="*/ 489505 w 700197"/>
              <a:gd name="connsiteY17" fmla="*/ 225439 h 1240971"/>
              <a:gd name="connsiteX18" fmla="*/ 700197 w 700197"/>
              <a:gd name="connsiteY18" fmla="*/ 280219 h 1240971"/>
              <a:gd name="connsiteX19" fmla="*/ 523216 w 700197"/>
              <a:gd name="connsiteY19" fmla="*/ 431917 h 1240971"/>
              <a:gd name="connsiteX20" fmla="*/ 556927 w 700197"/>
              <a:gd name="connsiteY20" fmla="*/ 436131 h 1240971"/>
              <a:gd name="connsiteX21" fmla="*/ 556927 w 700197"/>
              <a:gd name="connsiteY21" fmla="*/ 541476 h 1240971"/>
              <a:gd name="connsiteX22" fmla="*/ 502147 w 700197"/>
              <a:gd name="connsiteY22" fmla="*/ 541476 h 1240971"/>
              <a:gd name="connsiteX23" fmla="*/ 485292 w 700197"/>
              <a:gd name="connsiteY23" fmla="*/ 718457 h 1240971"/>
              <a:gd name="connsiteX24" fmla="*/ 594851 w 700197"/>
              <a:gd name="connsiteY24" fmla="*/ 979714 h 1240971"/>
              <a:gd name="connsiteX25" fmla="*/ 626968 w 700197"/>
              <a:gd name="connsiteY25" fmla="*/ 1026446 h 1240971"/>
              <a:gd name="connsiteX26" fmla="*/ 674914 w 700197"/>
              <a:gd name="connsiteY26" fmla="*/ 1085060 h 1240971"/>
              <a:gd name="connsiteX27" fmla="*/ 674914 w 700197"/>
              <a:gd name="connsiteY27" fmla="*/ 1177764 h 1240971"/>
              <a:gd name="connsiteX0" fmla="*/ 594150 w 619433"/>
              <a:gd name="connsiteY0" fmla="*/ 1240971 h 1240971"/>
              <a:gd name="connsiteX1" fmla="*/ 16856 w 619433"/>
              <a:gd name="connsiteY1" fmla="*/ 1232544 h 1240971"/>
              <a:gd name="connsiteX2" fmla="*/ 8428 w 619433"/>
              <a:gd name="connsiteY2" fmla="*/ 1080846 h 1240971"/>
              <a:gd name="connsiteX3" fmla="*/ 54780 w 619433"/>
              <a:gd name="connsiteY3" fmla="*/ 1042921 h 1240971"/>
              <a:gd name="connsiteX4" fmla="*/ 92705 w 619433"/>
              <a:gd name="connsiteY4" fmla="*/ 975500 h 1240971"/>
              <a:gd name="connsiteX5" fmla="*/ 206478 w 619433"/>
              <a:gd name="connsiteY5" fmla="*/ 731098 h 1240971"/>
              <a:gd name="connsiteX6" fmla="*/ 181195 w 619433"/>
              <a:gd name="connsiteY6" fmla="*/ 541476 h 1240971"/>
              <a:gd name="connsiteX7" fmla="*/ 134843 w 619433"/>
              <a:gd name="connsiteY7" fmla="*/ 537263 h 1240971"/>
              <a:gd name="connsiteX8" fmla="*/ 139057 w 619433"/>
              <a:gd name="connsiteY8" fmla="*/ 431917 h 1240971"/>
              <a:gd name="connsiteX9" fmla="*/ 181195 w 619433"/>
              <a:gd name="connsiteY9" fmla="*/ 440345 h 1240971"/>
              <a:gd name="connsiteX10" fmla="*/ 0 w 619433"/>
              <a:gd name="connsiteY10" fmla="*/ 259150 h 1240971"/>
              <a:gd name="connsiteX11" fmla="*/ 206478 w 619433"/>
              <a:gd name="connsiteY11" fmla="*/ 233867 h 1240971"/>
              <a:gd name="connsiteX12" fmla="*/ 248616 w 619433"/>
              <a:gd name="connsiteY12" fmla="*/ 149591 h 1240971"/>
              <a:gd name="connsiteX13" fmla="*/ 223333 w 619433"/>
              <a:gd name="connsiteY13" fmla="*/ 52673 h 1240971"/>
              <a:gd name="connsiteX14" fmla="*/ 303396 w 619433"/>
              <a:gd name="connsiteY14" fmla="*/ 2107 h 1240971"/>
              <a:gd name="connsiteX15" fmla="*/ 400314 w 619433"/>
              <a:gd name="connsiteY15" fmla="*/ 65314 h 1240971"/>
              <a:gd name="connsiteX16" fmla="*/ 370817 w 619433"/>
              <a:gd name="connsiteY16" fmla="*/ 132735 h 1240971"/>
              <a:gd name="connsiteX17" fmla="*/ 408741 w 619433"/>
              <a:gd name="connsiteY17" fmla="*/ 225439 h 1240971"/>
              <a:gd name="connsiteX18" fmla="*/ 619433 w 619433"/>
              <a:gd name="connsiteY18" fmla="*/ 280219 h 1240971"/>
              <a:gd name="connsiteX19" fmla="*/ 442452 w 619433"/>
              <a:gd name="connsiteY19" fmla="*/ 431917 h 1240971"/>
              <a:gd name="connsiteX20" fmla="*/ 476163 w 619433"/>
              <a:gd name="connsiteY20" fmla="*/ 436131 h 1240971"/>
              <a:gd name="connsiteX21" fmla="*/ 476163 w 619433"/>
              <a:gd name="connsiteY21" fmla="*/ 541476 h 1240971"/>
              <a:gd name="connsiteX22" fmla="*/ 421383 w 619433"/>
              <a:gd name="connsiteY22" fmla="*/ 541476 h 1240971"/>
              <a:gd name="connsiteX23" fmla="*/ 404528 w 619433"/>
              <a:gd name="connsiteY23" fmla="*/ 718457 h 1240971"/>
              <a:gd name="connsiteX24" fmla="*/ 514087 w 619433"/>
              <a:gd name="connsiteY24" fmla="*/ 979714 h 1240971"/>
              <a:gd name="connsiteX25" fmla="*/ 546204 w 619433"/>
              <a:gd name="connsiteY25" fmla="*/ 1026446 h 1240971"/>
              <a:gd name="connsiteX26" fmla="*/ 594150 w 619433"/>
              <a:gd name="connsiteY26" fmla="*/ 1085060 h 1240971"/>
              <a:gd name="connsiteX27" fmla="*/ 594150 w 619433"/>
              <a:gd name="connsiteY27" fmla="*/ 1177764 h 1240971"/>
              <a:gd name="connsiteX0" fmla="*/ 605282 w 630565"/>
              <a:gd name="connsiteY0" fmla="*/ 1240971 h 1240971"/>
              <a:gd name="connsiteX1" fmla="*/ 11132 w 630565"/>
              <a:gd name="connsiteY1" fmla="*/ 1240971 h 1240971"/>
              <a:gd name="connsiteX2" fmla="*/ 19560 w 630565"/>
              <a:gd name="connsiteY2" fmla="*/ 1080846 h 1240971"/>
              <a:gd name="connsiteX3" fmla="*/ 65912 w 630565"/>
              <a:gd name="connsiteY3" fmla="*/ 1042921 h 1240971"/>
              <a:gd name="connsiteX4" fmla="*/ 103837 w 630565"/>
              <a:gd name="connsiteY4" fmla="*/ 975500 h 1240971"/>
              <a:gd name="connsiteX5" fmla="*/ 217610 w 630565"/>
              <a:gd name="connsiteY5" fmla="*/ 731098 h 1240971"/>
              <a:gd name="connsiteX6" fmla="*/ 192327 w 630565"/>
              <a:gd name="connsiteY6" fmla="*/ 541476 h 1240971"/>
              <a:gd name="connsiteX7" fmla="*/ 145975 w 630565"/>
              <a:gd name="connsiteY7" fmla="*/ 537263 h 1240971"/>
              <a:gd name="connsiteX8" fmla="*/ 150189 w 630565"/>
              <a:gd name="connsiteY8" fmla="*/ 431917 h 1240971"/>
              <a:gd name="connsiteX9" fmla="*/ 192327 w 630565"/>
              <a:gd name="connsiteY9" fmla="*/ 440345 h 1240971"/>
              <a:gd name="connsiteX10" fmla="*/ 11132 w 630565"/>
              <a:gd name="connsiteY10" fmla="*/ 259150 h 1240971"/>
              <a:gd name="connsiteX11" fmla="*/ 217610 w 630565"/>
              <a:gd name="connsiteY11" fmla="*/ 233867 h 1240971"/>
              <a:gd name="connsiteX12" fmla="*/ 259748 w 630565"/>
              <a:gd name="connsiteY12" fmla="*/ 149591 h 1240971"/>
              <a:gd name="connsiteX13" fmla="*/ 234465 w 630565"/>
              <a:gd name="connsiteY13" fmla="*/ 52673 h 1240971"/>
              <a:gd name="connsiteX14" fmla="*/ 314528 w 630565"/>
              <a:gd name="connsiteY14" fmla="*/ 2107 h 1240971"/>
              <a:gd name="connsiteX15" fmla="*/ 411446 w 630565"/>
              <a:gd name="connsiteY15" fmla="*/ 65314 h 1240971"/>
              <a:gd name="connsiteX16" fmla="*/ 381949 w 630565"/>
              <a:gd name="connsiteY16" fmla="*/ 132735 h 1240971"/>
              <a:gd name="connsiteX17" fmla="*/ 419873 w 630565"/>
              <a:gd name="connsiteY17" fmla="*/ 225439 h 1240971"/>
              <a:gd name="connsiteX18" fmla="*/ 630565 w 630565"/>
              <a:gd name="connsiteY18" fmla="*/ 280219 h 1240971"/>
              <a:gd name="connsiteX19" fmla="*/ 453584 w 630565"/>
              <a:gd name="connsiteY19" fmla="*/ 431917 h 1240971"/>
              <a:gd name="connsiteX20" fmla="*/ 487295 w 630565"/>
              <a:gd name="connsiteY20" fmla="*/ 436131 h 1240971"/>
              <a:gd name="connsiteX21" fmla="*/ 487295 w 630565"/>
              <a:gd name="connsiteY21" fmla="*/ 541476 h 1240971"/>
              <a:gd name="connsiteX22" fmla="*/ 432515 w 630565"/>
              <a:gd name="connsiteY22" fmla="*/ 541476 h 1240971"/>
              <a:gd name="connsiteX23" fmla="*/ 415660 w 630565"/>
              <a:gd name="connsiteY23" fmla="*/ 718457 h 1240971"/>
              <a:gd name="connsiteX24" fmla="*/ 525219 w 630565"/>
              <a:gd name="connsiteY24" fmla="*/ 979714 h 1240971"/>
              <a:gd name="connsiteX25" fmla="*/ 557336 w 630565"/>
              <a:gd name="connsiteY25" fmla="*/ 1026446 h 1240971"/>
              <a:gd name="connsiteX26" fmla="*/ 605282 w 630565"/>
              <a:gd name="connsiteY26" fmla="*/ 1085060 h 1240971"/>
              <a:gd name="connsiteX27" fmla="*/ 605282 w 630565"/>
              <a:gd name="connsiteY27" fmla="*/ 1177764 h 1240971"/>
              <a:gd name="connsiteX0" fmla="*/ 594852 w 620135"/>
              <a:gd name="connsiteY0" fmla="*/ 1240971 h 1240971"/>
              <a:gd name="connsiteX1" fmla="*/ 702 w 620135"/>
              <a:gd name="connsiteY1" fmla="*/ 1240971 h 1240971"/>
              <a:gd name="connsiteX2" fmla="*/ 9130 w 620135"/>
              <a:gd name="connsiteY2" fmla="*/ 1080846 h 1240971"/>
              <a:gd name="connsiteX3" fmla="*/ 55482 w 620135"/>
              <a:gd name="connsiteY3" fmla="*/ 1042921 h 1240971"/>
              <a:gd name="connsiteX4" fmla="*/ 93407 w 620135"/>
              <a:gd name="connsiteY4" fmla="*/ 975500 h 1240971"/>
              <a:gd name="connsiteX5" fmla="*/ 207180 w 620135"/>
              <a:gd name="connsiteY5" fmla="*/ 731098 h 1240971"/>
              <a:gd name="connsiteX6" fmla="*/ 181897 w 620135"/>
              <a:gd name="connsiteY6" fmla="*/ 541476 h 1240971"/>
              <a:gd name="connsiteX7" fmla="*/ 135545 w 620135"/>
              <a:gd name="connsiteY7" fmla="*/ 537263 h 1240971"/>
              <a:gd name="connsiteX8" fmla="*/ 139759 w 620135"/>
              <a:gd name="connsiteY8" fmla="*/ 431917 h 1240971"/>
              <a:gd name="connsiteX9" fmla="*/ 181897 w 620135"/>
              <a:gd name="connsiteY9" fmla="*/ 440345 h 1240971"/>
              <a:gd name="connsiteX10" fmla="*/ 702 w 620135"/>
              <a:gd name="connsiteY10" fmla="*/ 259150 h 1240971"/>
              <a:gd name="connsiteX11" fmla="*/ 207180 w 620135"/>
              <a:gd name="connsiteY11" fmla="*/ 233867 h 1240971"/>
              <a:gd name="connsiteX12" fmla="*/ 249318 w 620135"/>
              <a:gd name="connsiteY12" fmla="*/ 149591 h 1240971"/>
              <a:gd name="connsiteX13" fmla="*/ 224035 w 620135"/>
              <a:gd name="connsiteY13" fmla="*/ 52673 h 1240971"/>
              <a:gd name="connsiteX14" fmla="*/ 304098 w 620135"/>
              <a:gd name="connsiteY14" fmla="*/ 2107 h 1240971"/>
              <a:gd name="connsiteX15" fmla="*/ 401016 w 620135"/>
              <a:gd name="connsiteY15" fmla="*/ 65314 h 1240971"/>
              <a:gd name="connsiteX16" fmla="*/ 371519 w 620135"/>
              <a:gd name="connsiteY16" fmla="*/ 132735 h 1240971"/>
              <a:gd name="connsiteX17" fmla="*/ 409443 w 620135"/>
              <a:gd name="connsiteY17" fmla="*/ 225439 h 1240971"/>
              <a:gd name="connsiteX18" fmla="*/ 620135 w 620135"/>
              <a:gd name="connsiteY18" fmla="*/ 280219 h 1240971"/>
              <a:gd name="connsiteX19" fmla="*/ 443154 w 620135"/>
              <a:gd name="connsiteY19" fmla="*/ 431917 h 1240971"/>
              <a:gd name="connsiteX20" fmla="*/ 476865 w 620135"/>
              <a:gd name="connsiteY20" fmla="*/ 436131 h 1240971"/>
              <a:gd name="connsiteX21" fmla="*/ 476865 w 620135"/>
              <a:gd name="connsiteY21" fmla="*/ 541476 h 1240971"/>
              <a:gd name="connsiteX22" fmla="*/ 422085 w 620135"/>
              <a:gd name="connsiteY22" fmla="*/ 541476 h 1240971"/>
              <a:gd name="connsiteX23" fmla="*/ 405230 w 620135"/>
              <a:gd name="connsiteY23" fmla="*/ 718457 h 1240971"/>
              <a:gd name="connsiteX24" fmla="*/ 514789 w 620135"/>
              <a:gd name="connsiteY24" fmla="*/ 979714 h 1240971"/>
              <a:gd name="connsiteX25" fmla="*/ 546906 w 620135"/>
              <a:gd name="connsiteY25" fmla="*/ 1026446 h 1240971"/>
              <a:gd name="connsiteX26" fmla="*/ 594852 w 620135"/>
              <a:gd name="connsiteY26" fmla="*/ 1085060 h 1240971"/>
              <a:gd name="connsiteX27" fmla="*/ 594852 w 620135"/>
              <a:gd name="connsiteY27" fmla="*/ 1177764 h 1240971"/>
              <a:gd name="connsiteX0" fmla="*/ 594852 w 620135"/>
              <a:gd name="connsiteY0" fmla="*/ 1240971 h 1240971"/>
              <a:gd name="connsiteX1" fmla="*/ 702 w 620135"/>
              <a:gd name="connsiteY1" fmla="*/ 1240971 h 1240971"/>
              <a:gd name="connsiteX2" fmla="*/ 9130 w 620135"/>
              <a:gd name="connsiteY2" fmla="*/ 1080846 h 1240971"/>
              <a:gd name="connsiteX3" fmla="*/ 55482 w 620135"/>
              <a:gd name="connsiteY3" fmla="*/ 1042921 h 1240971"/>
              <a:gd name="connsiteX4" fmla="*/ 93407 w 620135"/>
              <a:gd name="connsiteY4" fmla="*/ 975500 h 1240971"/>
              <a:gd name="connsiteX5" fmla="*/ 201940 w 620135"/>
              <a:gd name="connsiteY5" fmla="*/ 778441 h 1240971"/>
              <a:gd name="connsiteX6" fmla="*/ 181897 w 620135"/>
              <a:gd name="connsiteY6" fmla="*/ 541476 h 1240971"/>
              <a:gd name="connsiteX7" fmla="*/ 135545 w 620135"/>
              <a:gd name="connsiteY7" fmla="*/ 537263 h 1240971"/>
              <a:gd name="connsiteX8" fmla="*/ 139759 w 620135"/>
              <a:gd name="connsiteY8" fmla="*/ 431917 h 1240971"/>
              <a:gd name="connsiteX9" fmla="*/ 181897 w 620135"/>
              <a:gd name="connsiteY9" fmla="*/ 440345 h 1240971"/>
              <a:gd name="connsiteX10" fmla="*/ 702 w 620135"/>
              <a:gd name="connsiteY10" fmla="*/ 259150 h 1240971"/>
              <a:gd name="connsiteX11" fmla="*/ 207180 w 620135"/>
              <a:gd name="connsiteY11" fmla="*/ 233867 h 1240971"/>
              <a:gd name="connsiteX12" fmla="*/ 249318 w 620135"/>
              <a:gd name="connsiteY12" fmla="*/ 149591 h 1240971"/>
              <a:gd name="connsiteX13" fmla="*/ 224035 w 620135"/>
              <a:gd name="connsiteY13" fmla="*/ 52673 h 1240971"/>
              <a:gd name="connsiteX14" fmla="*/ 304098 w 620135"/>
              <a:gd name="connsiteY14" fmla="*/ 2107 h 1240971"/>
              <a:gd name="connsiteX15" fmla="*/ 401016 w 620135"/>
              <a:gd name="connsiteY15" fmla="*/ 65314 h 1240971"/>
              <a:gd name="connsiteX16" fmla="*/ 371519 w 620135"/>
              <a:gd name="connsiteY16" fmla="*/ 132735 h 1240971"/>
              <a:gd name="connsiteX17" fmla="*/ 409443 w 620135"/>
              <a:gd name="connsiteY17" fmla="*/ 225439 h 1240971"/>
              <a:gd name="connsiteX18" fmla="*/ 620135 w 620135"/>
              <a:gd name="connsiteY18" fmla="*/ 280219 h 1240971"/>
              <a:gd name="connsiteX19" fmla="*/ 443154 w 620135"/>
              <a:gd name="connsiteY19" fmla="*/ 431917 h 1240971"/>
              <a:gd name="connsiteX20" fmla="*/ 476865 w 620135"/>
              <a:gd name="connsiteY20" fmla="*/ 436131 h 1240971"/>
              <a:gd name="connsiteX21" fmla="*/ 476865 w 620135"/>
              <a:gd name="connsiteY21" fmla="*/ 541476 h 1240971"/>
              <a:gd name="connsiteX22" fmla="*/ 422085 w 620135"/>
              <a:gd name="connsiteY22" fmla="*/ 541476 h 1240971"/>
              <a:gd name="connsiteX23" fmla="*/ 405230 w 620135"/>
              <a:gd name="connsiteY23" fmla="*/ 718457 h 1240971"/>
              <a:gd name="connsiteX24" fmla="*/ 514789 w 620135"/>
              <a:gd name="connsiteY24" fmla="*/ 979714 h 1240971"/>
              <a:gd name="connsiteX25" fmla="*/ 546906 w 620135"/>
              <a:gd name="connsiteY25" fmla="*/ 1026446 h 1240971"/>
              <a:gd name="connsiteX26" fmla="*/ 594852 w 620135"/>
              <a:gd name="connsiteY26" fmla="*/ 1085060 h 1240971"/>
              <a:gd name="connsiteX27" fmla="*/ 594852 w 620135"/>
              <a:gd name="connsiteY27" fmla="*/ 1177764 h 1240971"/>
              <a:gd name="connsiteX0" fmla="*/ 594852 w 620135"/>
              <a:gd name="connsiteY0" fmla="*/ 1240971 h 1240971"/>
              <a:gd name="connsiteX1" fmla="*/ 702 w 620135"/>
              <a:gd name="connsiteY1" fmla="*/ 1240971 h 1240971"/>
              <a:gd name="connsiteX2" fmla="*/ 9130 w 620135"/>
              <a:gd name="connsiteY2" fmla="*/ 1080846 h 1240971"/>
              <a:gd name="connsiteX3" fmla="*/ 55482 w 620135"/>
              <a:gd name="connsiteY3" fmla="*/ 1042921 h 1240971"/>
              <a:gd name="connsiteX4" fmla="*/ 93407 w 620135"/>
              <a:gd name="connsiteY4" fmla="*/ 975500 h 1240971"/>
              <a:gd name="connsiteX5" fmla="*/ 201940 w 620135"/>
              <a:gd name="connsiteY5" fmla="*/ 778441 h 1240971"/>
              <a:gd name="connsiteX6" fmla="*/ 181897 w 620135"/>
              <a:gd name="connsiteY6" fmla="*/ 541476 h 1240971"/>
              <a:gd name="connsiteX7" fmla="*/ 135545 w 620135"/>
              <a:gd name="connsiteY7" fmla="*/ 537263 h 1240971"/>
              <a:gd name="connsiteX8" fmla="*/ 139759 w 620135"/>
              <a:gd name="connsiteY8" fmla="*/ 431917 h 1240971"/>
              <a:gd name="connsiteX9" fmla="*/ 181897 w 620135"/>
              <a:gd name="connsiteY9" fmla="*/ 440345 h 1240971"/>
              <a:gd name="connsiteX10" fmla="*/ 702 w 620135"/>
              <a:gd name="connsiteY10" fmla="*/ 259150 h 1240971"/>
              <a:gd name="connsiteX11" fmla="*/ 207180 w 620135"/>
              <a:gd name="connsiteY11" fmla="*/ 233867 h 1240971"/>
              <a:gd name="connsiteX12" fmla="*/ 249318 w 620135"/>
              <a:gd name="connsiteY12" fmla="*/ 149591 h 1240971"/>
              <a:gd name="connsiteX13" fmla="*/ 224035 w 620135"/>
              <a:gd name="connsiteY13" fmla="*/ 52673 h 1240971"/>
              <a:gd name="connsiteX14" fmla="*/ 304098 w 620135"/>
              <a:gd name="connsiteY14" fmla="*/ 2107 h 1240971"/>
              <a:gd name="connsiteX15" fmla="*/ 401016 w 620135"/>
              <a:gd name="connsiteY15" fmla="*/ 65314 h 1240971"/>
              <a:gd name="connsiteX16" fmla="*/ 371519 w 620135"/>
              <a:gd name="connsiteY16" fmla="*/ 132735 h 1240971"/>
              <a:gd name="connsiteX17" fmla="*/ 409443 w 620135"/>
              <a:gd name="connsiteY17" fmla="*/ 225439 h 1240971"/>
              <a:gd name="connsiteX18" fmla="*/ 620135 w 620135"/>
              <a:gd name="connsiteY18" fmla="*/ 280219 h 1240971"/>
              <a:gd name="connsiteX19" fmla="*/ 443154 w 620135"/>
              <a:gd name="connsiteY19" fmla="*/ 431917 h 1240971"/>
              <a:gd name="connsiteX20" fmla="*/ 476865 w 620135"/>
              <a:gd name="connsiteY20" fmla="*/ 436131 h 1240971"/>
              <a:gd name="connsiteX21" fmla="*/ 476865 w 620135"/>
              <a:gd name="connsiteY21" fmla="*/ 541476 h 1240971"/>
              <a:gd name="connsiteX22" fmla="*/ 422085 w 620135"/>
              <a:gd name="connsiteY22" fmla="*/ 541476 h 1240971"/>
              <a:gd name="connsiteX23" fmla="*/ 407850 w 620135"/>
              <a:gd name="connsiteY23" fmla="*/ 773660 h 1240971"/>
              <a:gd name="connsiteX24" fmla="*/ 514789 w 620135"/>
              <a:gd name="connsiteY24" fmla="*/ 979714 h 1240971"/>
              <a:gd name="connsiteX25" fmla="*/ 546906 w 620135"/>
              <a:gd name="connsiteY25" fmla="*/ 1026446 h 1240971"/>
              <a:gd name="connsiteX26" fmla="*/ 594852 w 620135"/>
              <a:gd name="connsiteY26" fmla="*/ 1085060 h 1240971"/>
              <a:gd name="connsiteX27" fmla="*/ 594852 w 620135"/>
              <a:gd name="connsiteY27" fmla="*/ 1177764 h 1240971"/>
              <a:gd name="connsiteX0" fmla="*/ 594852 w 620135"/>
              <a:gd name="connsiteY0" fmla="*/ 1240971 h 1240971"/>
              <a:gd name="connsiteX1" fmla="*/ 702 w 620135"/>
              <a:gd name="connsiteY1" fmla="*/ 1240971 h 1240971"/>
              <a:gd name="connsiteX2" fmla="*/ 9130 w 620135"/>
              <a:gd name="connsiteY2" fmla="*/ 1080846 h 1240971"/>
              <a:gd name="connsiteX3" fmla="*/ 55482 w 620135"/>
              <a:gd name="connsiteY3" fmla="*/ 1042921 h 1240971"/>
              <a:gd name="connsiteX4" fmla="*/ 93407 w 620135"/>
              <a:gd name="connsiteY4" fmla="*/ 975500 h 1240971"/>
              <a:gd name="connsiteX5" fmla="*/ 201940 w 620135"/>
              <a:gd name="connsiteY5" fmla="*/ 778441 h 1240971"/>
              <a:gd name="connsiteX6" fmla="*/ 181897 w 620135"/>
              <a:gd name="connsiteY6" fmla="*/ 541476 h 1240971"/>
              <a:gd name="connsiteX7" fmla="*/ 135545 w 620135"/>
              <a:gd name="connsiteY7" fmla="*/ 537263 h 1240971"/>
              <a:gd name="connsiteX8" fmla="*/ 139759 w 620135"/>
              <a:gd name="connsiteY8" fmla="*/ 431917 h 1240971"/>
              <a:gd name="connsiteX9" fmla="*/ 181897 w 620135"/>
              <a:gd name="connsiteY9" fmla="*/ 440345 h 1240971"/>
              <a:gd name="connsiteX10" fmla="*/ 702 w 620135"/>
              <a:gd name="connsiteY10" fmla="*/ 259150 h 1240971"/>
              <a:gd name="connsiteX11" fmla="*/ 207180 w 620135"/>
              <a:gd name="connsiteY11" fmla="*/ 233867 h 1240971"/>
              <a:gd name="connsiteX12" fmla="*/ 249318 w 620135"/>
              <a:gd name="connsiteY12" fmla="*/ 149591 h 1240971"/>
              <a:gd name="connsiteX13" fmla="*/ 224035 w 620135"/>
              <a:gd name="connsiteY13" fmla="*/ 52673 h 1240971"/>
              <a:gd name="connsiteX14" fmla="*/ 304098 w 620135"/>
              <a:gd name="connsiteY14" fmla="*/ 2107 h 1240971"/>
              <a:gd name="connsiteX15" fmla="*/ 401016 w 620135"/>
              <a:gd name="connsiteY15" fmla="*/ 65314 h 1240971"/>
              <a:gd name="connsiteX16" fmla="*/ 371519 w 620135"/>
              <a:gd name="connsiteY16" fmla="*/ 132735 h 1240971"/>
              <a:gd name="connsiteX17" fmla="*/ 409443 w 620135"/>
              <a:gd name="connsiteY17" fmla="*/ 225439 h 1240971"/>
              <a:gd name="connsiteX18" fmla="*/ 620135 w 620135"/>
              <a:gd name="connsiteY18" fmla="*/ 274979 h 1240971"/>
              <a:gd name="connsiteX19" fmla="*/ 443154 w 620135"/>
              <a:gd name="connsiteY19" fmla="*/ 431917 h 1240971"/>
              <a:gd name="connsiteX20" fmla="*/ 476865 w 620135"/>
              <a:gd name="connsiteY20" fmla="*/ 436131 h 1240971"/>
              <a:gd name="connsiteX21" fmla="*/ 476865 w 620135"/>
              <a:gd name="connsiteY21" fmla="*/ 541476 h 1240971"/>
              <a:gd name="connsiteX22" fmla="*/ 422085 w 620135"/>
              <a:gd name="connsiteY22" fmla="*/ 541476 h 1240971"/>
              <a:gd name="connsiteX23" fmla="*/ 407850 w 620135"/>
              <a:gd name="connsiteY23" fmla="*/ 773660 h 1240971"/>
              <a:gd name="connsiteX24" fmla="*/ 514789 w 620135"/>
              <a:gd name="connsiteY24" fmla="*/ 979714 h 1240971"/>
              <a:gd name="connsiteX25" fmla="*/ 546906 w 620135"/>
              <a:gd name="connsiteY25" fmla="*/ 1026446 h 1240971"/>
              <a:gd name="connsiteX26" fmla="*/ 594852 w 620135"/>
              <a:gd name="connsiteY26" fmla="*/ 1085060 h 1240971"/>
              <a:gd name="connsiteX27" fmla="*/ 594852 w 620135"/>
              <a:gd name="connsiteY27" fmla="*/ 1177764 h 1240971"/>
              <a:gd name="connsiteX0" fmla="*/ 594852 w 620135"/>
              <a:gd name="connsiteY0" fmla="*/ 1240971 h 1240971"/>
              <a:gd name="connsiteX1" fmla="*/ 702 w 620135"/>
              <a:gd name="connsiteY1" fmla="*/ 1240971 h 1240971"/>
              <a:gd name="connsiteX2" fmla="*/ 9130 w 620135"/>
              <a:gd name="connsiteY2" fmla="*/ 1080846 h 1240971"/>
              <a:gd name="connsiteX3" fmla="*/ 55482 w 620135"/>
              <a:gd name="connsiteY3" fmla="*/ 1042921 h 1240971"/>
              <a:gd name="connsiteX4" fmla="*/ 93407 w 620135"/>
              <a:gd name="connsiteY4" fmla="*/ 975500 h 1240971"/>
              <a:gd name="connsiteX5" fmla="*/ 201940 w 620135"/>
              <a:gd name="connsiteY5" fmla="*/ 778441 h 1240971"/>
              <a:gd name="connsiteX6" fmla="*/ 181897 w 620135"/>
              <a:gd name="connsiteY6" fmla="*/ 541476 h 1240971"/>
              <a:gd name="connsiteX7" fmla="*/ 135545 w 620135"/>
              <a:gd name="connsiteY7" fmla="*/ 537263 h 1240971"/>
              <a:gd name="connsiteX8" fmla="*/ 139759 w 620135"/>
              <a:gd name="connsiteY8" fmla="*/ 431917 h 1240971"/>
              <a:gd name="connsiteX9" fmla="*/ 181897 w 620135"/>
              <a:gd name="connsiteY9" fmla="*/ 440345 h 1240971"/>
              <a:gd name="connsiteX10" fmla="*/ 702 w 620135"/>
              <a:gd name="connsiteY10" fmla="*/ 259150 h 1240971"/>
              <a:gd name="connsiteX11" fmla="*/ 207180 w 620135"/>
              <a:gd name="connsiteY11" fmla="*/ 233867 h 1240971"/>
              <a:gd name="connsiteX12" fmla="*/ 249318 w 620135"/>
              <a:gd name="connsiteY12" fmla="*/ 149591 h 1240971"/>
              <a:gd name="connsiteX13" fmla="*/ 224035 w 620135"/>
              <a:gd name="connsiteY13" fmla="*/ 52673 h 1240971"/>
              <a:gd name="connsiteX14" fmla="*/ 304098 w 620135"/>
              <a:gd name="connsiteY14" fmla="*/ 2107 h 1240971"/>
              <a:gd name="connsiteX15" fmla="*/ 401016 w 620135"/>
              <a:gd name="connsiteY15" fmla="*/ 65314 h 1240971"/>
              <a:gd name="connsiteX16" fmla="*/ 371519 w 620135"/>
              <a:gd name="connsiteY16" fmla="*/ 132735 h 1240971"/>
              <a:gd name="connsiteX17" fmla="*/ 409443 w 620135"/>
              <a:gd name="connsiteY17" fmla="*/ 225439 h 1240971"/>
              <a:gd name="connsiteX18" fmla="*/ 620135 w 620135"/>
              <a:gd name="connsiteY18" fmla="*/ 274979 h 1240971"/>
              <a:gd name="connsiteX19" fmla="*/ 443154 w 620135"/>
              <a:gd name="connsiteY19" fmla="*/ 431917 h 1240971"/>
              <a:gd name="connsiteX20" fmla="*/ 476865 w 620135"/>
              <a:gd name="connsiteY20" fmla="*/ 436131 h 1240971"/>
              <a:gd name="connsiteX21" fmla="*/ 476865 w 620135"/>
              <a:gd name="connsiteY21" fmla="*/ 541476 h 1240971"/>
              <a:gd name="connsiteX22" fmla="*/ 422085 w 620135"/>
              <a:gd name="connsiteY22" fmla="*/ 541476 h 1240971"/>
              <a:gd name="connsiteX23" fmla="*/ 407850 w 620135"/>
              <a:gd name="connsiteY23" fmla="*/ 773660 h 1240971"/>
              <a:gd name="connsiteX24" fmla="*/ 514789 w 620135"/>
              <a:gd name="connsiteY24" fmla="*/ 979714 h 1240971"/>
              <a:gd name="connsiteX25" fmla="*/ 546906 w 620135"/>
              <a:gd name="connsiteY25" fmla="*/ 1026446 h 1240971"/>
              <a:gd name="connsiteX26" fmla="*/ 594852 w 620135"/>
              <a:gd name="connsiteY26" fmla="*/ 1085060 h 1240971"/>
              <a:gd name="connsiteX27" fmla="*/ 594852 w 620135"/>
              <a:gd name="connsiteY27" fmla="*/ 1177764 h 1240971"/>
              <a:gd name="connsiteX0" fmla="*/ 594852 w 620135"/>
              <a:gd name="connsiteY0" fmla="*/ 1240971 h 1240971"/>
              <a:gd name="connsiteX1" fmla="*/ 702 w 620135"/>
              <a:gd name="connsiteY1" fmla="*/ 1240971 h 1240971"/>
              <a:gd name="connsiteX2" fmla="*/ 9130 w 620135"/>
              <a:gd name="connsiteY2" fmla="*/ 1080846 h 1240971"/>
              <a:gd name="connsiteX3" fmla="*/ 55482 w 620135"/>
              <a:gd name="connsiteY3" fmla="*/ 1042921 h 1240971"/>
              <a:gd name="connsiteX4" fmla="*/ 93407 w 620135"/>
              <a:gd name="connsiteY4" fmla="*/ 975500 h 1240971"/>
              <a:gd name="connsiteX5" fmla="*/ 201940 w 620135"/>
              <a:gd name="connsiteY5" fmla="*/ 778441 h 1240971"/>
              <a:gd name="connsiteX6" fmla="*/ 181897 w 620135"/>
              <a:gd name="connsiteY6" fmla="*/ 541476 h 1240971"/>
              <a:gd name="connsiteX7" fmla="*/ 135545 w 620135"/>
              <a:gd name="connsiteY7" fmla="*/ 537263 h 1240971"/>
              <a:gd name="connsiteX8" fmla="*/ 139759 w 620135"/>
              <a:gd name="connsiteY8" fmla="*/ 431917 h 1240971"/>
              <a:gd name="connsiteX9" fmla="*/ 181897 w 620135"/>
              <a:gd name="connsiteY9" fmla="*/ 440345 h 1240971"/>
              <a:gd name="connsiteX10" fmla="*/ 0 w 620135"/>
              <a:gd name="connsiteY10" fmla="*/ 277490 h 1240971"/>
              <a:gd name="connsiteX11" fmla="*/ 207180 w 620135"/>
              <a:gd name="connsiteY11" fmla="*/ 233867 h 1240971"/>
              <a:gd name="connsiteX12" fmla="*/ 249318 w 620135"/>
              <a:gd name="connsiteY12" fmla="*/ 149591 h 1240971"/>
              <a:gd name="connsiteX13" fmla="*/ 224035 w 620135"/>
              <a:gd name="connsiteY13" fmla="*/ 52673 h 1240971"/>
              <a:gd name="connsiteX14" fmla="*/ 304098 w 620135"/>
              <a:gd name="connsiteY14" fmla="*/ 2107 h 1240971"/>
              <a:gd name="connsiteX15" fmla="*/ 401016 w 620135"/>
              <a:gd name="connsiteY15" fmla="*/ 65314 h 1240971"/>
              <a:gd name="connsiteX16" fmla="*/ 371519 w 620135"/>
              <a:gd name="connsiteY16" fmla="*/ 132735 h 1240971"/>
              <a:gd name="connsiteX17" fmla="*/ 409443 w 620135"/>
              <a:gd name="connsiteY17" fmla="*/ 225439 h 1240971"/>
              <a:gd name="connsiteX18" fmla="*/ 620135 w 620135"/>
              <a:gd name="connsiteY18" fmla="*/ 274979 h 1240971"/>
              <a:gd name="connsiteX19" fmla="*/ 443154 w 620135"/>
              <a:gd name="connsiteY19" fmla="*/ 431917 h 1240971"/>
              <a:gd name="connsiteX20" fmla="*/ 476865 w 620135"/>
              <a:gd name="connsiteY20" fmla="*/ 436131 h 1240971"/>
              <a:gd name="connsiteX21" fmla="*/ 476865 w 620135"/>
              <a:gd name="connsiteY21" fmla="*/ 541476 h 1240971"/>
              <a:gd name="connsiteX22" fmla="*/ 422085 w 620135"/>
              <a:gd name="connsiteY22" fmla="*/ 541476 h 1240971"/>
              <a:gd name="connsiteX23" fmla="*/ 407850 w 620135"/>
              <a:gd name="connsiteY23" fmla="*/ 773660 h 1240971"/>
              <a:gd name="connsiteX24" fmla="*/ 514789 w 620135"/>
              <a:gd name="connsiteY24" fmla="*/ 979714 h 1240971"/>
              <a:gd name="connsiteX25" fmla="*/ 546906 w 620135"/>
              <a:gd name="connsiteY25" fmla="*/ 1026446 h 1240971"/>
              <a:gd name="connsiteX26" fmla="*/ 594852 w 620135"/>
              <a:gd name="connsiteY26" fmla="*/ 1085060 h 1240971"/>
              <a:gd name="connsiteX27" fmla="*/ 594852 w 620135"/>
              <a:gd name="connsiteY27" fmla="*/ 1177764 h 1240971"/>
              <a:gd name="connsiteX0" fmla="*/ 594852 w 620135"/>
              <a:gd name="connsiteY0" fmla="*/ 1240971 h 1240971"/>
              <a:gd name="connsiteX1" fmla="*/ 702 w 620135"/>
              <a:gd name="connsiteY1" fmla="*/ 1240971 h 1240971"/>
              <a:gd name="connsiteX2" fmla="*/ 9130 w 620135"/>
              <a:gd name="connsiteY2" fmla="*/ 1080846 h 1240971"/>
              <a:gd name="connsiteX3" fmla="*/ 55482 w 620135"/>
              <a:gd name="connsiteY3" fmla="*/ 1042921 h 1240971"/>
              <a:gd name="connsiteX4" fmla="*/ 93407 w 620135"/>
              <a:gd name="connsiteY4" fmla="*/ 975500 h 1240971"/>
              <a:gd name="connsiteX5" fmla="*/ 201940 w 620135"/>
              <a:gd name="connsiteY5" fmla="*/ 778441 h 1240971"/>
              <a:gd name="connsiteX6" fmla="*/ 181897 w 620135"/>
              <a:gd name="connsiteY6" fmla="*/ 541476 h 1240971"/>
              <a:gd name="connsiteX7" fmla="*/ 135545 w 620135"/>
              <a:gd name="connsiteY7" fmla="*/ 537263 h 1240971"/>
              <a:gd name="connsiteX8" fmla="*/ 139759 w 620135"/>
              <a:gd name="connsiteY8" fmla="*/ 431917 h 1240971"/>
              <a:gd name="connsiteX9" fmla="*/ 181897 w 620135"/>
              <a:gd name="connsiteY9" fmla="*/ 440345 h 1240971"/>
              <a:gd name="connsiteX10" fmla="*/ 0 w 620135"/>
              <a:gd name="connsiteY10" fmla="*/ 277490 h 1240971"/>
              <a:gd name="connsiteX11" fmla="*/ 207180 w 620135"/>
              <a:gd name="connsiteY11" fmla="*/ 233867 h 1240971"/>
              <a:gd name="connsiteX12" fmla="*/ 249318 w 620135"/>
              <a:gd name="connsiteY12" fmla="*/ 149591 h 1240971"/>
              <a:gd name="connsiteX13" fmla="*/ 224035 w 620135"/>
              <a:gd name="connsiteY13" fmla="*/ 52673 h 1240971"/>
              <a:gd name="connsiteX14" fmla="*/ 304098 w 620135"/>
              <a:gd name="connsiteY14" fmla="*/ 2107 h 1240971"/>
              <a:gd name="connsiteX15" fmla="*/ 401016 w 620135"/>
              <a:gd name="connsiteY15" fmla="*/ 65314 h 1240971"/>
              <a:gd name="connsiteX16" fmla="*/ 371519 w 620135"/>
              <a:gd name="connsiteY16" fmla="*/ 132735 h 1240971"/>
              <a:gd name="connsiteX17" fmla="*/ 409443 w 620135"/>
              <a:gd name="connsiteY17" fmla="*/ 225439 h 1240971"/>
              <a:gd name="connsiteX18" fmla="*/ 620135 w 620135"/>
              <a:gd name="connsiteY18" fmla="*/ 274979 h 1240971"/>
              <a:gd name="connsiteX19" fmla="*/ 443154 w 620135"/>
              <a:gd name="connsiteY19" fmla="*/ 431917 h 1240971"/>
              <a:gd name="connsiteX20" fmla="*/ 476865 w 620135"/>
              <a:gd name="connsiteY20" fmla="*/ 436131 h 1240971"/>
              <a:gd name="connsiteX21" fmla="*/ 476865 w 620135"/>
              <a:gd name="connsiteY21" fmla="*/ 541476 h 1240971"/>
              <a:gd name="connsiteX22" fmla="*/ 422085 w 620135"/>
              <a:gd name="connsiteY22" fmla="*/ 541476 h 1240971"/>
              <a:gd name="connsiteX23" fmla="*/ 407850 w 620135"/>
              <a:gd name="connsiteY23" fmla="*/ 773660 h 1240971"/>
              <a:gd name="connsiteX24" fmla="*/ 514789 w 620135"/>
              <a:gd name="connsiteY24" fmla="*/ 979714 h 1240971"/>
              <a:gd name="connsiteX25" fmla="*/ 546906 w 620135"/>
              <a:gd name="connsiteY25" fmla="*/ 1026446 h 1240971"/>
              <a:gd name="connsiteX26" fmla="*/ 594852 w 620135"/>
              <a:gd name="connsiteY26" fmla="*/ 1085060 h 1240971"/>
              <a:gd name="connsiteX27" fmla="*/ 594852 w 620135"/>
              <a:gd name="connsiteY27" fmla="*/ 1177764 h 1240971"/>
              <a:gd name="connsiteX0" fmla="*/ 594852 w 620135"/>
              <a:gd name="connsiteY0" fmla="*/ 1240971 h 1240971"/>
              <a:gd name="connsiteX1" fmla="*/ 702 w 620135"/>
              <a:gd name="connsiteY1" fmla="*/ 1240971 h 1240971"/>
              <a:gd name="connsiteX2" fmla="*/ 9130 w 620135"/>
              <a:gd name="connsiteY2" fmla="*/ 1080846 h 1240971"/>
              <a:gd name="connsiteX3" fmla="*/ 55482 w 620135"/>
              <a:gd name="connsiteY3" fmla="*/ 1042921 h 1240971"/>
              <a:gd name="connsiteX4" fmla="*/ 93407 w 620135"/>
              <a:gd name="connsiteY4" fmla="*/ 975500 h 1240971"/>
              <a:gd name="connsiteX5" fmla="*/ 201940 w 620135"/>
              <a:gd name="connsiteY5" fmla="*/ 778441 h 1240971"/>
              <a:gd name="connsiteX6" fmla="*/ 181897 w 620135"/>
              <a:gd name="connsiteY6" fmla="*/ 541476 h 1240971"/>
              <a:gd name="connsiteX7" fmla="*/ 135545 w 620135"/>
              <a:gd name="connsiteY7" fmla="*/ 537263 h 1240971"/>
              <a:gd name="connsiteX8" fmla="*/ 139759 w 620135"/>
              <a:gd name="connsiteY8" fmla="*/ 431917 h 1240971"/>
              <a:gd name="connsiteX9" fmla="*/ 181897 w 620135"/>
              <a:gd name="connsiteY9" fmla="*/ 440345 h 1240971"/>
              <a:gd name="connsiteX10" fmla="*/ 0 w 620135"/>
              <a:gd name="connsiteY10" fmla="*/ 277490 h 1240971"/>
              <a:gd name="connsiteX11" fmla="*/ 207180 w 620135"/>
              <a:gd name="connsiteY11" fmla="*/ 233867 h 1240971"/>
              <a:gd name="connsiteX12" fmla="*/ 249318 w 620135"/>
              <a:gd name="connsiteY12" fmla="*/ 149591 h 1240971"/>
              <a:gd name="connsiteX13" fmla="*/ 224035 w 620135"/>
              <a:gd name="connsiteY13" fmla="*/ 52673 h 1240971"/>
              <a:gd name="connsiteX14" fmla="*/ 304098 w 620135"/>
              <a:gd name="connsiteY14" fmla="*/ 2107 h 1240971"/>
              <a:gd name="connsiteX15" fmla="*/ 401016 w 620135"/>
              <a:gd name="connsiteY15" fmla="*/ 65314 h 1240971"/>
              <a:gd name="connsiteX16" fmla="*/ 371519 w 620135"/>
              <a:gd name="connsiteY16" fmla="*/ 132735 h 1240971"/>
              <a:gd name="connsiteX17" fmla="*/ 409443 w 620135"/>
              <a:gd name="connsiteY17" fmla="*/ 225439 h 1240971"/>
              <a:gd name="connsiteX18" fmla="*/ 620135 w 620135"/>
              <a:gd name="connsiteY18" fmla="*/ 274979 h 1240971"/>
              <a:gd name="connsiteX19" fmla="*/ 443154 w 620135"/>
              <a:gd name="connsiteY19" fmla="*/ 431917 h 1240971"/>
              <a:gd name="connsiteX20" fmla="*/ 476865 w 620135"/>
              <a:gd name="connsiteY20" fmla="*/ 436131 h 1240971"/>
              <a:gd name="connsiteX21" fmla="*/ 476865 w 620135"/>
              <a:gd name="connsiteY21" fmla="*/ 541476 h 1240971"/>
              <a:gd name="connsiteX22" fmla="*/ 422085 w 620135"/>
              <a:gd name="connsiteY22" fmla="*/ 541476 h 1240971"/>
              <a:gd name="connsiteX23" fmla="*/ 407850 w 620135"/>
              <a:gd name="connsiteY23" fmla="*/ 773660 h 1240971"/>
              <a:gd name="connsiteX24" fmla="*/ 514789 w 620135"/>
              <a:gd name="connsiteY24" fmla="*/ 979714 h 1240971"/>
              <a:gd name="connsiteX25" fmla="*/ 546906 w 620135"/>
              <a:gd name="connsiteY25" fmla="*/ 1026446 h 1240971"/>
              <a:gd name="connsiteX26" fmla="*/ 594852 w 620135"/>
              <a:gd name="connsiteY26" fmla="*/ 1085060 h 1240971"/>
              <a:gd name="connsiteX27" fmla="*/ 594852 w 620135"/>
              <a:gd name="connsiteY27" fmla="*/ 1177764 h 1240971"/>
              <a:gd name="connsiteX0" fmla="*/ 594852 w 620135"/>
              <a:gd name="connsiteY0" fmla="*/ 1240971 h 1240971"/>
              <a:gd name="connsiteX1" fmla="*/ 702 w 620135"/>
              <a:gd name="connsiteY1" fmla="*/ 1240971 h 1240971"/>
              <a:gd name="connsiteX2" fmla="*/ 9130 w 620135"/>
              <a:gd name="connsiteY2" fmla="*/ 1080846 h 1240971"/>
              <a:gd name="connsiteX3" fmla="*/ 55482 w 620135"/>
              <a:gd name="connsiteY3" fmla="*/ 1042921 h 1240971"/>
              <a:gd name="connsiteX4" fmla="*/ 93407 w 620135"/>
              <a:gd name="connsiteY4" fmla="*/ 975500 h 1240971"/>
              <a:gd name="connsiteX5" fmla="*/ 201940 w 620135"/>
              <a:gd name="connsiteY5" fmla="*/ 778441 h 1240971"/>
              <a:gd name="connsiteX6" fmla="*/ 181897 w 620135"/>
              <a:gd name="connsiteY6" fmla="*/ 541476 h 1240971"/>
              <a:gd name="connsiteX7" fmla="*/ 135545 w 620135"/>
              <a:gd name="connsiteY7" fmla="*/ 537263 h 1240971"/>
              <a:gd name="connsiteX8" fmla="*/ 139759 w 620135"/>
              <a:gd name="connsiteY8" fmla="*/ 431917 h 1240971"/>
              <a:gd name="connsiteX9" fmla="*/ 181897 w 620135"/>
              <a:gd name="connsiteY9" fmla="*/ 440345 h 1240971"/>
              <a:gd name="connsiteX10" fmla="*/ 0 w 620135"/>
              <a:gd name="connsiteY10" fmla="*/ 277490 h 1240971"/>
              <a:gd name="connsiteX11" fmla="*/ 207180 w 620135"/>
              <a:gd name="connsiteY11" fmla="*/ 233867 h 1240971"/>
              <a:gd name="connsiteX12" fmla="*/ 249318 w 620135"/>
              <a:gd name="connsiteY12" fmla="*/ 149591 h 1240971"/>
              <a:gd name="connsiteX13" fmla="*/ 224035 w 620135"/>
              <a:gd name="connsiteY13" fmla="*/ 52673 h 1240971"/>
              <a:gd name="connsiteX14" fmla="*/ 304098 w 620135"/>
              <a:gd name="connsiteY14" fmla="*/ 2107 h 1240971"/>
              <a:gd name="connsiteX15" fmla="*/ 401016 w 620135"/>
              <a:gd name="connsiteY15" fmla="*/ 65314 h 1240971"/>
              <a:gd name="connsiteX16" fmla="*/ 371519 w 620135"/>
              <a:gd name="connsiteY16" fmla="*/ 132735 h 1240971"/>
              <a:gd name="connsiteX17" fmla="*/ 409443 w 620135"/>
              <a:gd name="connsiteY17" fmla="*/ 225439 h 1240971"/>
              <a:gd name="connsiteX18" fmla="*/ 620135 w 620135"/>
              <a:gd name="connsiteY18" fmla="*/ 274979 h 1240971"/>
              <a:gd name="connsiteX19" fmla="*/ 443154 w 620135"/>
              <a:gd name="connsiteY19" fmla="*/ 431917 h 1240971"/>
              <a:gd name="connsiteX20" fmla="*/ 476865 w 620135"/>
              <a:gd name="connsiteY20" fmla="*/ 436131 h 1240971"/>
              <a:gd name="connsiteX21" fmla="*/ 476865 w 620135"/>
              <a:gd name="connsiteY21" fmla="*/ 541476 h 1240971"/>
              <a:gd name="connsiteX22" fmla="*/ 422085 w 620135"/>
              <a:gd name="connsiteY22" fmla="*/ 541476 h 1240971"/>
              <a:gd name="connsiteX23" fmla="*/ 407850 w 620135"/>
              <a:gd name="connsiteY23" fmla="*/ 773660 h 1240971"/>
              <a:gd name="connsiteX24" fmla="*/ 514789 w 620135"/>
              <a:gd name="connsiteY24" fmla="*/ 979714 h 1240971"/>
              <a:gd name="connsiteX25" fmla="*/ 546906 w 620135"/>
              <a:gd name="connsiteY25" fmla="*/ 1026446 h 1240971"/>
              <a:gd name="connsiteX26" fmla="*/ 594852 w 620135"/>
              <a:gd name="connsiteY26" fmla="*/ 1085060 h 1240971"/>
              <a:gd name="connsiteX27" fmla="*/ 594852 w 620135"/>
              <a:gd name="connsiteY27" fmla="*/ 1177764 h 1240971"/>
              <a:gd name="connsiteX0" fmla="*/ 594852 w 620135"/>
              <a:gd name="connsiteY0" fmla="*/ 1240971 h 1240971"/>
              <a:gd name="connsiteX1" fmla="*/ 702 w 620135"/>
              <a:gd name="connsiteY1" fmla="*/ 1240971 h 1240971"/>
              <a:gd name="connsiteX2" fmla="*/ 9130 w 620135"/>
              <a:gd name="connsiteY2" fmla="*/ 1080846 h 1240971"/>
              <a:gd name="connsiteX3" fmla="*/ 55482 w 620135"/>
              <a:gd name="connsiteY3" fmla="*/ 1042921 h 1240971"/>
              <a:gd name="connsiteX4" fmla="*/ 93407 w 620135"/>
              <a:gd name="connsiteY4" fmla="*/ 975500 h 1240971"/>
              <a:gd name="connsiteX5" fmla="*/ 201940 w 620135"/>
              <a:gd name="connsiteY5" fmla="*/ 778441 h 1240971"/>
              <a:gd name="connsiteX6" fmla="*/ 181897 w 620135"/>
              <a:gd name="connsiteY6" fmla="*/ 541476 h 1240971"/>
              <a:gd name="connsiteX7" fmla="*/ 135545 w 620135"/>
              <a:gd name="connsiteY7" fmla="*/ 537263 h 1240971"/>
              <a:gd name="connsiteX8" fmla="*/ 139759 w 620135"/>
              <a:gd name="connsiteY8" fmla="*/ 431917 h 1240971"/>
              <a:gd name="connsiteX9" fmla="*/ 181897 w 620135"/>
              <a:gd name="connsiteY9" fmla="*/ 440345 h 1240971"/>
              <a:gd name="connsiteX10" fmla="*/ 0 w 620135"/>
              <a:gd name="connsiteY10" fmla="*/ 277490 h 1240971"/>
              <a:gd name="connsiteX11" fmla="*/ 207180 w 620135"/>
              <a:gd name="connsiteY11" fmla="*/ 233867 h 1240971"/>
              <a:gd name="connsiteX12" fmla="*/ 249318 w 620135"/>
              <a:gd name="connsiteY12" fmla="*/ 149591 h 1240971"/>
              <a:gd name="connsiteX13" fmla="*/ 224035 w 620135"/>
              <a:gd name="connsiteY13" fmla="*/ 52673 h 1240971"/>
              <a:gd name="connsiteX14" fmla="*/ 304098 w 620135"/>
              <a:gd name="connsiteY14" fmla="*/ 2107 h 1240971"/>
              <a:gd name="connsiteX15" fmla="*/ 401016 w 620135"/>
              <a:gd name="connsiteY15" fmla="*/ 65314 h 1240971"/>
              <a:gd name="connsiteX16" fmla="*/ 371519 w 620135"/>
              <a:gd name="connsiteY16" fmla="*/ 132735 h 1240971"/>
              <a:gd name="connsiteX17" fmla="*/ 409443 w 620135"/>
              <a:gd name="connsiteY17" fmla="*/ 225439 h 1240971"/>
              <a:gd name="connsiteX18" fmla="*/ 620135 w 620135"/>
              <a:gd name="connsiteY18" fmla="*/ 274979 h 1240971"/>
              <a:gd name="connsiteX19" fmla="*/ 443154 w 620135"/>
              <a:gd name="connsiteY19" fmla="*/ 431917 h 1240971"/>
              <a:gd name="connsiteX20" fmla="*/ 476865 w 620135"/>
              <a:gd name="connsiteY20" fmla="*/ 436131 h 1240971"/>
              <a:gd name="connsiteX21" fmla="*/ 476865 w 620135"/>
              <a:gd name="connsiteY21" fmla="*/ 541476 h 1240971"/>
              <a:gd name="connsiteX22" fmla="*/ 422085 w 620135"/>
              <a:gd name="connsiteY22" fmla="*/ 541476 h 1240971"/>
              <a:gd name="connsiteX23" fmla="*/ 407850 w 620135"/>
              <a:gd name="connsiteY23" fmla="*/ 773660 h 1240971"/>
              <a:gd name="connsiteX24" fmla="*/ 514789 w 620135"/>
              <a:gd name="connsiteY24" fmla="*/ 979714 h 1240971"/>
              <a:gd name="connsiteX25" fmla="*/ 546906 w 620135"/>
              <a:gd name="connsiteY25" fmla="*/ 1026446 h 1240971"/>
              <a:gd name="connsiteX26" fmla="*/ 594852 w 620135"/>
              <a:gd name="connsiteY26" fmla="*/ 1085060 h 1240971"/>
              <a:gd name="connsiteX27" fmla="*/ 594852 w 620135"/>
              <a:gd name="connsiteY27" fmla="*/ 1177764 h 1240971"/>
              <a:gd name="connsiteX0" fmla="*/ 594852 w 620135"/>
              <a:gd name="connsiteY0" fmla="*/ 1240971 h 1240971"/>
              <a:gd name="connsiteX1" fmla="*/ 702 w 620135"/>
              <a:gd name="connsiteY1" fmla="*/ 1240971 h 1240971"/>
              <a:gd name="connsiteX2" fmla="*/ 9130 w 620135"/>
              <a:gd name="connsiteY2" fmla="*/ 1080846 h 1240971"/>
              <a:gd name="connsiteX3" fmla="*/ 55482 w 620135"/>
              <a:gd name="connsiteY3" fmla="*/ 1042921 h 1240971"/>
              <a:gd name="connsiteX4" fmla="*/ 93407 w 620135"/>
              <a:gd name="connsiteY4" fmla="*/ 975500 h 1240971"/>
              <a:gd name="connsiteX5" fmla="*/ 201940 w 620135"/>
              <a:gd name="connsiteY5" fmla="*/ 778441 h 1240971"/>
              <a:gd name="connsiteX6" fmla="*/ 181897 w 620135"/>
              <a:gd name="connsiteY6" fmla="*/ 541476 h 1240971"/>
              <a:gd name="connsiteX7" fmla="*/ 135545 w 620135"/>
              <a:gd name="connsiteY7" fmla="*/ 537263 h 1240971"/>
              <a:gd name="connsiteX8" fmla="*/ 139759 w 620135"/>
              <a:gd name="connsiteY8" fmla="*/ 431917 h 1240971"/>
              <a:gd name="connsiteX9" fmla="*/ 181897 w 620135"/>
              <a:gd name="connsiteY9" fmla="*/ 440345 h 1240971"/>
              <a:gd name="connsiteX10" fmla="*/ 0 w 620135"/>
              <a:gd name="connsiteY10" fmla="*/ 277490 h 1240971"/>
              <a:gd name="connsiteX11" fmla="*/ 207180 w 620135"/>
              <a:gd name="connsiteY11" fmla="*/ 233867 h 1240971"/>
              <a:gd name="connsiteX12" fmla="*/ 249318 w 620135"/>
              <a:gd name="connsiteY12" fmla="*/ 149591 h 1240971"/>
              <a:gd name="connsiteX13" fmla="*/ 224035 w 620135"/>
              <a:gd name="connsiteY13" fmla="*/ 52673 h 1240971"/>
              <a:gd name="connsiteX14" fmla="*/ 304098 w 620135"/>
              <a:gd name="connsiteY14" fmla="*/ 2107 h 1240971"/>
              <a:gd name="connsiteX15" fmla="*/ 401016 w 620135"/>
              <a:gd name="connsiteY15" fmla="*/ 65314 h 1240971"/>
              <a:gd name="connsiteX16" fmla="*/ 371519 w 620135"/>
              <a:gd name="connsiteY16" fmla="*/ 132735 h 1240971"/>
              <a:gd name="connsiteX17" fmla="*/ 409443 w 620135"/>
              <a:gd name="connsiteY17" fmla="*/ 225439 h 1240971"/>
              <a:gd name="connsiteX18" fmla="*/ 620135 w 620135"/>
              <a:gd name="connsiteY18" fmla="*/ 274979 h 1240971"/>
              <a:gd name="connsiteX19" fmla="*/ 443154 w 620135"/>
              <a:gd name="connsiteY19" fmla="*/ 431917 h 1240971"/>
              <a:gd name="connsiteX20" fmla="*/ 476865 w 620135"/>
              <a:gd name="connsiteY20" fmla="*/ 436131 h 1240971"/>
              <a:gd name="connsiteX21" fmla="*/ 476865 w 620135"/>
              <a:gd name="connsiteY21" fmla="*/ 541476 h 1240971"/>
              <a:gd name="connsiteX22" fmla="*/ 422085 w 620135"/>
              <a:gd name="connsiteY22" fmla="*/ 541476 h 1240971"/>
              <a:gd name="connsiteX23" fmla="*/ 407850 w 620135"/>
              <a:gd name="connsiteY23" fmla="*/ 773660 h 1240971"/>
              <a:gd name="connsiteX24" fmla="*/ 514789 w 620135"/>
              <a:gd name="connsiteY24" fmla="*/ 979714 h 1240971"/>
              <a:gd name="connsiteX25" fmla="*/ 546906 w 620135"/>
              <a:gd name="connsiteY25" fmla="*/ 1026446 h 1240971"/>
              <a:gd name="connsiteX26" fmla="*/ 594852 w 620135"/>
              <a:gd name="connsiteY26" fmla="*/ 1085060 h 1240971"/>
              <a:gd name="connsiteX27" fmla="*/ 594852 w 620135"/>
              <a:gd name="connsiteY27" fmla="*/ 1177764 h 1240971"/>
              <a:gd name="connsiteX0" fmla="*/ 594852 w 620135"/>
              <a:gd name="connsiteY0" fmla="*/ 1240971 h 1240971"/>
              <a:gd name="connsiteX1" fmla="*/ 702 w 620135"/>
              <a:gd name="connsiteY1" fmla="*/ 1240971 h 1240971"/>
              <a:gd name="connsiteX2" fmla="*/ 9130 w 620135"/>
              <a:gd name="connsiteY2" fmla="*/ 1080846 h 1240971"/>
              <a:gd name="connsiteX3" fmla="*/ 55482 w 620135"/>
              <a:gd name="connsiteY3" fmla="*/ 1042921 h 1240971"/>
              <a:gd name="connsiteX4" fmla="*/ 93407 w 620135"/>
              <a:gd name="connsiteY4" fmla="*/ 975500 h 1240971"/>
              <a:gd name="connsiteX5" fmla="*/ 201940 w 620135"/>
              <a:gd name="connsiteY5" fmla="*/ 778441 h 1240971"/>
              <a:gd name="connsiteX6" fmla="*/ 181897 w 620135"/>
              <a:gd name="connsiteY6" fmla="*/ 541476 h 1240971"/>
              <a:gd name="connsiteX7" fmla="*/ 135545 w 620135"/>
              <a:gd name="connsiteY7" fmla="*/ 537263 h 1240971"/>
              <a:gd name="connsiteX8" fmla="*/ 139759 w 620135"/>
              <a:gd name="connsiteY8" fmla="*/ 431917 h 1240971"/>
              <a:gd name="connsiteX9" fmla="*/ 181897 w 620135"/>
              <a:gd name="connsiteY9" fmla="*/ 440345 h 1240971"/>
              <a:gd name="connsiteX10" fmla="*/ 0 w 620135"/>
              <a:gd name="connsiteY10" fmla="*/ 277490 h 1240971"/>
              <a:gd name="connsiteX11" fmla="*/ 207180 w 620135"/>
              <a:gd name="connsiteY11" fmla="*/ 233867 h 1240971"/>
              <a:gd name="connsiteX12" fmla="*/ 249318 w 620135"/>
              <a:gd name="connsiteY12" fmla="*/ 149591 h 1240971"/>
              <a:gd name="connsiteX13" fmla="*/ 224035 w 620135"/>
              <a:gd name="connsiteY13" fmla="*/ 52673 h 1240971"/>
              <a:gd name="connsiteX14" fmla="*/ 304098 w 620135"/>
              <a:gd name="connsiteY14" fmla="*/ 2107 h 1240971"/>
              <a:gd name="connsiteX15" fmla="*/ 401016 w 620135"/>
              <a:gd name="connsiteY15" fmla="*/ 65314 h 1240971"/>
              <a:gd name="connsiteX16" fmla="*/ 371519 w 620135"/>
              <a:gd name="connsiteY16" fmla="*/ 132735 h 1240971"/>
              <a:gd name="connsiteX17" fmla="*/ 409443 w 620135"/>
              <a:gd name="connsiteY17" fmla="*/ 225439 h 1240971"/>
              <a:gd name="connsiteX18" fmla="*/ 620135 w 620135"/>
              <a:gd name="connsiteY18" fmla="*/ 274979 h 1240971"/>
              <a:gd name="connsiteX19" fmla="*/ 443154 w 620135"/>
              <a:gd name="connsiteY19" fmla="*/ 431917 h 1240971"/>
              <a:gd name="connsiteX20" fmla="*/ 476865 w 620135"/>
              <a:gd name="connsiteY20" fmla="*/ 436131 h 1240971"/>
              <a:gd name="connsiteX21" fmla="*/ 476865 w 620135"/>
              <a:gd name="connsiteY21" fmla="*/ 541476 h 1240971"/>
              <a:gd name="connsiteX22" fmla="*/ 422085 w 620135"/>
              <a:gd name="connsiteY22" fmla="*/ 541476 h 1240971"/>
              <a:gd name="connsiteX23" fmla="*/ 407850 w 620135"/>
              <a:gd name="connsiteY23" fmla="*/ 773660 h 1240971"/>
              <a:gd name="connsiteX24" fmla="*/ 514789 w 620135"/>
              <a:gd name="connsiteY24" fmla="*/ 979714 h 1240971"/>
              <a:gd name="connsiteX25" fmla="*/ 546906 w 620135"/>
              <a:gd name="connsiteY25" fmla="*/ 1026446 h 1240971"/>
              <a:gd name="connsiteX26" fmla="*/ 594852 w 620135"/>
              <a:gd name="connsiteY26" fmla="*/ 1085060 h 1240971"/>
              <a:gd name="connsiteX27" fmla="*/ 594852 w 620135"/>
              <a:gd name="connsiteY27" fmla="*/ 1177764 h 1240971"/>
              <a:gd name="connsiteX0" fmla="*/ 594852 w 620135"/>
              <a:gd name="connsiteY0" fmla="*/ 1240971 h 1240971"/>
              <a:gd name="connsiteX1" fmla="*/ 702 w 620135"/>
              <a:gd name="connsiteY1" fmla="*/ 1240971 h 1240971"/>
              <a:gd name="connsiteX2" fmla="*/ 9130 w 620135"/>
              <a:gd name="connsiteY2" fmla="*/ 1080846 h 1240971"/>
              <a:gd name="connsiteX3" fmla="*/ 55482 w 620135"/>
              <a:gd name="connsiteY3" fmla="*/ 1042921 h 1240971"/>
              <a:gd name="connsiteX4" fmla="*/ 93407 w 620135"/>
              <a:gd name="connsiteY4" fmla="*/ 975500 h 1240971"/>
              <a:gd name="connsiteX5" fmla="*/ 201940 w 620135"/>
              <a:gd name="connsiteY5" fmla="*/ 778441 h 1240971"/>
              <a:gd name="connsiteX6" fmla="*/ 181897 w 620135"/>
              <a:gd name="connsiteY6" fmla="*/ 541476 h 1240971"/>
              <a:gd name="connsiteX7" fmla="*/ 135545 w 620135"/>
              <a:gd name="connsiteY7" fmla="*/ 537263 h 1240971"/>
              <a:gd name="connsiteX8" fmla="*/ 139759 w 620135"/>
              <a:gd name="connsiteY8" fmla="*/ 431917 h 1240971"/>
              <a:gd name="connsiteX9" fmla="*/ 181897 w 620135"/>
              <a:gd name="connsiteY9" fmla="*/ 440345 h 1240971"/>
              <a:gd name="connsiteX10" fmla="*/ 0 w 620135"/>
              <a:gd name="connsiteY10" fmla="*/ 277490 h 1240971"/>
              <a:gd name="connsiteX11" fmla="*/ 207180 w 620135"/>
              <a:gd name="connsiteY11" fmla="*/ 233867 h 1240971"/>
              <a:gd name="connsiteX12" fmla="*/ 249318 w 620135"/>
              <a:gd name="connsiteY12" fmla="*/ 149591 h 1240971"/>
              <a:gd name="connsiteX13" fmla="*/ 224035 w 620135"/>
              <a:gd name="connsiteY13" fmla="*/ 52673 h 1240971"/>
              <a:gd name="connsiteX14" fmla="*/ 304098 w 620135"/>
              <a:gd name="connsiteY14" fmla="*/ 2107 h 1240971"/>
              <a:gd name="connsiteX15" fmla="*/ 401016 w 620135"/>
              <a:gd name="connsiteY15" fmla="*/ 65314 h 1240971"/>
              <a:gd name="connsiteX16" fmla="*/ 371519 w 620135"/>
              <a:gd name="connsiteY16" fmla="*/ 132735 h 1240971"/>
              <a:gd name="connsiteX17" fmla="*/ 406823 w 620135"/>
              <a:gd name="connsiteY17" fmla="*/ 241160 h 1240971"/>
              <a:gd name="connsiteX18" fmla="*/ 620135 w 620135"/>
              <a:gd name="connsiteY18" fmla="*/ 274979 h 1240971"/>
              <a:gd name="connsiteX19" fmla="*/ 443154 w 620135"/>
              <a:gd name="connsiteY19" fmla="*/ 431917 h 1240971"/>
              <a:gd name="connsiteX20" fmla="*/ 476865 w 620135"/>
              <a:gd name="connsiteY20" fmla="*/ 436131 h 1240971"/>
              <a:gd name="connsiteX21" fmla="*/ 476865 w 620135"/>
              <a:gd name="connsiteY21" fmla="*/ 541476 h 1240971"/>
              <a:gd name="connsiteX22" fmla="*/ 422085 w 620135"/>
              <a:gd name="connsiteY22" fmla="*/ 541476 h 1240971"/>
              <a:gd name="connsiteX23" fmla="*/ 407850 w 620135"/>
              <a:gd name="connsiteY23" fmla="*/ 773660 h 1240971"/>
              <a:gd name="connsiteX24" fmla="*/ 514789 w 620135"/>
              <a:gd name="connsiteY24" fmla="*/ 979714 h 1240971"/>
              <a:gd name="connsiteX25" fmla="*/ 546906 w 620135"/>
              <a:gd name="connsiteY25" fmla="*/ 1026446 h 1240971"/>
              <a:gd name="connsiteX26" fmla="*/ 594852 w 620135"/>
              <a:gd name="connsiteY26" fmla="*/ 1085060 h 1240971"/>
              <a:gd name="connsiteX27" fmla="*/ 594852 w 620135"/>
              <a:gd name="connsiteY27" fmla="*/ 1177764 h 1240971"/>
              <a:gd name="connsiteX0" fmla="*/ 594852 w 620135"/>
              <a:gd name="connsiteY0" fmla="*/ 1240971 h 1240971"/>
              <a:gd name="connsiteX1" fmla="*/ 702 w 620135"/>
              <a:gd name="connsiteY1" fmla="*/ 1240971 h 1240971"/>
              <a:gd name="connsiteX2" fmla="*/ 9130 w 620135"/>
              <a:gd name="connsiteY2" fmla="*/ 1080846 h 1240971"/>
              <a:gd name="connsiteX3" fmla="*/ 55482 w 620135"/>
              <a:gd name="connsiteY3" fmla="*/ 1042921 h 1240971"/>
              <a:gd name="connsiteX4" fmla="*/ 93407 w 620135"/>
              <a:gd name="connsiteY4" fmla="*/ 975500 h 1240971"/>
              <a:gd name="connsiteX5" fmla="*/ 201940 w 620135"/>
              <a:gd name="connsiteY5" fmla="*/ 778441 h 1240971"/>
              <a:gd name="connsiteX6" fmla="*/ 181897 w 620135"/>
              <a:gd name="connsiteY6" fmla="*/ 541476 h 1240971"/>
              <a:gd name="connsiteX7" fmla="*/ 135545 w 620135"/>
              <a:gd name="connsiteY7" fmla="*/ 537263 h 1240971"/>
              <a:gd name="connsiteX8" fmla="*/ 139759 w 620135"/>
              <a:gd name="connsiteY8" fmla="*/ 431917 h 1240971"/>
              <a:gd name="connsiteX9" fmla="*/ 181897 w 620135"/>
              <a:gd name="connsiteY9" fmla="*/ 440345 h 1240971"/>
              <a:gd name="connsiteX10" fmla="*/ 0 w 620135"/>
              <a:gd name="connsiteY10" fmla="*/ 277490 h 1240971"/>
              <a:gd name="connsiteX11" fmla="*/ 207180 w 620135"/>
              <a:gd name="connsiteY11" fmla="*/ 233867 h 1240971"/>
              <a:gd name="connsiteX12" fmla="*/ 249318 w 620135"/>
              <a:gd name="connsiteY12" fmla="*/ 149591 h 1240971"/>
              <a:gd name="connsiteX13" fmla="*/ 224035 w 620135"/>
              <a:gd name="connsiteY13" fmla="*/ 52673 h 1240971"/>
              <a:gd name="connsiteX14" fmla="*/ 304098 w 620135"/>
              <a:gd name="connsiteY14" fmla="*/ 2107 h 1240971"/>
              <a:gd name="connsiteX15" fmla="*/ 401016 w 620135"/>
              <a:gd name="connsiteY15" fmla="*/ 65314 h 1240971"/>
              <a:gd name="connsiteX16" fmla="*/ 371519 w 620135"/>
              <a:gd name="connsiteY16" fmla="*/ 132735 h 1240971"/>
              <a:gd name="connsiteX17" fmla="*/ 406823 w 620135"/>
              <a:gd name="connsiteY17" fmla="*/ 241160 h 1240971"/>
              <a:gd name="connsiteX18" fmla="*/ 620135 w 620135"/>
              <a:gd name="connsiteY18" fmla="*/ 274979 h 1240971"/>
              <a:gd name="connsiteX19" fmla="*/ 443154 w 620135"/>
              <a:gd name="connsiteY19" fmla="*/ 431917 h 1240971"/>
              <a:gd name="connsiteX20" fmla="*/ 476865 w 620135"/>
              <a:gd name="connsiteY20" fmla="*/ 436131 h 1240971"/>
              <a:gd name="connsiteX21" fmla="*/ 476865 w 620135"/>
              <a:gd name="connsiteY21" fmla="*/ 541476 h 1240971"/>
              <a:gd name="connsiteX22" fmla="*/ 422085 w 620135"/>
              <a:gd name="connsiteY22" fmla="*/ 541476 h 1240971"/>
              <a:gd name="connsiteX23" fmla="*/ 407850 w 620135"/>
              <a:gd name="connsiteY23" fmla="*/ 773660 h 1240971"/>
              <a:gd name="connsiteX24" fmla="*/ 514789 w 620135"/>
              <a:gd name="connsiteY24" fmla="*/ 979714 h 1240971"/>
              <a:gd name="connsiteX25" fmla="*/ 546906 w 620135"/>
              <a:gd name="connsiteY25" fmla="*/ 1026446 h 1240971"/>
              <a:gd name="connsiteX26" fmla="*/ 594852 w 620135"/>
              <a:gd name="connsiteY26" fmla="*/ 1085060 h 1240971"/>
              <a:gd name="connsiteX27" fmla="*/ 594852 w 620135"/>
              <a:gd name="connsiteY27" fmla="*/ 1177764 h 1240971"/>
              <a:gd name="connsiteX0" fmla="*/ 594852 w 620135"/>
              <a:gd name="connsiteY0" fmla="*/ 1240971 h 1240971"/>
              <a:gd name="connsiteX1" fmla="*/ 702 w 620135"/>
              <a:gd name="connsiteY1" fmla="*/ 1240971 h 1240971"/>
              <a:gd name="connsiteX2" fmla="*/ 9130 w 620135"/>
              <a:gd name="connsiteY2" fmla="*/ 1080846 h 1240971"/>
              <a:gd name="connsiteX3" fmla="*/ 55482 w 620135"/>
              <a:gd name="connsiteY3" fmla="*/ 1042921 h 1240971"/>
              <a:gd name="connsiteX4" fmla="*/ 93407 w 620135"/>
              <a:gd name="connsiteY4" fmla="*/ 975500 h 1240971"/>
              <a:gd name="connsiteX5" fmla="*/ 201940 w 620135"/>
              <a:gd name="connsiteY5" fmla="*/ 778441 h 1240971"/>
              <a:gd name="connsiteX6" fmla="*/ 181897 w 620135"/>
              <a:gd name="connsiteY6" fmla="*/ 541476 h 1240971"/>
              <a:gd name="connsiteX7" fmla="*/ 135545 w 620135"/>
              <a:gd name="connsiteY7" fmla="*/ 537263 h 1240971"/>
              <a:gd name="connsiteX8" fmla="*/ 139759 w 620135"/>
              <a:gd name="connsiteY8" fmla="*/ 431917 h 1240971"/>
              <a:gd name="connsiteX9" fmla="*/ 181897 w 620135"/>
              <a:gd name="connsiteY9" fmla="*/ 440345 h 1240971"/>
              <a:gd name="connsiteX10" fmla="*/ 0 w 620135"/>
              <a:gd name="connsiteY10" fmla="*/ 277490 h 1240971"/>
              <a:gd name="connsiteX11" fmla="*/ 207180 w 620135"/>
              <a:gd name="connsiteY11" fmla="*/ 233867 h 1240971"/>
              <a:gd name="connsiteX12" fmla="*/ 249318 w 620135"/>
              <a:gd name="connsiteY12" fmla="*/ 149591 h 1240971"/>
              <a:gd name="connsiteX13" fmla="*/ 224035 w 620135"/>
              <a:gd name="connsiteY13" fmla="*/ 52673 h 1240971"/>
              <a:gd name="connsiteX14" fmla="*/ 304098 w 620135"/>
              <a:gd name="connsiteY14" fmla="*/ 2107 h 1240971"/>
              <a:gd name="connsiteX15" fmla="*/ 401016 w 620135"/>
              <a:gd name="connsiteY15" fmla="*/ 65314 h 1240971"/>
              <a:gd name="connsiteX16" fmla="*/ 361039 w 620135"/>
              <a:gd name="connsiteY16" fmla="*/ 134177 h 1240971"/>
              <a:gd name="connsiteX17" fmla="*/ 406823 w 620135"/>
              <a:gd name="connsiteY17" fmla="*/ 241160 h 1240971"/>
              <a:gd name="connsiteX18" fmla="*/ 620135 w 620135"/>
              <a:gd name="connsiteY18" fmla="*/ 274979 h 1240971"/>
              <a:gd name="connsiteX19" fmla="*/ 443154 w 620135"/>
              <a:gd name="connsiteY19" fmla="*/ 431917 h 1240971"/>
              <a:gd name="connsiteX20" fmla="*/ 476865 w 620135"/>
              <a:gd name="connsiteY20" fmla="*/ 436131 h 1240971"/>
              <a:gd name="connsiteX21" fmla="*/ 476865 w 620135"/>
              <a:gd name="connsiteY21" fmla="*/ 541476 h 1240971"/>
              <a:gd name="connsiteX22" fmla="*/ 422085 w 620135"/>
              <a:gd name="connsiteY22" fmla="*/ 541476 h 1240971"/>
              <a:gd name="connsiteX23" fmla="*/ 407850 w 620135"/>
              <a:gd name="connsiteY23" fmla="*/ 773660 h 1240971"/>
              <a:gd name="connsiteX24" fmla="*/ 514789 w 620135"/>
              <a:gd name="connsiteY24" fmla="*/ 979714 h 1240971"/>
              <a:gd name="connsiteX25" fmla="*/ 546906 w 620135"/>
              <a:gd name="connsiteY25" fmla="*/ 1026446 h 1240971"/>
              <a:gd name="connsiteX26" fmla="*/ 594852 w 620135"/>
              <a:gd name="connsiteY26" fmla="*/ 1085060 h 1240971"/>
              <a:gd name="connsiteX27" fmla="*/ 594852 w 620135"/>
              <a:gd name="connsiteY27" fmla="*/ 1177764 h 1240971"/>
              <a:gd name="connsiteX0" fmla="*/ 594852 w 620135"/>
              <a:gd name="connsiteY0" fmla="*/ 1240971 h 1240971"/>
              <a:gd name="connsiteX1" fmla="*/ 702 w 620135"/>
              <a:gd name="connsiteY1" fmla="*/ 1240971 h 1240971"/>
              <a:gd name="connsiteX2" fmla="*/ 9130 w 620135"/>
              <a:gd name="connsiteY2" fmla="*/ 1080846 h 1240971"/>
              <a:gd name="connsiteX3" fmla="*/ 55482 w 620135"/>
              <a:gd name="connsiteY3" fmla="*/ 1042921 h 1240971"/>
              <a:gd name="connsiteX4" fmla="*/ 93407 w 620135"/>
              <a:gd name="connsiteY4" fmla="*/ 975500 h 1240971"/>
              <a:gd name="connsiteX5" fmla="*/ 201940 w 620135"/>
              <a:gd name="connsiteY5" fmla="*/ 778441 h 1240971"/>
              <a:gd name="connsiteX6" fmla="*/ 181897 w 620135"/>
              <a:gd name="connsiteY6" fmla="*/ 541476 h 1240971"/>
              <a:gd name="connsiteX7" fmla="*/ 135545 w 620135"/>
              <a:gd name="connsiteY7" fmla="*/ 537263 h 1240971"/>
              <a:gd name="connsiteX8" fmla="*/ 139759 w 620135"/>
              <a:gd name="connsiteY8" fmla="*/ 431917 h 1240971"/>
              <a:gd name="connsiteX9" fmla="*/ 181897 w 620135"/>
              <a:gd name="connsiteY9" fmla="*/ 440345 h 1240971"/>
              <a:gd name="connsiteX10" fmla="*/ 0 w 620135"/>
              <a:gd name="connsiteY10" fmla="*/ 277490 h 1240971"/>
              <a:gd name="connsiteX11" fmla="*/ 207180 w 620135"/>
              <a:gd name="connsiteY11" fmla="*/ 233867 h 1240971"/>
              <a:gd name="connsiteX12" fmla="*/ 249318 w 620135"/>
              <a:gd name="connsiteY12" fmla="*/ 149591 h 1240971"/>
              <a:gd name="connsiteX13" fmla="*/ 224035 w 620135"/>
              <a:gd name="connsiteY13" fmla="*/ 52673 h 1240971"/>
              <a:gd name="connsiteX14" fmla="*/ 304098 w 620135"/>
              <a:gd name="connsiteY14" fmla="*/ 2107 h 1240971"/>
              <a:gd name="connsiteX15" fmla="*/ 401016 w 620135"/>
              <a:gd name="connsiteY15" fmla="*/ 65314 h 1240971"/>
              <a:gd name="connsiteX16" fmla="*/ 363659 w 620135"/>
              <a:gd name="connsiteY16" fmla="*/ 134177 h 1240971"/>
              <a:gd name="connsiteX17" fmla="*/ 406823 w 620135"/>
              <a:gd name="connsiteY17" fmla="*/ 241160 h 1240971"/>
              <a:gd name="connsiteX18" fmla="*/ 620135 w 620135"/>
              <a:gd name="connsiteY18" fmla="*/ 274979 h 1240971"/>
              <a:gd name="connsiteX19" fmla="*/ 443154 w 620135"/>
              <a:gd name="connsiteY19" fmla="*/ 431917 h 1240971"/>
              <a:gd name="connsiteX20" fmla="*/ 476865 w 620135"/>
              <a:gd name="connsiteY20" fmla="*/ 436131 h 1240971"/>
              <a:gd name="connsiteX21" fmla="*/ 476865 w 620135"/>
              <a:gd name="connsiteY21" fmla="*/ 541476 h 1240971"/>
              <a:gd name="connsiteX22" fmla="*/ 422085 w 620135"/>
              <a:gd name="connsiteY22" fmla="*/ 541476 h 1240971"/>
              <a:gd name="connsiteX23" fmla="*/ 407850 w 620135"/>
              <a:gd name="connsiteY23" fmla="*/ 773660 h 1240971"/>
              <a:gd name="connsiteX24" fmla="*/ 514789 w 620135"/>
              <a:gd name="connsiteY24" fmla="*/ 979714 h 1240971"/>
              <a:gd name="connsiteX25" fmla="*/ 546906 w 620135"/>
              <a:gd name="connsiteY25" fmla="*/ 1026446 h 1240971"/>
              <a:gd name="connsiteX26" fmla="*/ 594852 w 620135"/>
              <a:gd name="connsiteY26" fmla="*/ 1085060 h 1240971"/>
              <a:gd name="connsiteX27" fmla="*/ 594852 w 620135"/>
              <a:gd name="connsiteY27" fmla="*/ 1177764 h 1240971"/>
              <a:gd name="connsiteX0" fmla="*/ 594852 w 620135"/>
              <a:gd name="connsiteY0" fmla="*/ 1240971 h 1240971"/>
              <a:gd name="connsiteX1" fmla="*/ 702 w 620135"/>
              <a:gd name="connsiteY1" fmla="*/ 1240971 h 1240971"/>
              <a:gd name="connsiteX2" fmla="*/ 9130 w 620135"/>
              <a:gd name="connsiteY2" fmla="*/ 1080846 h 1240971"/>
              <a:gd name="connsiteX3" fmla="*/ 55482 w 620135"/>
              <a:gd name="connsiteY3" fmla="*/ 1042921 h 1240971"/>
              <a:gd name="connsiteX4" fmla="*/ 93407 w 620135"/>
              <a:gd name="connsiteY4" fmla="*/ 975500 h 1240971"/>
              <a:gd name="connsiteX5" fmla="*/ 201940 w 620135"/>
              <a:gd name="connsiteY5" fmla="*/ 778441 h 1240971"/>
              <a:gd name="connsiteX6" fmla="*/ 181897 w 620135"/>
              <a:gd name="connsiteY6" fmla="*/ 541476 h 1240971"/>
              <a:gd name="connsiteX7" fmla="*/ 135545 w 620135"/>
              <a:gd name="connsiteY7" fmla="*/ 537263 h 1240971"/>
              <a:gd name="connsiteX8" fmla="*/ 139759 w 620135"/>
              <a:gd name="connsiteY8" fmla="*/ 431917 h 1240971"/>
              <a:gd name="connsiteX9" fmla="*/ 181897 w 620135"/>
              <a:gd name="connsiteY9" fmla="*/ 440345 h 1240971"/>
              <a:gd name="connsiteX10" fmla="*/ 0 w 620135"/>
              <a:gd name="connsiteY10" fmla="*/ 277490 h 1240971"/>
              <a:gd name="connsiteX11" fmla="*/ 207180 w 620135"/>
              <a:gd name="connsiteY11" fmla="*/ 233867 h 1240971"/>
              <a:gd name="connsiteX12" fmla="*/ 249318 w 620135"/>
              <a:gd name="connsiteY12" fmla="*/ 149591 h 1240971"/>
              <a:gd name="connsiteX13" fmla="*/ 224035 w 620135"/>
              <a:gd name="connsiteY13" fmla="*/ 52673 h 1240971"/>
              <a:gd name="connsiteX14" fmla="*/ 304098 w 620135"/>
              <a:gd name="connsiteY14" fmla="*/ 2107 h 1240971"/>
              <a:gd name="connsiteX15" fmla="*/ 401016 w 620135"/>
              <a:gd name="connsiteY15" fmla="*/ 65314 h 1240971"/>
              <a:gd name="connsiteX16" fmla="*/ 363659 w 620135"/>
              <a:gd name="connsiteY16" fmla="*/ 134177 h 1240971"/>
              <a:gd name="connsiteX17" fmla="*/ 406823 w 620135"/>
              <a:gd name="connsiteY17" fmla="*/ 241160 h 1240971"/>
              <a:gd name="connsiteX18" fmla="*/ 620135 w 620135"/>
              <a:gd name="connsiteY18" fmla="*/ 274979 h 1240971"/>
              <a:gd name="connsiteX19" fmla="*/ 443154 w 620135"/>
              <a:gd name="connsiteY19" fmla="*/ 431917 h 1240971"/>
              <a:gd name="connsiteX20" fmla="*/ 476865 w 620135"/>
              <a:gd name="connsiteY20" fmla="*/ 436131 h 1240971"/>
              <a:gd name="connsiteX21" fmla="*/ 476865 w 620135"/>
              <a:gd name="connsiteY21" fmla="*/ 541476 h 1240971"/>
              <a:gd name="connsiteX22" fmla="*/ 422085 w 620135"/>
              <a:gd name="connsiteY22" fmla="*/ 541476 h 1240971"/>
              <a:gd name="connsiteX23" fmla="*/ 407850 w 620135"/>
              <a:gd name="connsiteY23" fmla="*/ 773660 h 1240971"/>
              <a:gd name="connsiteX24" fmla="*/ 514789 w 620135"/>
              <a:gd name="connsiteY24" fmla="*/ 979714 h 1240971"/>
              <a:gd name="connsiteX25" fmla="*/ 546906 w 620135"/>
              <a:gd name="connsiteY25" fmla="*/ 1026446 h 1240971"/>
              <a:gd name="connsiteX26" fmla="*/ 594852 w 620135"/>
              <a:gd name="connsiteY26" fmla="*/ 1085060 h 1240971"/>
              <a:gd name="connsiteX27" fmla="*/ 594852 w 620135"/>
              <a:gd name="connsiteY27" fmla="*/ 1177764 h 1240971"/>
              <a:gd name="connsiteX0" fmla="*/ 594852 w 620135"/>
              <a:gd name="connsiteY0" fmla="*/ 1241407 h 1241407"/>
              <a:gd name="connsiteX1" fmla="*/ 702 w 620135"/>
              <a:gd name="connsiteY1" fmla="*/ 1241407 h 1241407"/>
              <a:gd name="connsiteX2" fmla="*/ 9130 w 620135"/>
              <a:gd name="connsiteY2" fmla="*/ 1081282 h 1241407"/>
              <a:gd name="connsiteX3" fmla="*/ 55482 w 620135"/>
              <a:gd name="connsiteY3" fmla="*/ 1043357 h 1241407"/>
              <a:gd name="connsiteX4" fmla="*/ 93407 w 620135"/>
              <a:gd name="connsiteY4" fmla="*/ 975936 h 1241407"/>
              <a:gd name="connsiteX5" fmla="*/ 201940 w 620135"/>
              <a:gd name="connsiteY5" fmla="*/ 778877 h 1241407"/>
              <a:gd name="connsiteX6" fmla="*/ 181897 w 620135"/>
              <a:gd name="connsiteY6" fmla="*/ 541912 h 1241407"/>
              <a:gd name="connsiteX7" fmla="*/ 135545 w 620135"/>
              <a:gd name="connsiteY7" fmla="*/ 537699 h 1241407"/>
              <a:gd name="connsiteX8" fmla="*/ 139759 w 620135"/>
              <a:gd name="connsiteY8" fmla="*/ 432353 h 1241407"/>
              <a:gd name="connsiteX9" fmla="*/ 181897 w 620135"/>
              <a:gd name="connsiteY9" fmla="*/ 440781 h 1241407"/>
              <a:gd name="connsiteX10" fmla="*/ 0 w 620135"/>
              <a:gd name="connsiteY10" fmla="*/ 277926 h 1241407"/>
              <a:gd name="connsiteX11" fmla="*/ 207180 w 620135"/>
              <a:gd name="connsiteY11" fmla="*/ 234303 h 1241407"/>
              <a:gd name="connsiteX12" fmla="*/ 249318 w 620135"/>
              <a:gd name="connsiteY12" fmla="*/ 150027 h 1241407"/>
              <a:gd name="connsiteX13" fmla="*/ 224035 w 620135"/>
              <a:gd name="connsiteY13" fmla="*/ 53109 h 1241407"/>
              <a:gd name="connsiteX14" fmla="*/ 304098 w 620135"/>
              <a:gd name="connsiteY14" fmla="*/ 2543 h 1241407"/>
              <a:gd name="connsiteX15" fmla="*/ 385296 w 620135"/>
              <a:gd name="connsiteY15" fmla="*/ 68370 h 1241407"/>
              <a:gd name="connsiteX16" fmla="*/ 363659 w 620135"/>
              <a:gd name="connsiteY16" fmla="*/ 134613 h 1241407"/>
              <a:gd name="connsiteX17" fmla="*/ 406823 w 620135"/>
              <a:gd name="connsiteY17" fmla="*/ 241596 h 1241407"/>
              <a:gd name="connsiteX18" fmla="*/ 620135 w 620135"/>
              <a:gd name="connsiteY18" fmla="*/ 275415 h 1241407"/>
              <a:gd name="connsiteX19" fmla="*/ 443154 w 620135"/>
              <a:gd name="connsiteY19" fmla="*/ 432353 h 1241407"/>
              <a:gd name="connsiteX20" fmla="*/ 476865 w 620135"/>
              <a:gd name="connsiteY20" fmla="*/ 436567 h 1241407"/>
              <a:gd name="connsiteX21" fmla="*/ 476865 w 620135"/>
              <a:gd name="connsiteY21" fmla="*/ 541912 h 1241407"/>
              <a:gd name="connsiteX22" fmla="*/ 422085 w 620135"/>
              <a:gd name="connsiteY22" fmla="*/ 541912 h 1241407"/>
              <a:gd name="connsiteX23" fmla="*/ 407850 w 620135"/>
              <a:gd name="connsiteY23" fmla="*/ 774096 h 1241407"/>
              <a:gd name="connsiteX24" fmla="*/ 514789 w 620135"/>
              <a:gd name="connsiteY24" fmla="*/ 980150 h 1241407"/>
              <a:gd name="connsiteX25" fmla="*/ 546906 w 620135"/>
              <a:gd name="connsiteY25" fmla="*/ 1026882 h 1241407"/>
              <a:gd name="connsiteX26" fmla="*/ 594852 w 620135"/>
              <a:gd name="connsiteY26" fmla="*/ 1085496 h 1241407"/>
              <a:gd name="connsiteX27" fmla="*/ 594852 w 620135"/>
              <a:gd name="connsiteY27" fmla="*/ 1178200 h 1241407"/>
              <a:gd name="connsiteX0" fmla="*/ 594852 w 620135"/>
              <a:gd name="connsiteY0" fmla="*/ 1243950 h 1243950"/>
              <a:gd name="connsiteX1" fmla="*/ 702 w 620135"/>
              <a:gd name="connsiteY1" fmla="*/ 1243950 h 1243950"/>
              <a:gd name="connsiteX2" fmla="*/ 9130 w 620135"/>
              <a:gd name="connsiteY2" fmla="*/ 1083825 h 1243950"/>
              <a:gd name="connsiteX3" fmla="*/ 55482 w 620135"/>
              <a:gd name="connsiteY3" fmla="*/ 1045900 h 1243950"/>
              <a:gd name="connsiteX4" fmla="*/ 93407 w 620135"/>
              <a:gd name="connsiteY4" fmla="*/ 978479 h 1243950"/>
              <a:gd name="connsiteX5" fmla="*/ 201940 w 620135"/>
              <a:gd name="connsiteY5" fmla="*/ 781420 h 1243950"/>
              <a:gd name="connsiteX6" fmla="*/ 181897 w 620135"/>
              <a:gd name="connsiteY6" fmla="*/ 544455 h 1243950"/>
              <a:gd name="connsiteX7" fmla="*/ 135545 w 620135"/>
              <a:gd name="connsiteY7" fmla="*/ 540242 h 1243950"/>
              <a:gd name="connsiteX8" fmla="*/ 139759 w 620135"/>
              <a:gd name="connsiteY8" fmla="*/ 434896 h 1243950"/>
              <a:gd name="connsiteX9" fmla="*/ 181897 w 620135"/>
              <a:gd name="connsiteY9" fmla="*/ 443324 h 1243950"/>
              <a:gd name="connsiteX10" fmla="*/ 0 w 620135"/>
              <a:gd name="connsiteY10" fmla="*/ 280469 h 1243950"/>
              <a:gd name="connsiteX11" fmla="*/ 207180 w 620135"/>
              <a:gd name="connsiteY11" fmla="*/ 236846 h 1243950"/>
              <a:gd name="connsiteX12" fmla="*/ 249318 w 620135"/>
              <a:gd name="connsiteY12" fmla="*/ 152570 h 1243950"/>
              <a:gd name="connsiteX13" fmla="*/ 224035 w 620135"/>
              <a:gd name="connsiteY13" fmla="*/ 55652 h 1243950"/>
              <a:gd name="connsiteX14" fmla="*/ 311958 w 620135"/>
              <a:gd name="connsiteY14" fmla="*/ 2543 h 1243950"/>
              <a:gd name="connsiteX15" fmla="*/ 385296 w 620135"/>
              <a:gd name="connsiteY15" fmla="*/ 70913 h 1243950"/>
              <a:gd name="connsiteX16" fmla="*/ 363659 w 620135"/>
              <a:gd name="connsiteY16" fmla="*/ 137156 h 1243950"/>
              <a:gd name="connsiteX17" fmla="*/ 406823 w 620135"/>
              <a:gd name="connsiteY17" fmla="*/ 244139 h 1243950"/>
              <a:gd name="connsiteX18" fmla="*/ 620135 w 620135"/>
              <a:gd name="connsiteY18" fmla="*/ 277958 h 1243950"/>
              <a:gd name="connsiteX19" fmla="*/ 443154 w 620135"/>
              <a:gd name="connsiteY19" fmla="*/ 434896 h 1243950"/>
              <a:gd name="connsiteX20" fmla="*/ 476865 w 620135"/>
              <a:gd name="connsiteY20" fmla="*/ 439110 h 1243950"/>
              <a:gd name="connsiteX21" fmla="*/ 476865 w 620135"/>
              <a:gd name="connsiteY21" fmla="*/ 544455 h 1243950"/>
              <a:gd name="connsiteX22" fmla="*/ 422085 w 620135"/>
              <a:gd name="connsiteY22" fmla="*/ 544455 h 1243950"/>
              <a:gd name="connsiteX23" fmla="*/ 407850 w 620135"/>
              <a:gd name="connsiteY23" fmla="*/ 776639 h 1243950"/>
              <a:gd name="connsiteX24" fmla="*/ 514789 w 620135"/>
              <a:gd name="connsiteY24" fmla="*/ 982693 h 1243950"/>
              <a:gd name="connsiteX25" fmla="*/ 546906 w 620135"/>
              <a:gd name="connsiteY25" fmla="*/ 1029425 h 1243950"/>
              <a:gd name="connsiteX26" fmla="*/ 594852 w 620135"/>
              <a:gd name="connsiteY26" fmla="*/ 1088039 h 1243950"/>
              <a:gd name="connsiteX27" fmla="*/ 594852 w 620135"/>
              <a:gd name="connsiteY27" fmla="*/ 1180743 h 1243950"/>
              <a:gd name="connsiteX0" fmla="*/ 594852 w 620135"/>
              <a:gd name="connsiteY0" fmla="*/ 1225609 h 1225609"/>
              <a:gd name="connsiteX1" fmla="*/ 702 w 620135"/>
              <a:gd name="connsiteY1" fmla="*/ 1225609 h 1225609"/>
              <a:gd name="connsiteX2" fmla="*/ 9130 w 620135"/>
              <a:gd name="connsiteY2" fmla="*/ 1065484 h 1225609"/>
              <a:gd name="connsiteX3" fmla="*/ 55482 w 620135"/>
              <a:gd name="connsiteY3" fmla="*/ 1027559 h 1225609"/>
              <a:gd name="connsiteX4" fmla="*/ 93407 w 620135"/>
              <a:gd name="connsiteY4" fmla="*/ 960138 h 1225609"/>
              <a:gd name="connsiteX5" fmla="*/ 201940 w 620135"/>
              <a:gd name="connsiteY5" fmla="*/ 763079 h 1225609"/>
              <a:gd name="connsiteX6" fmla="*/ 181897 w 620135"/>
              <a:gd name="connsiteY6" fmla="*/ 526114 h 1225609"/>
              <a:gd name="connsiteX7" fmla="*/ 135545 w 620135"/>
              <a:gd name="connsiteY7" fmla="*/ 521901 h 1225609"/>
              <a:gd name="connsiteX8" fmla="*/ 139759 w 620135"/>
              <a:gd name="connsiteY8" fmla="*/ 416555 h 1225609"/>
              <a:gd name="connsiteX9" fmla="*/ 181897 w 620135"/>
              <a:gd name="connsiteY9" fmla="*/ 424983 h 1225609"/>
              <a:gd name="connsiteX10" fmla="*/ 0 w 620135"/>
              <a:gd name="connsiteY10" fmla="*/ 262128 h 1225609"/>
              <a:gd name="connsiteX11" fmla="*/ 207180 w 620135"/>
              <a:gd name="connsiteY11" fmla="*/ 218505 h 1225609"/>
              <a:gd name="connsiteX12" fmla="*/ 249318 w 620135"/>
              <a:gd name="connsiteY12" fmla="*/ 134229 h 1225609"/>
              <a:gd name="connsiteX13" fmla="*/ 224035 w 620135"/>
              <a:gd name="connsiteY13" fmla="*/ 37311 h 1225609"/>
              <a:gd name="connsiteX14" fmla="*/ 311958 w 620135"/>
              <a:gd name="connsiteY14" fmla="*/ 2543 h 1225609"/>
              <a:gd name="connsiteX15" fmla="*/ 385296 w 620135"/>
              <a:gd name="connsiteY15" fmla="*/ 52572 h 1225609"/>
              <a:gd name="connsiteX16" fmla="*/ 363659 w 620135"/>
              <a:gd name="connsiteY16" fmla="*/ 118815 h 1225609"/>
              <a:gd name="connsiteX17" fmla="*/ 406823 w 620135"/>
              <a:gd name="connsiteY17" fmla="*/ 225798 h 1225609"/>
              <a:gd name="connsiteX18" fmla="*/ 620135 w 620135"/>
              <a:gd name="connsiteY18" fmla="*/ 259617 h 1225609"/>
              <a:gd name="connsiteX19" fmla="*/ 443154 w 620135"/>
              <a:gd name="connsiteY19" fmla="*/ 416555 h 1225609"/>
              <a:gd name="connsiteX20" fmla="*/ 476865 w 620135"/>
              <a:gd name="connsiteY20" fmla="*/ 420769 h 1225609"/>
              <a:gd name="connsiteX21" fmla="*/ 476865 w 620135"/>
              <a:gd name="connsiteY21" fmla="*/ 526114 h 1225609"/>
              <a:gd name="connsiteX22" fmla="*/ 422085 w 620135"/>
              <a:gd name="connsiteY22" fmla="*/ 526114 h 1225609"/>
              <a:gd name="connsiteX23" fmla="*/ 407850 w 620135"/>
              <a:gd name="connsiteY23" fmla="*/ 758298 h 1225609"/>
              <a:gd name="connsiteX24" fmla="*/ 514789 w 620135"/>
              <a:gd name="connsiteY24" fmla="*/ 964352 h 1225609"/>
              <a:gd name="connsiteX25" fmla="*/ 546906 w 620135"/>
              <a:gd name="connsiteY25" fmla="*/ 1011084 h 1225609"/>
              <a:gd name="connsiteX26" fmla="*/ 594852 w 620135"/>
              <a:gd name="connsiteY26" fmla="*/ 1069698 h 1225609"/>
              <a:gd name="connsiteX27" fmla="*/ 594852 w 620135"/>
              <a:gd name="connsiteY27" fmla="*/ 1162402 h 1225609"/>
              <a:gd name="connsiteX0" fmla="*/ 594852 w 620135"/>
              <a:gd name="connsiteY0" fmla="*/ 1224299 h 1224299"/>
              <a:gd name="connsiteX1" fmla="*/ 702 w 620135"/>
              <a:gd name="connsiteY1" fmla="*/ 1224299 h 1224299"/>
              <a:gd name="connsiteX2" fmla="*/ 9130 w 620135"/>
              <a:gd name="connsiteY2" fmla="*/ 1064174 h 1224299"/>
              <a:gd name="connsiteX3" fmla="*/ 55482 w 620135"/>
              <a:gd name="connsiteY3" fmla="*/ 1026249 h 1224299"/>
              <a:gd name="connsiteX4" fmla="*/ 93407 w 620135"/>
              <a:gd name="connsiteY4" fmla="*/ 958828 h 1224299"/>
              <a:gd name="connsiteX5" fmla="*/ 201940 w 620135"/>
              <a:gd name="connsiteY5" fmla="*/ 761769 h 1224299"/>
              <a:gd name="connsiteX6" fmla="*/ 181897 w 620135"/>
              <a:gd name="connsiteY6" fmla="*/ 524804 h 1224299"/>
              <a:gd name="connsiteX7" fmla="*/ 135545 w 620135"/>
              <a:gd name="connsiteY7" fmla="*/ 520591 h 1224299"/>
              <a:gd name="connsiteX8" fmla="*/ 139759 w 620135"/>
              <a:gd name="connsiteY8" fmla="*/ 415245 h 1224299"/>
              <a:gd name="connsiteX9" fmla="*/ 181897 w 620135"/>
              <a:gd name="connsiteY9" fmla="*/ 423673 h 1224299"/>
              <a:gd name="connsiteX10" fmla="*/ 0 w 620135"/>
              <a:gd name="connsiteY10" fmla="*/ 260818 h 1224299"/>
              <a:gd name="connsiteX11" fmla="*/ 207180 w 620135"/>
              <a:gd name="connsiteY11" fmla="*/ 217195 h 1224299"/>
              <a:gd name="connsiteX12" fmla="*/ 249318 w 620135"/>
              <a:gd name="connsiteY12" fmla="*/ 132919 h 1224299"/>
              <a:gd name="connsiteX13" fmla="*/ 234515 w 620135"/>
              <a:gd name="connsiteY13" fmla="*/ 43861 h 1224299"/>
              <a:gd name="connsiteX14" fmla="*/ 311958 w 620135"/>
              <a:gd name="connsiteY14" fmla="*/ 1233 h 1224299"/>
              <a:gd name="connsiteX15" fmla="*/ 385296 w 620135"/>
              <a:gd name="connsiteY15" fmla="*/ 51262 h 1224299"/>
              <a:gd name="connsiteX16" fmla="*/ 363659 w 620135"/>
              <a:gd name="connsiteY16" fmla="*/ 117505 h 1224299"/>
              <a:gd name="connsiteX17" fmla="*/ 406823 w 620135"/>
              <a:gd name="connsiteY17" fmla="*/ 224488 h 1224299"/>
              <a:gd name="connsiteX18" fmla="*/ 620135 w 620135"/>
              <a:gd name="connsiteY18" fmla="*/ 258307 h 1224299"/>
              <a:gd name="connsiteX19" fmla="*/ 443154 w 620135"/>
              <a:gd name="connsiteY19" fmla="*/ 415245 h 1224299"/>
              <a:gd name="connsiteX20" fmla="*/ 476865 w 620135"/>
              <a:gd name="connsiteY20" fmla="*/ 419459 h 1224299"/>
              <a:gd name="connsiteX21" fmla="*/ 476865 w 620135"/>
              <a:gd name="connsiteY21" fmla="*/ 524804 h 1224299"/>
              <a:gd name="connsiteX22" fmla="*/ 422085 w 620135"/>
              <a:gd name="connsiteY22" fmla="*/ 524804 h 1224299"/>
              <a:gd name="connsiteX23" fmla="*/ 407850 w 620135"/>
              <a:gd name="connsiteY23" fmla="*/ 756988 h 1224299"/>
              <a:gd name="connsiteX24" fmla="*/ 514789 w 620135"/>
              <a:gd name="connsiteY24" fmla="*/ 963042 h 1224299"/>
              <a:gd name="connsiteX25" fmla="*/ 546906 w 620135"/>
              <a:gd name="connsiteY25" fmla="*/ 1009774 h 1224299"/>
              <a:gd name="connsiteX26" fmla="*/ 594852 w 620135"/>
              <a:gd name="connsiteY26" fmla="*/ 1068388 h 1224299"/>
              <a:gd name="connsiteX27" fmla="*/ 594852 w 620135"/>
              <a:gd name="connsiteY27" fmla="*/ 1161092 h 1224299"/>
              <a:gd name="connsiteX0" fmla="*/ 594852 w 620135"/>
              <a:gd name="connsiteY0" fmla="*/ 1224299 h 1224299"/>
              <a:gd name="connsiteX1" fmla="*/ 702 w 620135"/>
              <a:gd name="connsiteY1" fmla="*/ 1224299 h 1224299"/>
              <a:gd name="connsiteX2" fmla="*/ 9130 w 620135"/>
              <a:gd name="connsiteY2" fmla="*/ 1064174 h 1224299"/>
              <a:gd name="connsiteX3" fmla="*/ 55482 w 620135"/>
              <a:gd name="connsiteY3" fmla="*/ 1026249 h 1224299"/>
              <a:gd name="connsiteX4" fmla="*/ 93407 w 620135"/>
              <a:gd name="connsiteY4" fmla="*/ 958828 h 1224299"/>
              <a:gd name="connsiteX5" fmla="*/ 201940 w 620135"/>
              <a:gd name="connsiteY5" fmla="*/ 761769 h 1224299"/>
              <a:gd name="connsiteX6" fmla="*/ 181897 w 620135"/>
              <a:gd name="connsiteY6" fmla="*/ 524804 h 1224299"/>
              <a:gd name="connsiteX7" fmla="*/ 135545 w 620135"/>
              <a:gd name="connsiteY7" fmla="*/ 520591 h 1224299"/>
              <a:gd name="connsiteX8" fmla="*/ 139759 w 620135"/>
              <a:gd name="connsiteY8" fmla="*/ 415245 h 1224299"/>
              <a:gd name="connsiteX9" fmla="*/ 181897 w 620135"/>
              <a:gd name="connsiteY9" fmla="*/ 423673 h 1224299"/>
              <a:gd name="connsiteX10" fmla="*/ 0 w 620135"/>
              <a:gd name="connsiteY10" fmla="*/ 260818 h 1224299"/>
              <a:gd name="connsiteX11" fmla="*/ 207180 w 620135"/>
              <a:gd name="connsiteY11" fmla="*/ 217195 h 1224299"/>
              <a:gd name="connsiteX12" fmla="*/ 249318 w 620135"/>
              <a:gd name="connsiteY12" fmla="*/ 132919 h 1224299"/>
              <a:gd name="connsiteX13" fmla="*/ 234515 w 620135"/>
              <a:gd name="connsiteY13" fmla="*/ 43861 h 1224299"/>
              <a:gd name="connsiteX14" fmla="*/ 311958 w 620135"/>
              <a:gd name="connsiteY14" fmla="*/ 1233 h 1224299"/>
              <a:gd name="connsiteX15" fmla="*/ 385296 w 620135"/>
              <a:gd name="connsiteY15" fmla="*/ 51262 h 1224299"/>
              <a:gd name="connsiteX16" fmla="*/ 363659 w 620135"/>
              <a:gd name="connsiteY16" fmla="*/ 117505 h 1224299"/>
              <a:gd name="connsiteX17" fmla="*/ 406823 w 620135"/>
              <a:gd name="connsiteY17" fmla="*/ 224488 h 1224299"/>
              <a:gd name="connsiteX18" fmla="*/ 620135 w 620135"/>
              <a:gd name="connsiteY18" fmla="*/ 258307 h 1224299"/>
              <a:gd name="connsiteX19" fmla="*/ 443154 w 620135"/>
              <a:gd name="connsiteY19" fmla="*/ 415245 h 1224299"/>
              <a:gd name="connsiteX20" fmla="*/ 476865 w 620135"/>
              <a:gd name="connsiteY20" fmla="*/ 419459 h 1224299"/>
              <a:gd name="connsiteX21" fmla="*/ 476865 w 620135"/>
              <a:gd name="connsiteY21" fmla="*/ 524804 h 1224299"/>
              <a:gd name="connsiteX22" fmla="*/ 422085 w 620135"/>
              <a:gd name="connsiteY22" fmla="*/ 524804 h 1224299"/>
              <a:gd name="connsiteX23" fmla="*/ 407850 w 620135"/>
              <a:gd name="connsiteY23" fmla="*/ 756988 h 1224299"/>
              <a:gd name="connsiteX24" fmla="*/ 514789 w 620135"/>
              <a:gd name="connsiteY24" fmla="*/ 963042 h 1224299"/>
              <a:gd name="connsiteX25" fmla="*/ 546906 w 620135"/>
              <a:gd name="connsiteY25" fmla="*/ 1009774 h 1224299"/>
              <a:gd name="connsiteX26" fmla="*/ 594852 w 620135"/>
              <a:gd name="connsiteY26" fmla="*/ 1068388 h 1224299"/>
              <a:gd name="connsiteX27" fmla="*/ 594852 w 620135"/>
              <a:gd name="connsiteY27" fmla="*/ 1161092 h 1224299"/>
              <a:gd name="connsiteX0" fmla="*/ 594852 w 620135"/>
              <a:gd name="connsiteY0" fmla="*/ 1224299 h 1224299"/>
              <a:gd name="connsiteX1" fmla="*/ 702 w 620135"/>
              <a:gd name="connsiteY1" fmla="*/ 1224299 h 1224299"/>
              <a:gd name="connsiteX2" fmla="*/ 9130 w 620135"/>
              <a:gd name="connsiteY2" fmla="*/ 1064174 h 1224299"/>
              <a:gd name="connsiteX3" fmla="*/ 55482 w 620135"/>
              <a:gd name="connsiteY3" fmla="*/ 1026249 h 1224299"/>
              <a:gd name="connsiteX4" fmla="*/ 93407 w 620135"/>
              <a:gd name="connsiteY4" fmla="*/ 958828 h 1224299"/>
              <a:gd name="connsiteX5" fmla="*/ 201940 w 620135"/>
              <a:gd name="connsiteY5" fmla="*/ 761769 h 1224299"/>
              <a:gd name="connsiteX6" fmla="*/ 181897 w 620135"/>
              <a:gd name="connsiteY6" fmla="*/ 524804 h 1224299"/>
              <a:gd name="connsiteX7" fmla="*/ 135545 w 620135"/>
              <a:gd name="connsiteY7" fmla="*/ 520591 h 1224299"/>
              <a:gd name="connsiteX8" fmla="*/ 139759 w 620135"/>
              <a:gd name="connsiteY8" fmla="*/ 415245 h 1224299"/>
              <a:gd name="connsiteX9" fmla="*/ 181897 w 620135"/>
              <a:gd name="connsiteY9" fmla="*/ 423673 h 1224299"/>
              <a:gd name="connsiteX10" fmla="*/ 0 w 620135"/>
              <a:gd name="connsiteY10" fmla="*/ 260818 h 1224299"/>
              <a:gd name="connsiteX11" fmla="*/ 207180 w 620135"/>
              <a:gd name="connsiteY11" fmla="*/ 217195 h 1224299"/>
              <a:gd name="connsiteX12" fmla="*/ 249318 w 620135"/>
              <a:gd name="connsiteY12" fmla="*/ 132919 h 1224299"/>
              <a:gd name="connsiteX13" fmla="*/ 234515 w 620135"/>
              <a:gd name="connsiteY13" fmla="*/ 43861 h 1224299"/>
              <a:gd name="connsiteX14" fmla="*/ 311958 w 620135"/>
              <a:gd name="connsiteY14" fmla="*/ 1233 h 1224299"/>
              <a:gd name="connsiteX15" fmla="*/ 385296 w 620135"/>
              <a:gd name="connsiteY15" fmla="*/ 51262 h 1224299"/>
              <a:gd name="connsiteX16" fmla="*/ 363659 w 620135"/>
              <a:gd name="connsiteY16" fmla="*/ 117505 h 1224299"/>
              <a:gd name="connsiteX17" fmla="*/ 406823 w 620135"/>
              <a:gd name="connsiteY17" fmla="*/ 224488 h 1224299"/>
              <a:gd name="connsiteX18" fmla="*/ 620135 w 620135"/>
              <a:gd name="connsiteY18" fmla="*/ 258307 h 1224299"/>
              <a:gd name="connsiteX19" fmla="*/ 443154 w 620135"/>
              <a:gd name="connsiteY19" fmla="*/ 415245 h 1224299"/>
              <a:gd name="connsiteX20" fmla="*/ 476865 w 620135"/>
              <a:gd name="connsiteY20" fmla="*/ 419459 h 1224299"/>
              <a:gd name="connsiteX21" fmla="*/ 476865 w 620135"/>
              <a:gd name="connsiteY21" fmla="*/ 524804 h 1224299"/>
              <a:gd name="connsiteX22" fmla="*/ 422085 w 620135"/>
              <a:gd name="connsiteY22" fmla="*/ 524804 h 1224299"/>
              <a:gd name="connsiteX23" fmla="*/ 407850 w 620135"/>
              <a:gd name="connsiteY23" fmla="*/ 756988 h 1224299"/>
              <a:gd name="connsiteX24" fmla="*/ 514789 w 620135"/>
              <a:gd name="connsiteY24" fmla="*/ 963042 h 1224299"/>
              <a:gd name="connsiteX25" fmla="*/ 546906 w 620135"/>
              <a:gd name="connsiteY25" fmla="*/ 1009774 h 1224299"/>
              <a:gd name="connsiteX26" fmla="*/ 594852 w 620135"/>
              <a:gd name="connsiteY26" fmla="*/ 1068388 h 1224299"/>
              <a:gd name="connsiteX27" fmla="*/ 594852 w 620135"/>
              <a:gd name="connsiteY27" fmla="*/ 1161092 h 1224299"/>
              <a:gd name="connsiteX0" fmla="*/ 594852 w 620135"/>
              <a:gd name="connsiteY0" fmla="*/ 1224299 h 1224299"/>
              <a:gd name="connsiteX1" fmla="*/ 702 w 620135"/>
              <a:gd name="connsiteY1" fmla="*/ 1224299 h 1224299"/>
              <a:gd name="connsiteX2" fmla="*/ 9130 w 620135"/>
              <a:gd name="connsiteY2" fmla="*/ 1064174 h 1224299"/>
              <a:gd name="connsiteX3" fmla="*/ 55482 w 620135"/>
              <a:gd name="connsiteY3" fmla="*/ 1026249 h 1224299"/>
              <a:gd name="connsiteX4" fmla="*/ 93407 w 620135"/>
              <a:gd name="connsiteY4" fmla="*/ 958828 h 1224299"/>
              <a:gd name="connsiteX5" fmla="*/ 201940 w 620135"/>
              <a:gd name="connsiteY5" fmla="*/ 761769 h 1224299"/>
              <a:gd name="connsiteX6" fmla="*/ 181897 w 620135"/>
              <a:gd name="connsiteY6" fmla="*/ 524804 h 1224299"/>
              <a:gd name="connsiteX7" fmla="*/ 135545 w 620135"/>
              <a:gd name="connsiteY7" fmla="*/ 520591 h 1224299"/>
              <a:gd name="connsiteX8" fmla="*/ 139759 w 620135"/>
              <a:gd name="connsiteY8" fmla="*/ 415245 h 1224299"/>
              <a:gd name="connsiteX9" fmla="*/ 181897 w 620135"/>
              <a:gd name="connsiteY9" fmla="*/ 423673 h 1224299"/>
              <a:gd name="connsiteX10" fmla="*/ 0 w 620135"/>
              <a:gd name="connsiteY10" fmla="*/ 260818 h 1224299"/>
              <a:gd name="connsiteX11" fmla="*/ 207180 w 620135"/>
              <a:gd name="connsiteY11" fmla="*/ 217195 h 1224299"/>
              <a:gd name="connsiteX12" fmla="*/ 249318 w 620135"/>
              <a:gd name="connsiteY12" fmla="*/ 132919 h 1224299"/>
              <a:gd name="connsiteX13" fmla="*/ 234515 w 620135"/>
              <a:gd name="connsiteY13" fmla="*/ 43861 h 1224299"/>
              <a:gd name="connsiteX14" fmla="*/ 311958 w 620135"/>
              <a:gd name="connsiteY14" fmla="*/ 1233 h 1224299"/>
              <a:gd name="connsiteX15" fmla="*/ 385296 w 620135"/>
              <a:gd name="connsiteY15" fmla="*/ 51262 h 1224299"/>
              <a:gd name="connsiteX16" fmla="*/ 355799 w 620135"/>
              <a:gd name="connsiteY16" fmla="*/ 133226 h 1224299"/>
              <a:gd name="connsiteX17" fmla="*/ 406823 w 620135"/>
              <a:gd name="connsiteY17" fmla="*/ 224488 h 1224299"/>
              <a:gd name="connsiteX18" fmla="*/ 620135 w 620135"/>
              <a:gd name="connsiteY18" fmla="*/ 258307 h 1224299"/>
              <a:gd name="connsiteX19" fmla="*/ 443154 w 620135"/>
              <a:gd name="connsiteY19" fmla="*/ 415245 h 1224299"/>
              <a:gd name="connsiteX20" fmla="*/ 476865 w 620135"/>
              <a:gd name="connsiteY20" fmla="*/ 419459 h 1224299"/>
              <a:gd name="connsiteX21" fmla="*/ 476865 w 620135"/>
              <a:gd name="connsiteY21" fmla="*/ 524804 h 1224299"/>
              <a:gd name="connsiteX22" fmla="*/ 422085 w 620135"/>
              <a:gd name="connsiteY22" fmla="*/ 524804 h 1224299"/>
              <a:gd name="connsiteX23" fmla="*/ 407850 w 620135"/>
              <a:gd name="connsiteY23" fmla="*/ 756988 h 1224299"/>
              <a:gd name="connsiteX24" fmla="*/ 514789 w 620135"/>
              <a:gd name="connsiteY24" fmla="*/ 963042 h 1224299"/>
              <a:gd name="connsiteX25" fmla="*/ 546906 w 620135"/>
              <a:gd name="connsiteY25" fmla="*/ 1009774 h 1224299"/>
              <a:gd name="connsiteX26" fmla="*/ 594852 w 620135"/>
              <a:gd name="connsiteY26" fmla="*/ 1068388 h 1224299"/>
              <a:gd name="connsiteX27" fmla="*/ 594852 w 620135"/>
              <a:gd name="connsiteY27" fmla="*/ 1161092 h 1224299"/>
              <a:gd name="connsiteX0" fmla="*/ 594852 w 620135"/>
              <a:gd name="connsiteY0" fmla="*/ 1225173 h 1225173"/>
              <a:gd name="connsiteX1" fmla="*/ 702 w 620135"/>
              <a:gd name="connsiteY1" fmla="*/ 1225173 h 1225173"/>
              <a:gd name="connsiteX2" fmla="*/ 9130 w 620135"/>
              <a:gd name="connsiteY2" fmla="*/ 1065048 h 1225173"/>
              <a:gd name="connsiteX3" fmla="*/ 55482 w 620135"/>
              <a:gd name="connsiteY3" fmla="*/ 1027123 h 1225173"/>
              <a:gd name="connsiteX4" fmla="*/ 93407 w 620135"/>
              <a:gd name="connsiteY4" fmla="*/ 959702 h 1225173"/>
              <a:gd name="connsiteX5" fmla="*/ 201940 w 620135"/>
              <a:gd name="connsiteY5" fmla="*/ 762643 h 1225173"/>
              <a:gd name="connsiteX6" fmla="*/ 181897 w 620135"/>
              <a:gd name="connsiteY6" fmla="*/ 525678 h 1225173"/>
              <a:gd name="connsiteX7" fmla="*/ 135545 w 620135"/>
              <a:gd name="connsiteY7" fmla="*/ 521465 h 1225173"/>
              <a:gd name="connsiteX8" fmla="*/ 139759 w 620135"/>
              <a:gd name="connsiteY8" fmla="*/ 416119 h 1225173"/>
              <a:gd name="connsiteX9" fmla="*/ 181897 w 620135"/>
              <a:gd name="connsiteY9" fmla="*/ 424547 h 1225173"/>
              <a:gd name="connsiteX10" fmla="*/ 0 w 620135"/>
              <a:gd name="connsiteY10" fmla="*/ 261692 h 1225173"/>
              <a:gd name="connsiteX11" fmla="*/ 207180 w 620135"/>
              <a:gd name="connsiteY11" fmla="*/ 218069 h 1225173"/>
              <a:gd name="connsiteX12" fmla="*/ 249318 w 620135"/>
              <a:gd name="connsiteY12" fmla="*/ 133793 h 1225173"/>
              <a:gd name="connsiteX13" fmla="*/ 234515 w 620135"/>
              <a:gd name="connsiteY13" fmla="*/ 44735 h 1225173"/>
              <a:gd name="connsiteX14" fmla="*/ 311958 w 620135"/>
              <a:gd name="connsiteY14" fmla="*/ 2107 h 1225173"/>
              <a:gd name="connsiteX15" fmla="*/ 385296 w 620135"/>
              <a:gd name="connsiteY15" fmla="*/ 57376 h 1225173"/>
              <a:gd name="connsiteX16" fmla="*/ 355799 w 620135"/>
              <a:gd name="connsiteY16" fmla="*/ 134100 h 1225173"/>
              <a:gd name="connsiteX17" fmla="*/ 406823 w 620135"/>
              <a:gd name="connsiteY17" fmla="*/ 225362 h 1225173"/>
              <a:gd name="connsiteX18" fmla="*/ 620135 w 620135"/>
              <a:gd name="connsiteY18" fmla="*/ 259181 h 1225173"/>
              <a:gd name="connsiteX19" fmla="*/ 443154 w 620135"/>
              <a:gd name="connsiteY19" fmla="*/ 416119 h 1225173"/>
              <a:gd name="connsiteX20" fmla="*/ 476865 w 620135"/>
              <a:gd name="connsiteY20" fmla="*/ 420333 h 1225173"/>
              <a:gd name="connsiteX21" fmla="*/ 476865 w 620135"/>
              <a:gd name="connsiteY21" fmla="*/ 525678 h 1225173"/>
              <a:gd name="connsiteX22" fmla="*/ 422085 w 620135"/>
              <a:gd name="connsiteY22" fmla="*/ 525678 h 1225173"/>
              <a:gd name="connsiteX23" fmla="*/ 407850 w 620135"/>
              <a:gd name="connsiteY23" fmla="*/ 757862 h 1225173"/>
              <a:gd name="connsiteX24" fmla="*/ 514789 w 620135"/>
              <a:gd name="connsiteY24" fmla="*/ 963916 h 1225173"/>
              <a:gd name="connsiteX25" fmla="*/ 546906 w 620135"/>
              <a:gd name="connsiteY25" fmla="*/ 1010648 h 1225173"/>
              <a:gd name="connsiteX26" fmla="*/ 594852 w 620135"/>
              <a:gd name="connsiteY26" fmla="*/ 1069262 h 1225173"/>
              <a:gd name="connsiteX27" fmla="*/ 594852 w 620135"/>
              <a:gd name="connsiteY27" fmla="*/ 1161966 h 1225173"/>
              <a:gd name="connsiteX0" fmla="*/ 594852 w 620135"/>
              <a:gd name="connsiteY0" fmla="*/ 1228819 h 1228819"/>
              <a:gd name="connsiteX1" fmla="*/ 702 w 620135"/>
              <a:gd name="connsiteY1" fmla="*/ 1228819 h 1228819"/>
              <a:gd name="connsiteX2" fmla="*/ 9130 w 620135"/>
              <a:gd name="connsiteY2" fmla="*/ 1068694 h 1228819"/>
              <a:gd name="connsiteX3" fmla="*/ 55482 w 620135"/>
              <a:gd name="connsiteY3" fmla="*/ 1030769 h 1228819"/>
              <a:gd name="connsiteX4" fmla="*/ 93407 w 620135"/>
              <a:gd name="connsiteY4" fmla="*/ 963348 h 1228819"/>
              <a:gd name="connsiteX5" fmla="*/ 201940 w 620135"/>
              <a:gd name="connsiteY5" fmla="*/ 766289 h 1228819"/>
              <a:gd name="connsiteX6" fmla="*/ 181897 w 620135"/>
              <a:gd name="connsiteY6" fmla="*/ 529324 h 1228819"/>
              <a:gd name="connsiteX7" fmla="*/ 135545 w 620135"/>
              <a:gd name="connsiteY7" fmla="*/ 525111 h 1228819"/>
              <a:gd name="connsiteX8" fmla="*/ 139759 w 620135"/>
              <a:gd name="connsiteY8" fmla="*/ 419765 h 1228819"/>
              <a:gd name="connsiteX9" fmla="*/ 181897 w 620135"/>
              <a:gd name="connsiteY9" fmla="*/ 428193 h 1228819"/>
              <a:gd name="connsiteX10" fmla="*/ 0 w 620135"/>
              <a:gd name="connsiteY10" fmla="*/ 265338 h 1228819"/>
              <a:gd name="connsiteX11" fmla="*/ 207180 w 620135"/>
              <a:gd name="connsiteY11" fmla="*/ 221715 h 1228819"/>
              <a:gd name="connsiteX12" fmla="*/ 249318 w 620135"/>
              <a:gd name="connsiteY12" fmla="*/ 137439 h 1228819"/>
              <a:gd name="connsiteX13" fmla="*/ 234515 w 620135"/>
              <a:gd name="connsiteY13" fmla="*/ 48381 h 1228819"/>
              <a:gd name="connsiteX14" fmla="*/ 311958 w 620135"/>
              <a:gd name="connsiteY14" fmla="*/ 5753 h 1228819"/>
              <a:gd name="connsiteX15" fmla="*/ 385296 w 620135"/>
              <a:gd name="connsiteY15" fmla="*/ 61022 h 1228819"/>
              <a:gd name="connsiteX16" fmla="*/ 355799 w 620135"/>
              <a:gd name="connsiteY16" fmla="*/ 137746 h 1228819"/>
              <a:gd name="connsiteX17" fmla="*/ 406823 w 620135"/>
              <a:gd name="connsiteY17" fmla="*/ 229008 h 1228819"/>
              <a:gd name="connsiteX18" fmla="*/ 620135 w 620135"/>
              <a:gd name="connsiteY18" fmla="*/ 262827 h 1228819"/>
              <a:gd name="connsiteX19" fmla="*/ 443154 w 620135"/>
              <a:gd name="connsiteY19" fmla="*/ 419765 h 1228819"/>
              <a:gd name="connsiteX20" fmla="*/ 476865 w 620135"/>
              <a:gd name="connsiteY20" fmla="*/ 423979 h 1228819"/>
              <a:gd name="connsiteX21" fmla="*/ 476865 w 620135"/>
              <a:gd name="connsiteY21" fmla="*/ 529324 h 1228819"/>
              <a:gd name="connsiteX22" fmla="*/ 422085 w 620135"/>
              <a:gd name="connsiteY22" fmla="*/ 529324 h 1228819"/>
              <a:gd name="connsiteX23" fmla="*/ 407850 w 620135"/>
              <a:gd name="connsiteY23" fmla="*/ 761508 h 1228819"/>
              <a:gd name="connsiteX24" fmla="*/ 514789 w 620135"/>
              <a:gd name="connsiteY24" fmla="*/ 967562 h 1228819"/>
              <a:gd name="connsiteX25" fmla="*/ 546906 w 620135"/>
              <a:gd name="connsiteY25" fmla="*/ 1014294 h 1228819"/>
              <a:gd name="connsiteX26" fmla="*/ 594852 w 620135"/>
              <a:gd name="connsiteY26" fmla="*/ 1072908 h 1228819"/>
              <a:gd name="connsiteX27" fmla="*/ 594852 w 620135"/>
              <a:gd name="connsiteY27" fmla="*/ 1165612 h 1228819"/>
              <a:gd name="connsiteX0" fmla="*/ 594852 w 620135"/>
              <a:gd name="connsiteY0" fmla="*/ 1231439 h 1231439"/>
              <a:gd name="connsiteX1" fmla="*/ 702 w 620135"/>
              <a:gd name="connsiteY1" fmla="*/ 1231439 h 1231439"/>
              <a:gd name="connsiteX2" fmla="*/ 9130 w 620135"/>
              <a:gd name="connsiteY2" fmla="*/ 1071314 h 1231439"/>
              <a:gd name="connsiteX3" fmla="*/ 55482 w 620135"/>
              <a:gd name="connsiteY3" fmla="*/ 1033389 h 1231439"/>
              <a:gd name="connsiteX4" fmla="*/ 93407 w 620135"/>
              <a:gd name="connsiteY4" fmla="*/ 965968 h 1231439"/>
              <a:gd name="connsiteX5" fmla="*/ 201940 w 620135"/>
              <a:gd name="connsiteY5" fmla="*/ 768909 h 1231439"/>
              <a:gd name="connsiteX6" fmla="*/ 181897 w 620135"/>
              <a:gd name="connsiteY6" fmla="*/ 531944 h 1231439"/>
              <a:gd name="connsiteX7" fmla="*/ 135545 w 620135"/>
              <a:gd name="connsiteY7" fmla="*/ 527731 h 1231439"/>
              <a:gd name="connsiteX8" fmla="*/ 139759 w 620135"/>
              <a:gd name="connsiteY8" fmla="*/ 422385 h 1231439"/>
              <a:gd name="connsiteX9" fmla="*/ 181897 w 620135"/>
              <a:gd name="connsiteY9" fmla="*/ 430813 h 1231439"/>
              <a:gd name="connsiteX10" fmla="*/ 0 w 620135"/>
              <a:gd name="connsiteY10" fmla="*/ 267958 h 1231439"/>
              <a:gd name="connsiteX11" fmla="*/ 207180 w 620135"/>
              <a:gd name="connsiteY11" fmla="*/ 224335 h 1231439"/>
              <a:gd name="connsiteX12" fmla="*/ 249318 w 620135"/>
              <a:gd name="connsiteY12" fmla="*/ 140059 h 1231439"/>
              <a:gd name="connsiteX13" fmla="*/ 234515 w 620135"/>
              <a:gd name="connsiteY13" fmla="*/ 51001 h 1231439"/>
              <a:gd name="connsiteX14" fmla="*/ 304098 w 620135"/>
              <a:gd name="connsiteY14" fmla="*/ 5753 h 1231439"/>
              <a:gd name="connsiteX15" fmla="*/ 385296 w 620135"/>
              <a:gd name="connsiteY15" fmla="*/ 63642 h 1231439"/>
              <a:gd name="connsiteX16" fmla="*/ 355799 w 620135"/>
              <a:gd name="connsiteY16" fmla="*/ 140366 h 1231439"/>
              <a:gd name="connsiteX17" fmla="*/ 406823 w 620135"/>
              <a:gd name="connsiteY17" fmla="*/ 231628 h 1231439"/>
              <a:gd name="connsiteX18" fmla="*/ 620135 w 620135"/>
              <a:gd name="connsiteY18" fmla="*/ 265447 h 1231439"/>
              <a:gd name="connsiteX19" fmla="*/ 443154 w 620135"/>
              <a:gd name="connsiteY19" fmla="*/ 422385 h 1231439"/>
              <a:gd name="connsiteX20" fmla="*/ 476865 w 620135"/>
              <a:gd name="connsiteY20" fmla="*/ 426599 h 1231439"/>
              <a:gd name="connsiteX21" fmla="*/ 476865 w 620135"/>
              <a:gd name="connsiteY21" fmla="*/ 531944 h 1231439"/>
              <a:gd name="connsiteX22" fmla="*/ 422085 w 620135"/>
              <a:gd name="connsiteY22" fmla="*/ 531944 h 1231439"/>
              <a:gd name="connsiteX23" fmla="*/ 407850 w 620135"/>
              <a:gd name="connsiteY23" fmla="*/ 764128 h 1231439"/>
              <a:gd name="connsiteX24" fmla="*/ 514789 w 620135"/>
              <a:gd name="connsiteY24" fmla="*/ 970182 h 1231439"/>
              <a:gd name="connsiteX25" fmla="*/ 546906 w 620135"/>
              <a:gd name="connsiteY25" fmla="*/ 1016914 h 1231439"/>
              <a:gd name="connsiteX26" fmla="*/ 594852 w 620135"/>
              <a:gd name="connsiteY26" fmla="*/ 1075528 h 1231439"/>
              <a:gd name="connsiteX27" fmla="*/ 594852 w 620135"/>
              <a:gd name="connsiteY27" fmla="*/ 1168232 h 1231439"/>
              <a:gd name="connsiteX0" fmla="*/ 594852 w 620135"/>
              <a:gd name="connsiteY0" fmla="*/ 1231439 h 1231439"/>
              <a:gd name="connsiteX1" fmla="*/ 702 w 620135"/>
              <a:gd name="connsiteY1" fmla="*/ 1231439 h 1231439"/>
              <a:gd name="connsiteX2" fmla="*/ 9130 w 620135"/>
              <a:gd name="connsiteY2" fmla="*/ 1071314 h 1231439"/>
              <a:gd name="connsiteX3" fmla="*/ 55482 w 620135"/>
              <a:gd name="connsiteY3" fmla="*/ 1033389 h 1231439"/>
              <a:gd name="connsiteX4" fmla="*/ 93407 w 620135"/>
              <a:gd name="connsiteY4" fmla="*/ 965968 h 1231439"/>
              <a:gd name="connsiteX5" fmla="*/ 201940 w 620135"/>
              <a:gd name="connsiteY5" fmla="*/ 768909 h 1231439"/>
              <a:gd name="connsiteX6" fmla="*/ 181897 w 620135"/>
              <a:gd name="connsiteY6" fmla="*/ 531944 h 1231439"/>
              <a:gd name="connsiteX7" fmla="*/ 135545 w 620135"/>
              <a:gd name="connsiteY7" fmla="*/ 527731 h 1231439"/>
              <a:gd name="connsiteX8" fmla="*/ 139759 w 620135"/>
              <a:gd name="connsiteY8" fmla="*/ 422385 h 1231439"/>
              <a:gd name="connsiteX9" fmla="*/ 181897 w 620135"/>
              <a:gd name="connsiteY9" fmla="*/ 430813 h 1231439"/>
              <a:gd name="connsiteX10" fmla="*/ 0 w 620135"/>
              <a:gd name="connsiteY10" fmla="*/ 267958 h 1231439"/>
              <a:gd name="connsiteX11" fmla="*/ 207180 w 620135"/>
              <a:gd name="connsiteY11" fmla="*/ 224335 h 1231439"/>
              <a:gd name="connsiteX12" fmla="*/ 249318 w 620135"/>
              <a:gd name="connsiteY12" fmla="*/ 140059 h 1231439"/>
              <a:gd name="connsiteX13" fmla="*/ 234515 w 620135"/>
              <a:gd name="connsiteY13" fmla="*/ 51001 h 1231439"/>
              <a:gd name="connsiteX14" fmla="*/ 304098 w 620135"/>
              <a:gd name="connsiteY14" fmla="*/ 5753 h 1231439"/>
              <a:gd name="connsiteX15" fmla="*/ 385296 w 620135"/>
              <a:gd name="connsiteY15" fmla="*/ 63642 h 1231439"/>
              <a:gd name="connsiteX16" fmla="*/ 355799 w 620135"/>
              <a:gd name="connsiteY16" fmla="*/ 140366 h 1231439"/>
              <a:gd name="connsiteX17" fmla="*/ 406823 w 620135"/>
              <a:gd name="connsiteY17" fmla="*/ 231628 h 1231439"/>
              <a:gd name="connsiteX18" fmla="*/ 620135 w 620135"/>
              <a:gd name="connsiteY18" fmla="*/ 265447 h 1231439"/>
              <a:gd name="connsiteX19" fmla="*/ 443154 w 620135"/>
              <a:gd name="connsiteY19" fmla="*/ 422385 h 1231439"/>
              <a:gd name="connsiteX20" fmla="*/ 476865 w 620135"/>
              <a:gd name="connsiteY20" fmla="*/ 426599 h 1231439"/>
              <a:gd name="connsiteX21" fmla="*/ 476865 w 620135"/>
              <a:gd name="connsiteY21" fmla="*/ 531944 h 1231439"/>
              <a:gd name="connsiteX22" fmla="*/ 422085 w 620135"/>
              <a:gd name="connsiteY22" fmla="*/ 531944 h 1231439"/>
              <a:gd name="connsiteX23" fmla="*/ 407850 w 620135"/>
              <a:gd name="connsiteY23" fmla="*/ 764128 h 1231439"/>
              <a:gd name="connsiteX24" fmla="*/ 514789 w 620135"/>
              <a:gd name="connsiteY24" fmla="*/ 970182 h 1231439"/>
              <a:gd name="connsiteX25" fmla="*/ 546906 w 620135"/>
              <a:gd name="connsiteY25" fmla="*/ 1016914 h 1231439"/>
              <a:gd name="connsiteX26" fmla="*/ 594852 w 620135"/>
              <a:gd name="connsiteY26" fmla="*/ 1075528 h 1231439"/>
              <a:gd name="connsiteX27" fmla="*/ 594852 w 620135"/>
              <a:gd name="connsiteY27" fmla="*/ 1168232 h 1231439"/>
              <a:gd name="connsiteX0" fmla="*/ 594852 w 620135"/>
              <a:gd name="connsiteY0" fmla="*/ 1227793 h 1227793"/>
              <a:gd name="connsiteX1" fmla="*/ 702 w 620135"/>
              <a:gd name="connsiteY1" fmla="*/ 1227793 h 1227793"/>
              <a:gd name="connsiteX2" fmla="*/ 9130 w 620135"/>
              <a:gd name="connsiteY2" fmla="*/ 1067668 h 1227793"/>
              <a:gd name="connsiteX3" fmla="*/ 55482 w 620135"/>
              <a:gd name="connsiteY3" fmla="*/ 1029743 h 1227793"/>
              <a:gd name="connsiteX4" fmla="*/ 93407 w 620135"/>
              <a:gd name="connsiteY4" fmla="*/ 962322 h 1227793"/>
              <a:gd name="connsiteX5" fmla="*/ 201940 w 620135"/>
              <a:gd name="connsiteY5" fmla="*/ 765263 h 1227793"/>
              <a:gd name="connsiteX6" fmla="*/ 181897 w 620135"/>
              <a:gd name="connsiteY6" fmla="*/ 528298 h 1227793"/>
              <a:gd name="connsiteX7" fmla="*/ 135545 w 620135"/>
              <a:gd name="connsiteY7" fmla="*/ 524085 h 1227793"/>
              <a:gd name="connsiteX8" fmla="*/ 139759 w 620135"/>
              <a:gd name="connsiteY8" fmla="*/ 418739 h 1227793"/>
              <a:gd name="connsiteX9" fmla="*/ 181897 w 620135"/>
              <a:gd name="connsiteY9" fmla="*/ 427167 h 1227793"/>
              <a:gd name="connsiteX10" fmla="*/ 0 w 620135"/>
              <a:gd name="connsiteY10" fmla="*/ 264312 h 1227793"/>
              <a:gd name="connsiteX11" fmla="*/ 207180 w 620135"/>
              <a:gd name="connsiteY11" fmla="*/ 220689 h 1227793"/>
              <a:gd name="connsiteX12" fmla="*/ 249318 w 620135"/>
              <a:gd name="connsiteY12" fmla="*/ 136413 h 1227793"/>
              <a:gd name="connsiteX13" fmla="*/ 234515 w 620135"/>
              <a:gd name="connsiteY13" fmla="*/ 47355 h 1227793"/>
              <a:gd name="connsiteX14" fmla="*/ 304098 w 620135"/>
              <a:gd name="connsiteY14" fmla="*/ 2107 h 1227793"/>
              <a:gd name="connsiteX15" fmla="*/ 385296 w 620135"/>
              <a:gd name="connsiteY15" fmla="*/ 59996 h 1227793"/>
              <a:gd name="connsiteX16" fmla="*/ 355799 w 620135"/>
              <a:gd name="connsiteY16" fmla="*/ 136720 h 1227793"/>
              <a:gd name="connsiteX17" fmla="*/ 406823 w 620135"/>
              <a:gd name="connsiteY17" fmla="*/ 227982 h 1227793"/>
              <a:gd name="connsiteX18" fmla="*/ 620135 w 620135"/>
              <a:gd name="connsiteY18" fmla="*/ 261801 h 1227793"/>
              <a:gd name="connsiteX19" fmla="*/ 443154 w 620135"/>
              <a:gd name="connsiteY19" fmla="*/ 418739 h 1227793"/>
              <a:gd name="connsiteX20" fmla="*/ 476865 w 620135"/>
              <a:gd name="connsiteY20" fmla="*/ 422953 h 1227793"/>
              <a:gd name="connsiteX21" fmla="*/ 476865 w 620135"/>
              <a:gd name="connsiteY21" fmla="*/ 528298 h 1227793"/>
              <a:gd name="connsiteX22" fmla="*/ 422085 w 620135"/>
              <a:gd name="connsiteY22" fmla="*/ 528298 h 1227793"/>
              <a:gd name="connsiteX23" fmla="*/ 407850 w 620135"/>
              <a:gd name="connsiteY23" fmla="*/ 760482 h 1227793"/>
              <a:gd name="connsiteX24" fmla="*/ 514789 w 620135"/>
              <a:gd name="connsiteY24" fmla="*/ 966536 h 1227793"/>
              <a:gd name="connsiteX25" fmla="*/ 546906 w 620135"/>
              <a:gd name="connsiteY25" fmla="*/ 1013268 h 1227793"/>
              <a:gd name="connsiteX26" fmla="*/ 594852 w 620135"/>
              <a:gd name="connsiteY26" fmla="*/ 1071882 h 1227793"/>
              <a:gd name="connsiteX27" fmla="*/ 594852 w 620135"/>
              <a:gd name="connsiteY27" fmla="*/ 1164586 h 1227793"/>
              <a:gd name="connsiteX0" fmla="*/ 594852 w 620135"/>
              <a:gd name="connsiteY0" fmla="*/ 1227793 h 1227793"/>
              <a:gd name="connsiteX1" fmla="*/ 702 w 620135"/>
              <a:gd name="connsiteY1" fmla="*/ 1227793 h 1227793"/>
              <a:gd name="connsiteX2" fmla="*/ 9130 w 620135"/>
              <a:gd name="connsiteY2" fmla="*/ 1067668 h 1227793"/>
              <a:gd name="connsiteX3" fmla="*/ 55482 w 620135"/>
              <a:gd name="connsiteY3" fmla="*/ 1029743 h 1227793"/>
              <a:gd name="connsiteX4" fmla="*/ 93407 w 620135"/>
              <a:gd name="connsiteY4" fmla="*/ 962322 h 1227793"/>
              <a:gd name="connsiteX5" fmla="*/ 201940 w 620135"/>
              <a:gd name="connsiteY5" fmla="*/ 765263 h 1227793"/>
              <a:gd name="connsiteX6" fmla="*/ 181897 w 620135"/>
              <a:gd name="connsiteY6" fmla="*/ 528298 h 1227793"/>
              <a:gd name="connsiteX7" fmla="*/ 135545 w 620135"/>
              <a:gd name="connsiteY7" fmla="*/ 524085 h 1227793"/>
              <a:gd name="connsiteX8" fmla="*/ 139759 w 620135"/>
              <a:gd name="connsiteY8" fmla="*/ 418739 h 1227793"/>
              <a:gd name="connsiteX9" fmla="*/ 181897 w 620135"/>
              <a:gd name="connsiteY9" fmla="*/ 427167 h 1227793"/>
              <a:gd name="connsiteX10" fmla="*/ 0 w 620135"/>
              <a:gd name="connsiteY10" fmla="*/ 264312 h 1227793"/>
              <a:gd name="connsiteX11" fmla="*/ 207180 w 620135"/>
              <a:gd name="connsiteY11" fmla="*/ 220689 h 1227793"/>
              <a:gd name="connsiteX12" fmla="*/ 249318 w 620135"/>
              <a:gd name="connsiteY12" fmla="*/ 136413 h 1227793"/>
              <a:gd name="connsiteX13" fmla="*/ 234515 w 620135"/>
              <a:gd name="connsiteY13" fmla="*/ 47355 h 1227793"/>
              <a:gd name="connsiteX14" fmla="*/ 304098 w 620135"/>
              <a:gd name="connsiteY14" fmla="*/ 2107 h 1227793"/>
              <a:gd name="connsiteX15" fmla="*/ 374816 w 620135"/>
              <a:gd name="connsiteY15" fmla="*/ 57376 h 1227793"/>
              <a:gd name="connsiteX16" fmla="*/ 355799 w 620135"/>
              <a:gd name="connsiteY16" fmla="*/ 136720 h 1227793"/>
              <a:gd name="connsiteX17" fmla="*/ 406823 w 620135"/>
              <a:gd name="connsiteY17" fmla="*/ 227982 h 1227793"/>
              <a:gd name="connsiteX18" fmla="*/ 620135 w 620135"/>
              <a:gd name="connsiteY18" fmla="*/ 261801 h 1227793"/>
              <a:gd name="connsiteX19" fmla="*/ 443154 w 620135"/>
              <a:gd name="connsiteY19" fmla="*/ 418739 h 1227793"/>
              <a:gd name="connsiteX20" fmla="*/ 476865 w 620135"/>
              <a:gd name="connsiteY20" fmla="*/ 422953 h 1227793"/>
              <a:gd name="connsiteX21" fmla="*/ 476865 w 620135"/>
              <a:gd name="connsiteY21" fmla="*/ 528298 h 1227793"/>
              <a:gd name="connsiteX22" fmla="*/ 422085 w 620135"/>
              <a:gd name="connsiteY22" fmla="*/ 528298 h 1227793"/>
              <a:gd name="connsiteX23" fmla="*/ 407850 w 620135"/>
              <a:gd name="connsiteY23" fmla="*/ 760482 h 1227793"/>
              <a:gd name="connsiteX24" fmla="*/ 514789 w 620135"/>
              <a:gd name="connsiteY24" fmla="*/ 966536 h 1227793"/>
              <a:gd name="connsiteX25" fmla="*/ 546906 w 620135"/>
              <a:gd name="connsiteY25" fmla="*/ 1013268 h 1227793"/>
              <a:gd name="connsiteX26" fmla="*/ 594852 w 620135"/>
              <a:gd name="connsiteY26" fmla="*/ 1071882 h 1227793"/>
              <a:gd name="connsiteX27" fmla="*/ 594852 w 620135"/>
              <a:gd name="connsiteY27" fmla="*/ 1164586 h 1227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0135" h="1227793">
                <a:moveTo>
                  <a:pt x="594852" y="1227793"/>
                </a:moveTo>
                <a:lnTo>
                  <a:pt x="702" y="1227793"/>
                </a:lnTo>
                <a:cubicBezTo>
                  <a:pt x="6426" y="1131887"/>
                  <a:pt x="0" y="1100676"/>
                  <a:pt x="9130" y="1067668"/>
                </a:cubicBezTo>
                <a:cubicBezTo>
                  <a:pt x="18260" y="1034660"/>
                  <a:pt x="41436" y="1047300"/>
                  <a:pt x="55482" y="1029743"/>
                </a:cubicBezTo>
                <a:cubicBezTo>
                  <a:pt x="68124" y="1007269"/>
                  <a:pt x="46704" y="980684"/>
                  <a:pt x="93407" y="962322"/>
                </a:cubicBezTo>
                <a:cubicBezTo>
                  <a:pt x="118690" y="910352"/>
                  <a:pt x="187192" y="837600"/>
                  <a:pt x="201940" y="765263"/>
                </a:cubicBezTo>
                <a:cubicBezTo>
                  <a:pt x="216688" y="692926"/>
                  <a:pt x="193836" y="560604"/>
                  <a:pt x="181897" y="528298"/>
                </a:cubicBezTo>
                <a:lnTo>
                  <a:pt x="135545" y="524085"/>
                </a:lnTo>
                <a:lnTo>
                  <a:pt x="139759" y="418739"/>
                </a:lnTo>
                <a:lnTo>
                  <a:pt x="181897" y="427167"/>
                </a:lnTo>
                <a:cubicBezTo>
                  <a:pt x="144846" y="362402"/>
                  <a:pt x="78972" y="274056"/>
                  <a:pt x="0" y="264312"/>
                </a:cubicBezTo>
                <a:cubicBezTo>
                  <a:pt x="42859" y="231431"/>
                  <a:pt x="72618" y="177589"/>
                  <a:pt x="207180" y="220689"/>
                </a:cubicBezTo>
                <a:lnTo>
                  <a:pt x="249318" y="136413"/>
                </a:lnTo>
                <a:cubicBezTo>
                  <a:pt x="223306" y="111454"/>
                  <a:pt x="225385" y="69739"/>
                  <a:pt x="234515" y="47355"/>
                </a:cubicBezTo>
                <a:cubicBezTo>
                  <a:pt x="243645" y="24971"/>
                  <a:pt x="271107" y="0"/>
                  <a:pt x="304098" y="2107"/>
                </a:cubicBezTo>
                <a:cubicBezTo>
                  <a:pt x="355428" y="1594"/>
                  <a:pt x="366199" y="34941"/>
                  <a:pt x="374816" y="57376"/>
                </a:cubicBezTo>
                <a:cubicBezTo>
                  <a:pt x="383433" y="79812"/>
                  <a:pt x="385836" y="110036"/>
                  <a:pt x="355799" y="136720"/>
                </a:cubicBezTo>
                <a:lnTo>
                  <a:pt x="406823" y="227982"/>
                </a:lnTo>
                <a:cubicBezTo>
                  <a:pt x="471814" y="194714"/>
                  <a:pt x="568245" y="208607"/>
                  <a:pt x="620135" y="261801"/>
                </a:cubicBezTo>
                <a:cubicBezTo>
                  <a:pt x="500879" y="295773"/>
                  <a:pt x="468088" y="392626"/>
                  <a:pt x="443154" y="418739"/>
                </a:cubicBezTo>
                <a:lnTo>
                  <a:pt x="476865" y="422953"/>
                </a:lnTo>
                <a:lnTo>
                  <a:pt x="476865" y="528298"/>
                </a:lnTo>
                <a:lnTo>
                  <a:pt x="422085" y="528298"/>
                </a:lnTo>
                <a:cubicBezTo>
                  <a:pt x="410146" y="557795"/>
                  <a:pt x="392399" y="687442"/>
                  <a:pt x="407850" y="760482"/>
                </a:cubicBezTo>
                <a:cubicBezTo>
                  <a:pt x="423301" y="833522"/>
                  <a:pt x="491613" y="912459"/>
                  <a:pt x="514789" y="966536"/>
                </a:cubicBezTo>
                <a:cubicBezTo>
                  <a:pt x="563922" y="968901"/>
                  <a:pt x="537074" y="992199"/>
                  <a:pt x="546906" y="1013268"/>
                </a:cubicBezTo>
                <a:cubicBezTo>
                  <a:pt x="560250" y="1030826"/>
                  <a:pt x="586861" y="1046662"/>
                  <a:pt x="594852" y="1071882"/>
                </a:cubicBezTo>
                <a:cubicBezTo>
                  <a:pt x="602843" y="1097102"/>
                  <a:pt x="594852" y="1133685"/>
                  <a:pt x="594852" y="1164586"/>
                </a:cubicBezTo>
              </a:path>
            </a:pathLst>
          </a:cu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8" name="Group 27"/>
          <p:cNvGrpSpPr/>
          <p:nvPr/>
        </p:nvGrpSpPr>
        <p:grpSpPr>
          <a:xfrm>
            <a:off x="3498764" y="2482328"/>
            <a:ext cx="621262" cy="413891"/>
            <a:chOff x="311490" y="5221962"/>
            <a:chExt cx="743555" cy="495364"/>
          </a:xfrm>
        </p:grpSpPr>
        <p:grpSp>
          <p:nvGrpSpPr>
            <p:cNvPr id="29" name="Groupe 344"/>
            <p:cNvGrpSpPr/>
            <p:nvPr/>
          </p:nvGrpSpPr>
          <p:grpSpPr>
            <a:xfrm>
              <a:off x="311490" y="5221962"/>
              <a:ext cx="743555" cy="495364"/>
              <a:chOff x="621445" y="5757455"/>
              <a:chExt cx="869546" cy="546162"/>
            </a:xfrm>
          </p:grpSpPr>
          <p:sp>
            <p:nvSpPr>
              <p:cNvPr id="32" name="Freeform 387"/>
              <p:cNvSpPr>
                <a:spLocks/>
              </p:cNvSpPr>
              <p:nvPr/>
            </p:nvSpPr>
            <p:spPr bwMode="auto">
              <a:xfrm>
                <a:off x="833443" y="5782609"/>
                <a:ext cx="441960" cy="431181"/>
              </a:xfrm>
              <a:custGeom>
                <a:avLst/>
                <a:gdLst/>
                <a:ahLst/>
                <a:cxnLst>
                  <a:cxn ang="0">
                    <a:pos x="91" y="55"/>
                  </a:cxn>
                  <a:cxn ang="0">
                    <a:pos x="93" y="55"/>
                  </a:cxn>
                  <a:cxn ang="0">
                    <a:pos x="96" y="54"/>
                  </a:cxn>
                  <a:cxn ang="0">
                    <a:pos x="110" y="60"/>
                  </a:cxn>
                  <a:cxn ang="0">
                    <a:pos x="105" y="48"/>
                  </a:cxn>
                  <a:cxn ang="0">
                    <a:pos x="120" y="47"/>
                  </a:cxn>
                  <a:cxn ang="0">
                    <a:pos x="111" y="34"/>
                  </a:cxn>
                  <a:cxn ang="0">
                    <a:pos x="111" y="30"/>
                  </a:cxn>
                  <a:cxn ang="0">
                    <a:pos x="119" y="17"/>
                  </a:cxn>
                  <a:cxn ang="0">
                    <a:pos x="106" y="20"/>
                  </a:cxn>
                  <a:cxn ang="0">
                    <a:pos x="107" y="5"/>
                  </a:cxn>
                  <a:cxn ang="0">
                    <a:pos x="93" y="11"/>
                  </a:cxn>
                  <a:cxn ang="0">
                    <a:pos x="90" y="11"/>
                  </a:cxn>
                  <a:cxn ang="0">
                    <a:pos x="78" y="1"/>
                  </a:cxn>
                  <a:cxn ang="0">
                    <a:pos x="78" y="14"/>
                  </a:cxn>
                  <a:cxn ang="0">
                    <a:pos x="64" y="10"/>
                  </a:cxn>
                  <a:cxn ang="0">
                    <a:pos x="68" y="25"/>
                  </a:cxn>
                  <a:cxn ang="0">
                    <a:pos x="67" y="29"/>
                  </a:cxn>
                  <a:cxn ang="0">
                    <a:pos x="55" y="38"/>
                  </a:cxn>
                  <a:cxn ang="0">
                    <a:pos x="68" y="40"/>
                  </a:cxn>
                  <a:cxn ang="0">
                    <a:pos x="62" y="54"/>
                  </a:cxn>
                  <a:cxn ang="0">
                    <a:pos x="77" y="54"/>
                  </a:cxn>
                  <a:cxn ang="0">
                    <a:pos x="71" y="68"/>
                  </a:cxn>
                  <a:cxn ang="0">
                    <a:pos x="72" y="72"/>
                  </a:cxn>
                  <a:cxn ang="0">
                    <a:pos x="83" y="82"/>
                  </a:cxn>
                  <a:cxn ang="0">
                    <a:pos x="72" y="83"/>
                  </a:cxn>
                  <a:cxn ang="0">
                    <a:pos x="79" y="96"/>
                  </a:cxn>
                  <a:cxn ang="0">
                    <a:pos x="66" y="97"/>
                  </a:cxn>
                  <a:cxn ang="0">
                    <a:pos x="62" y="101"/>
                  </a:cxn>
                  <a:cxn ang="0">
                    <a:pos x="59" y="116"/>
                  </a:cxn>
                  <a:cxn ang="0">
                    <a:pos x="52" y="107"/>
                  </a:cxn>
                  <a:cxn ang="0">
                    <a:pos x="45" y="120"/>
                  </a:cxn>
                  <a:cxn ang="0">
                    <a:pos x="36" y="109"/>
                  </a:cxn>
                  <a:cxn ang="0">
                    <a:pos x="31" y="107"/>
                  </a:cxn>
                  <a:cxn ang="0">
                    <a:pos x="17" y="112"/>
                  </a:cxn>
                  <a:cxn ang="0">
                    <a:pos x="22" y="101"/>
                  </a:cxn>
                  <a:cxn ang="0">
                    <a:pos x="7" y="102"/>
                  </a:cxn>
                  <a:cxn ang="0">
                    <a:pos x="12" y="88"/>
                  </a:cxn>
                  <a:cxn ang="0">
                    <a:pos x="11" y="83"/>
                  </a:cxn>
                  <a:cxn ang="0">
                    <a:pos x="0" y="74"/>
                  </a:cxn>
                  <a:cxn ang="0">
                    <a:pos x="11" y="72"/>
                  </a:cxn>
                  <a:cxn ang="0">
                    <a:pos x="3" y="60"/>
                  </a:cxn>
                  <a:cxn ang="0">
                    <a:pos x="19" y="58"/>
                  </a:cxn>
                  <a:cxn ang="0">
                    <a:pos x="22" y="54"/>
                  </a:cxn>
                  <a:cxn ang="0">
                    <a:pos x="24" y="40"/>
                  </a:cxn>
                  <a:cxn ang="0">
                    <a:pos x="31" y="49"/>
                  </a:cxn>
                  <a:cxn ang="0">
                    <a:pos x="39" y="36"/>
                  </a:cxn>
                  <a:cxn ang="0">
                    <a:pos x="48" y="48"/>
                  </a:cxn>
                  <a:cxn ang="0">
                    <a:pos x="52" y="49"/>
                  </a:cxn>
                </a:cxnLst>
                <a:rect l="0" t="0" r="r" b="b"/>
                <a:pathLst>
                  <a:path w="123" h="120">
                    <a:moveTo>
                      <a:pt x="87" y="67"/>
                    </a:moveTo>
                    <a:lnTo>
                      <a:pt x="91" y="55"/>
                    </a:lnTo>
                    <a:lnTo>
                      <a:pt x="91" y="55"/>
                    </a:lnTo>
                    <a:lnTo>
                      <a:pt x="93" y="55"/>
                    </a:lnTo>
                    <a:lnTo>
                      <a:pt x="93" y="55"/>
                    </a:lnTo>
                    <a:lnTo>
                      <a:pt x="96" y="54"/>
                    </a:lnTo>
                    <a:lnTo>
                      <a:pt x="104" y="64"/>
                    </a:lnTo>
                    <a:lnTo>
                      <a:pt x="110" y="60"/>
                    </a:lnTo>
                    <a:lnTo>
                      <a:pt x="105" y="48"/>
                    </a:lnTo>
                    <a:lnTo>
                      <a:pt x="105" y="48"/>
                    </a:lnTo>
                    <a:lnTo>
                      <a:pt x="107" y="45"/>
                    </a:lnTo>
                    <a:lnTo>
                      <a:pt x="120" y="47"/>
                    </a:lnTo>
                    <a:lnTo>
                      <a:pt x="123" y="40"/>
                    </a:lnTo>
                    <a:lnTo>
                      <a:pt x="111" y="34"/>
                    </a:lnTo>
                    <a:lnTo>
                      <a:pt x="111" y="34"/>
                    </a:lnTo>
                    <a:lnTo>
                      <a:pt x="111" y="30"/>
                    </a:lnTo>
                    <a:lnTo>
                      <a:pt x="121" y="24"/>
                    </a:lnTo>
                    <a:lnTo>
                      <a:pt x="119" y="17"/>
                    </a:lnTo>
                    <a:lnTo>
                      <a:pt x="106" y="20"/>
                    </a:lnTo>
                    <a:lnTo>
                      <a:pt x="106" y="20"/>
                    </a:lnTo>
                    <a:lnTo>
                      <a:pt x="104" y="17"/>
                    </a:lnTo>
                    <a:lnTo>
                      <a:pt x="107" y="5"/>
                    </a:lnTo>
                    <a:lnTo>
                      <a:pt x="102" y="2"/>
                    </a:lnTo>
                    <a:lnTo>
                      <a:pt x="93" y="11"/>
                    </a:lnTo>
                    <a:lnTo>
                      <a:pt x="93" y="11"/>
                    </a:lnTo>
                    <a:lnTo>
                      <a:pt x="90" y="11"/>
                    </a:lnTo>
                    <a:lnTo>
                      <a:pt x="85" y="0"/>
                    </a:lnTo>
                    <a:lnTo>
                      <a:pt x="78" y="1"/>
                    </a:lnTo>
                    <a:lnTo>
                      <a:pt x="78" y="14"/>
                    </a:lnTo>
                    <a:lnTo>
                      <a:pt x="78" y="14"/>
                    </a:lnTo>
                    <a:lnTo>
                      <a:pt x="76" y="16"/>
                    </a:lnTo>
                    <a:lnTo>
                      <a:pt x="64" y="10"/>
                    </a:lnTo>
                    <a:lnTo>
                      <a:pt x="60" y="15"/>
                    </a:lnTo>
                    <a:lnTo>
                      <a:pt x="68" y="25"/>
                    </a:lnTo>
                    <a:lnTo>
                      <a:pt x="68" y="25"/>
                    </a:lnTo>
                    <a:lnTo>
                      <a:pt x="67" y="29"/>
                    </a:lnTo>
                    <a:lnTo>
                      <a:pt x="54" y="31"/>
                    </a:lnTo>
                    <a:lnTo>
                      <a:pt x="55" y="38"/>
                    </a:lnTo>
                    <a:lnTo>
                      <a:pt x="68" y="40"/>
                    </a:lnTo>
                    <a:lnTo>
                      <a:pt x="68" y="40"/>
                    </a:lnTo>
                    <a:lnTo>
                      <a:pt x="69" y="44"/>
                    </a:lnTo>
                    <a:lnTo>
                      <a:pt x="62" y="54"/>
                    </a:lnTo>
                    <a:lnTo>
                      <a:pt x="66" y="58"/>
                    </a:lnTo>
                    <a:lnTo>
                      <a:pt x="77" y="54"/>
                    </a:lnTo>
                    <a:lnTo>
                      <a:pt x="79" y="60"/>
                    </a:lnTo>
                    <a:lnTo>
                      <a:pt x="71" y="68"/>
                    </a:lnTo>
                    <a:lnTo>
                      <a:pt x="71" y="68"/>
                    </a:lnTo>
                    <a:lnTo>
                      <a:pt x="72" y="72"/>
                    </a:lnTo>
                    <a:lnTo>
                      <a:pt x="83" y="74"/>
                    </a:lnTo>
                    <a:lnTo>
                      <a:pt x="83" y="82"/>
                    </a:lnTo>
                    <a:lnTo>
                      <a:pt x="72" y="83"/>
                    </a:lnTo>
                    <a:lnTo>
                      <a:pt x="72" y="83"/>
                    </a:lnTo>
                    <a:lnTo>
                      <a:pt x="71" y="88"/>
                    </a:lnTo>
                    <a:lnTo>
                      <a:pt x="79" y="96"/>
                    </a:lnTo>
                    <a:lnTo>
                      <a:pt x="77" y="102"/>
                    </a:lnTo>
                    <a:lnTo>
                      <a:pt x="66" y="97"/>
                    </a:lnTo>
                    <a:lnTo>
                      <a:pt x="66" y="97"/>
                    </a:lnTo>
                    <a:lnTo>
                      <a:pt x="62" y="101"/>
                    </a:lnTo>
                    <a:lnTo>
                      <a:pt x="66" y="112"/>
                    </a:lnTo>
                    <a:lnTo>
                      <a:pt x="59" y="116"/>
                    </a:lnTo>
                    <a:lnTo>
                      <a:pt x="52" y="107"/>
                    </a:lnTo>
                    <a:lnTo>
                      <a:pt x="52" y="107"/>
                    </a:lnTo>
                    <a:lnTo>
                      <a:pt x="48" y="109"/>
                    </a:lnTo>
                    <a:lnTo>
                      <a:pt x="45" y="120"/>
                    </a:lnTo>
                    <a:lnTo>
                      <a:pt x="39" y="120"/>
                    </a:lnTo>
                    <a:lnTo>
                      <a:pt x="36" y="109"/>
                    </a:lnTo>
                    <a:lnTo>
                      <a:pt x="36" y="109"/>
                    </a:lnTo>
                    <a:lnTo>
                      <a:pt x="31" y="107"/>
                    </a:lnTo>
                    <a:lnTo>
                      <a:pt x="24" y="116"/>
                    </a:lnTo>
                    <a:lnTo>
                      <a:pt x="17" y="112"/>
                    </a:lnTo>
                    <a:lnTo>
                      <a:pt x="22" y="101"/>
                    </a:lnTo>
                    <a:lnTo>
                      <a:pt x="22" y="101"/>
                    </a:lnTo>
                    <a:lnTo>
                      <a:pt x="19" y="97"/>
                    </a:lnTo>
                    <a:lnTo>
                      <a:pt x="7" y="102"/>
                    </a:lnTo>
                    <a:lnTo>
                      <a:pt x="3" y="96"/>
                    </a:lnTo>
                    <a:lnTo>
                      <a:pt x="12" y="88"/>
                    </a:lnTo>
                    <a:lnTo>
                      <a:pt x="12" y="88"/>
                    </a:lnTo>
                    <a:lnTo>
                      <a:pt x="11" y="83"/>
                    </a:lnTo>
                    <a:lnTo>
                      <a:pt x="0" y="82"/>
                    </a:lnTo>
                    <a:lnTo>
                      <a:pt x="0" y="74"/>
                    </a:lnTo>
                    <a:lnTo>
                      <a:pt x="11" y="72"/>
                    </a:lnTo>
                    <a:lnTo>
                      <a:pt x="11" y="72"/>
                    </a:lnTo>
                    <a:lnTo>
                      <a:pt x="12" y="68"/>
                    </a:lnTo>
                    <a:lnTo>
                      <a:pt x="3" y="60"/>
                    </a:lnTo>
                    <a:lnTo>
                      <a:pt x="7" y="54"/>
                    </a:lnTo>
                    <a:lnTo>
                      <a:pt x="19" y="58"/>
                    </a:lnTo>
                    <a:lnTo>
                      <a:pt x="19" y="58"/>
                    </a:lnTo>
                    <a:lnTo>
                      <a:pt x="22" y="54"/>
                    </a:lnTo>
                    <a:lnTo>
                      <a:pt x="17" y="43"/>
                    </a:lnTo>
                    <a:lnTo>
                      <a:pt x="24" y="40"/>
                    </a:lnTo>
                    <a:lnTo>
                      <a:pt x="31" y="49"/>
                    </a:lnTo>
                    <a:lnTo>
                      <a:pt x="31" y="49"/>
                    </a:lnTo>
                    <a:lnTo>
                      <a:pt x="36" y="48"/>
                    </a:lnTo>
                    <a:lnTo>
                      <a:pt x="39" y="36"/>
                    </a:lnTo>
                    <a:lnTo>
                      <a:pt x="45" y="36"/>
                    </a:lnTo>
                    <a:lnTo>
                      <a:pt x="48" y="48"/>
                    </a:lnTo>
                    <a:lnTo>
                      <a:pt x="48" y="48"/>
                    </a:lnTo>
                    <a:lnTo>
                      <a:pt x="52" y="49"/>
                    </a:lnTo>
                  </a:path>
                </a:pathLst>
              </a:custGeom>
              <a:noFill/>
              <a:ln w="1270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90"/>
              <p:cNvSpPr>
                <a:spLocks/>
              </p:cNvSpPr>
              <p:nvPr/>
            </p:nvSpPr>
            <p:spPr bwMode="auto">
              <a:xfrm>
                <a:off x="621445" y="5757455"/>
                <a:ext cx="869546" cy="546162"/>
              </a:xfrm>
              <a:custGeom>
                <a:avLst/>
                <a:gdLst/>
                <a:ahLst/>
                <a:cxnLst>
                  <a:cxn ang="0">
                    <a:pos x="242" y="136"/>
                  </a:cxn>
                  <a:cxn ang="0">
                    <a:pos x="242" y="136"/>
                  </a:cxn>
                  <a:cxn ang="0">
                    <a:pos x="241" y="142"/>
                  </a:cxn>
                  <a:cxn ang="0">
                    <a:pos x="237" y="147"/>
                  </a:cxn>
                  <a:cxn ang="0">
                    <a:pos x="232" y="151"/>
                  </a:cxn>
                  <a:cxn ang="0">
                    <a:pos x="226" y="152"/>
                  </a:cxn>
                  <a:cxn ang="0">
                    <a:pos x="17" y="152"/>
                  </a:cxn>
                  <a:cxn ang="0">
                    <a:pos x="17" y="152"/>
                  </a:cxn>
                  <a:cxn ang="0">
                    <a:pos x="10" y="151"/>
                  </a:cxn>
                  <a:cxn ang="0">
                    <a:pos x="4" y="147"/>
                  </a:cxn>
                  <a:cxn ang="0">
                    <a:pos x="2" y="142"/>
                  </a:cxn>
                  <a:cxn ang="0">
                    <a:pos x="0" y="136"/>
                  </a:cxn>
                  <a:cxn ang="0">
                    <a:pos x="221" y="136"/>
                  </a:cxn>
                  <a:cxn ang="0">
                    <a:pos x="221" y="0"/>
                  </a:cxn>
                  <a:cxn ang="0">
                    <a:pos x="22" y="0"/>
                  </a:cxn>
                  <a:cxn ang="0">
                    <a:pos x="22" y="117"/>
                  </a:cxn>
                </a:cxnLst>
                <a:rect l="0" t="0" r="r" b="b"/>
                <a:pathLst>
                  <a:path w="242" h="152">
                    <a:moveTo>
                      <a:pt x="242" y="136"/>
                    </a:moveTo>
                    <a:lnTo>
                      <a:pt x="242" y="136"/>
                    </a:lnTo>
                    <a:lnTo>
                      <a:pt x="241" y="142"/>
                    </a:lnTo>
                    <a:lnTo>
                      <a:pt x="237" y="147"/>
                    </a:lnTo>
                    <a:lnTo>
                      <a:pt x="232" y="151"/>
                    </a:lnTo>
                    <a:lnTo>
                      <a:pt x="226" y="152"/>
                    </a:lnTo>
                    <a:lnTo>
                      <a:pt x="17" y="152"/>
                    </a:lnTo>
                    <a:lnTo>
                      <a:pt x="17" y="152"/>
                    </a:lnTo>
                    <a:lnTo>
                      <a:pt x="10" y="151"/>
                    </a:lnTo>
                    <a:lnTo>
                      <a:pt x="4" y="147"/>
                    </a:lnTo>
                    <a:lnTo>
                      <a:pt x="2" y="142"/>
                    </a:lnTo>
                    <a:lnTo>
                      <a:pt x="0" y="136"/>
                    </a:lnTo>
                    <a:lnTo>
                      <a:pt x="221" y="136"/>
                    </a:lnTo>
                    <a:lnTo>
                      <a:pt x="221" y="0"/>
                    </a:lnTo>
                    <a:lnTo>
                      <a:pt x="22" y="0"/>
                    </a:lnTo>
                    <a:lnTo>
                      <a:pt x="22" y="117"/>
                    </a:lnTo>
                  </a:path>
                </a:pathLst>
              </a:custGeom>
              <a:noFill/>
              <a:ln w="1270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0" name="Oval 29"/>
            <p:cNvSpPr/>
            <p:nvPr/>
          </p:nvSpPr>
          <p:spPr>
            <a:xfrm>
              <a:off x="570946" y="5450338"/>
              <a:ext cx="95304" cy="95304"/>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31" name="Oval 30"/>
            <p:cNvSpPr/>
            <p:nvPr/>
          </p:nvSpPr>
          <p:spPr>
            <a:xfrm>
              <a:off x="726367" y="5319849"/>
              <a:ext cx="76397" cy="76397"/>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sp>
        <p:nvSpPr>
          <p:cNvPr id="34" name="Freeform 33"/>
          <p:cNvSpPr/>
          <p:nvPr/>
        </p:nvSpPr>
        <p:spPr>
          <a:xfrm>
            <a:off x="3553451" y="4648200"/>
            <a:ext cx="566576" cy="425279"/>
          </a:xfrm>
          <a:custGeom>
            <a:avLst/>
            <a:gdLst>
              <a:gd name="connsiteX0" fmla="*/ 0 w 10000"/>
              <a:gd name="connsiteY0" fmla="*/ 1667 h 10000"/>
              <a:gd name="connsiteX1" fmla="*/ 4055 w 10000"/>
              <a:gd name="connsiteY1" fmla="*/ 30 h 10000"/>
              <a:gd name="connsiteX2" fmla="*/ 5945 w 10000"/>
              <a:gd name="connsiteY2" fmla="*/ 30 h 10000"/>
              <a:gd name="connsiteX3" fmla="*/ 10000 w 10000"/>
              <a:gd name="connsiteY3" fmla="*/ 1667 h 10000"/>
              <a:gd name="connsiteX4" fmla="*/ 10000 w 10000"/>
              <a:gd name="connsiteY4" fmla="*/ 8333 h 10000"/>
              <a:gd name="connsiteX5" fmla="*/ 5945 w 10000"/>
              <a:gd name="connsiteY5" fmla="*/ 9970 h 10000"/>
              <a:gd name="connsiteX6" fmla="*/ 4055 w 10000"/>
              <a:gd name="connsiteY6" fmla="*/ 9970 h 10000"/>
              <a:gd name="connsiteX7" fmla="*/ 0 w 10000"/>
              <a:gd name="connsiteY7" fmla="*/ 8333 h 10000"/>
              <a:gd name="connsiteX8" fmla="*/ 0 w 10000"/>
              <a:gd name="connsiteY8" fmla="*/ 1667 h 10000"/>
              <a:gd name="connsiteX0" fmla="*/ 10000 w 10000"/>
              <a:gd name="connsiteY0" fmla="*/ 1667 h 10000"/>
              <a:gd name="connsiteX1" fmla="*/ 5945 w 10000"/>
              <a:gd name="connsiteY1" fmla="*/ 3304 h 10000"/>
              <a:gd name="connsiteX2" fmla="*/ 4055 w 10000"/>
              <a:gd name="connsiteY2" fmla="*/ 3304 h 10000"/>
              <a:gd name="connsiteX3" fmla="*/ 0 w 10000"/>
              <a:gd name="connsiteY3" fmla="*/ 1667 h 10000"/>
              <a:gd name="connsiteX0" fmla="*/ 0 w 10000"/>
              <a:gd name="connsiteY0" fmla="*/ 1667 h 10000"/>
              <a:gd name="connsiteX1" fmla="*/ 4055 w 10000"/>
              <a:gd name="connsiteY1" fmla="*/ 30 h 10000"/>
              <a:gd name="connsiteX2" fmla="*/ 5945 w 10000"/>
              <a:gd name="connsiteY2" fmla="*/ 30 h 10000"/>
              <a:gd name="connsiteX3" fmla="*/ 10000 w 10000"/>
              <a:gd name="connsiteY3" fmla="*/ 1667 h 10000"/>
              <a:gd name="connsiteX4" fmla="*/ 10000 w 10000"/>
              <a:gd name="connsiteY4" fmla="*/ 8333 h 10000"/>
              <a:gd name="connsiteX5" fmla="*/ 5945 w 10000"/>
              <a:gd name="connsiteY5" fmla="*/ 9970 h 10000"/>
              <a:gd name="connsiteX6" fmla="*/ 4055 w 10000"/>
              <a:gd name="connsiteY6" fmla="*/ 9970 h 10000"/>
              <a:gd name="connsiteX7" fmla="*/ 0 w 10000"/>
              <a:gd name="connsiteY7" fmla="*/ 8333 h 10000"/>
              <a:gd name="connsiteX8" fmla="*/ 0 w 10000"/>
              <a:gd name="connsiteY8" fmla="*/ 1667 h 10000"/>
              <a:gd name="connsiteX0" fmla="*/ 0 w 10000"/>
              <a:gd name="connsiteY0" fmla="*/ 1677 h 10020"/>
              <a:gd name="connsiteX1" fmla="*/ 4055 w 10000"/>
              <a:gd name="connsiteY1" fmla="*/ 40 h 10020"/>
              <a:gd name="connsiteX2" fmla="*/ 5945 w 10000"/>
              <a:gd name="connsiteY2" fmla="*/ 40 h 10020"/>
              <a:gd name="connsiteX3" fmla="*/ 10000 w 10000"/>
              <a:gd name="connsiteY3" fmla="*/ 1677 h 10020"/>
              <a:gd name="connsiteX4" fmla="*/ 10000 w 10000"/>
              <a:gd name="connsiteY4" fmla="*/ 8343 h 10020"/>
              <a:gd name="connsiteX5" fmla="*/ 5945 w 10000"/>
              <a:gd name="connsiteY5" fmla="*/ 9980 h 10020"/>
              <a:gd name="connsiteX6" fmla="*/ 4055 w 10000"/>
              <a:gd name="connsiteY6" fmla="*/ 9980 h 10020"/>
              <a:gd name="connsiteX7" fmla="*/ 0 w 10000"/>
              <a:gd name="connsiteY7" fmla="*/ 8343 h 10020"/>
              <a:gd name="connsiteX8" fmla="*/ 0 w 10000"/>
              <a:gd name="connsiteY8" fmla="*/ 1677 h 10020"/>
              <a:gd name="connsiteX0" fmla="*/ 10000 w 10000"/>
              <a:gd name="connsiteY0" fmla="*/ 1677 h 10020"/>
              <a:gd name="connsiteX1" fmla="*/ 5945 w 10000"/>
              <a:gd name="connsiteY1" fmla="*/ 3314 h 10020"/>
              <a:gd name="connsiteX2" fmla="*/ 4055 w 10000"/>
              <a:gd name="connsiteY2" fmla="*/ 3314 h 10020"/>
              <a:gd name="connsiteX3" fmla="*/ 0 w 10000"/>
              <a:gd name="connsiteY3" fmla="*/ 1677 h 10020"/>
              <a:gd name="connsiteX0" fmla="*/ 0 w 10000"/>
              <a:gd name="connsiteY0" fmla="*/ 1677 h 10020"/>
              <a:gd name="connsiteX1" fmla="*/ 4055 w 10000"/>
              <a:gd name="connsiteY1" fmla="*/ 40 h 10020"/>
              <a:gd name="connsiteX2" fmla="*/ 5945 w 10000"/>
              <a:gd name="connsiteY2" fmla="*/ 40 h 10020"/>
              <a:gd name="connsiteX3" fmla="*/ 10000 w 10000"/>
              <a:gd name="connsiteY3" fmla="*/ 1677 h 10020"/>
              <a:gd name="connsiteX4" fmla="*/ 10000 w 10000"/>
              <a:gd name="connsiteY4" fmla="*/ 8343 h 10020"/>
              <a:gd name="connsiteX5" fmla="*/ 7465 w 10000"/>
              <a:gd name="connsiteY5" fmla="*/ 9744 h 10020"/>
              <a:gd name="connsiteX6" fmla="*/ 5945 w 10000"/>
              <a:gd name="connsiteY6" fmla="*/ 9980 h 10020"/>
              <a:gd name="connsiteX7" fmla="*/ 4055 w 10000"/>
              <a:gd name="connsiteY7" fmla="*/ 9980 h 10020"/>
              <a:gd name="connsiteX8" fmla="*/ 0 w 10000"/>
              <a:gd name="connsiteY8" fmla="*/ 8343 h 10020"/>
              <a:gd name="connsiteX9" fmla="*/ 0 w 10000"/>
              <a:gd name="connsiteY9" fmla="*/ 1677 h 10020"/>
              <a:gd name="connsiteX0" fmla="*/ 0 w 10000"/>
              <a:gd name="connsiteY0" fmla="*/ 1677 h 11361"/>
              <a:gd name="connsiteX1" fmla="*/ 4055 w 10000"/>
              <a:gd name="connsiteY1" fmla="*/ 40 h 11361"/>
              <a:gd name="connsiteX2" fmla="*/ 5945 w 10000"/>
              <a:gd name="connsiteY2" fmla="*/ 40 h 11361"/>
              <a:gd name="connsiteX3" fmla="*/ 10000 w 10000"/>
              <a:gd name="connsiteY3" fmla="*/ 1677 h 11361"/>
              <a:gd name="connsiteX4" fmla="*/ 10000 w 10000"/>
              <a:gd name="connsiteY4" fmla="*/ 8343 h 11361"/>
              <a:gd name="connsiteX5" fmla="*/ 5945 w 10000"/>
              <a:gd name="connsiteY5" fmla="*/ 9980 h 11361"/>
              <a:gd name="connsiteX6" fmla="*/ 4055 w 10000"/>
              <a:gd name="connsiteY6" fmla="*/ 9980 h 11361"/>
              <a:gd name="connsiteX7" fmla="*/ 0 w 10000"/>
              <a:gd name="connsiteY7" fmla="*/ 8343 h 11361"/>
              <a:gd name="connsiteX8" fmla="*/ 0 w 10000"/>
              <a:gd name="connsiteY8" fmla="*/ 1677 h 11361"/>
              <a:gd name="connsiteX0" fmla="*/ 10000 w 10000"/>
              <a:gd name="connsiteY0" fmla="*/ 1677 h 11361"/>
              <a:gd name="connsiteX1" fmla="*/ 5945 w 10000"/>
              <a:gd name="connsiteY1" fmla="*/ 3314 h 11361"/>
              <a:gd name="connsiteX2" fmla="*/ 4055 w 10000"/>
              <a:gd name="connsiteY2" fmla="*/ 3314 h 11361"/>
              <a:gd name="connsiteX3" fmla="*/ 0 w 10000"/>
              <a:gd name="connsiteY3" fmla="*/ 1677 h 11361"/>
              <a:gd name="connsiteX0" fmla="*/ 5945 w 10000"/>
              <a:gd name="connsiteY0" fmla="*/ 9980 h 11361"/>
              <a:gd name="connsiteX1" fmla="*/ 4055 w 10000"/>
              <a:gd name="connsiteY1" fmla="*/ 9980 h 11361"/>
              <a:gd name="connsiteX2" fmla="*/ 0 w 10000"/>
              <a:gd name="connsiteY2" fmla="*/ 8343 h 11361"/>
              <a:gd name="connsiteX3" fmla="*/ 0 w 10000"/>
              <a:gd name="connsiteY3" fmla="*/ 1677 h 11361"/>
              <a:gd name="connsiteX4" fmla="*/ 4055 w 10000"/>
              <a:gd name="connsiteY4" fmla="*/ 40 h 11361"/>
              <a:gd name="connsiteX5" fmla="*/ 5945 w 10000"/>
              <a:gd name="connsiteY5" fmla="*/ 40 h 11361"/>
              <a:gd name="connsiteX6" fmla="*/ 10000 w 10000"/>
              <a:gd name="connsiteY6" fmla="*/ 1677 h 11361"/>
              <a:gd name="connsiteX7" fmla="*/ 10000 w 10000"/>
              <a:gd name="connsiteY7" fmla="*/ 8343 h 11361"/>
              <a:gd name="connsiteX8" fmla="*/ 7465 w 10000"/>
              <a:gd name="connsiteY8" fmla="*/ 9744 h 11361"/>
              <a:gd name="connsiteX9" fmla="*/ 7065 w 10000"/>
              <a:gd name="connsiteY9" fmla="*/ 11361 h 11361"/>
              <a:gd name="connsiteX0" fmla="*/ 0 w 10000"/>
              <a:gd name="connsiteY0" fmla="*/ 1677 h 10020"/>
              <a:gd name="connsiteX1" fmla="*/ 4055 w 10000"/>
              <a:gd name="connsiteY1" fmla="*/ 40 h 10020"/>
              <a:gd name="connsiteX2" fmla="*/ 5945 w 10000"/>
              <a:gd name="connsiteY2" fmla="*/ 40 h 10020"/>
              <a:gd name="connsiteX3" fmla="*/ 10000 w 10000"/>
              <a:gd name="connsiteY3" fmla="*/ 1677 h 10020"/>
              <a:gd name="connsiteX4" fmla="*/ 10000 w 10000"/>
              <a:gd name="connsiteY4" fmla="*/ 8343 h 10020"/>
              <a:gd name="connsiteX5" fmla="*/ 5945 w 10000"/>
              <a:gd name="connsiteY5" fmla="*/ 9980 h 10020"/>
              <a:gd name="connsiteX6" fmla="*/ 4055 w 10000"/>
              <a:gd name="connsiteY6" fmla="*/ 9980 h 10020"/>
              <a:gd name="connsiteX7" fmla="*/ 0 w 10000"/>
              <a:gd name="connsiteY7" fmla="*/ 8343 h 10020"/>
              <a:gd name="connsiteX8" fmla="*/ 0 w 10000"/>
              <a:gd name="connsiteY8" fmla="*/ 1677 h 10020"/>
              <a:gd name="connsiteX0" fmla="*/ 10000 w 10000"/>
              <a:gd name="connsiteY0" fmla="*/ 1677 h 10020"/>
              <a:gd name="connsiteX1" fmla="*/ 5945 w 10000"/>
              <a:gd name="connsiteY1" fmla="*/ 3314 h 10020"/>
              <a:gd name="connsiteX2" fmla="*/ 4055 w 10000"/>
              <a:gd name="connsiteY2" fmla="*/ 3314 h 10020"/>
              <a:gd name="connsiteX3" fmla="*/ 0 w 10000"/>
              <a:gd name="connsiteY3" fmla="*/ 1677 h 10020"/>
              <a:gd name="connsiteX0" fmla="*/ 5945 w 10000"/>
              <a:gd name="connsiteY0" fmla="*/ 9980 h 10020"/>
              <a:gd name="connsiteX1" fmla="*/ 4055 w 10000"/>
              <a:gd name="connsiteY1" fmla="*/ 9980 h 10020"/>
              <a:gd name="connsiteX2" fmla="*/ 0 w 10000"/>
              <a:gd name="connsiteY2" fmla="*/ 8343 h 10020"/>
              <a:gd name="connsiteX3" fmla="*/ 0 w 10000"/>
              <a:gd name="connsiteY3" fmla="*/ 1677 h 10020"/>
              <a:gd name="connsiteX4" fmla="*/ 4055 w 10000"/>
              <a:gd name="connsiteY4" fmla="*/ 40 h 10020"/>
              <a:gd name="connsiteX5" fmla="*/ 5945 w 10000"/>
              <a:gd name="connsiteY5" fmla="*/ 40 h 10020"/>
              <a:gd name="connsiteX6" fmla="*/ 10000 w 10000"/>
              <a:gd name="connsiteY6" fmla="*/ 1677 h 10020"/>
              <a:gd name="connsiteX7" fmla="*/ 10000 w 10000"/>
              <a:gd name="connsiteY7" fmla="*/ 8343 h 10020"/>
              <a:gd name="connsiteX8" fmla="*/ 7465 w 10000"/>
              <a:gd name="connsiteY8" fmla="*/ 9744 h 10020"/>
              <a:gd name="connsiteX0" fmla="*/ 0 w 10000"/>
              <a:gd name="connsiteY0" fmla="*/ 1677 h 10020"/>
              <a:gd name="connsiteX1" fmla="*/ 4055 w 10000"/>
              <a:gd name="connsiteY1" fmla="*/ 40 h 10020"/>
              <a:gd name="connsiteX2" fmla="*/ 5945 w 10000"/>
              <a:gd name="connsiteY2" fmla="*/ 40 h 10020"/>
              <a:gd name="connsiteX3" fmla="*/ 10000 w 10000"/>
              <a:gd name="connsiteY3" fmla="*/ 1677 h 10020"/>
              <a:gd name="connsiteX4" fmla="*/ 10000 w 10000"/>
              <a:gd name="connsiteY4" fmla="*/ 8343 h 10020"/>
              <a:gd name="connsiteX5" fmla="*/ 5945 w 10000"/>
              <a:gd name="connsiteY5" fmla="*/ 9980 h 10020"/>
              <a:gd name="connsiteX6" fmla="*/ 4055 w 10000"/>
              <a:gd name="connsiteY6" fmla="*/ 9980 h 10020"/>
              <a:gd name="connsiteX7" fmla="*/ 0 w 10000"/>
              <a:gd name="connsiteY7" fmla="*/ 8343 h 10020"/>
              <a:gd name="connsiteX8" fmla="*/ 0 w 10000"/>
              <a:gd name="connsiteY8" fmla="*/ 1677 h 10020"/>
              <a:gd name="connsiteX0" fmla="*/ 10000 w 10000"/>
              <a:gd name="connsiteY0" fmla="*/ 1677 h 10020"/>
              <a:gd name="connsiteX1" fmla="*/ 5945 w 10000"/>
              <a:gd name="connsiteY1" fmla="*/ 3314 h 10020"/>
              <a:gd name="connsiteX2" fmla="*/ 4055 w 10000"/>
              <a:gd name="connsiteY2" fmla="*/ 3314 h 10020"/>
              <a:gd name="connsiteX3" fmla="*/ 0 w 10000"/>
              <a:gd name="connsiteY3" fmla="*/ 1677 h 10020"/>
              <a:gd name="connsiteX0" fmla="*/ 5945 w 10000"/>
              <a:gd name="connsiteY0" fmla="*/ 9980 h 10020"/>
              <a:gd name="connsiteX1" fmla="*/ 4055 w 10000"/>
              <a:gd name="connsiteY1" fmla="*/ 9980 h 10020"/>
              <a:gd name="connsiteX2" fmla="*/ 0 w 10000"/>
              <a:gd name="connsiteY2" fmla="*/ 8343 h 10020"/>
              <a:gd name="connsiteX3" fmla="*/ 0 w 10000"/>
              <a:gd name="connsiteY3" fmla="*/ 1677 h 10020"/>
              <a:gd name="connsiteX4" fmla="*/ 4055 w 10000"/>
              <a:gd name="connsiteY4" fmla="*/ 40 h 10020"/>
              <a:gd name="connsiteX5" fmla="*/ 5945 w 10000"/>
              <a:gd name="connsiteY5" fmla="*/ 40 h 10020"/>
              <a:gd name="connsiteX6" fmla="*/ 10000 w 10000"/>
              <a:gd name="connsiteY6" fmla="*/ 1677 h 10020"/>
              <a:gd name="connsiteX7" fmla="*/ 10000 w 10000"/>
              <a:gd name="connsiteY7" fmla="*/ 8343 h 10020"/>
              <a:gd name="connsiteX8" fmla="*/ 7465 w 10000"/>
              <a:gd name="connsiteY8" fmla="*/ 9744 h 1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20" stroke="0" extrusionOk="0">
                <a:moveTo>
                  <a:pt x="0" y="1677"/>
                </a:moveTo>
                <a:cubicBezTo>
                  <a:pt x="0" y="878"/>
                  <a:pt x="1701" y="191"/>
                  <a:pt x="4055" y="40"/>
                </a:cubicBezTo>
                <a:cubicBezTo>
                  <a:pt x="4679" y="0"/>
                  <a:pt x="5321" y="0"/>
                  <a:pt x="5945" y="40"/>
                </a:cubicBezTo>
                <a:cubicBezTo>
                  <a:pt x="8299" y="191"/>
                  <a:pt x="10000" y="878"/>
                  <a:pt x="10000" y="1677"/>
                </a:cubicBezTo>
                <a:lnTo>
                  <a:pt x="10000" y="8343"/>
                </a:lnTo>
                <a:cubicBezTo>
                  <a:pt x="10000" y="9142"/>
                  <a:pt x="8299" y="9829"/>
                  <a:pt x="5945" y="9980"/>
                </a:cubicBezTo>
                <a:cubicBezTo>
                  <a:pt x="5321" y="10020"/>
                  <a:pt x="4679" y="10020"/>
                  <a:pt x="4055" y="9980"/>
                </a:cubicBezTo>
                <a:cubicBezTo>
                  <a:pt x="1701" y="9829"/>
                  <a:pt x="0" y="9142"/>
                  <a:pt x="0" y="8343"/>
                </a:cubicBezTo>
                <a:lnTo>
                  <a:pt x="0" y="1677"/>
                </a:lnTo>
                <a:close/>
              </a:path>
              <a:path w="10000" h="10020" fill="none" extrusionOk="0">
                <a:moveTo>
                  <a:pt x="10000" y="1677"/>
                </a:moveTo>
                <a:cubicBezTo>
                  <a:pt x="10000" y="2476"/>
                  <a:pt x="8299" y="3163"/>
                  <a:pt x="5945" y="3314"/>
                </a:cubicBezTo>
                <a:cubicBezTo>
                  <a:pt x="5321" y="3354"/>
                  <a:pt x="4679" y="3354"/>
                  <a:pt x="4055" y="3314"/>
                </a:cubicBezTo>
                <a:cubicBezTo>
                  <a:pt x="1701" y="3163"/>
                  <a:pt x="0" y="2476"/>
                  <a:pt x="0" y="1677"/>
                </a:cubicBezTo>
              </a:path>
              <a:path w="10000" h="10020" fill="none">
                <a:moveTo>
                  <a:pt x="5945" y="9980"/>
                </a:moveTo>
                <a:cubicBezTo>
                  <a:pt x="5321" y="10020"/>
                  <a:pt x="4679" y="10020"/>
                  <a:pt x="4055" y="9980"/>
                </a:cubicBezTo>
                <a:cubicBezTo>
                  <a:pt x="1701" y="9829"/>
                  <a:pt x="0" y="9142"/>
                  <a:pt x="0" y="8343"/>
                </a:cubicBezTo>
                <a:lnTo>
                  <a:pt x="0" y="1677"/>
                </a:lnTo>
                <a:cubicBezTo>
                  <a:pt x="0" y="878"/>
                  <a:pt x="1701" y="191"/>
                  <a:pt x="4055" y="40"/>
                </a:cubicBezTo>
                <a:cubicBezTo>
                  <a:pt x="4679" y="0"/>
                  <a:pt x="5321" y="0"/>
                  <a:pt x="5945" y="40"/>
                </a:cubicBezTo>
                <a:cubicBezTo>
                  <a:pt x="8299" y="191"/>
                  <a:pt x="10000" y="878"/>
                  <a:pt x="10000" y="1677"/>
                </a:cubicBezTo>
                <a:lnTo>
                  <a:pt x="10000" y="8343"/>
                </a:lnTo>
                <a:cubicBezTo>
                  <a:pt x="9578" y="9687"/>
                  <a:pt x="8098" y="9668"/>
                  <a:pt x="7465" y="9744"/>
                </a:cubicBez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nvGrpSpPr>
          <p:cNvPr id="35" name="Group 28"/>
          <p:cNvGrpSpPr/>
          <p:nvPr/>
        </p:nvGrpSpPr>
        <p:grpSpPr>
          <a:xfrm>
            <a:off x="3650230" y="5665738"/>
            <a:ext cx="364095" cy="635049"/>
            <a:chOff x="360218" y="2660073"/>
            <a:chExt cx="595746" cy="1039091"/>
          </a:xfrm>
        </p:grpSpPr>
        <p:sp>
          <p:nvSpPr>
            <p:cNvPr id="36" name="Freeform 35"/>
            <p:cNvSpPr/>
            <p:nvPr/>
          </p:nvSpPr>
          <p:spPr>
            <a:xfrm>
              <a:off x="360218" y="2660073"/>
              <a:ext cx="595746" cy="1039091"/>
            </a:xfrm>
            <a:custGeom>
              <a:avLst/>
              <a:gdLst>
                <a:gd name="connsiteX0" fmla="*/ 0 w 595746"/>
                <a:gd name="connsiteY0" fmla="*/ 99293 h 1039091"/>
                <a:gd name="connsiteX1" fmla="*/ 29082 w 595746"/>
                <a:gd name="connsiteY1" fmla="*/ 29082 h 1039091"/>
                <a:gd name="connsiteX2" fmla="*/ 99293 w 595746"/>
                <a:gd name="connsiteY2" fmla="*/ 0 h 1039091"/>
                <a:gd name="connsiteX3" fmla="*/ 496453 w 595746"/>
                <a:gd name="connsiteY3" fmla="*/ 0 h 1039091"/>
                <a:gd name="connsiteX4" fmla="*/ 566664 w 595746"/>
                <a:gd name="connsiteY4" fmla="*/ 29082 h 1039091"/>
                <a:gd name="connsiteX5" fmla="*/ 595746 w 595746"/>
                <a:gd name="connsiteY5" fmla="*/ 99293 h 1039091"/>
                <a:gd name="connsiteX6" fmla="*/ 595746 w 595746"/>
                <a:gd name="connsiteY6" fmla="*/ 939798 h 1039091"/>
                <a:gd name="connsiteX7" fmla="*/ 566664 w 595746"/>
                <a:gd name="connsiteY7" fmla="*/ 1010009 h 1039091"/>
                <a:gd name="connsiteX8" fmla="*/ 496453 w 595746"/>
                <a:gd name="connsiteY8" fmla="*/ 1039091 h 1039091"/>
                <a:gd name="connsiteX9" fmla="*/ 99293 w 595746"/>
                <a:gd name="connsiteY9" fmla="*/ 1039091 h 1039091"/>
                <a:gd name="connsiteX10" fmla="*/ 29082 w 595746"/>
                <a:gd name="connsiteY10" fmla="*/ 1010009 h 1039091"/>
                <a:gd name="connsiteX11" fmla="*/ 0 w 595746"/>
                <a:gd name="connsiteY11" fmla="*/ 939798 h 1039091"/>
                <a:gd name="connsiteX12" fmla="*/ 0 w 595746"/>
                <a:gd name="connsiteY12" fmla="*/ 99293 h 1039091"/>
                <a:gd name="connsiteX0" fmla="*/ 566664 w 658104"/>
                <a:gd name="connsiteY0" fmla="*/ 1010009 h 1101449"/>
                <a:gd name="connsiteX1" fmla="*/ 496453 w 658104"/>
                <a:gd name="connsiteY1" fmla="*/ 1039091 h 1101449"/>
                <a:gd name="connsiteX2" fmla="*/ 99293 w 658104"/>
                <a:gd name="connsiteY2" fmla="*/ 1039091 h 1101449"/>
                <a:gd name="connsiteX3" fmla="*/ 29082 w 658104"/>
                <a:gd name="connsiteY3" fmla="*/ 1010009 h 1101449"/>
                <a:gd name="connsiteX4" fmla="*/ 0 w 658104"/>
                <a:gd name="connsiteY4" fmla="*/ 939798 h 1101449"/>
                <a:gd name="connsiteX5" fmla="*/ 0 w 658104"/>
                <a:gd name="connsiteY5" fmla="*/ 99293 h 1101449"/>
                <a:gd name="connsiteX6" fmla="*/ 29082 w 658104"/>
                <a:gd name="connsiteY6" fmla="*/ 29082 h 1101449"/>
                <a:gd name="connsiteX7" fmla="*/ 99293 w 658104"/>
                <a:gd name="connsiteY7" fmla="*/ 0 h 1101449"/>
                <a:gd name="connsiteX8" fmla="*/ 496453 w 658104"/>
                <a:gd name="connsiteY8" fmla="*/ 0 h 1101449"/>
                <a:gd name="connsiteX9" fmla="*/ 566664 w 658104"/>
                <a:gd name="connsiteY9" fmla="*/ 29082 h 1101449"/>
                <a:gd name="connsiteX10" fmla="*/ 595746 w 658104"/>
                <a:gd name="connsiteY10" fmla="*/ 99293 h 1101449"/>
                <a:gd name="connsiteX11" fmla="*/ 595746 w 658104"/>
                <a:gd name="connsiteY11" fmla="*/ 939798 h 1101449"/>
                <a:gd name="connsiteX12" fmla="*/ 658104 w 658104"/>
                <a:gd name="connsiteY12" fmla="*/ 1101449 h 1101449"/>
                <a:gd name="connsiteX0" fmla="*/ 566664 w 595746"/>
                <a:gd name="connsiteY0" fmla="*/ 1010009 h 1039091"/>
                <a:gd name="connsiteX1" fmla="*/ 496453 w 595746"/>
                <a:gd name="connsiteY1" fmla="*/ 1039091 h 1039091"/>
                <a:gd name="connsiteX2" fmla="*/ 99293 w 595746"/>
                <a:gd name="connsiteY2" fmla="*/ 1039091 h 1039091"/>
                <a:gd name="connsiteX3" fmla="*/ 29082 w 595746"/>
                <a:gd name="connsiteY3" fmla="*/ 1010009 h 1039091"/>
                <a:gd name="connsiteX4" fmla="*/ 0 w 595746"/>
                <a:gd name="connsiteY4" fmla="*/ 939798 h 1039091"/>
                <a:gd name="connsiteX5" fmla="*/ 0 w 595746"/>
                <a:gd name="connsiteY5" fmla="*/ 99293 h 1039091"/>
                <a:gd name="connsiteX6" fmla="*/ 29082 w 595746"/>
                <a:gd name="connsiteY6" fmla="*/ 29082 h 1039091"/>
                <a:gd name="connsiteX7" fmla="*/ 99293 w 595746"/>
                <a:gd name="connsiteY7" fmla="*/ 0 h 1039091"/>
                <a:gd name="connsiteX8" fmla="*/ 496453 w 595746"/>
                <a:gd name="connsiteY8" fmla="*/ 0 h 1039091"/>
                <a:gd name="connsiteX9" fmla="*/ 566664 w 595746"/>
                <a:gd name="connsiteY9" fmla="*/ 29082 h 1039091"/>
                <a:gd name="connsiteX10" fmla="*/ 595746 w 595746"/>
                <a:gd name="connsiteY10" fmla="*/ 99293 h 1039091"/>
                <a:gd name="connsiteX11" fmla="*/ 595746 w 595746"/>
                <a:gd name="connsiteY11" fmla="*/ 939798 h 1039091"/>
                <a:gd name="connsiteX0" fmla="*/ 496453 w 595746"/>
                <a:gd name="connsiteY0" fmla="*/ 1039091 h 1039091"/>
                <a:gd name="connsiteX1" fmla="*/ 99293 w 595746"/>
                <a:gd name="connsiteY1" fmla="*/ 1039091 h 1039091"/>
                <a:gd name="connsiteX2" fmla="*/ 29082 w 595746"/>
                <a:gd name="connsiteY2" fmla="*/ 1010009 h 1039091"/>
                <a:gd name="connsiteX3" fmla="*/ 0 w 595746"/>
                <a:gd name="connsiteY3" fmla="*/ 939798 h 1039091"/>
                <a:gd name="connsiteX4" fmla="*/ 0 w 595746"/>
                <a:gd name="connsiteY4" fmla="*/ 99293 h 1039091"/>
                <a:gd name="connsiteX5" fmla="*/ 29082 w 595746"/>
                <a:gd name="connsiteY5" fmla="*/ 29082 h 1039091"/>
                <a:gd name="connsiteX6" fmla="*/ 99293 w 595746"/>
                <a:gd name="connsiteY6" fmla="*/ 0 h 1039091"/>
                <a:gd name="connsiteX7" fmla="*/ 496453 w 595746"/>
                <a:gd name="connsiteY7" fmla="*/ 0 h 1039091"/>
                <a:gd name="connsiteX8" fmla="*/ 566664 w 595746"/>
                <a:gd name="connsiteY8" fmla="*/ 29082 h 1039091"/>
                <a:gd name="connsiteX9" fmla="*/ 595746 w 595746"/>
                <a:gd name="connsiteY9" fmla="*/ 99293 h 1039091"/>
                <a:gd name="connsiteX10" fmla="*/ 595746 w 595746"/>
                <a:gd name="connsiteY10" fmla="*/ 939798 h 1039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5746" h="1039091">
                  <a:moveTo>
                    <a:pt x="496453" y="1039091"/>
                  </a:moveTo>
                  <a:lnTo>
                    <a:pt x="99293" y="1039091"/>
                  </a:lnTo>
                  <a:cubicBezTo>
                    <a:pt x="72959" y="1039091"/>
                    <a:pt x="47703" y="1028630"/>
                    <a:pt x="29082" y="1010009"/>
                  </a:cubicBezTo>
                  <a:cubicBezTo>
                    <a:pt x="10461" y="991388"/>
                    <a:pt x="0" y="966132"/>
                    <a:pt x="0" y="939798"/>
                  </a:cubicBezTo>
                  <a:lnTo>
                    <a:pt x="0" y="99293"/>
                  </a:lnTo>
                  <a:cubicBezTo>
                    <a:pt x="0" y="72959"/>
                    <a:pt x="10461" y="47703"/>
                    <a:pt x="29082" y="29082"/>
                  </a:cubicBezTo>
                  <a:cubicBezTo>
                    <a:pt x="47703" y="10461"/>
                    <a:pt x="72959" y="0"/>
                    <a:pt x="99293" y="0"/>
                  </a:cubicBezTo>
                  <a:lnTo>
                    <a:pt x="496453" y="0"/>
                  </a:lnTo>
                  <a:cubicBezTo>
                    <a:pt x="522787" y="0"/>
                    <a:pt x="548043" y="10461"/>
                    <a:pt x="566664" y="29082"/>
                  </a:cubicBezTo>
                  <a:cubicBezTo>
                    <a:pt x="585285" y="47703"/>
                    <a:pt x="595746" y="72959"/>
                    <a:pt x="595746" y="99293"/>
                  </a:cubicBezTo>
                  <a:lnTo>
                    <a:pt x="595746" y="93979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cxnSp>
          <p:nvCxnSpPr>
            <p:cNvPr id="37" name="Straight Connector 36"/>
            <p:cNvCxnSpPr/>
            <p:nvPr/>
          </p:nvCxnSpPr>
          <p:spPr>
            <a:xfrm>
              <a:off x="439016" y="2790824"/>
              <a:ext cx="438150"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39016" y="2857500"/>
              <a:ext cx="438150"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39016" y="2928937"/>
              <a:ext cx="438150"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598560" y="3500438"/>
              <a:ext cx="119062" cy="119062"/>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grpSp>
      <p:grpSp>
        <p:nvGrpSpPr>
          <p:cNvPr id="46" name="Groupe 233"/>
          <p:cNvGrpSpPr/>
          <p:nvPr/>
        </p:nvGrpSpPr>
        <p:grpSpPr>
          <a:xfrm>
            <a:off x="3549829" y="3649067"/>
            <a:ext cx="557666" cy="371523"/>
            <a:chOff x="2782864" y="6370439"/>
            <a:chExt cx="384175" cy="241300"/>
          </a:xfrm>
        </p:grpSpPr>
        <p:sp>
          <p:nvSpPr>
            <p:cNvPr id="47" name="Freeform 443"/>
            <p:cNvSpPr>
              <a:spLocks/>
            </p:cNvSpPr>
            <p:nvPr/>
          </p:nvSpPr>
          <p:spPr bwMode="auto">
            <a:xfrm>
              <a:off x="2782864" y="6370439"/>
              <a:ext cx="384175" cy="241300"/>
            </a:xfrm>
            <a:custGeom>
              <a:avLst/>
              <a:gdLst/>
              <a:ahLst/>
              <a:cxnLst>
                <a:cxn ang="0">
                  <a:pos x="242" y="136"/>
                </a:cxn>
                <a:cxn ang="0">
                  <a:pos x="242" y="136"/>
                </a:cxn>
                <a:cxn ang="0">
                  <a:pos x="241" y="142"/>
                </a:cxn>
                <a:cxn ang="0">
                  <a:pos x="237" y="147"/>
                </a:cxn>
                <a:cxn ang="0">
                  <a:pos x="232" y="151"/>
                </a:cxn>
                <a:cxn ang="0">
                  <a:pos x="226" y="152"/>
                </a:cxn>
                <a:cxn ang="0">
                  <a:pos x="17" y="152"/>
                </a:cxn>
                <a:cxn ang="0">
                  <a:pos x="17" y="152"/>
                </a:cxn>
                <a:cxn ang="0">
                  <a:pos x="10" y="151"/>
                </a:cxn>
                <a:cxn ang="0">
                  <a:pos x="4" y="147"/>
                </a:cxn>
                <a:cxn ang="0">
                  <a:pos x="1" y="142"/>
                </a:cxn>
                <a:cxn ang="0">
                  <a:pos x="0" y="136"/>
                </a:cxn>
                <a:cxn ang="0">
                  <a:pos x="221" y="136"/>
                </a:cxn>
                <a:cxn ang="0">
                  <a:pos x="221" y="0"/>
                </a:cxn>
                <a:cxn ang="0">
                  <a:pos x="22" y="0"/>
                </a:cxn>
                <a:cxn ang="0">
                  <a:pos x="22" y="117"/>
                </a:cxn>
              </a:cxnLst>
              <a:rect l="0" t="0" r="r" b="b"/>
              <a:pathLst>
                <a:path w="242" h="152">
                  <a:moveTo>
                    <a:pt x="242" y="136"/>
                  </a:moveTo>
                  <a:lnTo>
                    <a:pt x="242" y="136"/>
                  </a:lnTo>
                  <a:lnTo>
                    <a:pt x="241" y="142"/>
                  </a:lnTo>
                  <a:lnTo>
                    <a:pt x="237" y="147"/>
                  </a:lnTo>
                  <a:lnTo>
                    <a:pt x="232" y="151"/>
                  </a:lnTo>
                  <a:lnTo>
                    <a:pt x="226" y="152"/>
                  </a:lnTo>
                  <a:lnTo>
                    <a:pt x="17" y="152"/>
                  </a:lnTo>
                  <a:lnTo>
                    <a:pt x="17" y="152"/>
                  </a:lnTo>
                  <a:lnTo>
                    <a:pt x="10" y="151"/>
                  </a:lnTo>
                  <a:lnTo>
                    <a:pt x="4" y="147"/>
                  </a:lnTo>
                  <a:lnTo>
                    <a:pt x="1" y="142"/>
                  </a:lnTo>
                  <a:lnTo>
                    <a:pt x="0" y="136"/>
                  </a:lnTo>
                  <a:lnTo>
                    <a:pt x="221" y="136"/>
                  </a:lnTo>
                  <a:lnTo>
                    <a:pt x="221" y="0"/>
                  </a:lnTo>
                  <a:lnTo>
                    <a:pt x="22" y="0"/>
                  </a:lnTo>
                  <a:lnTo>
                    <a:pt x="22" y="117"/>
                  </a:lnTo>
                </a:path>
              </a:pathLst>
            </a:custGeom>
            <a:noFill/>
            <a:ln w="1270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444"/>
            <p:cNvSpPr>
              <a:spLocks noChangeShapeType="1"/>
            </p:cNvSpPr>
            <p:nvPr/>
          </p:nvSpPr>
          <p:spPr bwMode="auto">
            <a:xfrm>
              <a:off x="2860651" y="6414889"/>
              <a:ext cx="1588" cy="136525"/>
            </a:xfrm>
            <a:prstGeom prst="line">
              <a:avLst/>
            </a:prstGeom>
            <a:noFill/>
            <a:ln w="1270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445"/>
            <p:cNvSpPr>
              <a:spLocks noChangeShapeType="1"/>
            </p:cNvSpPr>
            <p:nvPr/>
          </p:nvSpPr>
          <p:spPr bwMode="auto">
            <a:xfrm>
              <a:off x="2863826" y="6551414"/>
              <a:ext cx="233363" cy="1587"/>
            </a:xfrm>
            <a:prstGeom prst="line">
              <a:avLst/>
            </a:prstGeom>
            <a:noFill/>
            <a:ln w="1270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46"/>
            <p:cNvSpPr>
              <a:spLocks/>
            </p:cNvSpPr>
            <p:nvPr/>
          </p:nvSpPr>
          <p:spPr bwMode="auto">
            <a:xfrm>
              <a:off x="2886051" y="6433939"/>
              <a:ext cx="157163" cy="101600"/>
            </a:xfrm>
            <a:custGeom>
              <a:avLst/>
              <a:gdLst/>
              <a:ahLst/>
              <a:cxnLst>
                <a:cxn ang="0">
                  <a:pos x="0" y="64"/>
                </a:cxn>
                <a:cxn ang="0">
                  <a:pos x="30" y="34"/>
                </a:cxn>
                <a:cxn ang="0">
                  <a:pos x="47" y="52"/>
                </a:cxn>
                <a:cxn ang="0">
                  <a:pos x="99" y="0"/>
                </a:cxn>
              </a:cxnLst>
              <a:rect l="0" t="0" r="r" b="b"/>
              <a:pathLst>
                <a:path w="99" h="64">
                  <a:moveTo>
                    <a:pt x="0" y="64"/>
                  </a:moveTo>
                  <a:lnTo>
                    <a:pt x="30" y="34"/>
                  </a:lnTo>
                  <a:lnTo>
                    <a:pt x="47" y="52"/>
                  </a:lnTo>
                  <a:lnTo>
                    <a:pt x="99" y="0"/>
                  </a:lnTo>
                </a:path>
              </a:pathLst>
            </a:custGeom>
            <a:noFill/>
            <a:ln w="1270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447"/>
            <p:cNvSpPr>
              <a:spLocks/>
            </p:cNvSpPr>
            <p:nvPr/>
          </p:nvSpPr>
          <p:spPr bwMode="auto">
            <a:xfrm>
              <a:off x="3017814" y="6411714"/>
              <a:ext cx="44450" cy="46037"/>
            </a:xfrm>
            <a:custGeom>
              <a:avLst/>
              <a:gdLst/>
              <a:ahLst/>
              <a:cxnLst>
                <a:cxn ang="0">
                  <a:pos x="0" y="0"/>
                </a:cxn>
                <a:cxn ang="0">
                  <a:pos x="28" y="0"/>
                </a:cxn>
                <a:cxn ang="0">
                  <a:pos x="28" y="29"/>
                </a:cxn>
              </a:cxnLst>
              <a:rect l="0" t="0" r="r" b="b"/>
              <a:pathLst>
                <a:path w="28" h="29">
                  <a:moveTo>
                    <a:pt x="0" y="0"/>
                  </a:moveTo>
                  <a:lnTo>
                    <a:pt x="28" y="0"/>
                  </a:lnTo>
                  <a:lnTo>
                    <a:pt x="28" y="29"/>
                  </a:lnTo>
                </a:path>
              </a:pathLst>
            </a:custGeom>
            <a:noFill/>
            <a:ln w="1270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0" y="2049771"/>
            <a:ext cx="9144000" cy="4292582"/>
          </a:xfrm>
          <a:prstGeom prst="rect">
            <a:avLst/>
          </a:prstGeom>
          <a:gradFill>
            <a:gsLst>
              <a:gs pos="0">
                <a:schemeClr val="bg2">
                  <a:lumMod val="40000"/>
                  <a:lumOff val="60000"/>
                </a:scheme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5" name="Rounded Rectangle 54"/>
          <p:cNvSpPr/>
          <p:nvPr/>
        </p:nvSpPr>
        <p:spPr>
          <a:xfrm>
            <a:off x="475616" y="1063664"/>
            <a:ext cx="8192768" cy="5033685"/>
          </a:xfrm>
          <a:prstGeom prst="roundRect">
            <a:avLst>
              <a:gd name="adj" fmla="val 12263"/>
            </a:avLst>
          </a:prstGeom>
          <a:solidFill>
            <a:schemeClr val="bg1"/>
          </a:solidFill>
          <a:ln>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4101" name="Rectangle 2"/>
          <p:cNvSpPr>
            <a:spLocks noGrp="1" noChangeArrowheads="1"/>
          </p:cNvSpPr>
          <p:nvPr>
            <p:ph type="title"/>
          </p:nvPr>
        </p:nvSpPr>
        <p:spPr/>
        <p:txBody>
          <a:bodyPr/>
          <a:lstStyle/>
          <a:p>
            <a:r>
              <a:rPr lang="en-AU" dirty="0" smtClean="0"/>
              <a:t>And Leveraging our CRM Experiences Across Multiple Verticals </a:t>
            </a:r>
          </a:p>
        </p:txBody>
      </p:sp>
      <p:pic>
        <p:nvPicPr>
          <p:cNvPr id="4113" name="Picture 14" descr="Harland Clarke">
            <a:hlinkClick r:id="rId4"/>
          </p:cNvPr>
          <p:cNvPicPr>
            <a:picLocks noChangeAspect="1" noChangeArrowheads="1"/>
          </p:cNvPicPr>
          <p:nvPr/>
        </p:nvPicPr>
        <p:blipFill>
          <a:blip r:embed="rId5" cstate="print"/>
          <a:srcRect/>
          <a:stretch>
            <a:fillRect/>
          </a:stretch>
        </p:blipFill>
        <p:spPr bwMode="auto">
          <a:xfrm>
            <a:off x="4188815" y="4442509"/>
            <a:ext cx="1393405" cy="557362"/>
          </a:xfrm>
          <a:prstGeom prst="rect">
            <a:avLst/>
          </a:prstGeom>
          <a:noFill/>
          <a:ln w="9525">
            <a:noFill/>
            <a:miter lim="800000"/>
            <a:headEnd/>
            <a:tailEnd/>
          </a:ln>
        </p:spPr>
      </p:pic>
      <p:pic>
        <p:nvPicPr>
          <p:cNvPr id="4114" name="Picture 15" descr="Yahoo!"/>
          <p:cNvPicPr>
            <a:picLocks noChangeAspect="1" noChangeArrowheads="1"/>
          </p:cNvPicPr>
          <p:nvPr/>
        </p:nvPicPr>
        <p:blipFill>
          <a:blip r:embed="rId6" cstate="print"/>
          <a:srcRect/>
          <a:stretch>
            <a:fillRect/>
          </a:stretch>
        </p:blipFill>
        <p:spPr bwMode="auto">
          <a:xfrm>
            <a:off x="2759181" y="1813155"/>
            <a:ext cx="1322342" cy="250813"/>
          </a:xfrm>
          <a:prstGeom prst="rect">
            <a:avLst/>
          </a:prstGeom>
          <a:noFill/>
          <a:ln w="9525">
            <a:noFill/>
            <a:miter lim="800000"/>
            <a:headEnd/>
            <a:tailEnd/>
          </a:ln>
        </p:spPr>
      </p:pic>
      <p:pic>
        <p:nvPicPr>
          <p:cNvPr id="4115" name="Picture 16" descr="Key &#10;&#10;Tower"/>
          <p:cNvPicPr>
            <a:picLocks noChangeAspect="1" noChangeArrowheads="1"/>
          </p:cNvPicPr>
          <p:nvPr/>
        </p:nvPicPr>
        <p:blipFill>
          <a:blip r:embed="rId7" cstate="print"/>
          <a:srcRect/>
          <a:stretch>
            <a:fillRect/>
          </a:stretch>
        </p:blipFill>
        <p:spPr bwMode="auto">
          <a:xfrm>
            <a:off x="5780084" y="3125742"/>
            <a:ext cx="794241" cy="468184"/>
          </a:xfrm>
          <a:prstGeom prst="rect">
            <a:avLst/>
          </a:prstGeom>
          <a:noFill/>
          <a:ln w="9525">
            <a:noFill/>
            <a:miter lim="800000"/>
            <a:headEnd/>
            <a:tailEnd/>
          </a:ln>
        </p:spPr>
      </p:pic>
      <p:graphicFrame>
        <p:nvGraphicFramePr>
          <p:cNvPr id="4100" name="Object 28"/>
          <p:cNvGraphicFramePr>
            <a:graphicFrameLocks noGrp="1" noChangeAspect="1"/>
          </p:cNvGraphicFramePr>
          <p:nvPr>
            <p:ph idx="4294967295"/>
          </p:nvPr>
        </p:nvGraphicFramePr>
        <p:xfrm>
          <a:off x="7476515" y="4589463"/>
          <a:ext cx="669925" cy="676275"/>
        </p:xfrm>
        <a:graphic>
          <a:graphicData uri="http://schemas.openxmlformats.org/presentationml/2006/ole">
            <mc:AlternateContent xmlns:mc="http://schemas.openxmlformats.org/markup-compatibility/2006">
              <mc:Choice xmlns:v="urn:schemas-microsoft-com:vml" Requires="v">
                <p:oleObj spid="_x0000_s215093" name="Photo Editor Photo" r:id="rId8" imgW="1028844" imgH="1038370" progId="">
                  <p:embed/>
                </p:oleObj>
              </mc:Choice>
              <mc:Fallback>
                <p:oleObj name="Photo Editor Photo" r:id="rId8" imgW="1028844" imgH="1038370" progId="">
                  <p:embed/>
                  <p:pic>
                    <p:nvPicPr>
                      <p:cNvPr id="0" name="Picture 41"/>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76515" y="4589463"/>
                        <a:ext cx="66992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8" name="Object 18" descr="Hyperion">
            <a:hlinkClick r:id="rId10"/>
          </p:cNvPr>
          <p:cNvGraphicFramePr>
            <a:graphicFrameLocks noChangeAspect="1"/>
          </p:cNvGraphicFramePr>
          <p:nvPr/>
        </p:nvGraphicFramePr>
        <p:xfrm>
          <a:off x="6107534" y="4149894"/>
          <a:ext cx="509986" cy="437529"/>
        </p:xfrm>
        <a:graphic>
          <a:graphicData uri="http://schemas.openxmlformats.org/presentationml/2006/ole">
            <mc:AlternateContent xmlns:mc="http://schemas.openxmlformats.org/markup-compatibility/2006">
              <mc:Choice xmlns:v="urn:schemas-microsoft-com:vml" Requires="v">
                <p:oleObj spid="_x0000_s215094" name="Picture" r:id="rId11" imgW="748080" imgH="641520" progId="Word.Picture.8">
                  <p:embed/>
                </p:oleObj>
              </mc:Choice>
              <mc:Fallback>
                <p:oleObj name="Picture" r:id="rId11" imgW="748080" imgH="641520" progId="Word.Picture.8">
                  <p:embed/>
                  <p:pic>
                    <p:nvPicPr>
                      <p:cNvPr id="0" name="Picture 42" descr="Hyperion"/>
                      <p:cNvPicPr>
                        <a:picLocks noChangeAspect="1" noChangeArrowheads="1"/>
                      </p:cNvPicPr>
                      <p:nvPr/>
                    </p:nvPicPr>
                    <p:blipFill>
                      <a:blip r:embed="rId12">
                        <a:extLst>
                          <a:ext uri="{28A0092B-C50C-407E-A947-70E740481C1C}">
                            <a14:useLocalDpi xmlns:a14="http://schemas.microsoft.com/office/drawing/2010/main" val="0"/>
                          </a:ext>
                        </a:extLst>
                      </a:blip>
                      <a:srcRect l="24434" t="19177" r="27242" b="12463"/>
                      <a:stretch>
                        <a:fillRect/>
                      </a:stretch>
                    </p:blipFill>
                    <p:spPr bwMode="auto">
                      <a:xfrm>
                        <a:off x="6107534" y="4149894"/>
                        <a:ext cx="509986" cy="4375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16" name="Picture 20"/>
          <p:cNvPicPr>
            <a:picLocks noChangeAspect="1" noChangeArrowheads="1"/>
          </p:cNvPicPr>
          <p:nvPr/>
        </p:nvPicPr>
        <p:blipFill>
          <a:blip r:embed="rId13" cstate="print"/>
          <a:srcRect l="17519" t="31624" r="7787" b="19658"/>
          <a:stretch>
            <a:fillRect/>
          </a:stretch>
        </p:blipFill>
        <p:spPr bwMode="auto">
          <a:xfrm>
            <a:off x="2788443" y="3324999"/>
            <a:ext cx="1283326" cy="413842"/>
          </a:xfrm>
          <a:prstGeom prst="rect">
            <a:avLst/>
          </a:prstGeom>
          <a:noFill/>
          <a:ln w="9525">
            <a:noFill/>
            <a:miter lim="800000"/>
            <a:headEnd/>
            <a:tailEnd/>
          </a:ln>
        </p:spPr>
      </p:pic>
      <p:pic>
        <p:nvPicPr>
          <p:cNvPr id="4117" name="Picture 21"/>
          <p:cNvPicPr>
            <a:picLocks noChangeAspect="1" noChangeArrowheads="1"/>
          </p:cNvPicPr>
          <p:nvPr/>
        </p:nvPicPr>
        <p:blipFill>
          <a:blip r:embed="rId14" cstate="print"/>
          <a:srcRect/>
          <a:stretch>
            <a:fillRect/>
          </a:stretch>
        </p:blipFill>
        <p:spPr bwMode="auto">
          <a:xfrm>
            <a:off x="7314223" y="4057930"/>
            <a:ext cx="886206" cy="310730"/>
          </a:xfrm>
          <a:prstGeom prst="rect">
            <a:avLst/>
          </a:prstGeom>
          <a:noFill/>
          <a:ln w="12700" algn="ctr">
            <a:noFill/>
            <a:miter lim="800000"/>
            <a:headEnd/>
            <a:tailEnd type="none" w="lg" len="lg"/>
          </a:ln>
        </p:spPr>
      </p:pic>
      <p:pic>
        <p:nvPicPr>
          <p:cNvPr id="4118" name="Picture 22" descr="TXU Energy">
            <a:hlinkClick r:id="rId15"/>
          </p:cNvPr>
          <p:cNvPicPr>
            <a:picLocks noChangeAspect="1" noChangeArrowheads="1"/>
          </p:cNvPicPr>
          <p:nvPr/>
        </p:nvPicPr>
        <p:blipFill>
          <a:blip r:embed="rId16" cstate="print"/>
          <a:srcRect/>
          <a:stretch>
            <a:fillRect/>
          </a:stretch>
        </p:blipFill>
        <p:spPr bwMode="auto">
          <a:xfrm>
            <a:off x="2856720" y="2646411"/>
            <a:ext cx="1036693" cy="443103"/>
          </a:xfrm>
          <a:prstGeom prst="rect">
            <a:avLst/>
          </a:prstGeom>
          <a:noFill/>
          <a:ln w="9525">
            <a:noFill/>
            <a:miter lim="800000"/>
            <a:headEnd/>
            <a:tailEnd/>
          </a:ln>
        </p:spPr>
      </p:pic>
      <p:pic>
        <p:nvPicPr>
          <p:cNvPr id="4119" name="Picture 23" descr="RCCL Logo Top"/>
          <p:cNvPicPr>
            <a:picLocks noChangeAspect="1" noChangeArrowheads="1"/>
          </p:cNvPicPr>
          <p:nvPr/>
        </p:nvPicPr>
        <p:blipFill>
          <a:blip r:embed="rId17" cstate="print"/>
          <a:srcRect b="22935"/>
          <a:stretch>
            <a:fillRect/>
          </a:stretch>
        </p:blipFill>
        <p:spPr bwMode="auto">
          <a:xfrm>
            <a:off x="1089882" y="1329643"/>
            <a:ext cx="1669299" cy="468184"/>
          </a:xfrm>
          <a:prstGeom prst="rect">
            <a:avLst/>
          </a:prstGeom>
          <a:noFill/>
          <a:ln w="9525">
            <a:noFill/>
            <a:miter lim="800000"/>
            <a:headEnd/>
            <a:tailEnd/>
          </a:ln>
        </p:spPr>
      </p:pic>
      <p:graphicFrame>
        <p:nvGraphicFramePr>
          <p:cNvPr id="4099" name="Object 26"/>
          <p:cNvGraphicFramePr>
            <a:graphicFrameLocks noChangeAspect="1"/>
          </p:cNvGraphicFramePr>
          <p:nvPr/>
        </p:nvGraphicFramePr>
        <p:xfrm>
          <a:off x="3939396" y="5137819"/>
          <a:ext cx="1557827" cy="280075"/>
        </p:xfrm>
        <a:graphic>
          <a:graphicData uri="http://schemas.openxmlformats.org/presentationml/2006/ole">
            <mc:AlternateContent xmlns:mc="http://schemas.openxmlformats.org/markup-compatibility/2006">
              <mc:Choice xmlns:v="urn:schemas-microsoft-com:vml" Requires="v">
                <p:oleObj spid="_x0000_s215095" name="Photo Editor Photo" r:id="rId18" imgW="2980952" imgH="609524" progId="">
                  <p:embed/>
                </p:oleObj>
              </mc:Choice>
              <mc:Fallback>
                <p:oleObj name="Photo Editor Photo" r:id="rId18" imgW="2980952" imgH="609524" progId="">
                  <p:embed/>
                  <p:pic>
                    <p:nvPicPr>
                      <p:cNvPr id="0" name="Picture 4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39396" y="5137819"/>
                        <a:ext cx="1557827" cy="28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122" name="Picture 27" descr="Shell logo"/>
          <p:cNvPicPr>
            <a:picLocks noChangeAspect="1" noChangeArrowheads="1"/>
          </p:cNvPicPr>
          <p:nvPr/>
        </p:nvPicPr>
        <p:blipFill>
          <a:blip r:embed="rId20" cstate="print"/>
          <a:srcRect l="18724" t="24319"/>
          <a:stretch>
            <a:fillRect/>
          </a:stretch>
        </p:blipFill>
        <p:spPr bwMode="auto">
          <a:xfrm>
            <a:off x="5770330" y="3678924"/>
            <a:ext cx="468184" cy="363679"/>
          </a:xfrm>
          <a:prstGeom prst="rect">
            <a:avLst/>
          </a:prstGeom>
          <a:noFill/>
          <a:ln w="9525">
            <a:noFill/>
            <a:miter lim="800000"/>
            <a:headEnd/>
            <a:tailEnd/>
          </a:ln>
        </p:spPr>
      </p:pic>
      <p:pic>
        <p:nvPicPr>
          <p:cNvPr id="4123" name="Picture 29" descr="Builder Name"/>
          <p:cNvPicPr>
            <a:picLocks noChangeAspect="1" noChangeArrowheads="1"/>
          </p:cNvPicPr>
          <p:nvPr/>
        </p:nvPicPr>
        <p:blipFill>
          <a:blip r:embed="rId21" cstate="print"/>
          <a:srcRect/>
          <a:stretch>
            <a:fillRect/>
          </a:stretch>
        </p:blipFill>
        <p:spPr bwMode="auto">
          <a:xfrm>
            <a:off x="5940326" y="1768566"/>
            <a:ext cx="997678" cy="292615"/>
          </a:xfrm>
          <a:prstGeom prst="rect">
            <a:avLst/>
          </a:prstGeom>
          <a:noFill/>
          <a:ln w="9525">
            <a:noFill/>
            <a:miter lim="800000"/>
            <a:headEnd/>
            <a:tailEnd/>
          </a:ln>
        </p:spPr>
      </p:pic>
      <p:pic>
        <p:nvPicPr>
          <p:cNvPr id="4124" name="Picture 31" descr="baxter"/>
          <p:cNvPicPr>
            <a:picLocks noChangeAspect="1" noChangeArrowheads="1"/>
          </p:cNvPicPr>
          <p:nvPr/>
        </p:nvPicPr>
        <p:blipFill>
          <a:blip r:embed="rId22" cstate="print"/>
          <a:srcRect/>
          <a:stretch>
            <a:fillRect/>
          </a:stretch>
        </p:blipFill>
        <p:spPr bwMode="auto">
          <a:xfrm>
            <a:off x="4461922" y="2810833"/>
            <a:ext cx="1040874" cy="288434"/>
          </a:xfrm>
          <a:prstGeom prst="rect">
            <a:avLst/>
          </a:prstGeom>
          <a:noFill/>
          <a:ln w="9525">
            <a:noFill/>
            <a:miter lim="800000"/>
            <a:headEnd/>
            <a:tailEnd/>
          </a:ln>
        </p:spPr>
      </p:pic>
      <p:pic>
        <p:nvPicPr>
          <p:cNvPr id="4125" name="Picture 7" descr="imagine logo"/>
          <p:cNvPicPr>
            <a:picLocks noChangeAspect="1" noChangeArrowheads="1"/>
          </p:cNvPicPr>
          <p:nvPr/>
        </p:nvPicPr>
        <p:blipFill>
          <a:blip r:embed="rId23" cstate="print"/>
          <a:srcRect/>
          <a:stretch>
            <a:fillRect/>
          </a:stretch>
        </p:blipFill>
        <p:spPr bwMode="auto">
          <a:xfrm>
            <a:off x="3854398" y="2220029"/>
            <a:ext cx="1235951" cy="522526"/>
          </a:xfrm>
          <a:prstGeom prst="rect">
            <a:avLst/>
          </a:prstGeom>
          <a:noFill/>
          <a:ln w="9525">
            <a:noFill/>
            <a:miter lim="800000"/>
            <a:headEnd/>
            <a:tailEnd/>
          </a:ln>
        </p:spPr>
      </p:pic>
      <p:pic>
        <p:nvPicPr>
          <p:cNvPr id="4126" name="Picture 33"/>
          <p:cNvPicPr>
            <a:picLocks noChangeAspect="1" noChangeArrowheads="1"/>
          </p:cNvPicPr>
          <p:nvPr/>
        </p:nvPicPr>
        <p:blipFill>
          <a:blip r:embed="rId24" cstate="print"/>
          <a:srcRect r="13857" b="67668"/>
          <a:stretch>
            <a:fillRect/>
          </a:stretch>
        </p:blipFill>
        <p:spPr bwMode="auto">
          <a:xfrm>
            <a:off x="3140974" y="2185194"/>
            <a:ext cx="827683" cy="182536"/>
          </a:xfrm>
          <a:prstGeom prst="rect">
            <a:avLst/>
          </a:prstGeom>
          <a:noFill/>
          <a:ln w="12700" algn="ctr">
            <a:noFill/>
            <a:miter lim="800000"/>
            <a:headEnd/>
            <a:tailEnd/>
          </a:ln>
        </p:spPr>
      </p:pic>
      <p:pic>
        <p:nvPicPr>
          <p:cNvPr id="4127" name="Picture 34" descr="sl_westpacplain"/>
          <p:cNvPicPr>
            <a:picLocks noChangeAspect="1" noChangeArrowheads="1"/>
          </p:cNvPicPr>
          <p:nvPr/>
        </p:nvPicPr>
        <p:blipFill>
          <a:blip r:embed="rId25" cstate="print"/>
          <a:srcRect r="54533" b="-555"/>
          <a:stretch>
            <a:fillRect/>
          </a:stretch>
        </p:blipFill>
        <p:spPr bwMode="auto">
          <a:xfrm>
            <a:off x="6752681" y="3107628"/>
            <a:ext cx="997678" cy="362285"/>
          </a:xfrm>
          <a:prstGeom prst="rect">
            <a:avLst/>
          </a:prstGeom>
          <a:noFill/>
          <a:ln w="9525">
            <a:noFill/>
            <a:miter lim="800000"/>
            <a:headEnd/>
            <a:tailEnd/>
          </a:ln>
        </p:spPr>
      </p:pic>
      <p:pic>
        <p:nvPicPr>
          <p:cNvPr id="4128" name="Picture 35"/>
          <p:cNvPicPr>
            <a:picLocks noChangeAspect="1" noChangeArrowheads="1"/>
          </p:cNvPicPr>
          <p:nvPr/>
        </p:nvPicPr>
        <p:blipFill>
          <a:blip r:embed="rId26" cstate="print">
            <a:clrChange>
              <a:clrFrom>
                <a:srgbClr val="FFD200"/>
              </a:clrFrom>
              <a:clrTo>
                <a:srgbClr val="FFD200">
                  <a:alpha val="0"/>
                </a:srgbClr>
              </a:clrTo>
            </a:clrChange>
          </a:blip>
          <a:srcRect/>
          <a:stretch>
            <a:fillRect/>
          </a:stretch>
        </p:blipFill>
        <p:spPr bwMode="auto">
          <a:xfrm>
            <a:off x="4328156" y="1750451"/>
            <a:ext cx="1004646" cy="402694"/>
          </a:xfrm>
          <a:prstGeom prst="rect">
            <a:avLst/>
          </a:prstGeom>
          <a:noFill/>
          <a:ln w="15875">
            <a:noFill/>
            <a:miter lim="800000"/>
            <a:headEnd/>
            <a:tailEnd/>
          </a:ln>
        </p:spPr>
      </p:pic>
      <p:pic>
        <p:nvPicPr>
          <p:cNvPr id="4129" name="Picture 36" descr="adaorg"/>
          <p:cNvPicPr>
            <a:picLocks noChangeAspect="1" noChangeArrowheads="1"/>
          </p:cNvPicPr>
          <p:nvPr/>
        </p:nvPicPr>
        <p:blipFill>
          <a:blip r:embed="rId27" cstate="print"/>
          <a:srcRect/>
          <a:stretch>
            <a:fillRect/>
          </a:stretch>
        </p:blipFill>
        <p:spPr bwMode="auto">
          <a:xfrm>
            <a:off x="5239443" y="4864014"/>
            <a:ext cx="1081282" cy="369252"/>
          </a:xfrm>
          <a:prstGeom prst="rect">
            <a:avLst/>
          </a:prstGeom>
          <a:noFill/>
          <a:ln w="9525">
            <a:noFill/>
            <a:miter lim="800000"/>
            <a:headEnd/>
            <a:tailEnd/>
          </a:ln>
        </p:spPr>
      </p:pic>
      <p:pic>
        <p:nvPicPr>
          <p:cNvPr id="4130" name="Picture 37"/>
          <p:cNvPicPr>
            <a:picLocks noChangeAspect="1" noChangeArrowheads="1"/>
          </p:cNvPicPr>
          <p:nvPr/>
        </p:nvPicPr>
        <p:blipFill>
          <a:blip r:embed="rId28" cstate="print"/>
          <a:srcRect/>
          <a:stretch>
            <a:fillRect/>
          </a:stretch>
        </p:blipFill>
        <p:spPr bwMode="auto">
          <a:xfrm>
            <a:off x="2788443" y="4442509"/>
            <a:ext cx="1183001" cy="484905"/>
          </a:xfrm>
          <a:prstGeom prst="rect">
            <a:avLst/>
          </a:prstGeom>
          <a:noFill/>
          <a:ln w="19050" algn="ctr">
            <a:noFill/>
            <a:miter lim="800000"/>
            <a:headEnd/>
            <a:tailEnd/>
          </a:ln>
        </p:spPr>
      </p:pic>
      <p:pic>
        <p:nvPicPr>
          <p:cNvPr id="4131" name="Picture 38"/>
          <p:cNvPicPr>
            <a:picLocks noChangeAspect="1" noChangeArrowheads="1"/>
          </p:cNvPicPr>
          <p:nvPr/>
        </p:nvPicPr>
        <p:blipFill>
          <a:blip r:embed="rId29" cstate="print"/>
          <a:srcRect/>
          <a:stretch>
            <a:fillRect/>
          </a:stretch>
        </p:blipFill>
        <p:spPr bwMode="auto">
          <a:xfrm>
            <a:off x="6790303" y="3606466"/>
            <a:ext cx="958663" cy="330237"/>
          </a:xfrm>
          <a:prstGeom prst="rect">
            <a:avLst/>
          </a:prstGeom>
          <a:noFill/>
          <a:ln w="19050">
            <a:noFill/>
            <a:miter lim="800000"/>
            <a:headEnd type="none" w="sm" len="sm"/>
            <a:tailEnd type="none" w="sm" len="sm"/>
          </a:ln>
        </p:spPr>
      </p:pic>
      <p:pic>
        <p:nvPicPr>
          <p:cNvPr id="4133" name="Picture 40" descr="Unitedstar_sm"/>
          <p:cNvPicPr>
            <a:picLocks noChangeAspect="1" noChangeArrowheads="1"/>
          </p:cNvPicPr>
          <p:nvPr/>
        </p:nvPicPr>
        <p:blipFill>
          <a:blip r:embed="rId30" cstate="print"/>
          <a:srcRect l="9044" t="10724" r="9044" b="15013"/>
          <a:stretch>
            <a:fillRect/>
          </a:stretch>
        </p:blipFill>
        <p:spPr bwMode="auto">
          <a:xfrm>
            <a:off x="5929179" y="2647804"/>
            <a:ext cx="1110543" cy="385974"/>
          </a:xfrm>
          <a:prstGeom prst="rect">
            <a:avLst/>
          </a:prstGeom>
          <a:noFill/>
          <a:ln w="9525">
            <a:noFill/>
            <a:miter lim="800000"/>
            <a:headEnd/>
            <a:tailEnd/>
          </a:ln>
        </p:spPr>
      </p:pic>
      <p:grpSp>
        <p:nvGrpSpPr>
          <p:cNvPr id="3" name="Group 41"/>
          <p:cNvGrpSpPr>
            <a:grpSpLocks/>
          </p:cNvGrpSpPr>
          <p:nvPr/>
        </p:nvGrpSpPr>
        <p:grpSpPr bwMode="auto">
          <a:xfrm>
            <a:off x="6400150" y="4723977"/>
            <a:ext cx="650720" cy="550395"/>
            <a:chOff x="0" y="0"/>
            <a:chExt cx="816" cy="816"/>
          </a:xfrm>
        </p:grpSpPr>
        <p:sp>
          <p:nvSpPr>
            <p:cNvPr id="4144" name="Rectangle 42"/>
            <p:cNvSpPr>
              <a:spLocks noChangeArrowheads="1"/>
            </p:cNvSpPr>
            <p:nvPr/>
          </p:nvSpPr>
          <p:spPr bwMode="auto">
            <a:xfrm>
              <a:off x="0" y="0"/>
              <a:ext cx="816" cy="816"/>
            </a:xfrm>
            <a:prstGeom prst="rect">
              <a:avLst/>
            </a:prstGeom>
            <a:solidFill>
              <a:srgbClr val="0033CC"/>
            </a:solidFill>
            <a:ln w="12700">
              <a:noFill/>
              <a:miter lim="800000"/>
              <a:headEnd type="none" w="sm" len="sm"/>
              <a:tailEnd type="none" w="sm" len="sm"/>
            </a:ln>
          </p:spPr>
          <p:txBody>
            <a:bodyPr wrap="none" anchor="ctr"/>
            <a:lstStyle/>
            <a:p>
              <a:endParaRPr lang="en-US"/>
            </a:p>
          </p:txBody>
        </p:sp>
        <p:pic>
          <p:nvPicPr>
            <p:cNvPr id="4145" name="Picture 43" descr="Figrevu"/>
            <p:cNvPicPr>
              <a:picLocks noChangeAspect="1" noChangeArrowheads="1"/>
            </p:cNvPicPr>
            <p:nvPr/>
          </p:nvPicPr>
          <p:blipFill>
            <a:blip r:embed="rId31" cstate="print"/>
            <a:srcRect/>
            <a:stretch>
              <a:fillRect/>
            </a:stretch>
          </p:blipFill>
          <p:spPr bwMode="auto">
            <a:xfrm>
              <a:off x="24" y="233"/>
              <a:ext cx="768" cy="350"/>
            </a:xfrm>
            <a:prstGeom prst="rect">
              <a:avLst/>
            </a:prstGeom>
            <a:noFill/>
            <a:ln w="9525">
              <a:noFill/>
              <a:miter lim="800000"/>
              <a:headEnd/>
              <a:tailEnd/>
            </a:ln>
          </p:spPr>
        </p:pic>
      </p:grpSp>
      <p:pic>
        <p:nvPicPr>
          <p:cNvPr id="4135" name="Picture 44"/>
          <p:cNvPicPr>
            <a:picLocks noChangeAspect="1" noChangeArrowheads="1"/>
          </p:cNvPicPr>
          <p:nvPr/>
        </p:nvPicPr>
        <p:blipFill>
          <a:blip r:embed="rId32" cstate="print"/>
          <a:srcRect/>
          <a:stretch>
            <a:fillRect/>
          </a:stretch>
        </p:blipFill>
        <p:spPr bwMode="auto">
          <a:xfrm>
            <a:off x="7854865" y="3387702"/>
            <a:ext cx="346957" cy="341384"/>
          </a:xfrm>
          <a:prstGeom prst="rect">
            <a:avLst/>
          </a:prstGeom>
          <a:noFill/>
          <a:ln w="19050">
            <a:noFill/>
            <a:miter lim="800000"/>
            <a:headEnd type="none" w="sm" len="sm"/>
            <a:tailEnd type="none" w="sm" len="sm"/>
          </a:ln>
        </p:spPr>
      </p:pic>
      <p:pic>
        <p:nvPicPr>
          <p:cNvPr id="4136" name="Picture 45"/>
          <p:cNvPicPr>
            <a:picLocks noChangeAspect="1" noChangeArrowheads="1"/>
          </p:cNvPicPr>
          <p:nvPr/>
        </p:nvPicPr>
        <p:blipFill>
          <a:blip r:embed="rId33" cstate="print"/>
          <a:srcRect/>
          <a:stretch>
            <a:fillRect/>
          </a:stretch>
        </p:blipFill>
        <p:spPr bwMode="auto">
          <a:xfrm>
            <a:off x="4029967" y="4181943"/>
            <a:ext cx="1273572" cy="231305"/>
          </a:xfrm>
          <a:prstGeom prst="rect">
            <a:avLst/>
          </a:prstGeom>
          <a:noFill/>
          <a:ln w="9525">
            <a:noFill/>
            <a:miter lim="800000"/>
            <a:headEnd/>
            <a:tailEnd/>
          </a:ln>
        </p:spPr>
      </p:pic>
      <p:pic>
        <p:nvPicPr>
          <p:cNvPr id="4138" name="Picture 47" descr="logo2">
            <a:hlinkClick r:id="" action="ppaction://noaction"/>
          </p:cNvPr>
          <p:cNvPicPr>
            <a:picLocks noChangeAspect="1" noChangeArrowheads="1"/>
          </p:cNvPicPr>
          <p:nvPr/>
        </p:nvPicPr>
        <p:blipFill>
          <a:blip r:embed="rId34" cstate="print"/>
          <a:srcRect/>
          <a:stretch>
            <a:fillRect/>
          </a:stretch>
        </p:blipFill>
        <p:spPr bwMode="auto">
          <a:xfrm>
            <a:off x="4064802" y="3182871"/>
            <a:ext cx="1106364" cy="300975"/>
          </a:xfrm>
          <a:prstGeom prst="rect">
            <a:avLst/>
          </a:prstGeom>
          <a:noFill/>
          <a:ln w="9525">
            <a:noFill/>
            <a:miter lim="800000"/>
            <a:headEnd/>
            <a:tailEnd/>
          </a:ln>
        </p:spPr>
      </p:pic>
      <p:pic>
        <p:nvPicPr>
          <p:cNvPr id="4139" name="Picture 48"/>
          <p:cNvPicPr>
            <a:picLocks noChangeAspect="1" noChangeArrowheads="1"/>
          </p:cNvPicPr>
          <p:nvPr/>
        </p:nvPicPr>
        <p:blipFill>
          <a:blip r:embed="rId35" cstate="print"/>
          <a:srcRect/>
          <a:stretch>
            <a:fillRect/>
          </a:stretch>
        </p:blipFill>
        <p:spPr bwMode="auto">
          <a:xfrm>
            <a:off x="5360669" y="2179620"/>
            <a:ext cx="1065955" cy="419415"/>
          </a:xfrm>
          <a:prstGeom prst="rect">
            <a:avLst/>
          </a:prstGeom>
          <a:noFill/>
          <a:ln w="12700" algn="ctr">
            <a:noFill/>
            <a:miter lim="800000"/>
            <a:headEnd/>
            <a:tailEnd/>
          </a:ln>
        </p:spPr>
      </p:pic>
      <p:pic>
        <p:nvPicPr>
          <p:cNvPr id="4141" name="Picture 52" descr="Gray HP"/>
          <p:cNvPicPr>
            <a:picLocks noChangeAspect="1" noChangeArrowheads="1"/>
          </p:cNvPicPr>
          <p:nvPr/>
        </p:nvPicPr>
        <p:blipFill>
          <a:blip r:embed="rId36" cstate="print"/>
          <a:srcRect/>
          <a:stretch>
            <a:fillRect/>
          </a:stretch>
        </p:blipFill>
        <p:spPr bwMode="auto">
          <a:xfrm>
            <a:off x="2965405" y="5351009"/>
            <a:ext cx="675802" cy="586624"/>
          </a:xfrm>
          <a:prstGeom prst="rect">
            <a:avLst/>
          </a:prstGeom>
          <a:noFill/>
          <a:ln w="9525">
            <a:noFill/>
            <a:miter lim="800000"/>
            <a:headEnd/>
            <a:tailEnd/>
          </a:ln>
        </p:spPr>
      </p:pic>
      <p:pic>
        <p:nvPicPr>
          <p:cNvPr id="4142" name="Picture 53"/>
          <p:cNvPicPr>
            <a:picLocks noChangeAspect="1" noChangeArrowheads="1"/>
          </p:cNvPicPr>
          <p:nvPr/>
        </p:nvPicPr>
        <p:blipFill>
          <a:blip r:embed="rId37" cstate="print"/>
          <a:srcRect/>
          <a:stretch>
            <a:fillRect/>
          </a:stretch>
        </p:blipFill>
        <p:spPr bwMode="auto">
          <a:xfrm>
            <a:off x="7028733" y="2178400"/>
            <a:ext cx="986531" cy="242452"/>
          </a:xfrm>
          <a:prstGeom prst="rect">
            <a:avLst/>
          </a:prstGeom>
          <a:noFill/>
          <a:ln w="9525">
            <a:noFill/>
            <a:miter lim="800000"/>
            <a:headEnd/>
            <a:tailEnd/>
          </a:ln>
        </p:spPr>
      </p:pic>
      <p:pic>
        <p:nvPicPr>
          <p:cNvPr id="4143" name="Picture 26" descr="group_toplogo">
            <a:hlinkClick r:id="rId38"/>
          </p:cNvPr>
          <p:cNvPicPr>
            <a:picLocks noChangeAspect="1" noChangeArrowheads="1"/>
          </p:cNvPicPr>
          <p:nvPr/>
        </p:nvPicPr>
        <p:blipFill>
          <a:blip r:embed="rId39" cstate="print"/>
          <a:srcRect/>
          <a:stretch>
            <a:fillRect/>
          </a:stretch>
        </p:blipFill>
        <p:spPr bwMode="auto">
          <a:xfrm>
            <a:off x="7353239" y="2867962"/>
            <a:ext cx="820715" cy="264747"/>
          </a:xfrm>
          <a:prstGeom prst="rect">
            <a:avLst/>
          </a:prstGeom>
          <a:noFill/>
          <a:ln w="9525">
            <a:noFill/>
            <a:miter lim="800000"/>
            <a:headEnd/>
            <a:tailEnd/>
          </a:ln>
        </p:spPr>
      </p:pic>
      <p:pic>
        <p:nvPicPr>
          <p:cNvPr id="2" name="Picture 6" descr="http://t1.gstatic.com/images?q=tbn:5x1FDE7r8oEfeM:http://www.pasteur.fr/infosci/conf/hfp2007/Pfizer.gif">
            <a:hlinkClick r:id="rId40"/>
          </p:cNvPr>
          <p:cNvPicPr>
            <a:picLocks noChangeAspect="1" noChangeArrowheads="1"/>
          </p:cNvPicPr>
          <p:nvPr/>
        </p:nvPicPr>
        <p:blipFill>
          <a:blip r:embed="rId41" cstate="print"/>
          <a:srcRect/>
          <a:stretch>
            <a:fillRect/>
          </a:stretch>
        </p:blipFill>
        <p:spPr bwMode="auto">
          <a:xfrm>
            <a:off x="5135292" y="1407674"/>
            <a:ext cx="655938" cy="411055"/>
          </a:xfrm>
          <a:prstGeom prst="rect">
            <a:avLst/>
          </a:prstGeom>
          <a:noFill/>
        </p:spPr>
      </p:pic>
      <p:pic>
        <p:nvPicPr>
          <p:cNvPr id="60" name="Picture 59" descr="lowes_3color.gif"/>
          <p:cNvPicPr>
            <a:picLocks noChangeAspect="1"/>
          </p:cNvPicPr>
          <p:nvPr/>
        </p:nvPicPr>
        <p:blipFill>
          <a:blip r:embed="rId42" cstate="print"/>
          <a:stretch>
            <a:fillRect/>
          </a:stretch>
        </p:blipFill>
        <p:spPr>
          <a:xfrm>
            <a:off x="6065272" y="1156861"/>
            <a:ext cx="872732" cy="401301"/>
          </a:xfrm>
          <a:prstGeom prst="rect">
            <a:avLst/>
          </a:prstGeom>
        </p:spPr>
      </p:pic>
      <p:pic>
        <p:nvPicPr>
          <p:cNvPr id="61" name="Picture 3"/>
          <p:cNvPicPr>
            <a:picLocks noChangeAspect="1" noChangeArrowheads="1"/>
          </p:cNvPicPr>
          <p:nvPr/>
        </p:nvPicPr>
        <p:blipFill>
          <a:blip r:embed="rId43" cstate="print"/>
          <a:srcRect/>
          <a:stretch>
            <a:fillRect/>
          </a:stretch>
        </p:blipFill>
        <p:spPr bwMode="auto">
          <a:xfrm>
            <a:off x="6132615" y="5489717"/>
            <a:ext cx="376219" cy="398514"/>
          </a:xfrm>
          <a:prstGeom prst="rect">
            <a:avLst/>
          </a:prstGeom>
          <a:noFill/>
          <a:ln w="9525">
            <a:noFill/>
            <a:miter lim="800000"/>
            <a:headEnd/>
            <a:tailEnd/>
          </a:ln>
        </p:spPr>
      </p:pic>
      <p:pic>
        <p:nvPicPr>
          <p:cNvPr id="62" name="Picture 61" descr="LexisNexis"/>
          <p:cNvPicPr/>
          <p:nvPr/>
        </p:nvPicPr>
        <p:blipFill>
          <a:blip r:embed="rId44" cstate="print"/>
          <a:srcRect/>
          <a:stretch>
            <a:fillRect/>
          </a:stretch>
        </p:blipFill>
        <p:spPr bwMode="auto">
          <a:xfrm>
            <a:off x="4315351" y="5543932"/>
            <a:ext cx="1549994" cy="344299"/>
          </a:xfrm>
          <a:prstGeom prst="rect">
            <a:avLst/>
          </a:prstGeom>
          <a:noFill/>
          <a:ln w="9525">
            <a:noFill/>
            <a:miter lim="800000"/>
            <a:headEnd/>
            <a:tailEnd/>
          </a:ln>
        </p:spPr>
      </p:pic>
      <p:pic>
        <p:nvPicPr>
          <p:cNvPr id="63" name="Picture 2"/>
          <p:cNvPicPr>
            <a:picLocks noChangeAspect="1" noChangeArrowheads="1"/>
          </p:cNvPicPr>
          <p:nvPr/>
        </p:nvPicPr>
        <p:blipFill>
          <a:blip r:embed="rId45" cstate="print"/>
          <a:srcRect/>
          <a:stretch>
            <a:fillRect/>
          </a:stretch>
        </p:blipFill>
        <p:spPr bwMode="auto">
          <a:xfrm>
            <a:off x="4746234" y="3713481"/>
            <a:ext cx="778115" cy="321040"/>
          </a:xfrm>
          <a:prstGeom prst="rect">
            <a:avLst/>
          </a:prstGeom>
          <a:noFill/>
          <a:ln w="9525">
            <a:noFill/>
            <a:miter lim="800000"/>
            <a:headEnd/>
            <a:tailEnd/>
          </a:ln>
          <a:effectLst/>
        </p:spPr>
      </p:pic>
      <p:pic>
        <p:nvPicPr>
          <p:cNvPr id="64" name="Picture 2"/>
          <p:cNvPicPr>
            <a:picLocks noChangeAspect="1" noChangeArrowheads="1"/>
          </p:cNvPicPr>
          <p:nvPr/>
        </p:nvPicPr>
        <p:blipFill>
          <a:blip r:embed="rId46" cstate="print"/>
          <a:srcRect/>
          <a:stretch>
            <a:fillRect/>
          </a:stretch>
        </p:blipFill>
        <p:spPr bwMode="auto">
          <a:xfrm>
            <a:off x="972527" y="2568380"/>
            <a:ext cx="721847" cy="242452"/>
          </a:xfrm>
          <a:prstGeom prst="rect">
            <a:avLst/>
          </a:prstGeom>
          <a:noFill/>
          <a:ln w="9525">
            <a:noFill/>
            <a:miter lim="800000"/>
            <a:headEnd/>
            <a:tailEnd/>
          </a:ln>
          <a:effectLst/>
        </p:spPr>
      </p:pic>
      <p:pic>
        <p:nvPicPr>
          <p:cNvPr id="65" name="Picture 2"/>
          <p:cNvPicPr>
            <a:picLocks noChangeAspect="1" noChangeArrowheads="1"/>
          </p:cNvPicPr>
          <p:nvPr/>
        </p:nvPicPr>
        <p:blipFill>
          <a:blip r:embed="rId47" cstate="print"/>
          <a:srcRect/>
          <a:stretch>
            <a:fillRect/>
          </a:stretch>
        </p:blipFill>
        <p:spPr bwMode="auto">
          <a:xfrm>
            <a:off x="1211573" y="2084869"/>
            <a:ext cx="1547608" cy="189503"/>
          </a:xfrm>
          <a:prstGeom prst="rect">
            <a:avLst/>
          </a:prstGeom>
          <a:noFill/>
          <a:ln w="9525">
            <a:noFill/>
            <a:miter lim="800000"/>
            <a:headEnd/>
            <a:tailEnd/>
          </a:ln>
          <a:effectLst/>
        </p:spPr>
      </p:pic>
      <p:pic>
        <p:nvPicPr>
          <p:cNvPr id="66" name="Picture 28" descr="Gartner_301_with_white_background"/>
          <p:cNvPicPr>
            <a:picLocks noChangeAspect="1" noChangeArrowheads="1"/>
          </p:cNvPicPr>
          <p:nvPr/>
        </p:nvPicPr>
        <p:blipFill>
          <a:blip r:embed="rId48" cstate="print"/>
          <a:srcRect/>
          <a:stretch>
            <a:fillRect/>
          </a:stretch>
        </p:blipFill>
        <p:spPr bwMode="gray">
          <a:xfrm>
            <a:off x="1351993" y="4368659"/>
            <a:ext cx="1065558" cy="242968"/>
          </a:xfrm>
          <a:prstGeom prst="rect">
            <a:avLst/>
          </a:prstGeom>
          <a:noFill/>
        </p:spPr>
      </p:pic>
      <p:pic>
        <p:nvPicPr>
          <p:cNvPr id="67" name="Picture 15" descr="Harland Clarke"/>
          <p:cNvPicPr>
            <a:picLocks noChangeAspect="1" noChangeArrowheads="1"/>
          </p:cNvPicPr>
          <p:nvPr/>
        </p:nvPicPr>
        <p:blipFill>
          <a:blip r:embed="rId49" cstate="print"/>
          <a:srcRect/>
          <a:stretch>
            <a:fillRect/>
          </a:stretch>
        </p:blipFill>
        <p:spPr bwMode="auto">
          <a:xfrm>
            <a:off x="942181" y="3678924"/>
            <a:ext cx="2198793" cy="476544"/>
          </a:xfrm>
          <a:prstGeom prst="rect">
            <a:avLst/>
          </a:prstGeom>
          <a:noFill/>
        </p:spPr>
      </p:pic>
      <p:pic>
        <p:nvPicPr>
          <p:cNvPr id="68" name="Picture 38"/>
          <p:cNvPicPr>
            <a:picLocks noChangeAspect="1" noChangeArrowheads="1"/>
          </p:cNvPicPr>
          <p:nvPr/>
        </p:nvPicPr>
        <p:blipFill>
          <a:blip r:embed="rId50" cstate="print"/>
          <a:srcRect/>
          <a:stretch>
            <a:fillRect/>
          </a:stretch>
        </p:blipFill>
        <p:spPr bwMode="auto">
          <a:xfrm>
            <a:off x="1203895" y="3132709"/>
            <a:ext cx="1213655" cy="298189"/>
          </a:xfrm>
          <a:prstGeom prst="rect">
            <a:avLst/>
          </a:prstGeom>
          <a:noFill/>
          <a:ln w="9525">
            <a:noFill/>
            <a:miter lim="800000"/>
            <a:headEnd/>
            <a:tailEnd/>
          </a:ln>
          <a:effectLst/>
        </p:spPr>
      </p:pic>
      <p:pic>
        <p:nvPicPr>
          <p:cNvPr id="69" name="Picture 28"/>
          <p:cNvPicPr>
            <a:picLocks noChangeAspect="1" noChangeArrowheads="1"/>
          </p:cNvPicPr>
          <p:nvPr/>
        </p:nvPicPr>
        <p:blipFill>
          <a:blip r:embed="rId51" cstate="print"/>
          <a:srcRect/>
          <a:stretch>
            <a:fillRect/>
          </a:stretch>
        </p:blipFill>
        <p:spPr bwMode="auto">
          <a:xfrm>
            <a:off x="1203895" y="5371911"/>
            <a:ext cx="490479" cy="490478"/>
          </a:xfrm>
          <a:prstGeom prst="rect">
            <a:avLst/>
          </a:prstGeom>
          <a:noFill/>
          <a:ln w="12700" algn="ctr">
            <a:noFill/>
            <a:miter lim="800000"/>
            <a:headEnd/>
            <a:tailEnd type="none" w="lg" len="lg"/>
          </a:ln>
          <a:effectLst/>
        </p:spPr>
      </p:pic>
      <p:pic>
        <p:nvPicPr>
          <p:cNvPr id="70" name="Picture 16"/>
          <p:cNvPicPr>
            <a:picLocks noChangeAspect="1" noChangeArrowheads="1"/>
          </p:cNvPicPr>
          <p:nvPr/>
        </p:nvPicPr>
        <p:blipFill>
          <a:blip r:embed="rId52" cstate="print"/>
          <a:srcRect/>
          <a:stretch>
            <a:fillRect/>
          </a:stretch>
        </p:blipFill>
        <p:spPr bwMode="auto">
          <a:xfrm>
            <a:off x="1089882" y="4830935"/>
            <a:ext cx="1180215" cy="520074"/>
          </a:xfrm>
          <a:prstGeom prst="rect">
            <a:avLst/>
          </a:prstGeom>
          <a:noFill/>
          <a:ln w="12700" algn="ctr">
            <a:noFill/>
            <a:miter lim="800000"/>
            <a:headEnd/>
            <a:tailEnd type="none" w="lg" len="lg"/>
          </a:ln>
          <a:effectLst/>
        </p:spPr>
      </p:pic>
      <p:pic>
        <p:nvPicPr>
          <p:cNvPr id="71" name="Picture 32"/>
          <p:cNvPicPr>
            <a:picLocks noChangeAspect="1" noChangeArrowheads="1"/>
          </p:cNvPicPr>
          <p:nvPr/>
        </p:nvPicPr>
        <p:blipFill>
          <a:blip r:embed="rId53" cstate="print"/>
          <a:srcRect/>
          <a:stretch>
            <a:fillRect/>
          </a:stretch>
        </p:blipFill>
        <p:spPr bwMode="auto">
          <a:xfrm>
            <a:off x="3473418" y="3738840"/>
            <a:ext cx="1216209" cy="457134"/>
          </a:xfrm>
          <a:prstGeom prst="rect">
            <a:avLst/>
          </a:prstGeom>
          <a:noFill/>
        </p:spPr>
      </p:pic>
      <p:pic>
        <p:nvPicPr>
          <p:cNvPr id="73" name="Picture 16" descr="ADTlogo"/>
          <p:cNvPicPr>
            <a:picLocks noChangeAspect="1" noChangeArrowheads="1"/>
          </p:cNvPicPr>
          <p:nvPr/>
        </p:nvPicPr>
        <p:blipFill>
          <a:blip r:embed="rId54" cstate="print"/>
          <a:srcRect/>
          <a:stretch>
            <a:fillRect/>
          </a:stretch>
        </p:blipFill>
        <p:spPr bwMode="auto">
          <a:xfrm>
            <a:off x="2146303" y="5417893"/>
            <a:ext cx="542494" cy="409661"/>
          </a:xfrm>
          <a:prstGeom prst="rect">
            <a:avLst/>
          </a:prstGeom>
          <a:noFill/>
        </p:spPr>
      </p:pic>
      <p:pic>
        <p:nvPicPr>
          <p:cNvPr id="74" name="Picture 2"/>
          <p:cNvPicPr>
            <a:picLocks noChangeAspect="1" noChangeArrowheads="1"/>
          </p:cNvPicPr>
          <p:nvPr/>
        </p:nvPicPr>
        <p:blipFill>
          <a:blip r:embed="rId55" cstate="print"/>
          <a:srcRect/>
          <a:stretch>
            <a:fillRect/>
          </a:stretch>
        </p:blipFill>
        <p:spPr bwMode="auto">
          <a:xfrm>
            <a:off x="2199581" y="2479203"/>
            <a:ext cx="588862" cy="512773"/>
          </a:xfrm>
          <a:prstGeom prst="rect">
            <a:avLst/>
          </a:prstGeom>
          <a:noFill/>
          <a:ln w="9525">
            <a:noFill/>
            <a:miter lim="800000"/>
            <a:headEnd/>
            <a:tailEnd/>
          </a:ln>
          <a:effectLst/>
        </p:spPr>
      </p:pic>
      <p:pic>
        <p:nvPicPr>
          <p:cNvPr id="75" name="Picture 16" descr="ADTlogo"/>
          <p:cNvPicPr>
            <a:picLocks noChangeAspect="1" noChangeArrowheads="1"/>
          </p:cNvPicPr>
          <p:nvPr/>
        </p:nvPicPr>
        <p:blipFill>
          <a:blip r:embed="rId54" cstate="print"/>
          <a:srcRect/>
          <a:stretch>
            <a:fillRect/>
          </a:stretch>
        </p:blipFill>
        <p:spPr bwMode="auto">
          <a:xfrm>
            <a:off x="3428950" y="1329643"/>
            <a:ext cx="542494" cy="409661"/>
          </a:xfrm>
          <a:prstGeom prst="rect">
            <a:avLst/>
          </a:prstGeom>
          <a:noFill/>
        </p:spPr>
      </p:pic>
      <p:sp>
        <p:nvSpPr>
          <p:cNvPr id="77" name="Text Box 164"/>
          <p:cNvSpPr txBox="1">
            <a:spLocks noChangeArrowheads="1"/>
          </p:cNvSpPr>
          <p:nvPr/>
        </p:nvSpPr>
        <p:spPr bwMode="gray">
          <a:xfrm>
            <a:off x="4746233" y="-191725"/>
            <a:ext cx="4413368" cy="406265"/>
          </a:xfrm>
          <a:prstGeom prst="rect">
            <a:avLst/>
          </a:prstGeom>
          <a:solidFill>
            <a:srgbClr val="FF6600"/>
          </a:solidFill>
          <a:ln w="19050">
            <a:noFill/>
            <a:miter lim="800000"/>
            <a:headEnd/>
            <a:tailEnd/>
          </a:ln>
        </p:spPr>
        <p:txBody>
          <a:bodyPr wrap="square">
            <a:spAutoFit/>
          </a:bodyPr>
          <a:lstStyle/>
          <a:p>
            <a:pPr algn="ctr">
              <a:lnSpc>
                <a:spcPct val="85000"/>
              </a:lnSpc>
              <a:spcBef>
                <a:spcPct val="50000"/>
              </a:spcBef>
            </a:pPr>
            <a:r>
              <a:rPr lang="en-US" sz="1200" b="1" dirty="0">
                <a:solidFill>
                  <a:schemeClr val="bg1"/>
                </a:solidFill>
              </a:rPr>
              <a:t>You MUST confirm with the Account Executives that these client logos can still be used externally in a proposal.</a:t>
            </a:r>
          </a:p>
        </p:txBody>
      </p:sp>
      <p:pic>
        <p:nvPicPr>
          <p:cNvPr id="215046" name="Picture 6" descr="https://encrypted-tbn3.gstatic.com/images?q=tbn:ANd9GcQ89fCaEXMuM9r5kh-_AHU4C_LrTypZ9WJ0qG-V1sZCogpoyBSL"/>
          <p:cNvPicPr>
            <a:picLocks noChangeAspect="1" noChangeArrowheads="1"/>
          </p:cNvPicPr>
          <p:nvPr/>
        </p:nvPicPr>
        <p:blipFill>
          <a:blip r:embed="rId56" cstate="print"/>
          <a:srcRect/>
          <a:stretch>
            <a:fillRect/>
          </a:stretch>
        </p:blipFill>
        <p:spPr bwMode="auto">
          <a:xfrm>
            <a:off x="7106193" y="1275421"/>
            <a:ext cx="1132023" cy="633933"/>
          </a:xfrm>
          <a:prstGeom prst="rect">
            <a:avLst/>
          </a:prstGeom>
          <a:noFill/>
        </p:spPr>
      </p:pic>
      <p:pic>
        <p:nvPicPr>
          <p:cNvPr id="215048" name="Picture 8" descr="https://encrypted-tbn2.gstatic.com/images?q=tbn:ANd9GcTDbxjiEYFMBoI_f9UDCdO250kBpod3U7wBK3koUFgiBadBZFGC"/>
          <p:cNvPicPr>
            <a:picLocks noChangeAspect="1" noChangeArrowheads="1"/>
          </p:cNvPicPr>
          <p:nvPr/>
        </p:nvPicPr>
        <p:blipFill>
          <a:blip r:embed="rId57" cstate="print"/>
          <a:srcRect/>
          <a:stretch>
            <a:fillRect/>
          </a:stretch>
        </p:blipFill>
        <p:spPr bwMode="auto">
          <a:xfrm>
            <a:off x="6936378" y="5371329"/>
            <a:ext cx="1117056" cy="553276"/>
          </a:xfrm>
          <a:prstGeom prst="rect">
            <a:avLst/>
          </a:prstGeom>
          <a:noFill/>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6432998" y="2057640"/>
            <a:ext cx="2507802" cy="1641042"/>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16" name="Title 15"/>
          <p:cNvSpPr>
            <a:spLocks noGrp="1"/>
          </p:cNvSpPr>
          <p:nvPr>
            <p:ph type="title"/>
          </p:nvPr>
        </p:nvSpPr>
        <p:spPr/>
        <p:txBody>
          <a:bodyPr/>
          <a:lstStyle/>
          <a:p>
            <a:r>
              <a:rPr lang="en-US" dirty="0" smtClean="0"/>
              <a:t>Accelerating Innovation for our clients with Cloud Strategy</a:t>
            </a:r>
            <a:endParaRPr lang="en-US" dirty="0"/>
          </a:p>
        </p:txBody>
      </p:sp>
      <p:sp>
        <p:nvSpPr>
          <p:cNvPr id="100" name="Title 1"/>
          <p:cNvSpPr txBox="1">
            <a:spLocks/>
          </p:cNvSpPr>
          <p:nvPr/>
        </p:nvSpPr>
        <p:spPr>
          <a:xfrm>
            <a:off x="6858000" y="1219200"/>
            <a:ext cx="2057400" cy="685800"/>
          </a:xfrm>
          <a:prstGeom prst="rect">
            <a:avLst/>
          </a:prstGeom>
          <a:gradFill>
            <a:gsLst>
              <a:gs pos="75000">
                <a:schemeClr val="accent1"/>
              </a:gs>
              <a:gs pos="100000">
                <a:schemeClr val="accent1">
                  <a:lumMod val="60000"/>
                  <a:lumOff val="40000"/>
                </a:schemeClr>
              </a:gs>
            </a:gsLst>
            <a:lin ang="16200000" scaled="1"/>
          </a:gradFill>
          <a:ln>
            <a:solidFill>
              <a:schemeClr val="accent1"/>
            </a:solidFill>
          </a:ln>
          <a:effectLst>
            <a:outerShdw blurRad="50800" dist="38100" dir="5400000" algn="t" rotWithShape="0">
              <a:prstClr val="black">
                <a:alpha val="40000"/>
              </a:prstClr>
            </a:outerShdw>
          </a:effectLst>
        </p:spPr>
        <p:txBody>
          <a:bodyPr vert="horz" lIns="0" tIns="45720" rIns="0" bIns="45720" rtlCol="0" anchor="ctr">
            <a:noAutofit/>
          </a:bodyPr>
          <a:lstStyle/>
          <a:p>
            <a:pPr marR="0" lvl="0" indent="0" algn="ctr" fontAlgn="auto">
              <a:lnSpc>
                <a:spcPct val="100000"/>
              </a:lnSpc>
              <a:spcBef>
                <a:spcPct val="0"/>
              </a:spcBef>
              <a:spcAft>
                <a:spcPts val="0"/>
              </a:spcAft>
              <a:buClrTx/>
              <a:buSzTx/>
              <a:buFontTx/>
              <a:buNone/>
              <a:tabLst/>
              <a:defRPr/>
            </a:pPr>
            <a:r>
              <a:rPr lang="en-US" sz="1400" b="1" dirty="0">
                <a:solidFill>
                  <a:schemeClr val="bg1"/>
                </a:solidFill>
                <a:latin typeface="Arial" pitchFamily="34" charset="0"/>
                <a:ea typeface="+mj-ea"/>
                <a:cs typeface="Arial" pitchFamily="34" charset="0"/>
              </a:rPr>
              <a:t>Oracle Fusion </a:t>
            </a:r>
          </a:p>
          <a:p>
            <a:pPr marR="0" lvl="0" indent="0" algn="ctr" fontAlgn="auto">
              <a:lnSpc>
                <a:spcPct val="100000"/>
              </a:lnSpc>
              <a:spcBef>
                <a:spcPct val="0"/>
              </a:spcBef>
              <a:spcAft>
                <a:spcPts val="0"/>
              </a:spcAft>
              <a:buClrTx/>
              <a:buSzTx/>
              <a:buFontTx/>
              <a:buNone/>
              <a:tabLst/>
              <a:defRPr/>
            </a:pPr>
            <a:r>
              <a:rPr lang="en-US" sz="1400" b="1" dirty="0">
                <a:solidFill>
                  <a:schemeClr val="bg1"/>
                </a:solidFill>
                <a:latin typeface="Arial" pitchFamily="34" charset="0"/>
                <a:ea typeface="+mj-ea"/>
                <a:cs typeface="Arial" pitchFamily="34" charset="0"/>
              </a:rPr>
              <a:t>Supply Chain </a:t>
            </a:r>
          </a:p>
          <a:p>
            <a:pPr marR="0" lvl="0" indent="0" algn="ctr" fontAlgn="auto">
              <a:lnSpc>
                <a:spcPct val="100000"/>
              </a:lnSpc>
              <a:spcBef>
                <a:spcPct val="0"/>
              </a:spcBef>
              <a:spcAft>
                <a:spcPts val="0"/>
              </a:spcAft>
              <a:buClrTx/>
              <a:buSzTx/>
              <a:buFontTx/>
              <a:buNone/>
              <a:tabLst/>
              <a:defRPr/>
            </a:pPr>
            <a:r>
              <a:rPr lang="en-US" sz="1400" b="1" dirty="0" smtClean="0">
                <a:solidFill>
                  <a:schemeClr val="bg1"/>
                </a:solidFill>
                <a:latin typeface="Arial" pitchFamily="34" charset="0"/>
                <a:ea typeface="+mj-ea"/>
                <a:cs typeface="Arial" pitchFamily="34" charset="0"/>
              </a:rPr>
              <a:t>Management (SCM)</a:t>
            </a:r>
            <a:endParaRPr lang="en-US" sz="1400" b="1" dirty="0">
              <a:solidFill>
                <a:schemeClr val="bg1"/>
              </a:solidFill>
              <a:latin typeface="Arial" pitchFamily="34" charset="0"/>
              <a:ea typeface="+mj-ea"/>
              <a:cs typeface="Arial" pitchFamily="34" charset="0"/>
            </a:endParaRPr>
          </a:p>
        </p:txBody>
      </p:sp>
      <p:sp>
        <p:nvSpPr>
          <p:cNvPr id="105" name="Title 1"/>
          <p:cNvSpPr txBox="1">
            <a:spLocks/>
          </p:cNvSpPr>
          <p:nvPr/>
        </p:nvSpPr>
        <p:spPr>
          <a:xfrm>
            <a:off x="2438400" y="1219200"/>
            <a:ext cx="2057400" cy="685800"/>
          </a:xfrm>
          <a:prstGeom prst="rect">
            <a:avLst/>
          </a:prstGeom>
          <a:gradFill>
            <a:gsLst>
              <a:gs pos="75000">
                <a:schemeClr val="accent1"/>
              </a:gs>
              <a:gs pos="100000">
                <a:schemeClr val="accent1">
                  <a:lumMod val="60000"/>
                  <a:lumOff val="40000"/>
                </a:schemeClr>
              </a:gs>
            </a:gsLst>
            <a:lin ang="16200000" scaled="1"/>
          </a:gradFill>
          <a:ln>
            <a:solidFill>
              <a:schemeClr val="accent1"/>
            </a:solidFill>
          </a:ln>
          <a:effectLst>
            <a:outerShdw blurRad="50800" dist="38100" dir="5400000" algn="t" rotWithShape="0">
              <a:prstClr val="black">
                <a:alpha val="40000"/>
              </a:prstClr>
            </a:outerShdw>
          </a:effectLst>
        </p:spPr>
        <p:txBody>
          <a:bodyPr vert="horz" lIns="0" tIns="45720" rIns="0" bIns="45720" rtlCol="0" anchor="ctr">
            <a:noAutofit/>
          </a:bodyPr>
          <a:lstStyle/>
          <a:p>
            <a:pPr algn="ctr">
              <a:spcBef>
                <a:spcPct val="0"/>
              </a:spcBef>
            </a:pPr>
            <a:r>
              <a:rPr lang="en-US" sz="1400" b="1" dirty="0" err="1" smtClean="0">
                <a:solidFill>
                  <a:schemeClr val="bg1"/>
                </a:solidFill>
                <a:latin typeface="Arial" pitchFamily="34" charset="0"/>
                <a:ea typeface="+mj-ea"/>
                <a:cs typeface="Arial" pitchFamily="34" charset="0"/>
              </a:rPr>
              <a:t>Cx</a:t>
            </a:r>
            <a:r>
              <a:rPr lang="en-US" sz="1400" b="1" dirty="0" smtClean="0">
                <a:solidFill>
                  <a:schemeClr val="bg1"/>
                </a:solidFill>
                <a:latin typeface="Arial" pitchFamily="34" charset="0"/>
                <a:ea typeface="+mj-ea"/>
                <a:cs typeface="Arial" pitchFamily="34" charset="0"/>
              </a:rPr>
              <a:t> Cloud</a:t>
            </a:r>
            <a:endParaRPr lang="en-US" sz="1400" b="1" dirty="0">
              <a:solidFill>
                <a:schemeClr val="bg1"/>
              </a:solidFill>
              <a:latin typeface="Arial" pitchFamily="34" charset="0"/>
              <a:ea typeface="+mj-ea"/>
              <a:cs typeface="Arial" pitchFamily="34" charset="0"/>
            </a:endParaRPr>
          </a:p>
        </p:txBody>
      </p:sp>
      <p:sp>
        <p:nvSpPr>
          <p:cNvPr id="107" name="Title 1"/>
          <p:cNvSpPr txBox="1">
            <a:spLocks/>
          </p:cNvSpPr>
          <p:nvPr/>
        </p:nvSpPr>
        <p:spPr>
          <a:xfrm>
            <a:off x="4648200" y="1219200"/>
            <a:ext cx="2057400" cy="685800"/>
          </a:xfrm>
          <a:prstGeom prst="rect">
            <a:avLst/>
          </a:prstGeom>
          <a:gradFill>
            <a:gsLst>
              <a:gs pos="75000">
                <a:schemeClr val="accent1"/>
              </a:gs>
              <a:gs pos="100000">
                <a:schemeClr val="accent1">
                  <a:lumMod val="60000"/>
                  <a:lumOff val="40000"/>
                </a:schemeClr>
              </a:gs>
            </a:gsLst>
            <a:lin ang="16200000" scaled="1"/>
          </a:gradFill>
          <a:ln>
            <a:solidFill>
              <a:schemeClr val="accent1"/>
            </a:solidFill>
          </a:ln>
          <a:effectLst>
            <a:outerShdw blurRad="50800" dist="38100" dir="5400000" algn="t" rotWithShape="0">
              <a:prstClr val="black">
                <a:alpha val="40000"/>
              </a:prstClr>
            </a:outerShdw>
          </a:effectLst>
        </p:spPr>
        <p:txBody>
          <a:bodyPr vert="horz" lIns="0" tIns="45720" rIns="0" bIns="45720" rtlCol="0" anchor="ctr">
            <a:noAutofit/>
          </a:bodyPr>
          <a:lstStyle/>
          <a:p>
            <a:pPr algn="ctr">
              <a:spcBef>
                <a:spcPct val="0"/>
              </a:spcBef>
            </a:pPr>
            <a:r>
              <a:rPr lang="en-US" sz="1400" b="1" dirty="0" smtClean="0">
                <a:solidFill>
                  <a:schemeClr val="bg1"/>
                </a:solidFill>
                <a:latin typeface="Arial" pitchFamily="34" charset="0"/>
                <a:ea typeface="+mj-ea"/>
                <a:cs typeface="Arial" pitchFamily="34" charset="0"/>
              </a:rPr>
              <a:t>ERP Cloud</a:t>
            </a:r>
            <a:endParaRPr lang="en-US" sz="1400" b="1" dirty="0">
              <a:solidFill>
                <a:schemeClr val="bg1"/>
              </a:solidFill>
              <a:latin typeface="Arial" pitchFamily="34" charset="0"/>
              <a:ea typeface="+mj-ea"/>
              <a:cs typeface="Arial" pitchFamily="34" charset="0"/>
            </a:endParaRPr>
          </a:p>
        </p:txBody>
      </p:sp>
      <p:sp>
        <p:nvSpPr>
          <p:cNvPr id="108" name="Title 1"/>
          <p:cNvSpPr txBox="1">
            <a:spLocks/>
          </p:cNvSpPr>
          <p:nvPr/>
        </p:nvSpPr>
        <p:spPr>
          <a:xfrm>
            <a:off x="228600" y="1219200"/>
            <a:ext cx="2057400" cy="685800"/>
          </a:xfrm>
          <a:prstGeom prst="rect">
            <a:avLst/>
          </a:prstGeom>
          <a:gradFill>
            <a:gsLst>
              <a:gs pos="75000">
                <a:schemeClr val="accent1"/>
              </a:gs>
              <a:gs pos="100000">
                <a:schemeClr val="accent1">
                  <a:lumMod val="60000"/>
                  <a:lumOff val="40000"/>
                </a:schemeClr>
              </a:gs>
            </a:gsLst>
            <a:lin ang="16200000" scaled="1"/>
          </a:gradFill>
          <a:ln>
            <a:solidFill>
              <a:schemeClr val="accent1"/>
            </a:solidFill>
          </a:ln>
          <a:effectLst>
            <a:outerShdw blurRad="50800" dist="38100" dir="5400000" algn="t" rotWithShape="0">
              <a:prstClr val="black">
                <a:alpha val="40000"/>
              </a:prstClr>
            </a:outerShdw>
          </a:effectLst>
        </p:spPr>
        <p:txBody>
          <a:bodyPr vert="horz" lIns="0" tIns="45720" rIns="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dirty="0" smtClean="0">
                <a:ln>
                  <a:noFill/>
                </a:ln>
                <a:solidFill>
                  <a:schemeClr val="bg1"/>
                </a:solidFill>
                <a:effectLst/>
                <a:uLnTx/>
                <a:uFillTx/>
                <a:latin typeface="Arial" pitchFamily="34" charset="0"/>
                <a:ea typeface="+mj-ea"/>
                <a:cs typeface="Arial" pitchFamily="34" charset="0"/>
              </a:rPr>
              <a:t>HCM Cloud</a:t>
            </a:r>
          </a:p>
        </p:txBody>
      </p:sp>
      <p:pic>
        <p:nvPicPr>
          <p:cNvPr id="64" name="Picture 1"/>
          <p:cNvPicPr>
            <a:picLocks noChangeAspect="1" noChangeArrowheads="1"/>
          </p:cNvPicPr>
          <p:nvPr/>
        </p:nvPicPr>
        <p:blipFill>
          <a:blip r:embed="rId5" cstate="print"/>
          <a:srcRect/>
          <a:stretch>
            <a:fillRect/>
          </a:stretch>
        </p:blipFill>
        <p:spPr bwMode="auto">
          <a:xfrm>
            <a:off x="7758190" y="2222920"/>
            <a:ext cx="990360" cy="990360"/>
          </a:xfrm>
          <a:prstGeom prst="rect">
            <a:avLst/>
          </a:prstGeom>
          <a:noFill/>
          <a:ln w="9525">
            <a:noFill/>
            <a:miter lim="800000"/>
            <a:headEnd/>
            <a:tailEnd/>
          </a:ln>
          <a:effectLst/>
        </p:spPr>
      </p:pic>
      <p:pic>
        <p:nvPicPr>
          <p:cNvPr id="66" name="Picture 2"/>
          <p:cNvPicPr>
            <a:picLocks noChangeAspect="1" noChangeArrowheads="1"/>
          </p:cNvPicPr>
          <p:nvPr/>
        </p:nvPicPr>
        <p:blipFill>
          <a:blip r:embed="rId6" cstate="print"/>
          <a:stretch>
            <a:fillRect/>
          </a:stretch>
        </p:blipFill>
        <p:spPr bwMode="auto">
          <a:xfrm>
            <a:off x="6677510" y="2229541"/>
            <a:ext cx="733791" cy="970861"/>
          </a:xfrm>
          <a:prstGeom prst="rect">
            <a:avLst/>
          </a:prstGeom>
          <a:noFill/>
          <a:ln>
            <a:solidFill>
              <a:schemeClr val="tx1">
                <a:lumMod val="40000"/>
                <a:lumOff val="60000"/>
              </a:schemeClr>
            </a:solidFill>
          </a:ln>
          <a:effectLst>
            <a:outerShdw blurRad="76200" sx="102000" sy="102000" algn="ctr" rotWithShape="0">
              <a:prstClr val="black">
                <a:alpha val="26000"/>
              </a:prstClr>
            </a:outerShdw>
          </a:effectLst>
        </p:spPr>
      </p:pic>
      <p:sp>
        <p:nvSpPr>
          <p:cNvPr id="69" name="TextBox 68"/>
          <p:cNvSpPr txBox="1"/>
          <p:nvPr/>
        </p:nvSpPr>
        <p:spPr>
          <a:xfrm>
            <a:off x="1941890" y="2008500"/>
            <a:ext cx="4154109" cy="769441"/>
          </a:xfrm>
          <a:prstGeom prst="rect">
            <a:avLst/>
          </a:prstGeom>
          <a:noFill/>
        </p:spPr>
        <p:txBody>
          <a:bodyPr wrap="square" rtlCol="0">
            <a:spAutoFit/>
          </a:bodyPr>
          <a:lstStyle/>
          <a:p>
            <a:pPr algn="ctr"/>
            <a:r>
              <a:rPr lang="en-US" sz="1100" b="1" dirty="0" smtClean="0">
                <a:latin typeface="Arial" pitchFamily="34" charset="0"/>
                <a:cs typeface="Arial" pitchFamily="34" charset="0"/>
              </a:rPr>
              <a:t>Oracle Fusion Applications have a foundation in business processes, a base in SOA, and cutting-edge functionalities, including embedded analytics, built-in social media, and unparalleled usability. </a:t>
            </a:r>
          </a:p>
        </p:txBody>
      </p:sp>
      <p:sp>
        <p:nvSpPr>
          <p:cNvPr id="70" name="TextBox 69"/>
          <p:cNvSpPr txBox="1"/>
          <p:nvPr/>
        </p:nvSpPr>
        <p:spPr>
          <a:xfrm>
            <a:off x="6410219" y="3245505"/>
            <a:ext cx="2543021" cy="415498"/>
          </a:xfrm>
          <a:prstGeom prst="rect">
            <a:avLst/>
          </a:prstGeom>
          <a:noFill/>
        </p:spPr>
        <p:txBody>
          <a:bodyPr wrap="square" rtlCol="0">
            <a:spAutoFit/>
          </a:bodyPr>
          <a:lstStyle/>
          <a:p>
            <a:pPr algn="ctr"/>
            <a:r>
              <a:rPr lang="en-US" sz="1050" b="1" dirty="0" smtClean="0">
                <a:solidFill>
                  <a:schemeClr val="accent2"/>
                </a:solidFill>
              </a:rPr>
              <a:t>Snap here to learn about our Oracle Fusion SCM project with Boeing</a:t>
            </a:r>
            <a:endParaRPr lang="en-US" sz="1050" b="1" dirty="0">
              <a:solidFill>
                <a:schemeClr val="accent2"/>
              </a:solidFill>
            </a:endParaRPr>
          </a:p>
        </p:txBody>
      </p:sp>
      <p:grpSp>
        <p:nvGrpSpPr>
          <p:cNvPr id="2" name="Group 23"/>
          <p:cNvGrpSpPr/>
          <p:nvPr/>
        </p:nvGrpSpPr>
        <p:grpSpPr>
          <a:xfrm>
            <a:off x="4660641" y="4111151"/>
            <a:ext cx="4280158" cy="2161809"/>
            <a:chOff x="4660641" y="4111151"/>
            <a:chExt cx="4280158" cy="2161809"/>
          </a:xfrm>
          <a:effectLst>
            <a:outerShdw blurRad="50800" dist="38100" dir="5400000" algn="t" rotWithShape="0">
              <a:prstClr val="black">
                <a:alpha val="40000"/>
              </a:prstClr>
            </a:outerShdw>
          </a:effectLst>
        </p:grpSpPr>
        <p:sp>
          <p:nvSpPr>
            <p:cNvPr id="68" name="Rectangle 67"/>
            <p:cNvSpPr/>
            <p:nvPr/>
          </p:nvSpPr>
          <p:spPr>
            <a:xfrm>
              <a:off x="4660641" y="4444160"/>
              <a:ext cx="4280158" cy="1828800"/>
            </a:xfrm>
            <a:prstGeom prst="rect">
              <a:avLst/>
            </a:prstGeom>
            <a:gradFill>
              <a:gsLst>
                <a:gs pos="0">
                  <a:schemeClr val="accent6">
                    <a:lumMod val="20000"/>
                    <a:lumOff val="80000"/>
                  </a:schemeClr>
                </a:gs>
                <a:gs pos="100000">
                  <a:schemeClr val="bg1"/>
                </a:gs>
              </a:gsLst>
              <a:lin ang="16200000" scaled="1"/>
            </a:gradFill>
            <a:ln w="19050">
              <a:solidFill>
                <a:schemeClr val="accent2"/>
              </a:solidFill>
            </a:ln>
          </p:spPr>
          <p:txBody>
            <a:bodyPr wrap="square" tIns="182880">
              <a:noAutofit/>
            </a:bodyPr>
            <a:lstStyle/>
            <a:p>
              <a:pPr marL="122238" indent="-122238">
                <a:buClr>
                  <a:schemeClr val="accent2"/>
                </a:buClr>
                <a:buFont typeface="Wingdings" pitchFamily="2" charset="2"/>
                <a:buChar char="§"/>
              </a:pPr>
              <a:r>
                <a:rPr lang="en-US" sz="1050" dirty="0" smtClean="0">
                  <a:latin typeface="+mj-lt"/>
                  <a:cs typeface="Arial" pitchFamily="34" charset="0"/>
                </a:rPr>
                <a:t>More than </a:t>
              </a:r>
              <a:r>
                <a:rPr lang="en-US" sz="1050" b="1" dirty="0" smtClean="0">
                  <a:latin typeface="+mj-lt"/>
                  <a:cs typeface="Arial" pitchFamily="34" charset="0"/>
                </a:rPr>
                <a:t>400 certifications </a:t>
              </a:r>
              <a:r>
                <a:rPr lang="en-US" sz="1050" dirty="0" smtClean="0">
                  <a:latin typeface="+mj-lt"/>
                  <a:cs typeface="Arial" pitchFamily="34" charset="0"/>
                </a:rPr>
                <a:t>and global support</a:t>
              </a:r>
              <a:r>
                <a:rPr lang="en-US" sz="1050" b="1" dirty="0" smtClean="0">
                  <a:latin typeface="+mj-lt"/>
                  <a:cs typeface="Arial" pitchFamily="34" charset="0"/>
                </a:rPr>
                <a:t> </a:t>
              </a:r>
              <a:r>
                <a:rPr lang="en-US" sz="1050" dirty="0" smtClean="0">
                  <a:latin typeface="+mj-lt"/>
                  <a:cs typeface="Arial" pitchFamily="34" charset="0"/>
                </a:rPr>
                <a:t>covering non-Fusion Oracle Cloud offerings:</a:t>
              </a:r>
            </a:p>
            <a:p>
              <a:pPr marL="287338" lvl="1" indent="-122238">
                <a:buClr>
                  <a:schemeClr val="accent2"/>
                </a:buClr>
                <a:buFont typeface="Arial" pitchFamily="34" charset="0"/>
                <a:buChar char="‒"/>
              </a:pPr>
              <a:r>
                <a:rPr lang="en-US" sz="1050" dirty="0" smtClean="0">
                  <a:latin typeface="+mj-lt"/>
                </a:rPr>
                <a:t>Service Cloud</a:t>
              </a:r>
            </a:p>
            <a:p>
              <a:pPr marL="401638" lvl="2" indent="-122238">
                <a:buClr>
                  <a:schemeClr val="accent2"/>
                </a:buClr>
                <a:buFont typeface="Arial" pitchFamily="34" charset="0"/>
                <a:buChar char="•"/>
              </a:pPr>
              <a:r>
                <a:rPr lang="en-US" sz="1050" dirty="0" smtClean="0">
                  <a:latin typeface="+mj-lt"/>
                </a:rPr>
                <a:t>Right Now and Oracle Policy Automation</a:t>
              </a:r>
            </a:p>
            <a:p>
              <a:pPr marL="287338" lvl="1" indent="-122238">
                <a:buClr>
                  <a:schemeClr val="accent2"/>
                </a:buClr>
                <a:buFont typeface="Arial" pitchFamily="34" charset="0"/>
                <a:buChar char="‒"/>
              </a:pPr>
              <a:r>
                <a:rPr lang="en-US" sz="1050" dirty="0" smtClean="0">
                  <a:latin typeface="+mj-lt"/>
                  <a:cs typeface="Arial" pitchFamily="34" charset="0"/>
                </a:rPr>
                <a:t>Marketing Cloud</a:t>
              </a:r>
            </a:p>
            <a:p>
              <a:pPr marL="287338" lvl="1" indent="-122238">
                <a:buClr>
                  <a:schemeClr val="accent2"/>
                </a:buClr>
                <a:buFont typeface="Arial" pitchFamily="34" charset="0"/>
                <a:buChar char="‒"/>
              </a:pPr>
              <a:r>
                <a:rPr lang="en-US" sz="1050" dirty="0" smtClean="0">
                  <a:latin typeface="+mj-lt"/>
                </a:rPr>
                <a:t>CPQ Cloud</a:t>
              </a:r>
            </a:p>
            <a:p>
              <a:pPr marL="287338" lvl="1" indent="-122238">
                <a:buClr>
                  <a:schemeClr val="accent2"/>
                </a:buClr>
                <a:buFont typeface="Arial" pitchFamily="34" charset="0"/>
                <a:buChar char="‒"/>
              </a:pPr>
              <a:r>
                <a:rPr lang="en-US" sz="1050" dirty="0" smtClean="0">
                  <a:latin typeface="+mj-lt"/>
                </a:rPr>
                <a:t>Social Cloud</a:t>
              </a:r>
            </a:p>
            <a:p>
              <a:pPr marL="287338" lvl="1" indent="-122238">
                <a:buClr>
                  <a:schemeClr val="accent2"/>
                </a:buClr>
                <a:buFont typeface="Arial" pitchFamily="34" charset="0"/>
                <a:buChar char="‒"/>
              </a:pPr>
              <a:r>
                <a:rPr lang="en-US" sz="1050" dirty="0" smtClean="0">
                  <a:latin typeface="+mj-lt"/>
                </a:rPr>
                <a:t>Enterprise Performance Cloud</a:t>
              </a:r>
            </a:p>
            <a:p>
              <a:pPr marL="287338" lvl="1" indent="-122238">
                <a:buClr>
                  <a:schemeClr val="accent2"/>
                </a:buClr>
                <a:buFont typeface="Arial" pitchFamily="34" charset="0"/>
                <a:buChar char="‒"/>
              </a:pPr>
              <a:r>
                <a:rPr lang="en-US" sz="1050" dirty="0" smtClean="0">
                  <a:latin typeface="+mj-lt"/>
                </a:rPr>
                <a:t>Platform as a Service (PaaS)</a:t>
              </a:r>
            </a:p>
            <a:p>
              <a:pPr marL="122238" indent="-122238">
                <a:buClr>
                  <a:schemeClr val="accent2"/>
                </a:buClr>
                <a:buFont typeface="Wingdings" pitchFamily="2" charset="2"/>
                <a:buChar char="§"/>
              </a:pPr>
              <a:r>
                <a:rPr lang="en-US" sz="1050" dirty="0" smtClean="0">
                  <a:latin typeface="+mj-lt"/>
                </a:rPr>
                <a:t>Capgemini is a featured global SI on Oracle’s Cloud Marketplace</a:t>
              </a:r>
            </a:p>
            <a:p>
              <a:pPr marL="579438" lvl="1" indent="-122238">
                <a:buClr>
                  <a:schemeClr val="accent2"/>
                </a:buClr>
                <a:buFont typeface="Wingdings" pitchFamily="2" charset="2"/>
                <a:buChar char="§"/>
              </a:pPr>
              <a:endParaRPr lang="en-US" sz="1050" dirty="0" smtClean="0">
                <a:latin typeface="+mj-lt"/>
                <a:cs typeface="Arial" pitchFamily="34" charset="0"/>
              </a:endParaRPr>
            </a:p>
          </p:txBody>
        </p:sp>
        <p:sp>
          <p:nvSpPr>
            <p:cNvPr id="74" name="Rounded Rectangle 73"/>
            <p:cNvSpPr/>
            <p:nvPr>
              <p:custDataLst>
                <p:tags r:id="rId2"/>
              </p:custDataLst>
            </p:nvPr>
          </p:nvSpPr>
          <p:spPr bwMode="auto">
            <a:xfrm>
              <a:off x="4660641" y="4111151"/>
              <a:ext cx="4280158" cy="409209"/>
            </a:xfrm>
            <a:prstGeom prst="roundRect">
              <a:avLst>
                <a:gd name="adj" fmla="val 13323"/>
              </a:avLst>
            </a:prstGeom>
            <a:gradFill>
              <a:gsLst>
                <a:gs pos="75000">
                  <a:schemeClr val="accent2"/>
                </a:gs>
                <a:gs pos="100000">
                  <a:schemeClr val="accent4"/>
                </a:gs>
              </a:gsLst>
              <a:lin ang="16200000" scaled="1"/>
            </a:gradFill>
            <a:ln w="190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122238" indent="-122238" algn="ctr"/>
              <a:r>
                <a:rPr lang="en-US" sz="1200" b="1" dirty="0" smtClean="0">
                  <a:solidFill>
                    <a:schemeClr val="bg1"/>
                  </a:solidFill>
                  <a:latin typeface="Arial" pitchFamily="34" charset="0"/>
                  <a:cs typeface="Arial" pitchFamily="34" charset="0"/>
                </a:rPr>
                <a:t>Extended Oracle Cloud Practice (non-Fusion)</a:t>
              </a:r>
            </a:p>
          </p:txBody>
        </p:sp>
      </p:grpSp>
      <p:grpSp>
        <p:nvGrpSpPr>
          <p:cNvPr id="3" name="Group 24"/>
          <p:cNvGrpSpPr/>
          <p:nvPr/>
        </p:nvGrpSpPr>
        <p:grpSpPr>
          <a:xfrm>
            <a:off x="228600" y="4111151"/>
            <a:ext cx="4281194" cy="2161809"/>
            <a:chOff x="228600" y="4111151"/>
            <a:chExt cx="4281194" cy="2161809"/>
          </a:xfrm>
          <a:effectLst>
            <a:outerShdw blurRad="50800" dist="38100" dir="5400000" algn="t" rotWithShape="0">
              <a:prstClr val="black">
                <a:alpha val="40000"/>
              </a:prstClr>
            </a:outerShdw>
          </a:effectLst>
        </p:grpSpPr>
        <p:sp>
          <p:nvSpPr>
            <p:cNvPr id="72" name="TextBox 71"/>
            <p:cNvSpPr txBox="1"/>
            <p:nvPr/>
          </p:nvSpPr>
          <p:spPr>
            <a:xfrm>
              <a:off x="228600" y="4444160"/>
              <a:ext cx="4281194" cy="1828800"/>
            </a:xfrm>
            <a:prstGeom prst="rect">
              <a:avLst/>
            </a:prstGeom>
            <a:gradFill>
              <a:gsLst>
                <a:gs pos="0">
                  <a:schemeClr val="accent6">
                    <a:lumMod val="20000"/>
                    <a:lumOff val="80000"/>
                  </a:schemeClr>
                </a:gs>
                <a:gs pos="100000">
                  <a:schemeClr val="bg1"/>
                </a:gs>
              </a:gsLst>
              <a:lin ang="16200000" scaled="1"/>
            </a:gradFill>
            <a:ln w="19050">
              <a:solidFill>
                <a:schemeClr val="accent2"/>
              </a:solidFill>
            </a:ln>
          </p:spPr>
          <p:txBody>
            <a:bodyPr wrap="square" tIns="182880" rtlCol="0">
              <a:noAutofit/>
            </a:bodyPr>
            <a:lstStyle/>
            <a:p>
              <a:pPr marL="122238" indent="-122238">
                <a:buClr>
                  <a:schemeClr val="accent2"/>
                </a:buClr>
                <a:buFont typeface="Wingdings" pitchFamily="2" charset="2"/>
                <a:buChar char="§"/>
              </a:pPr>
              <a:r>
                <a:rPr lang="en-US" sz="1050" dirty="0" smtClean="0">
                  <a:latin typeface="+mj-lt"/>
                  <a:cs typeface="Arial" pitchFamily="34" charset="0"/>
                </a:rPr>
                <a:t>More than 1,300 certifications across Fusion Applications </a:t>
              </a:r>
              <a:r>
                <a:rPr lang="en-US" sz="1050" dirty="0" smtClean="0">
                  <a:latin typeface="+mj-lt"/>
                </a:rPr>
                <a:t>globally </a:t>
              </a:r>
              <a:endParaRPr lang="en-US" sz="1050" dirty="0" smtClean="0">
                <a:latin typeface="+mj-lt"/>
                <a:cs typeface="Arial" pitchFamily="34" charset="0"/>
              </a:endParaRPr>
            </a:p>
            <a:p>
              <a:pPr marL="122238" indent="-122238">
                <a:buClr>
                  <a:schemeClr val="accent2"/>
                </a:buClr>
                <a:buFont typeface="Wingdings" pitchFamily="2" charset="2"/>
                <a:buChar char="§"/>
              </a:pPr>
              <a:r>
                <a:rPr lang="en-US" sz="1050" dirty="0" smtClean="0">
                  <a:latin typeface="+mj-lt"/>
                  <a:cs typeface="Arial" pitchFamily="34" charset="0"/>
                </a:rPr>
                <a:t>One of the first global SI partners to invest and develop an Oracle Fusion Applications Center of Excellence</a:t>
              </a:r>
            </a:p>
            <a:p>
              <a:pPr marL="122238" indent="-122238">
                <a:buClr>
                  <a:schemeClr val="accent2"/>
                </a:buClr>
                <a:buFont typeface="Wingdings" pitchFamily="2" charset="2"/>
                <a:buChar char="§"/>
              </a:pPr>
              <a:r>
                <a:rPr lang="en-US" sz="1050" dirty="0" smtClean="0">
                  <a:latin typeface="+mj-lt"/>
                  <a:cs typeface="Arial" pitchFamily="34" charset="0"/>
                </a:rPr>
                <a:t>First round BETA partner of Fusion Applications in 2009 with significant investment in training, testing and Center of Excellence best practice development for installation/configuration.</a:t>
              </a:r>
            </a:p>
            <a:p>
              <a:pPr marL="122238" indent="-122238">
                <a:buClr>
                  <a:schemeClr val="accent2"/>
                </a:buClr>
                <a:buFont typeface="Wingdings" pitchFamily="2" charset="2"/>
                <a:buChar char="§"/>
              </a:pPr>
              <a:r>
                <a:rPr lang="en-US" sz="1050" dirty="0" smtClean="0">
                  <a:latin typeface="+mj-lt"/>
                  <a:cs typeface="Arial" pitchFamily="34" charset="0"/>
                </a:rPr>
                <a:t>Advanced specialized certification on Oracle SOA with comprehensive toolkit for deployments</a:t>
              </a:r>
            </a:p>
            <a:p>
              <a:pPr marL="122238" indent="-122238">
                <a:buClr>
                  <a:schemeClr val="accent2"/>
                </a:buClr>
                <a:buFont typeface="Wingdings" pitchFamily="2" charset="2"/>
                <a:buChar char="§"/>
              </a:pPr>
              <a:r>
                <a:rPr lang="en-US" sz="1050" dirty="0" smtClean="0">
                  <a:latin typeface="+mj-lt"/>
                </a:rPr>
                <a:t>Successful IMPACT deliveries for Sales Cloud and HCM Cloud</a:t>
              </a:r>
            </a:p>
            <a:p>
              <a:pPr marL="122238" indent="-122238">
                <a:buClr>
                  <a:schemeClr val="accent2"/>
                </a:buClr>
                <a:buFont typeface="Wingdings" pitchFamily="2" charset="2"/>
                <a:buChar char="§"/>
              </a:pPr>
              <a:r>
                <a:rPr lang="en-US" sz="1050" dirty="0" smtClean="0">
                  <a:latin typeface="+mj-lt"/>
                  <a:cs typeface="Arial" pitchFamily="34" charset="0"/>
                </a:rPr>
                <a:t>Many global Oracle Fusion Applications successes/references</a:t>
              </a:r>
            </a:p>
          </p:txBody>
        </p:sp>
        <p:sp>
          <p:nvSpPr>
            <p:cNvPr id="145" name="Rounded Rectangle 144"/>
            <p:cNvSpPr/>
            <p:nvPr>
              <p:custDataLst>
                <p:tags r:id="rId1"/>
              </p:custDataLst>
            </p:nvPr>
          </p:nvSpPr>
          <p:spPr bwMode="auto">
            <a:xfrm>
              <a:off x="228747" y="4111151"/>
              <a:ext cx="4280900" cy="411480"/>
            </a:xfrm>
            <a:prstGeom prst="roundRect">
              <a:avLst>
                <a:gd name="adj" fmla="val 13323"/>
              </a:avLst>
            </a:prstGeom>
            <a:gradFill>
              <a:gsLst>
                <a:gs pos="75000">
                  <a:schemeClr val="accent2"/>
                </a:gs>
                <a:gs pos="100000">
                  <a:schemeClr val="accent4"/>
                </a:gs>
              </a:gsLst>
              <a:lin ang="16200000" scaled="1"/>
            </a:gradFill>
            <a:ln w="190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122238" indent="-122238" algn="ctr"/>
              <a:r>
                <a:rPr lang="en-US" sz="1200" b="1" dirty="0" smtClean="0">
                  <a:solidFill>
                    <a:schemeClr val="bg1"/>
                  </a:solidFill>
                  <a:latin typeface="Arial" pitchFamily="34" charset="0"/>
                  <a:cs typeface="Arial" pitchFamily="34" charset="0"/>
                </a:rPr>
                <a:t> Oracle Fusion/Cloud Applications Practice</a:t>
              </a:r>
            </a:p>
          </p:txBody>
        </p:sp>
      </p:grpSp>
      <p:sp>
        <p:nvSpPr>
          <p:cNvPr id="23" name="Rectangle 22"/>
          <p:cNvSpPr/>
          <p:nvPr/>
        </p:nvSpPr>
        <p:spPr>
          <a:xfrm>
            <a:off x="1585990" y="2814617"/>
            <a:ext cx="5029200" cy="1107996"/>
          </a:xfrm>
          <a:prstGeom prst="rect">
            <a:avLst/>
          </a:prstGeom>
        </p:spPr>
        <p:txBody>
          <a:bodyPr wrap="square">
            <a:spAutoFit/>
          </a:bodyPr>
          <a:lstStyle/>
          <a:p>
            <a:pPr algn="ctr"/>
            <a:r>
              <a:rPr lang="en-US" sz="1100" b="1" dirty="0" smtClean="0">
                <a:solidFill>
                  <a:srgbClr val="C00000"/>
                </a:solidFill>
              </a:rPr>
              <a:t>Capgemini is one of Oracle's first global installation partners </a:t>
            </a:r>
            <a:br>
              <a:rPr lang="en-US" sz="1100" b="1" dirty="0" smtClean="0">
                <a:solidFill>
                  <a:srgbClr val="C00000"/>
                </a:solidFill>
              </a:rPr>
            </a:br>
            <a:r>
              <a:rPr lang="en-US" sz="1100" b="1" dirty="0" smtClean="0">
                <a:solidFill>
                  <a:srgbClr val="C00000"/>
                </a:solidFill>
              </a:rPr>
              <a:t>qualified to install Oracle Fusion Applications.</a:t>
            </a:r>
            <a:br>
              <a:rPr lang="en-US" sz="1100" b="1" dirty="0" smtClean="0">
                <a:solidFill>
                  <a:srgbClr val="C00000"/>
                </a:solidFill>
              </a:rPr>
            </a:br>
            <a:r>
              <a:rPr lang="en-US" sz="1100" b="1" dirty="0" smtClean="0">
                <a:solidFill>
                  <a:srgbClr val="C00000"/>
                </a:solidFill>
              </a:rPr>
              <a:t> </a:t>
            </a:r>
          </a:p>
          <a:p>
            <a:pPr lvl="0" algn="ctr"/>
            <a:r>
              <a:rPr lang="en-US" sz="1100" dirty="0">
                <a:solidFill>
                  <a:srgbClr val="000000"/>
                </a:solidFill>
              </a:rPr>
              <a:t>Capgemini’s </a:t>
            </a:r>
            <a:r>
              <a:rPr lang="en-US" sz="1100" b="1" dirty="0">
                <a:solidFill>
                  <a:srgbClr val="C00000"/>
                </a:solidFill>
              </a:rPr>
              <a:t>IMPACT</a:t>
            </a:r>
            <a:r>
              <a:rPr lang="en-US" sz="1100" dirty="0">
                <a:solidFill>
                  <a:srgbClr val="000000"/>
                </a:solidFill>
              </a:rPr>
              <a:t> (</a:t>
            </a:r>
            <a:r>
              <a:rPr lang="en-US" sz="1100" b="1" dirty="0">
                <a:solidFill>
                  <a:srgbClr val="C00000"/>
                </a:solidFill>
              </a:rPr>
              <a:t>I</a:t>
            </a:r>
            <a:r>
              <a:rPr lang="en-US" sz="1100" dirty="0">
                <a:solidFill>
                  <a:srgbClr val="000000"/>
                </a:solidFill>
              </a:rPr>
              <a:t>ntegrated </a:t>
            </a:r>
            <a:r>
              <a:rPr lang="en-US" sz="1100" b="1" dirty="0">
                <a:solidFill>
                  <a:srgbClr val="C00000"/>
                </a:solidFill>
              </a:rPr>
              <a:t>M</a:t>
            </a:r>
            <a:r>
              <a:rPr lang="en-US" sz="1100" dirty="0">
                <a:solidFill>
                  <a:srgbClr val="000000"/>
                </a:solidFill>
              </a:rPr>
              <a:t>ethod for </a:t>
            </a:r>
            <a:r>
              <a:rPr lang="en-US" sz="1100" b="1" dirty="0">
                <a:solidFill>
                  <a:srgbClr val="C00000"/>
                </a:solidFill>
              </a:rPr>
              <a:t>P</a:t>
            </a:r>
            <a:r>
              <a:rPr lang="en-US" sz="1100" dirty="0">
                <a:solidFill>
                  <a:srgbClr val="000000"/>
                </a:solidFill>
              </a:rPr>
              <a:t>roven, </a:t>
            </a:r>
            <a:r>
              <a:rPr lang="en-US" sz="1100" b="1" dirty="0">
                <a:solidFill>
                  <a:srgbClr val="C00000"/>
                </a:solidFill>
              </a:rPr>
              <a:t>A</a:t>
            </a:r>
            <a:r>
              <a:rPr lang="en-US" sz="1100" dirty="0">
                <a:solidFill>
                  <a:srgbClr val="000000"/>
                </a:solidFill>
              </a:rPr>
              <a:t>ccelerated </a:t>
            </a:r>
            <a:r>
              <a:rPr lang="en-US" sz="1100" b="1" dirty="0">
                <a:solidFill>
                  <a:srgbClr val="C00000"/>
                </a:solidFill>
              </a:rPr>
              <a:t>C</a:t>
            </a:r>
            <a:r>
              <a:rPr lang="en-US" sz="1100" dirty="0">
                <a:solidFill>
                  <a:srgbClr val="000000"/>
                </a:solidFill>
              </a:rPr>
              <a:t>loud </a:t>
            </a:r>
            <a:r>
              <a:rPr lang="en-US" sz="1100" b="1" dirty="0">
                <a:solidFill>
                  <a:srgbClr val="C00000"/>
                </a:solidFill>
              </a:rPr>
              <a:t>T</a:t>
            </a:r>
            <a:r>
              <a:rPr lang="en-US" sz="1100" dirty="0">
                <a:solidFill>
                  <a:srgbClr val="000000"/>
                </a:solidFill>
              </a:rPr>
              <a:t>ransformation) </a:t>
            </a:r>
            <a:r>
              <a:rPr lang="en-US" sz="1100" dirty="0" smtClean="0">
                <a:solidFill>
                  <a:srgbClr val="000000"/>
                </a:solidFill>
              </a:rPr>
              <a:t>is </a:t>
            </a:r>
            <a:r>
              <a:rPr lang="en-US" sz="1100" dirty="0">
                <a:solidFill>
                  <a:srgbClr val="000000"/>
                </a:solidFill>
              </a:rPr>
              <a:t>an accelerated approach </a:t>
            </a:r>
            <a:r>
              <a:rPr lang="en-US" sz="1100" dirty="0" smtClean="0">
                <a:solidFill>
                  <a:srgbClr val="000000"/>
                </a:solidFill>
              </a:rPr>
              <a:t>and methodology to quickly configure, align and leverage </a:t>
            </a:r>
            <a:r>
              <a:rPr lang="en-US" sz="1100" dirty="0">
                <a:solidFill>
                  <a:srgbClr val="000000"/>
                </a:solidFill>
              </a:rPr>
              <a:t>Oracle Cloud </a:t>
            </a:r>
            <a:r>
              <a:rPr lang="en-US" sz="1100" dirty="0" smtClean="0">
                <a:solidFill>
                  <a:srgbClr val="000000"/>
                </a:solidFill>
              </a:rPr>
              <a:t>Applications</a:t>
            </a:r>
            <a:endParaRPr lang="en-US" sz="1100" b="1" dirty="0" smtClean="0">
              <a:solidFill>
                <a:srgbClr val="C00000"/>
              </a:solidFill>
            </a:endParaRPr>
          </a:p>
        </p:txBody>
      </p:sp>
      <p:pic>
        <p:nvPicPr>
          <p:cNvPr id="4" name="Picture 3"/>
          <p:cNvPicPr>
            <a:picLocks noChangeAspect="1"/>
          </p:cNvPicPr>
          <p:nvPr/>
        </p:nvPicPr>
        <p:blipFill>
          <a:blip r:embed="rId7" cstate="print"/>
          <a:stretch>
            <a:fillRect/>
          </a:stretch>
        </p:blipFill>
        <p:spPr>
          <a:xfrm>
            <a:off x="292691" y="2162212"/>
            <a:ext cx="1649199" cy="93145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Rectangle 2"/>
          <p:cNvSpPr>
            <a:spLocks noGrp="1" noChangeArrowheads="1"/>
          </p:cNvSpPr>
          <p:nvPr>
            <p:ph type="title"/>
          </p:nvPr>
        </p:nvSpPr>
        <p:spPr/>
        <p:txBody>
          <a:bodyPr/>
          <a:lstStyle/>
          <a:p>
            <a:r>
              <a:rPr lang="en-US" altLang="en-GB" dirty="0" smtClean="0"/>
              <a:t>Table of Contents</a:t>
            </a:r>
            <a:endParaRPr lang="en-US" dirty="0"/>
          </a:p>
        </p:txBody>
      </p:sp>
      <p:grpSp>
        <p:nvGrpSpPr>
          <p:cNvPr id="2" name="Group 7"/>
          <p:cNvGrpSpPr/>
          <p:nvPr/>
        </p:nvGrpSpPr>
        <p:grpSpPr>
          <a:xfrm rot="3784749">
            <a:off x="-295898" y="2114943"/>
            <a:ext cx="2819735" cy="2150158"/>
            <a:chOff x="6270431" y="1174750"/>
            <a:chExt cx="2299773" cy="1753666"/>
          </a:xfrm>
        </p:grpSpPr>
        <p:grpSp>
          <p:nvGrpSpPr>
            <p:cNvPr id="3" name="Group 29"/>
            <p:cNvGrpSpPr/>
            <p:nvPr/>
          </p:nvGrpSpPr>
          <p:grpSpPr>
            <a:xfrm>
              <a:off x="7493230" y="2193341"/>
              <a:ext cx="687975" cy="735075"/>
              <a:chOff x="8557418" y="1216754"/>
              <a:chExt cx="1346449" cy="1438631"/>
            </a:xfrm>
          </p:grpSpPr>
          <p:sp>
            <p:nvSpPr>
              <p:cNvPr id="16" name="Freeform 282"/>
              <p:cNvSpPr>
                <a:spLocks/>
              </p:cNvSpPr>
              <p:nvPr/>
            </p:nvSpPr>
            <p:spPr bwMode="auto">
              <a:xfrm>
                <a:off x="8557418" y="1216754"/>
                <a:ext cx="1346449" cy="1438631"/>
              </a:xfrm>
              <a:custGeom>
                <a:avLst/>
                <a:gdLst>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263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9106 w 10000"/>
                  <a:gd name="connsiteY56" fmla="*/ 1250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172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3382 w 10000"/>
                  <a:gd name="connsiteY109"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382 w 10000"/>
                  <a:gd name="connsiteY110"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129 w 10000"/>
                  <a:gd name="connsiteY110" fmla="*/ 9389 h 10000"/>
                  <a:gd name="connsiteX111" fmla="*/ 3382 w 10000"/>
                  <a:gd name="connsiteY111"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200 w 10000"/>
                  <a:gd name="connsiteY110" fmla="*/ 9621 h 10000"/>
                  <a:gd name="connsiteX111" fmla="*/ 3382 w 10000"/>
                  <a:gd name="connsiteY111"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030 w 10000"/>
                  <a:gd name="connsiteY110" fmla="*/ 9468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51 w 10000"/>
                  <a:gd name="connsiteY109" fmla="*/ 8603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51 w 10000"/>
                  <a:gd name="connsiteY109" fmla="*/ 8840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827 w 10000"/>
                  <a:gd name="connsiteY109" fmla="*/ 8641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21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39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21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0000" h="10000">
                    <a:moveTo>
                      <a:pt x="3382" y="9562"/>
                    </a:moveTo>
                    <a:lnTo>
                      <a:pt x="3897" y="8613"/>
                    </a:lnTo>
                    <a:lnTo>
                      <a:pt x="4338" y="8686"/>
                    </a:lnTo>
                    <a:lnTo>
                      <a:pt x="4485" y="9708"/>
                    </a:lnTo>
                    <a:lnTo>
                      <a:pt x="4485" y="9708"/>
                    </a:lnTo>
                    <a:cubicBezTo>
                      <a:pt x="4510" y="9781"/>
                      <a:pt x="4534" y="9854"/>
                      <a:pt x="4559" y="9927"/>
                    </a:cubicBezTo>
                    <a:lnTo>
                      <a:pt x="4559" y="9927"/>
                    </a:lnTo>
                    <a:lnTo>
                      <a:pt x="4632" y="10000"/>
                    </a:lnTo>
                    <a:lnTo>
                      <a:pt x="4632" y="10000"/>
                    </a:lnTo>
                    <a:lnTo>
                      <a:pt x="4779" y="10000"/>
                    </a:lnTo>
                    <a:lnTo>
                      <a:pt x="6029" y="9927"/>
                    </a:lnTo>
                    <a:lnTo>
                      <a:pt x="6029" y="9927"/>
                    </a:lnTo>
                    <a:lnTo>
                      <a:pt x="6250" y="9781"/>
                    </a:lnTo>
                    <a:lnTo>
                      <a:pt x="6250" y="9781"/>
                    </a:lnTo>
                    <a:cubicBezTo>
                      <a:pt x="6275" y="9708"/>
                      <a:pt x="6299" y="9635"/>
                      <a:pt x="6324" y="9562"/>
                    </a:cubicBezTo>
                    <a:cubicBezTo>
                      <a:pt x="6299" y="9221"/>
                      <a:pt x="6275" y="8881"/>
                      <a:pt x="6250" y="8540"/>
                    </a:cubicBezTo>
                    <a:lnTo>
                      <a:pt x="6618" y="8321"/>
                    </a:lnTo>
                    <a:lnTo>
                      <a:pt x="7353" y="9124"/>
                    </a:lnTo>
                    <a:lnTo>
                      <a:pt x="7353" y="9124"/>
                    </a:lnTo>
                    <a:lnTo>
                      <a:pt x="7574" y="9270"/>
                    </a:lnTo>
                    <a:lnTo>
                      <a:pt x="7574" y="9270"/>
                    </a:lnTo>
                    <a:lnTo>
                      <a:pt x="7721" y="9124"/>
                    </a:lnTo>
                    <a:lnTo>
                      <a:pt x="8750" y="8321"/>
                    </a:lnTo>
                    <a:lnTo>
                      <a:pt x="8750" y="8321"/>
                    </a:lnTo>
                    <a:cubicBezTo>
                      <a:pt x="8775" y="8272"/>
                      <a:pt x="8799" y="8224"/>
                      <a:pt x="8824" y="8175"/>
                    </a:cubicBezTo>
                    <a:lnTo>
                      <a:pt x="8824" y="8175"/>
                    </a:lnTo>
                    <a:cubicBezTo>
                      <a:pt x="8799" y="8102"/>
                      <a:pt x="8775" y="8029"/>
                      <a:pt x="8750" y="7956"/>
                    </a:cubicBezTo>
                    <a:lnTo>
                      <a:pt x="8088" y="7153"/>
                    </a:lnTo>
                    <a:lnTo>
                      <a:pt x="8309" y="6788"/>
                    </a:lnTo>
                    <a:lnTo>
                      <a:pt x="9338" y="7007"/>
                    </a:lnTo>
                    <a:lnTo>
                      <a:pt x="9338" y="7007"/>
                    </a:lnTo>
                    <a:lnTo>
                      <a:pt x="9559" y="6934"/>
                    </a:lnTo>
                    <a:lnTo>
                      <a:pt x="9559" y="6934"/>
                    </a:lnTo>
                    <a:lnTo>
                      <a:pt x="9706" y="6788"/>
                    </a:lnTo>
                    <a:lnTo>
                      <a:pt x="10000" y="5474"/>
                    </a:lnTo>
                    <a:lnTo>
                      <a:pt x="10000" y="5474"/>
                    </a:lnTo>
                    <a:lnTo>
                      <a:pt x="10000" y="5255"/>
                    </a:lnTo>
                    <a:lnTo>
                      <a:pt x="10000" y="5255"/>
                    </a:lnTo>
                    <a:lnTo>
                      <a:pt x="9779" y="5182"/>
                    </a:lnTo>
                    <a:lnTo>
                      <a:pt x="8750" y="4891"/>
                    </a:lnTo>
                    <a:cubicBezTo>
                      <a:pt x="8725" y="4769"/>
                      <a:pt x="8701" y="4648"/>
                      <a:pt x="8676" y="4526"/>
                    </a:cubicBezTo>
                    <a:lnTo>
                      <a:pt x="9706" y="4088"/>
                    </a:lnTo>
                    <a:lnTo>
                      <a:pt x="9706" y="4088"/>
                    </a:lnTo>
                    <a:lnTo>
                      <a:pt x="9853" y="3869"/>
                    </a:lnTo>
                    <a:lnTo>
                      <a:pt x="9853" y="3869"/>
                    </a:lnTo>
                    <a:lnTo>
                      <a:pt x="9853" y="3723"/>
                    </a:lnTo>
                    <a:lnTo>
                      <a:pt x="9338" y="2482"/>
                    </a:lnTo>
                    <a:lnTo>
                      <a:pt x="9338" y="2482"/>
                    </a:lnTo>
                    <a:lnTo>
                      <a:pt x="9118" y="2336"/>
                    </a:lnTo>
                    <a:lnTo>
                      <a:pt x="9118" y="2336"/>
                    </a:lnTo>
                    <a:lnTo>
                      <a:pt x="8971" y="2336"/>
                    </a:lnTo>
                    <a:lnTo>
                      <a:pt x="7941" y="2774"/>
                    </a:lnTo>
                    <a:lnTo>
                      <a:pt x="7647" y="2409"/>
                    </a:lnTo>
                    <a:lnTo>
                      <a:pt x="8162" y="1460"/>
                    </a:lnTo>
                    <a:lnTo>
                      <a:pt x="8162" y="1460"/>
                    </a:lnTo>
                    <a:cubicBezTo>
                      <a:pt x="8187" y="1406"/>
                      <a:pt x="8213" y="1351"/>
                      <a:pt x="8238" y="1297"/>
                    </a:cubicBezTo>
                    <a:lnTo>
                      <a:pt x="8088" y="1095"/>
                    </a:lnTo>
                    <a:lnTo>
                      <a:pt x="6985" y="438"/>
                    </a:lnTo>
                    <a:lnTo>
                      <a:pt x="6985" y="438"/>
                    </a:lnTo>
                    <a:lnTo>
                      <a:pt x="6765" y="438"/>
                    </a:lnTo>
                    <a:lnTo>
                      <a:pt x="6618" y="584"/>
                    </a:lnTo>
                    <a:lnTo>
                      <a:pt x="6029" y="1460"/>
                    </a:lnTo>
                    <a:lnTo>
                      <a:pt x="5588" y="1387"/>
                    </a:lnTo>
                    <a:cubicBezTo>
                      <a:pt x="5564" y="1022"/>
                      <a:pt x="5539" y="657"/>
                      <a:pt x="5515" y="292"/>
                    </a:cubicBezTo>
                    <a:lnTo>
                      <a:pt x="5515" y="292"/>
                    </a:lnTo>
                    <a:lnTo>
                      <a:pt x="5368" y="73"/>
                    </a:lnTo>
                    <a:lnTo>
                      <a:pt x="5368" y="73"/>
                    </a:lnTo>
                    <a:lnTo>
                      <a:pt x="5221" y="0"/>
                    </a:lnTo>
                    <a:lnTo>
                      <a:pt x="3897" y="219"/>
                    </a:lnTo>
                    <a:lnTo>
                      <a:pt x="3897" y="219"/>
                    </a:lnTo>
                    <a:lnTo>
                      <a:pt x="3750" y="292"/>
                    </a:lnTo>
                    <a:lnTo>
                      <a:pt x="3603" y="438"/>
                    </a:lnTo>
                    <a:lnTo>
                      <a:pt x="3750" y="1606"/>
                    </a:lnTo>
                    <a:lnTo>
                      <a:pt x="3382" y="1679"/>
                    </a:lnTo>
                    <a:lnTo>
                      <a:pt x="2574" y="803"/>
                    </a:lnTo>
                    <a:lnTo>
                      <a:pt x="2574" y="803"/>
                    </a:lnTo>
                    <a:lnTo>
                      <a:pt x="2426" y="730"/>
                    </a:lnTo>
                    <a:lnTo>
                      <a:pt x="2206" y="803"/>
                    </a:lnTo>
                    <a:lnTo>
                      <a:pt x="1176" y="1752"/>
                    </a:lnTo>
                    <a:lnTo>
                      <a:pt x="1176" y="1752"/>
                    </a:lnTo>
                    <a:cubicBezTo>
                      <a:pt x="1152" y="1825"/>
                      <a:pt x="1127" y="1898"/>
                      <a:pt x="1103" y="1971"/>
                    </a:cubicBezTo>
                    <a:lnTo>
                      <a:pt x="1103" y="1971"/>
                    </a:lnTo>
                    <a:cubicBezTo>
                      <a:pt x="1127" y="2020"/>
                      <a:pt x="1152" y="2068"/>
                      <a:pt x="1176" y="2117"/>
                    </a:cubicBezTo>
                    <a:lnTo>
                      <a:pt x="1838" y="2993"/>
                    </a:lnTo>
                    <a:lnTo>
                      <a:pt x="1691" y="3212"/>
                    </a:lnTo>
                    <a:lnTo>
                      <a:pt x="662" y="3066"/>
                    </a:lnTo>
                    <a:lnTo>
                      <a:pt x="662" y="3066"/>
                    </a:lnTo>
                    <a:lnTo>
                      <a:pt x="441" y="3066"/>
                    </a:lnTo>
                    <a:lnTo>
                      <a:pt x="441" y="3066"/>
                    </a:lnTo>
                    <a:lnTo>
                      <a:pt x="294" y="3212"/>
                    </a:lnTo>
                    <a:lnTo>
                      <a:pt x="0" y="4526"/>
                    </a:lnTo>
                    <a:lnTo>
                      <a:pt x="0" y="4526"/>
                    </a:lnTo>
                    <a:lnTo>
                      <a:pt x="0" y="4818"/>
                    </a:lnTo>
                    <a:lnTo>
                      <a:pt x="0" y="4818"/>
                    </a:lnTo>
                    <a:lnTo>
                      <a:pt x="147" y="4891"/>
                    </a:lnTo>
                    <a:lnTo>
                      <a:pt x="1176" y="5109"/>
                    </a:lnTo>
                    <a:cubicBezTo>
                      <a:pt x="1225" y="5255"/>
                      <a:pt x="1275" y="5401"/>
                      <a:pt x="1324" y="5547"/>
                    </a:cubicBezTo>
                    <a:lnTo>
                      <a:pt x="294" y="5912"/>
                    </a:lnTo>
                    <a:lnTo>
                      <a:pt x="294" y="5912"/>
                    </a:lnTo>
                    <a:lnTo>
                      <a:pt x="147" y="6131"/>
                    </a:lnTo>
                    <a:lnTo>
                      <a:pt x="147" y="6277"/>
                    </a:lnTo>
                    <a:lnTo>
                      <a:pt x="662" y="7591"/>
                    </a:lnTo>
                    <a:lnTo>
                      <a:pt x="662" y="7591"/>
                    </a:lnTo>
                    <a:lnTo>
                      <a:pt x="809" y="7664"/>
                    </a:lnTo>
                    <a:lnTo>
                      <a:pt x="809" y="7664"/>
                    </a:lnTo>
                    <a:lnTo>
                      <a:pt x="1029" y="7664"/>
                    </a:lnTo>
                    <a:lnTo>
                      <a:pt x="2059" y="7299"/>
                    </a:lnTo>
                    <a:lnTo>
                      <a:pt x="2353" y="7591"/>
                    </a:lnTo>
                    <a:lnTo>
                      <a:pt x="1765" y="8540"/>
                    </a:lnTo>
                    <a:cubicBezTo>
                      <a:pt x="1750" y="8561"/>
                      <a:pt x="1736" y="8582"/>
                      <a:pt x="1721" y="8603"/>
                    </a:cubicBezTo>
                    <a:lnTo>
                      <a:pt x="1951" y="8840"/>
                    </a:lnTo>
                    <a:lnTo>
                      <a:pt x="3012" y="9567"/>
                    </a:lnTo>
                    <a:lnTo>
                      <a:pt x="3200" y="9621"/>
                    </a:lnTo>
                    <a:lnTo>
                      <a:pt x="3382" y="9562"/>
                    </a:lnTo>
                    <a:close/>
                  </a:path>
                </a:pathLst>
              </a:custGeom>
              <a:noFill/>
              <a:ln w="571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Oval 16"/>
              <p:cNvSpPr/>
              <p:nvPr/>
            </p:nvSpPr>
            <p:spPr>
              <a:xfrm>
                <a:off x="9056134" y="1752306"/>
                <a:ext cx="366317" cy="37803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grpSp>
          <p:nvGrpSpPr>
            <p:cNvPr id="4" name="Group 24"/>
            <p:cNvGrpSpPr/>
            <p:nvPr/>
          </p:nvGrpSpPr>
          <p:grpSpPr>
            <a:xfrm>
              <a:off x="6270431" y="1216754"/>
              <a:ext cx="1346449" cy="1438631"/>
              <a:chOff x="6270431" y="1216754"/>
              <a:chExt cx="1346449" cy="1438631"/>
            </a:xfrm>
          </p:grpSpPr>
          <p:sp>
            <p:nvSpPr>
              <p:cNvPr id="14" name="Freeform 282"/>
              <p:cNvSpPr>
                <a:spLocks/>
              </p:cNvSpPr>
              <p:nvPr/>
            </p:nvSpPr>
            <p:spPr bwMode="auto">
              <a:xfrm>
                <a:off x="6270431" y="1216754"/>
                <a:ext cx="1346449" cy="1438631"/>
              </a:xfrm>
              <a:custGeom>
                <a:avLst/>
                <a:gdLst>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263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9106 w 10000"/>
                  <a:gd name="connsiteY56" fmla="*/ 1250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172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0000" h="10000">
                    <a:moveTo>
                      <a:pt x="3382" y="9562"/>
                    </a:moveTo>
                    <a:lnTo>
                      <a:pt x="3897" y="8613"/>
                    </a:lnTo>
                    <a:lnTo>
                      <a:pt x="4338" y="8686"/>
                    </a:lnTo>
                    <a:lnTo>
                      <a:pt x="4485" y="9708"/>
                    </a:lnTo>
                    <a:lnTo>
                      <a:pt x="4485" y="9708"/>
                    </a:lnTo>
                    <a:cubicBezTo>
                      <a:pt x="4510" y="9781"/>
                      <a:pt x="4534" y="9854"/>
                      <a:pt x="4559" y="9927"/>
                    </a:cubicBezTo>
                    <a:lnTo>
                      <a:pt x="4559" y="9927"/>
                    </a:lnTo>
                    <a:lnTo>
                      <a:pt x="4632" y="10000"/>
                    </a:lnTo>
                    <a:lnTo>
                      <a:pt x="4632" y="10000"/>
                    </a:lnTo>
                    <a:lnTo>
                      <a:pt x="4779" y="10000"/>
                    </a:lnTo>
                    <a:lnTo>
                      <a:pt x="6029" y="9927"/>
                    </a:lnTo>
                    <a:lnTo>
                      <a:pt x="6029" y="9927"/>
                    </a:lnTo>
                    <a:lnTo>
                      <a:pt x="6250" y="9781"/>
                    </a:lnTo>
                    <a:lnTo>
                      <a:pt x="6250" y="9781"/>
                    </a:lnTo>
                    <a:cubicBezTo>
                      <a:pt x="6275" y="9708"/>
                      <a:pt x="6299" y="9635"/>
                      <a:pt x="6324" y="9562"/>
                    </a:cubicBezTo>
                    <a:cubicBezTo>
                      <a:pt x="6299" y="9221"/>
                      <a:pt x="6275" y="8881"/>
                      <a:pt x="6250" y="8540"/>
                    </a:cubicBezTo>
                    <a:lnTo>
                      <a:pt x="6618" y="8321"/>
                    </a:lnTo>
                    <a:lnTo>
                      <a:pt x="7353" y="9124"/>
                    </a:lnTo>
                    <a:lnTo>
                      <a:pt x="7353" y="9124"/>
                    </a:lnTo>
                    <a:lnTo>
                      <a:pt x="7574" y="9270"/>
                    </a:lnTo>
                    <a:lnTo>
                      <a:pt x="7574" y="9270"/>
                    </a:lnTo>
                    <a:lnTo>
                      <a:pt x="7721" y="9124"/>
                    </a:lnTo>
                    <a:lnTo>
                      <a:pt x="8750" y="8321"/>
                    </a:lnTo>
                    <a:lnTo>
                      <a:pt x="8750" y="8321"/>
                    </a:lnTo>
                    <a:cubicBezTo>
                      <a:pt x="8775" y="8272"/>
                      <a:pt x="8799" y="8224"/>
                      <a:pt x="8824" y="8175"/>
                    </a:cubicBezTo>
                    <a:lnTo>
                      <a:pt x="8824" y="8175"/>
                    </a:lnTo>
                    <a:cubicBezTo>
                      <a:pt x="8799" y="8102"/>
                      <a:pt x="8775" y="8029"/>
                      <a:pt x="8750" y="7956"/>
                    </a:cubicBezTo>
                    <a:lnTo>
                      <a:pt x="8088" y="7153"/>
                    </a:lnTo>
                    <a:lnTo>
                      <a:pt x="8309" y="6788"/>
                    </a:lnTo>
                    <a:lnTo>
                      <a:pt x="9338" y="7007"/>
                    </a:lnTo>
                    <a:lnTo>
                      <a:pt x="9338" y="7007"/>
                    </a:lnTo>
                    <a:lnTo>
                      <a:pt x="9559" y="6934"/>
                    </a:lnTo>
                    <a:lnTo>
                      <a:pt x="9559" y="6934"/>
                    </a:lnTo>
                    <a:lnTo>
                      <a:pt x="9706" y="6788"/>
                    </a:lnTo>
                    <a:lnTo>
                      <a:pt x="10000" y="5474"/>
                    </a:lnTo>
                    <a:lnTo>
                      <a:pt x="10000" y="5474"/>
                    </a:lnTo>
                    <a:lnTo>
                      <a:pt x="10000" y="5255"/>
                    </a:lnTo>
                    <a:lnTo>
                      <a:pt x="10000" y="5255"/>
                    </a:lnTo>
                    <a:lnTo>
                      <a:pt x="9779" y="5182"/>
                    </a:lnTo>
                    <a:lnTo>
                      <a:pt x="8750" y="4891"/>
                    </a:lnTo>
                    <a:cubicBezTo>
                      <a:pt x="8725" y="4769"/>
                      <a:pt x="8701" y="4648"/>
                      <a:pt x="8676" y="4526"/>
                    </a:cubicBezTo>
                    <a:lnTo>
                      <a:pt x="9706" y="4088"/>
                    </a:lnTo>
                    <a:lnTo>
                      <a:pt x="9706" y="4088"/>
                    </a:lnTo>
                    <a:lnTo>
                      <a:pt x="9853" y="3869"/>
                    </a:lnTo>
                    <a:lnTo>
                      <a:pt x="9853" y="3869"/>
                    </a:lnTo>
                    <a:lnTo>
                      <a:pt x="9853" y="3723"/>
                    </a:lnTo>
                    <a:lnTo>
                      <a:pt x="9338" y="2482"/>
                    </a:lnTo>
                    <a:lnTo>
                      <a:pt x="9338" y="2482"/>
                    </a:lnTo>
                    <a:lnTo>
                      <a:pt x="9118" y="2336"/>
                    </a:lnTo>
                    <a:lnTo>
                      <a:pt x="9118" y="2336"/>
                    </a:lnTo>
                    <a:lnTo>
                      <a:pt x="8971" y="2336"/>
                    </a:lnTo>
                    <a:lnTo>
                      <a:pt x="7941" y="2774"/>
                    </a:lnTo>
                    <a:lnTo>
                      <a:pt x="7647" y="2409"/>
                    </a:lnTo>
                    <a:lnTo>
                      <a:pt x="8162" y="1460"/>
                    </a:lnTo>
                    <a:lnTo>
                      <a:pt x="8162" y="1460"/>
                    </a:lnTo>
                    <a:cubicBezTo>
                      <a:pt x="8187" y="1406"/>
                      <a:pt x="8213" y="1351"/>
                      <a:pt x="8238" y="1297"/>
                    </a:cubicBezTo>
                    <a:lnTo>
                      <a:pt x="8088" y="1095"/>
                    </a:lnTo>
                    <a:lnTo>
                      <a:pt x="6985" y="438"/>
                    </a:lnTo>
                    <a:lnTo>
                      <a:pt x="6985" y="438"/>
                    </a:lnTo>
                    <a:lnTo>
                      <a:pt x="6765" y="438"/>
                    </a:lnTo>
                    <a:lnTo>
                      <a:pt x="6618" y="584"/>
                    </a:lnTo>
                    <a:lnTo>
                      <a:pt x="6029" y="1460"/>
                    </a:lnTo>
                    <a:lnTo>
                      <a:pt x="5588" y="1387"/>
                    </a:lnTo>
                    <a:cubicBezTo>
                      <a:pt x="5564" y="1022"/>
                      <a:pt x="5539" y="657"/>
                      <a:pt x="5515" y="292"/>
                    </a:cubicBezTo>
                    <a:lnTo>
                      <a:pt x="5515" y="292"/>
                    </a:lnTo>
                    <a:lnTo>
                      <a:pt x="5368" y="73"/>
                    </a:lnTo>
                    <a:lnTo>
                      <a:pt x="5368" y="73"/>
                    </a:lnTo>
                    <a:lnTo>
                      <a:pt x="5221" y="0"/>
                    </a:lnTo>
                    <a:lnTo>
                      <a:pt x="3897" y="219"/>
                    </a:lnTo>
                    <a:lnTo>
                      <a:pt x="3897" y="219"/>
                    </a:lnTo>
                    <a:lnTo>
                      <a:pt x="3750" y="292"/>
                    </a:lnTo>
                    <a:lnTo>
                      <a:pt x="3603" y="438"/>
                    </a:lnTo>
                    <a:lnTo>
                      <a:pt x="3750" y="1606"/>
                    </a:lnTo>
                    <a:lnTo>
                      <a:pt x="3382" y="1679"/>
                    </a:lnTo>
                    <a:lnTo>
                      <a:pt x="2574" y="803"/>
                    </a:lnTo>
                    <a:lnTo>
                      <a:pt x="2574" y="803"/>
                    </a:lnTo>
                    <a:lnTo>
                      <a:pt x="2426" y="730"/>
                    </a:lnTo>
                    <a:lnTo>
                      <a:pt x="2206" y="803"/>
                    </a:lnTo>
                    <a:lnTo>
                      <a:pt x="1176" y="1752"/>
                    </a:lnTo>
                    <a:lnTo>
                      <a:pt x="1176" y="1752"/>
                    </a:lnTo>
                    <a:cubicBezTo>
                      <a:pt x="1152" y="1825"/>
                      <a:pt x="1127" y="1898"/>
                      <a:pt x="1103" y="1971"/>
                    </a:cubicBezTo>
                    <a:lnTo>
                      <a:pt x="1103" y="1971"/>
                    </a:lnTo>
                    <a:cubicBezTo>
                      <a:pt x="1127" y="2020"/>
                      <a:pt x="1152" y="2068"/>
                      <a:pt x="1176" y="2117"/>
                    </a:cubicBezTo>
                    <a:lnTo>
                      <a:pt x="1838" y="2993"/>
                    </a:lnTo>
                    <a:lnTo>
                      <a:pt x="1691" y="3212"/>
                    </a:lnTo>
                    <a:lnTo>
                      <a:pt x="662" y="3066"/>
                    </a:lnTo>
                    <a:lnTo>
                      <a:pt x="662" y="3066"/>
                    </a:lnTo>
                    <a:lnTo>
                      <a:pt x="441" y="3066"/>
                    </a:lnTo>
                    <a:lnTo>
                      <a:pt x="441" y="3066"/>
                    </a:lnTo>
                    <a:lnTo>
                      <a:pt x="294" y="3212"/>
                    </a:lnTo>
                    <a:lnTo>
                      <a:pt x="0" y="4526"/>
                    </a:lnTo>
                    <a:lnTo>
                      <a:pt x="0" y="4526"/>
                    </a:lnTo>
                    <a:lnTo>
                      <a:pt x="0" y="4818"/>
                    </a:lnTo>
                    <a:lnTo>
                      <a:pt x="0" y="4818"/>
                    </a:lnTo>
                    <a:lnTo>
                      <a:pt x="147" y="4891"/>
                    </a:lnTo>
                    <a:lnTo>
                      <a:pt x="1176" y="5109"/>
                    </a:lnTo>
                    <a:cubicBezTo>
                      <a:pt x="1225" y="5255"/>
                      <a:pt x="1275" y="5401"/>
                      <a:pt x="1324" y="5547"/>
                    </a:cubicBezTo>
                    <a:lnTo>
                      <a:pt x="294" y="5912"/>
                    </a:lnTo>
                    <a:lnTo>
                      <a:pt x="294" y="5912"/>
                    </a:lnTo>
                    <a:lnTo>
                      <a:pt x="147" y="6131"/>
                    </a:lnTo>
                    <a:lnTo>
                      <a:pt x="147" y="6277"/>
                    </a:lnTo>
                    <a:lnTo>
                      <a:pt x="662" y="7591"/>
                    </a:lnTo>
                    <a:lnTo>
                      <a:pt x="662" y="7591"/>
                    </a:lnTo>
                    <a:lnTo>
                      <a:pt x="809" y="7664"/>
                    </a:lnTo>
                    <a:lnTo>
                      <a:pt x="809" y="7664"/>
                    </a:lnTo>
                    <a:lnTo>
                      <a:pt x="1029" y="7664"/>
                    </a:lnTo>
                    <a:lnTo>
                      <a:pt x="2059" y="7299"/>
                    </a:lnTo>
                    <a:lnTo>
                      <a:pt x="2353" y="7591"/>
                    </a:lnTo>
                    <a:lnTo>
                      <a:pt x="1765" y="8540"/>
                    </a:lnTo>
                  </a:path>
                </a:pathLst>
              </a:custGeom>
              <a:noFill/>
              <a:ln w="571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Oval 14"/>
              <p:cNvSpPr/>
              <p:nvPr/>
            </p:nvSpPr>
            <p:spPr>
              <a:xfrm>
                <a:off x="6769147" y="1752306"/>
                <a:ext cx="366317" cy="37803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grpSp>
          <p:nvGrpSpPr>
            <p:cNvPr id="5" name="Group 28"/>
            <p:cNvGrpSpPr/>
            <p:nvPr/>
          </p:nvGrpSpPr>
          <p:grpSpPr>
            <a:xfrm>
              <a:off x="7616879" y="1174750"/>
              <a:ext cx="953325" cy="1018592"/>
              <a:chOff x="8557418" y="1216754"/>
              <a:chExt cx="1346449" cy="1438631"/>
            </a:xfrm>
          </p:grpSpPr>
          <p:sp>
            <p:nvSpPr>
              <p:cNvPr id="12" name="Freeform 282"/>
              <p:cNvSpPr>
                <a:spLocks/>
              </p:cNvSpPr>
              <p:nvPr/>
            </p:nvSpPr>
            <p:spPr bwMode="auto">
              <a:xfrm>
                <a:off x="8557418" y="1216754"/>
                <a:ext cx="1346449" cy="1438631"/>
              </a:xfrm>
              <a:custGeom>
                <a:avLst/>
                <a:gdLst>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263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9106 w 10000"/>
                  <a:gd name="connsiteY56" fmla="*/ 1250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172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3382 w 10000"/>
                  <a:gd name="connsiteY109"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382 w 10000"/>
                  <a:gd name="connsiteY110"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129 w 10000"/>
                  <a:gd name="connsiteY110" fmla="*/ 9389 h 10000"/>
                  <a:gd name="connsiteX111" fmla="*/ 3382 w 10000"/>
                  <a:gd name="connsiteY111"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200 w 10000"/>
                  <a:gd name="connsiteY110" fmla="*/ 9621 h 10000"/>
                  <a:gd name="connsiteX111" fmla="*/ 3382 w 10000"/>
                  <a:gd name="connsiteY111"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030 w 10000"/>
                  <a:gd name="connsiteY110" fmla="*/ 9468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51 w 10000"/>
                  <a:gd name="connsiteY109" fmla="*/ 8603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51 w 10000"/>
                  <a:gd name="connsiteY109" fmla="*/ 8840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827 w 10000"/>
                  <a:gd name="connsiteY109" fmla="*/ 8641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21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39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21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0000" h="10000">
                    <a:moveTo>
                      <a:pt x="3382" y="9562"/>
                    </a:moveTo>
                    <a:lnTo>
                      <a:pt x="3897" y="8613"/>
                    </a:lnTo>
                    <a:lnTo>
                      <a:pt x="4338" y="8686"/>
                    </a:lnTo>
                    <a:lnTo>
                      <a:pt x="4485" y="9708"/>
                    </a:lnTo>
                    <a:lnTo>
                      <a:pt x="4485" y="9708"/>
                    </a:lnTo>
                    <a:cubicBezTo>
                      <a:pt x="4510" y="9781"/>
                      <a:pt x="4534" y="9854"/>
                      <a:pt x="4559" y="9927"/>
                    </a:cubicBezTo>
                    <a:lnTo>
                      <a:pt x="4559" y="9927"/>
                    </a:lnTo>
                    <a:lnTo>
                      <a:pt x="4632" y="10000"/>
                    </a:lnTo>
                    <a:lnTo>
                      <a:pt x="4632" y="10000"/>
                    </a:lnTo>
                    <a:lnTo>
                      <a:pt x="4779" y="10000"/>
                    </a:lnTo>
                    <a:lnTo>
                      <a:pt x="6029" y="9927"/>
                    </a:lnTo>
                    <a:lnTo>
                      <a:pt x="6029" y="9927"/>
                    </a:lnTo>
                    <a:lnTo>
                      <a:pt x="6250" y="9781"/>
                    </a:lnTo>
                    <a:lnTo>
                      <a:pt x="6250" y="9781"/>
                    </a:lnTo>
                    <a:cubicBezTo>
                      <a:pt x="6275" y="9708"/>
                      <a:pt x="6299" y="9635"/>
                      <a:pt x="6324" y="9562"/>
                    </a:cubicBezTo>
                    <a:cubicBezTo>
                      <a:pt x="6299" y="9221"/>
                      <a:pt x="6275" y="8881"/>
                      <a:pt x="6250" y="8540"/>
                    </a:cubicBezTo>
                    <a:lnTo>
                      <a:pt x="6618" y="8321"/>
                    </a:lnTo>
                    <a:lnTo>
                      <a:pt x="7353" y="9124"/>
                    </a:lnTo>
                    <a:lnTo>
                      <a:pt x="7353" y="9124"/>
                    </a:lnTo>
                    <a:lnTo>
                      <a:pt x="7574" y="9270"/>
                    </a:lnTo>
                    <a:lnTo>
                      <a:pt x="7574" y="9270"/>
                    </a:lnTo>
                    <a:lnTo>
                      <a:pt x="7721" y="9124"/>
                    </a:lnTo>
                    <a:lnTo>
                      <a:pt x="8750" y="8321"/>
                    </a:lnTo>
                    <a:lnTo>
                      <a:pt x="8750" y="8321"/>
                    </a:lnTo>
                    <a:cubicBezTo>
                      <a:pt x="8775" y="8272"/>
                      <a:pt x="8799" y="8224"/>
                      <a:pt x="8824" y="8175"/>
                    </a:cubicBezTo>
                    <a:lnTo>
                      <a:pt x="8824" y="8175"/>
                    </a:lnTo>
                    <a:cubicBezTo>
                      <a:pt x="8799" y="8102"/>
                      <a:pt x="8775" y="8029"/>
                      <a:pt x="8750" y="7956"/>
                    </a:cubicBezTo>
                    <a:lnTo>
                      <a:pt x="8088" y="7153"/>
                    </a:lnTo>
                    <a:lnTo>
                      <a:pt x="8309" y="6788"/>
                    </a:lnTo>
                    <a:lnTo>
                      <a:pt x="9338" y="7007"/>
                    </a:lnTo>
                    <a:lnTo>
                      <a:pt x="9338" y="7007"/>
                    </a:lnTo>
                    <a:lnTo>
                      <a:pt x="9559" y="6934"/>
                    </a:lnTo>
                    <a:lnTo>
                      <a:pt x="9559" y="6934"/>
                    </a:lnTo>
                    <a:lnTo>
                      <a:pt x="9706" y="6788"/>
                    </a:lnTo>
                    <a:lnTo>
                      <a:pt x="10000" y="5474"/>
                    </a:lnTo>
                    <a:lnTo>
                      <a:pt x="10000" y="5474"/>
                    </a:lnTo>
                    <a:lnTo>
                      <a:pt x="10000" y="5255"/>
                    </a:lnTo>
                    <a:lnTo>
                      <a:pt x="10000" y="5255"/>
                    </a:lnTo>
                    <a:lnTo>
                      <a:pt x="9779" y="5182"/>
                    </a:lnTo>
                    <a:lnTo>
                      <a:pt x="8750" y="4891"/>
                    </a:lnTo>
                    <a:cubicBezTo>
                      <a:pt x="8725" y="4769"/>
                      <a:pt x="8701" y="4648"/>
                      <a:pt x="8676" y="4526"/>
                    </a:cubicBezTo>
                    <a:lnTo>
                      <a:pt x="9706" y="4088"/>
                    </a:lnTo>
                    <a:lnTo>
                      <a:pt x="9706" y="4088"/>
                    </a:lnTo>
                    <a:lnTo>
                      <a:pt x="9853" y="3869"/>
                    </a:lnTo>
                    <a:lnTo>
                      <a:pt x="9853" y="3869"/>
                    </a:lnTo>
                    <a:lnTo>
                      <a:pt x="9853" y="3723"/>
                    </a:lnTo>
                    <a:lnTo>
                      <a:pt x="9338" y="2482"/>
                    </a:lnTo>
                    <a:lnTo>
                      <a:pt x="9338" y="2482"/>
                    </a:lnTo>
                    <a:lnTo>
                      <a:pt x="9118" y="2336"/>
                    </a:lnTo>
                    <a:lnTo>
                      <a:pt x="9118" y="2336"/>
                    </a:lnTo>
                    <a:lnTo>
                      <a:pt x="8971" y="2336"/>
                    </a:lnTo>
                    <a:lnTo>
                      <a:pt x="7941" y="2774"/>
                    </a:lnTo>
                    <a:lnTo>
                      <a:pt x="7647" y="2409"/>
                    </a:lnTo>
                    <a:lnTo>
                      <a:pt x="8162" y="1460"/>
                    </a:lnTo>
                    <a:lnTo>
                      <a:pt x="8162" y="1460"/>
                    </a:lnTo>
                    <a:cubicBezTo>
                      <a:pt x="8187" y="1406"/>
                      <a:pt x="8213" y="1351"/>
                      <a:pt x="8238" y="1297"/>
                    </a:cubicBezTo>
                    <a:lnTo>
                      <a:pt x="8088" y="1095"/>
                    </a:lnTo>
                    <a:lnTo>
                      <a:pt x="6985" y="438"/>
                    </a:lnTo>
                    <a:lnTo>
                      <a:pt x="6985" y="438"/>
                    </a:lnTo>
                    <a:lnTo>
                      <a:pt x="6765" y="438"/>
                    </a:lnTo>
                    <a:lnTo>
                      <a:pt x="6618" y="584"/>
                    </a:lnTo>
                    <a:lnTo>
                      <a:pt x="6029" y="1460"/>
                    </a:lnTo>
                    <a:lnTo>
                      <a:pt x="5588" y="1387"/>
                    </a:lnTo>
                    <a:cubicBezTo>
                      <a:pt x="5564" y="1022"/>
                      <a:pt x="5539" y="657"/>
                      <a:pt x="5515" y="292"/>
                    </a:cubicBezTo>
                    <a:lnTo>
                      <a:pt x="5515" y="292"/>
                    </a:lnTo>
                    <a:lnTo>
                      <a:pt x="5368" y="73"/>
                    </a:lnTo>
                    <a:lnTo>
                      <a:pt x="5368" y="73"/>
                    </a:lnTo>
                    <a:lnTo>
                      <a:pt x="5221" y="0"/>
                    </a:lnTo>
                    <a:lnTo>
                      <a:pt x="3897" y="219"/>
                    </a:lnTo>
                    <a:lnTo>
                      <a:pt x="3897" y="219"/>
                    </a:lnTo>
                    <a:lnTo>
                      <a:pt x="3750" y="292"/>
                    </a:lnTo>
                    <a:lnTo>
                      <a:pt x="3603" y="438"/>
                    </a:lnTo>
                    <a:lnTo>
                      <a:pt x="3750" y="1606"/>
                    </a:lnTo>
                    <a:lnTo>
                      <a:pt x="3382" y="1679"/>
                    </a:lnTo>
                    <a:lnTo>
                      <a:pt x="2574" y="803"/>
                    </a:lnTo>
                    <a:lnTo>
                      <a:pt x="2574" y="803"/>
                    </a:lnTo>
                    <a:lnTo>
                      <a:pt x="2426" y="730"/>
                    </a:lnTo>
                    <a:lnTo>
                      <a:pt x="2206" y="803"/>
                    </a:lnTo>
                    <a:lnTo>
                      <a:pt x="1176" y="1752"/>
                    </a:lnTo>
                    <a:lnTo>
                      <a:pt x="1176" y="1752"/>
                    </a:lnTo>
                    <a:cubicBezTo>
                      <a:pt x="1152" y="1825"/>
                      <a:pt x="1127" y="1898"/>
                      <a:pt x="1103" y="1971"/>
                    </a:cubicBezTo>
                    <a:lnTo>
                      <a:pt x="1103" y="1971"/>
                    </a:lnTo>
                    <a:cubicBezTo>
                      <a:pt x="1127" y="2020"/>
                      <a:pt x="1152" y="2068"/>
                      <a:pt x="1176" y="2117"/>
                    </a:cubicBezTo>
                    <a:lnTo>
                      <a:pt x="1838" y="2993"/>
                    </a:lnTo>
                    <a:lnTo>
                      <a:pt x="1691" y="3212"/>
                    </a:lnTo>
                    <a:lnTo>
                      <a:pt x="662" y="3066"/>
                    </a:lnTo>
                    <a:lnTo>
                      <a:pt x="662" y="3066"/>
                    </a:lnTo>
                    <a:lnTo>
                      <a:pt x="441" y="3066"/>
                    </a:lnTo>
                    <a:lnTo>
                      <a:pt x="441" y="3066"/>
                    </a:lnTo>
                    <a:lnTo>
                      <a:pt x="294" y="3212"/>
                    </a:lnTo>
                    <a:lnTo>
                      <a:pt x="0" y="4526"/>
                    </a:lnTo>
                    <a:lnTo>
                      <a:pt x="0" y="4526"/>
                    </a:lnTo>
                    <a:lnTo>
                      <a:pt x="0" y="4818"/>
                    </a:lnTo>
                    <a:lnTo>
                      <a:pt x="0" y="4818"/>
                    </a:lnTo>
                    <a:lnTo>
                      <a:pt x="147" y="4891"/>
                    </a:lnTo>
                    <a:lnTo>
                      <a:pt x="1176" y="5109"/>
                    </a:lnTo>
                    <a:cubicBezTo>
                      <a:pt x="1225" y="5255"/>
                      <a:pt x="1275" y="5401"/>
                      <a:pt x="1324" y="5547"/>
                    </a:cubicBezTo>
                    <a:lnTo>
                      <a:pt x="294" y="5912"/>
                    </a:lnTo>
                    <a:lnTo>
                      <a:pt x="294" y="5912"/>
                    </a:lnTo>
                    <a:lnTo>
                      <a:pt x="147" y="6131"/>
                    </a:lnTo>
                    <a:lnTo>
                      <a:pt x="147" y="6277"/>
                    </a:lnTo>
                    <a:lnTo>
                      <a:pt x="662" y="7591"/>
                    </a:lnTo>
                    <a:lnTo>
                      <a:pt x="662" y="7591"/>
                    </a:lnTo>
                    <a:lnTo>
                      <a:pt x="809" y="7664"/>
                    </a:lnTo>
                    <a:lnTo>
                      <a:pt x="809" y="7664"/>
                    </a:lnTo>
                    <a:lnTo>
                      <a:pt x="1029" y="7664"/>
                    </a:lnTo>
                    <a:lnTo>
                      <a:pt x="2059" y="7299"/>
                    </a:lnTo>
                    <a:lnTo>
                      <a:pt x="2353" y="7591"/>
                    </a:lnTo>
                    <a:lnTo>
                      <a:pt x="1765" y="8540"/>
                    </a:lnTo>
                    <a:cubicBezTo>
                      <a:pt x="1750" y="8561"/>
                      <a:pt x="1736" y="8582"/>
                      <a:pt x="1721" y="8603"/>
                    </a:cubicBezTo>
                    <a:lnTo>
                      <a:pt x="1951" y="8840"/>
                    </a:lnTo>
                    <a:lnTo>
                      <a:pt x="3012" y="9567"/>
                    </a:lnTo>
                    <a:lnTo>
                      <a:pt x="3200" y="9621"/>
                    </a:lnTo>
                    <a:lnTo>
                      <a:pt x="3382" y="9562"/>
                    </a:lnTo>
                    <a:close/>
                  </a:path>
                </a:pathLst>
              </a:custGeom>
              <a:noFill/>
              <a:ln w="571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Oval 12"/>
              <p:cNvSpPr/>
              <p:nvPr/>
            </p:nvSpPr>
            <p:spPr>
              <a:xfrm>
                <a:off x="9056134" y="1752306"/>
                <a:ext cx="366317" cy="37803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grpSp>
      <p:graphicFrame>
        <p:nvGraphicFramePr>
          <p:cNvPr id="1131577" name="Group 57"/>
          <p:cNvGraphicFramePr>
            <a:graphicFrameLocks noGrp="1"/>
          </p:cNvGraphicFramePr>
          <p:nvPr/>
        </p:nvGraphicFramePr>
        <p:xfrm>
          <a:off x="2609276" y="2222500"/>
          <a:ext cx="6113084" cy="2324100"/>
        </p:xfrm>
        <a:graphic>
          <a:graphicData uri="http://schemas.openxmlformats.org/drawingml/2006/table">
            <a:tbl>
              <a:tblPr/>
              <a:tblGrid>
                <a:gridCol w="6113084"/>
              </a:tblGrid>
              <a:tr h="581025">
                <a:tc>
                  <a:txBody>
                    <a:bodyPr/>
                    <a:lstStyle/>
                    <a:p>
                      <a:pPr marL="338138" lvl="1" indent="4763">
                        <a:lnSpc>
                          <a:spcPct val="110000"/>
                        </a:lnSpc>
                        <a:spcAft>
                          <a:spcPts val="1200"/>
                        </a:spcAft>
                        <a:buClr>
                          <a:schemeClr val="accent2"/>
                        </a:buClr>
                        <a:buFont typeface="Wingdings" pitchFamily="2" charset="2"/>
                        <a:buNone/>
                      </a:pPr>
                      <a:r>
                        <a:rPr lang="en-US" sz="1800" b="1" dirty="0" smtClean="0">
                          <a:solidFill>
                            <a:schemeClr val="tx1"/>
                          </a:solidFill>
                        </a:rPr>
                        <a:t>Capgemini Oracle Practice Overview</a:t>
                      </a:r>
                      <a:endParaRPr lang="en-US" sz="1800" b="1" dirty="0">
                        <a:solidFill>
                          <a:schemeClr val="tx1"/>
                        </a:solidFill>
                      </a:endParaRPr>
                    </a:p>
                  </a:txBody>
                  <a:tcPr anchor="ctr" horzOverflow="overflow">
                    <a:lnL cap="flat">
                      <a:noFill/>
                    </a:lnL>
                    <a:lnR cap="flat">
                      <a:noFill/>
                    </a:lnR>
                    <a:lnT w="12700" cap="flat" cmpd="sng" algn="ctr">
                      <a:solidFill>
                        <a:schemeClr val="folHlink"/>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r h="581025">
                <a:tc>
                  <a:txBody>
                    <a:bodyPr/>
                    <a:lstStyle/>
                    <a:p>
                      <a:pPr marL="342900" marR="0" lvl="1" indent="0" algn="l" defTabSz="914400" rtl="0" eaLnBrk="1" fontAlgn="auto" latinLnBrk="0" hangingPunct="1">
                        <a:lnSpc>
                          <a:spcPct val="110000"/>
                        </a:lnSpc>
                        <a:spcBef>
                          <a:spcPts val="0"/>
                        </a:spcBef>
                        <a:spcAft>
                          <a:spcPts val="1200"/>
                        </a:spcAft>
                        <a:buClr>
                          <a:schemeClr val="accent2"/>
                        </a:buClr>
                        <a:buSzTx/>
                        <a:buFont typeface="Wingdings" pitchFamily="2" charset="2"/>
                        <a:buNone/>
                        <a:tabLst/>
                        <a:defRPr/>
                      </a:pPr>
                      <a:r>
                        <a:rPr lang="en-US" sz="1800" b="1" dirty="0" smtClean="0">
                          <a:solidFill>
                            <a:schemeClr val="tx1"/>
                          </a:solidFill>
                        </a:rPr>
                        <a:t>Analyst Reporting</a:t>
                      </a:r>
                    </a:p>
                  </a:txBody>
                  <a:tcPr anchor="ctr" horzOverflow="overflow">
                    <a:lnL cap="flat">
                      <a:noFill/>
                    </a:lnL>
                    <a:lnR cap="flat">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gradFill>
                      <a:gsLst>
                        <a:gs pos="0">
                          <a:schemeClr val="accent6">
                            <a:lumMod val="60000"/>
                            <a:lumOff val="40000"/>
                          </a:schemeClr>
                        </a:gs>
                        <a:gs pos="100000">
                          <a:schemeClr val="bg1"/>
                        </a:gs>
                      </a:gsLst>
                      <a:lin ang="0" scaled="1"/>
                    </a:gradFill>
                  </a:tcPr>
                </a:tc>
              </a:tr>
              <a:tr h="581025">
                <a:tc>
                  <a:txBody>
                    <a:bodyPr/>
                    <a:lstStyle/>
                    <a:p>
                      <a:pPr marL="342900" lvl="1" indent="0">
                        <a:lnSpc>
                          <a:spcPct val="110000"/>
                        </a:lnSpc>
                        <a:spcAft>
                          <a:spcPts val="1200"/>
                        </a:spcAft>
                        <a:buClr>
                          <a:schemeClr val="accent2"/>
                        </a:buClr>
                        <a:buFont typeface="Wingdings" pitchFamily="2" charset="2"/>
                        <a:buNone/>
                      </a:pPr>
                      <a:r>
                        <a:rPr lang="en-US" sz="1800" b="1" kern="1200" baseline="0" dirty="0" smtClean="0">
                          <a:solidFill>
                            <a:schemeClr val="tx1"/>
                          </a:solidFill>
                          <a:latin typeface="+mn-lt"/>
                          <a:ea typeface="+mn-ea"/>
                          <a:cs typeface="+mn-cs"/>
                        </a:rPr>
                        <a:t>Methodology &amp; Delivery Models</a:t>
                      </a:r>
                      <a:endParaRPr lang="en-US" sz="1800" b="1" kern="1200" dirty="0">
                        <a:solidFill>
                          <a:schemeClr val="tx1"/>
                        </a:solidFill>
                        <a:latin typeface="+mn-lt"/>
                        <a:ea typeface="+mn-ea"/>
                        <a:cs typeface="+mn-cs"/>
                      </a:endParaRPr>
                    </a:p>
                  </a:txBody>
                  <a:tcPr anchor="ctr" horzOverflow="overflow">
                    <a:lnL cap="flat">
                      <a:noFill/>
                    </a:lnL>
                    <a:lnR cap="flat">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r h="581025">
                <a:tc>
                  <a:txBody>
                    <a:bodyPr/>
                    <a:lstStyle/>
                    <a:p>
                      <a:pPr marL="342900" lvl="1" indent="0">
                        <a:lnSpc>
                          <a:spcPct val="110000"/>
                        </a:lnSpc>
                        <a:spcAft>
                          <a:spcPts val="1200"/>
                        </a:spcAft>
                        <a:buClr>
                          <a:schemeClr val="accent2"/>
                        </a:buClr>
                        <a:buFont typeface="Wingdings" pitchFamily="2" charset="2"/>
                        <a:buNone/>
                      </a:pPr>
                      <a:r>
                        <a:rPr lang="en-US" sz="1800" b="1" kern="1200" dirty="0" smtClean="0">
                          <a:solidFill>
                            <a:schemeClr val="tx1"/>
                          </a:solidFill>
                          <a:latin typeface="+mn-lt"/>
                          <a:ea typeface="+mn-ea"/>
                          <a:cs typeface="+mn-cs"/>
                        </a:rPr>
                        <a:t>Solutions &amp; Accelerators</a:t>
                      </a:r>
                      <a:endParaRPr lang="en-US" sz="1800" b="1" kern="1200" dirty="0">
                        <a:solidFill>
                          <a:schemeClr val="tx1"/>
                        </a:solidFill>
                        <a:latin typeface="+mn-lt"/>
                        <a:ea typeface="+mn-ea"/>
                        <a:cs typeface="+mn-cs"/>
                      </a:endParaRPr>
                    </a:p>
                  </a:txBody>
                  <a:tcPr anchor="ctr" horzOverflow="overflow">
                    <a:lnL cap="flat">
                      <a:noFill/>
                    </a:lnL>
                    <a:lnR cap="flat">
                      <a:noFill/>
                    </a:lnR>
                    <a:lnT w="12700" cap="flat" cmpd="sng" algn="ctr">
                      <a:solidFill>
                        <a:schemeClr val="accent6"/>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à coins arrondis 69"/>
          <p:cNvSpPr/>
          <p:nvPr>
            <p:custDataLst>
              <p:tags r:id="rId1"/>
            </p:custDataLst>
          </p:nvPr>
        </p:nvSpPr>
        <p:spPr bwMode="auto">
          <a:xfrm>
            <a:off x="624825" y="2298617"/>
            <a:ext cx="7894350" cy="2249633"/>
          </a:xfrm>
          <a:prstGeom prst="roundRect">
            <a:avLst>
              <a:gd name="adj" fmla="val 0"/>
            </a:avLst>
          </a:prstGeom>
          <a:solidFill>
            <a:schemeClr val="accent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marL="173038" algn="ctr" eaLnBrk="0" hangingPunct="0">
              <a:lnSpc>
                <a:spcPct val="150000"/>
              </a:lnSpc>
              <a:defRPr/>
            </a:pPr>
            <a:r>
              <a:rPr lang="en-US" sz="2800" b="0" dirty="0">
                <a:solidFill>
                  <a:schemeClr val="bg1"/>
                </a:solidFill>
              </a:rPr>
              <a:t>“It is the quality of our people, and their capacity</a:t>
            </a:r>
            <a:br>
              <a:rPr lang="en-US" sz="2800" b="0" dirty="0">
                <a:solidFill>
                  <a:schemeClr val="bg1"/>
                </a:solidFill>
              </a:rPr>
            </a:br>
            <a:r>
              <a:rPr lang="en-US" sz="2800" b="0" dirty="0">
                <a:solidFill>
                  <a:schemeClr val="bg1"/>
                </a:solidFill>
              </a:rPr>
              <a:t>to deliver </a:t>
            </a:r>
            <a:r>
              <a:rPr lang="en-US" sz="2800" b="0" dirty="0" smtClean="0">
                <a:solidFill>
                  <a:schemeClr val="bg1"/>
                </a:solidFill>
              </a:rPr>
              <a:t>tailored </a:t>
            </a:r>
            <a:r>
              <a:rPr lang="en-US" sz="2800" b="0" dirty="0">
                <a:solidFill>
                  <a:schemeClr val="bg1"/>
                </a:solidFill>
              </a:rPr>
              <a:t>solutions, with you and for you,</a:t>
            </a:r>
            <a:br>
              <a:rPr lang="en-US" sz="2800" b="0" dirty="0">
                <a:solidFill>
                  <a:schemeClr val="bg1"/>
                </a:solidFill>
              </a:rPr>
            </a:br>
            <a:r>
              <a:rPr lang="en-US" sz="2800" b="0" dirty="0">
                <a:solidFill>
                  <a:schemeClr val="bg1"/>
                </a:solidFill>
              </a:rPr>
              <a:t>that drive real business results.”</a:t>
            </a:r>
          </a:p>
        </p:txBody>
      </p:sp>
      <p:sp>
        <p:nvSpPr>
          <p:cNvPr id="51205" name="Rectangle 6"/>
          <p:cNvSpPr>
            <a:spLocks/>
          </p:cNvSpPr>
          <p:nvPr/>
        </p:nvSpPr>
        <p:spPr bwMode="auto">
          <a:xfrm>
            <a:off x="785446" y="2071689"/>
            <a:ext cx="7573108" cy="2428875"/>
          </a:xfrm>
          <a:prstGeom prst="rect">
            <a:avLst/>
          </a:prstGeom>
          <a:noFill/>
          <a:ln w="12700">
            <a:noFill/>
            <a:miter lim="800000"/>
            <a:headEnd/>
            <a:tailEnd/>
          </a:ln>
        </p:spPr>
        <p:txBody>
          <a:bodyPr lIns="0" tIns="0" rIns="43349" bIns="0"/>
          <a:lstStyle/>
          <a:p>
            <a:pPr marL="42863"/>
            <a:endParaRPr lang="en-US" sz="2800">
              <a:solidFill>
                <a:srgbClr val="FFFFFF"/>
              </a:solidFill>
            </a:endParaRPr>
          </a:p>
        </p:txBody>
      </p:sp>
      <p:sp>
        <p:nvSpPr>
          <p:cNvPr id="51206" name="Titre 1"/>
          <p:cNvSpPr>
            <a:spLocks noGrp="1"/>
          </p:cNvSpPr>
          <p:nvPr>
            <p:ph type="title"/>
          </p:nvPr>
        </p:nvSpPr>
        <p:spPr/>
        <p:txBody>
          <a:bodyPr/>
          <a:lstStyle/>
          <a:p>
            <a:r>
              <a:rPr lang="en-US" dirty="0" smtClean="0"/>
              <a:t>Our Brand Promise</a:t>
            </a:r>
          </a:p>
        </p:txBody>
      </p:sp>
      <p:pic>
        <p:nvPicPr>
          <p:cNvPr id="13" name="Image 7" descr="Capgemini_Slogan_RGB.png"/>
          <p:cNvPicPr>
            <a:picLocks noChangeAspect="1"/>
          </p:cNvPicPr>
          <p:nvPr/>
        </p:nvPicPr>
        <p:blipFill>
          <a:blip r:embed="rId4" cstate="print"/>
          <a:stretch>
            <a:fillRect/>
          </a:stretch>
        </p:blipFill>
        <p:spPr>
          <a:xfrm>
            <a:off x="2381271" y="5141830"/>
            <a:ext cx="4381459" cy="490632"/>
          </a:xfrm>
          <a:prstGeom prst="rect">
            <a:avLst/>
          </a:prstGeom>
        </p:spPr>
      </p:pic>
      <p:pic>
        <p:nvPicPr>
          <p:cNvPr id="7" name="Image 6" descr="shutterstock_80837125.png"/>
          <p:cNvPicPr>
            <a:picLocks noChangeAspect="1"/>
          </p:cNvPicPr>
          <p:nvPr/>
        </p:nvPicPr>
        <p:blipFill>
          <a:blip r:embed="rId5" cstate="print"/>
          <a:stretch>
            <a:fillRect/>
          </a:stretch>
        </p:blipFill>
        <p:spPr>
          <a:xfrm>
            <a:off x="3574676" y="1258789"/>
            <a:ext cx="2118105" cy="1529096"/>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Capgemini: A leader in Gartner Magic Quadrant for Oracle Implementation Services, Worldwide 2014</a:t>
            </a:r>
            <a:endParaRPr lang="en-US" dirty="0"/>
          </a:p>
        </p:txBody>
      </p:sp>
      <p:sp>
        <p:nvSpPr>
          <p:cNvPr id="247814" name="Rectangle 6"/>
          <p:cNvSpPr>
            <a:spLocks noGrp="1" noChangeArrowheads="1"/>
          </p:cNvSpPr>
          <p:nvPr>
            <p:ph idx="4294967295"/>
          </p:nvPr>
        </p:nvSpPr>
        <p:spPr>
          <a:xfrm>
            <a:off x="4569685" y="1056958"/>
            <a:ext cx="4394200" cy="5624617"/>
          </a:xfrm>
        </p:spPr>
        <p:txBody>
          <a:bodyPr/>
          <a:lstStyle/>
          <a:p>
            <a:pPr>
              <a:buNone/>
            </a:pPr>
            <a:r>
              <a:rPr lang="en-US" sz="1050" b="1" dirty="0" smtClean="0"/>
              <a:t>Position</a:t>
            </a:r>
          </a:p>
          <a:p>
            <a:pPr marL="166688" indent="-166688"/>
            <a:r>
              <a:rPr lang="en-US" sz="1050" dirty="0"/>
              <a:t>Capgemini is positioned in the Leaders quadrant. It is a global firm with an estimated </a:t>
            </a:r>
            <a:r>
              <a:rPr lang="en-US" sz="1050" dirty="0" err="1"/>
              <a:t>worldwidetotal</a:t>
            </a:r>
            <a:r>
              <a:rPr lang="en-US" sz="1050" dirty="0"/>
              <a:t> of 7,400 FTEs across all Oracle application </a:t>
            </a:r>
            <a:r>
              <a:rPr lang="en-US" sz="1050" dirty="0" smtClean="0"/>
              <a:t>services</a:t>
            </a:r>
          </a:p>
          <a:p>
            <a:pPr marL="166688" indent="-166688"/>
            <a:r>
              <a:rPr lang="en-US" sz="1050" dirty="0"/>
              <a:t>Capgemini “consistently ranks well in Gartner evaluations for finance, CRM and business analytics capabilities that are important in many application engagements. </a:t>
            </a:r>
            <a:endParaRPr lang="en-US" sz="1050" dirty="0" smtClean="0"/>
          </a:p>
          <a:p>
            <a:pPr marL="166688" indent="-166688">
              <a:buNone/>
            </a:pPr>
            <a:r>
              <a:rPr lang="en-US" sz="1050" b="1" dirty="0" smtClean="0"/>
              <a:t>Gartner Excerpts</a:t>
            </a:r>
          </a:p>
          <a:p>
            <a:pPr marL="166688" indent="-166688"/>
            <a:r>
              <a:rPr lang="en-US" sz="1050" dirty="0" smtClean="0"/>
              <a:t>Capgemini </a:t>
            </a:r>
            <a:r>
              <a:rPr lang="en-US" sz="1050" dirty="0"/>
              <a:t>is an Oracle Diamond Partner. It has extensive life cycle service capabilities to design, implement and manage Oracle applications of E-Business Suite, JD Edwards, Fusion Applications, PeopleSoft and Siebel, and it has the methodologies and proprietary tools necessary to establish and execute a comprehensive life cycle program</a:t>
            </a:r>
            <a:r>
              <a:rPr lang="en-US" sz="1050" dirty="0" smtClean="0"/>
              <a:t>.”</a:t>
            </a:r>
          </a:p>
          <a:p>
            <a:pPr marL="166688" indent="-166688">
              <a:buNone/>
            </a:pPr>
            <a:r>
              <a:rPr lang="en-US" sz="1050" b="1" dirty="0" smtClean="0"/>
              <a:t>Strengths</a:t>
            </a:r>
          </a:p>
          <a:p>
            <a:pPr lvl="0"/>
            <a:r>
              <a:rPr lang="en-US" sz="1050" b="1" dirty="0"/>
              <a:t>Geographic delivery —</a:t>
            </a:r>
            <a:r>
              <a:rPr lang="en-US" sz="1050" dirty="0"/>
              <a:t> Capgemini offers Oracle services in multiple locations, including North America, Latin America, the U.K., France and the Benelux, although its primary strength continues to be in the Western European market. The provider has strong local capabilities in this region in combination with its Rightshore global delivery model.</a:t>
            </a:r>
          </a:p>
          <a:p>
            <a:pPr lvl="0"/>
            <a:r>
              <a:rPr lang="en-US" sz="1050" b="1" dirty="0"/>
              <a:t>Oracle portfolio — </a:t>
            </a:r>
            <a:r>
              <a:rPr lang="en-US" sz="1050" dirty="0"/>
              <a:t>Capgemini provides Oracle services across the spectrum of consulting, implementation and application management. The practice is supported by intellectual property (IP), accelerators, marketing and sales execution.</a:t>
            </a:r>
          </a:p>
          <a:p>
            <a:pPr lvl="0"/>
            <a:r>
              <a:rPr lang="en-US" sz="1050" b="1" dirty="0"/>
              <a:t>Commitment and proactive approach — </a:t>
            </a:r>
            <a:r>
              <a:rPr lang="en-US" sz="1050" dirty="0"/>
              <a:t>Capgemini client references spoke of a high level of commitment to their projects with effective problem solving and a "can do" mentality with a big personal commitment of its employees. Client </a:t>
            </a:r>
            <a:r>
              <a:rPr lang="en-US" sz="1050" dirty="0" smtClean="0"/>
              <a:t>also </a:t>
            </a:r>
            <a:r>
              <a:rPr lang="en-US" sz="1050" dirty="0"/>
              <a:t>liked  </a:t>
            </a:r>
            <a:r>
              <a:rPr lang="en-US" sz="1050" dirty="0" smtClean="0"/>
              <a:t>that Capgemini </a:t>
            </a:r>
            <a:r>
              <a:rPr lang="en-US" sz="1050" dirty="0"/>
              <a:t>presented </a:t>
            </a:r>
            <a:r>
              <a:rPr lang="en-US" sz="1050" dirty="0" smtClean="0"/>
              <a:t>them with </a:t>
            </a:r>
            <a:r>
              <a:rPr lang="en-US" sz="1050" dirty="0"/>
              <a:t>continuous </a:t>
            </a:r>
            <a:r>
              <a:rPr lang="en-US" sz="1050" dirty="0" smtClean="0"/>
              <a:t>improvement, ideas </a:t>
            </a:r>
            <a:r>
              <a:rPr lang="en-US" sz="1050" dirty="0"/>
              <a:t>and suggestions.</a:t>
            </a:r>
          </a:p>
        </p:txBody>
      </p:sp>
      <p:sp>
        <p:nvSpPr>
          <p:cNvPr id="247810" name="Rectangle 2"/>
          <p:cNvSpPr>
            <a:spLocks noChangeArrowheads="1"/>
          </p:cNvSpPr>
          <p:nvPr/>
        </p:nvSpPr>
        <p:spPr bwMode="auto">
          <a:xfrm>
            <a:off x="218512" y="1239558"/>
            <a:ext cx="4189413" cy="5067300"/>
          </a:xfrm>
          <a:prstGeom prst="rect">
            <a:avLst/>
          </a:prstGeom>
          <a:gradFill>
            <a:gsLst>
              <a:gs pos="75000">
                <a:schemeClr val="accent2"/>
              </a:gs>
              <a:gs pos="100000">
                <a:schemeClr val="accent4"/>
              </a:gs>
            </a:gsLst>
            <a:lin ang="16200000" scaled="1"/>
          </a:gradFill>
          <a:ln w="12700" algn="ctr">
            <a:solidFill>
              <a:schemeClr val="accent2"/>
            </a:solidFill>
            <a:miter lim="800000"/>
            <a:headEnd/>
            <a:tailEnd/>
          </a:ln>
          <a:effectLst>
            <a:outerShdw blurRad="50800" dist="38100" dir="5400000" algn="t" rotWithShape="0">
              <a:prstClr val="black">
                <a:alpha val="40000"/>
              </a:prstClr>
            </a:outerShdw>
          </a:effectLst>
        </p:spPr>
        <p:txBody>
          <a:bodyPr lIns="0" tIns="0" rIns="0" bIns="0" anchor="ctr">
            <a:spAutoFit/>
          </a:bodyPr>
          <a:lstStyle/>
          <a:p>
            <a:endParaRPr lang="en-US"/>
          </a:p>
        </p:txBody>
      </p:sp>
      <p:sp>
        <p:nvSpPr>
          <p:cNvPr id="247812" name="Rectangle 4"/>
          <p:cNvSpPr>
            <a:spLocks noChangeArrowheads="1"/>
          </p:cNvSpPr>
          <p:nvPr/>
        </p:nvSpPr>
        <p:spPr bwMode="auto">
          <a:xfrm>
            <a:off x="257406" y="1341187"/>
            <a:ext cx="4111625" cy="458587"/>
          </a:xfrm>
          <a:prstGeom prst="rect">
            <a:avLst/>
          </a:prstGeom>
          <a:noFill/>
          <a:ln w="9525">
            <a:noFill/>
            <a:miter lim="800000"/>
            <a:headEnd/>
            <a:tailEnd/>
          </a:ln>
          <a:effectLst/>
        </p:spPr>
        <p:txBody>
          <a:bodyPr wrap="square" anchor="ctr" anchorCtr="1">
            <a:spAutoFit/>
          </a:bodyPr>
          <a:lstStyle/>
          <a:p>
            <a:pPr algn="ctr">
              <a:lnSpc>
                <a:spcPct val="85000"/>
              </a:lnSpc>
              <a:spcBef>
                <a:spcPct val="0"/>
              </a:spcBef>
              <a:buClrTx/>
              <a:buFontTx/>
              <a:buNone/>
            </a:pPr>
            <a:r>
              <a:rPr lang="en-US" sz="1400" b="1" dirty="0">
                <a:solidFill>
                  <a:srgbClr val="FFFFFF"/>
                </a:solidFill>
              </a:rPr>
              <a:t>Magic </a:t>
            </a:r>
            <a:r>
              <a:rPr lang="en-US" sz="1400" b="1" dirty="0" smtClean="0">
                <a:solidFill>
                  <a:srgbClr val="FFFFFF"/>
                </a:solidFill>
              </a:rPr>
              <a:t>Quadrant Oracle Implementation Services, worldwide 2014</a:t>
            </a:r>
            <a:endParaRPr lang="en-US" sz="1400" b="1" dirty="0">
              <a:solidFill>
                <a:srgbClr val="FFFFFF"/>
              </a:solidFill>
            </a:endParaRPr>
          </a:p>
        </p:txBody>
      </p:sp>
      <p:sp>
        <p:nvSpPr>
          <p:cNvPr id="247813" name="Text Box 5"/>
          <p:cNvSpPr txBox="1">
            <a:spLocks noChangeArrowheads="1"/>
          </p:cNvSpPr>
          <p:nvPr/>
        </p:nvSpPr>
        <p:spPr bwMode="auto">
          <a:xfrm>
            <a:off x="369949" y="6045190"/>
            <a:ext cx="3530600" cy="222250"/>
          </a:xfrm>
          <a:prstGeom prst="rect">
            <a:avLst/>
          </a:prstGeom>
          <a:noFill/>
          <a:ln w="19050">
            <a:noFill/>
            <a:miter lim="800000"/>
            <a:headEnd/>
            <a:tailEnd/>
          </a:ln>
          <a:effectLst/>
        </p:spPr>
        <p:txBody>
          <a:bodyPr>
            <a:spAutoFit/>
          </a:bodyPr>
          <a:lstStyle/>
          <a:p>
            <a:pPr algn="l">
              <a:lnSpc>
                <a:spcPct val="85000"/>
              </a:lnSpc>
              <a:spcBef>
                <a:spcPct val="50000"/>
              </a:spcBef>
              <a:buClrTx/>
              <a:buFontTx/>
              <a:buNone/>
            </a:pPr>
            <a:r>
              <a:rPr lang="en-US" sz="1000" i="1" dirty="0">
                <a:solidFill>
                  <a:srgbClr val="FFFFFF"/>
                </a:solidFill>
              </a:rPr>
              <a:t>*Based on Gartner Report Dated </a:t>
            </a:r>
            <a:r>
              <a:rPr lang="en-US" sz="1000" i="1" dirty="0" smtClean="0">
                <a:solidFill>
                  <a:srgbClr val="FFFFFF"/>
                </a:solidFill>
              </a:rPr>
              <a:t> December, 2014</a:t>
            </a:r>
            <a:endParaRPr lang="en-US" sz="1000" i="1" dirty="0">
              <a:solidFill>
                <a:srgbClr val="FFFFFF"/>
              </a:solidFill>
            </a:endParaRPr>
          </a:p>
        </p:txBody>
      </p:sp>
      <p:pic>
        <p:nvPicPr>
          <p:cNvPr id="359427" name="Picture 3"/>
          <p:cNvPicPr>
            <a:picLocks noChangeAspect="1" noChangeArrowheads="1"/>
          </p:cNvPicPr>
          <p:nvPr/>
        </p:nvPicPr>
        <p:blipFill>
          <a:blip r:embed="rId3" cstate="print"/>
          <a:srcRect/>
          <a:stretch>
            <a:fillRect/>
          </a:stretch>
        </p:blipFill>
        <p:spPr bwMode="auto">
          <a:xfrm>
            <a:off x="449959" y="1804416"/>
            <a:ext cx="3819570" cy="42449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ChangeArrowheads="1"/>
          </p:cNvSpPr>
          <p:nvPr/>
        </p:nvSpPr>
        <p:spPr bwMode="auto">
          <a:xfrm>
            <a:off x="218512" y="1239558"/>
            <a:ext cx="4189413" cy="5067300"/>
          </a:xfrm>
          <a:prstGeom prst="rect">
            <a:avLst/>
          </a:prstGeom>
          <a:gradFill>
            <a:gsLst>
              <a:gs pos="75000">
                <a:schemeClr val="accent2"/>
              </a:gs>
              <a:gs pos="100000">
                <a:schemeClr val="accent4"/>
              </a:gs>
            </a:gsLst>
            <a:lin ang="16200000" scaled="1"/>
          </a:gradFill>
          <a:ln w="12700" algn="ctr">
            <a:solidFill>
              <a:schemeClr val="accent2"/>
            </a:solidFill>
            <a:miter lim="800000"/>
            <a:headEnd/>
            <a:tailEnd/>
          </a:ln>
          <a:effectLst>
            <a:outerShdw blurRad="50800" dist="38100" dir="5400000" algn="t" rotWithShape="0">
              <a:prstClr val="black">
                <a:alpha val="40000"/>
              </a:prstClr>
            </a:outerShdw>
          </a:effectLst>
        </p:spPr>
        <p:txBody>
          <a:bodyPr lIns="0" tIns="0" rIns="0" bIns="0" anchor="ctr">
            <a:spAutoFit/>
          </a:bodyPr>
          <a:lstStyle/>
          <a:p>
            <a:endParaRPr lang="en-US"/>
          </a:p>
        </p:txBody>
      </p:sp>
      <p:sp>
        <p:nvSpPr>
          <p:cNvPr id="10" name="Title 9"/>
          <p:cNvSpPr>
            <a:spLocks noGrp="1"/>
          </p:cNvSpPr>
          <p:nvPr>
            <p:ph type="title"/>
          </p:nvPr>
        </p:nvSpPr>
        <p:spPr/>
        <p:txBody>
          <a:bodyPr/>
          <a:lstStyle/>
          <a:p>
            <a:r>
              <a:rPr lang="en-US" dirty="0" smtClean="0"/>
              <a:t>Capgemini: A leader in Gartner Magic Quadrant for </a:t>
            </a:r>
            <a:br>
              <a:rPr lang="en-US" dirty="0" smtClean="0"/>
            </a:br>
            <a:r>
              <a:rPr lang="en-US" dirty="0" smtClean="0"/>
              <a:t>CRM service providers, worldwide 2013</a:t>
            </a:r>
            <a:endParaRPr lang="en-US" dirty="0"/>
          </a:p>
        </p:txBody>
      </p:sp>
      <p:sp>
        <p:nvSpPr>
          <p:cNvPr id="247814" name="Rectangle 6"/>
          <p:cNvSpPr>
            <a:spLocks noGrp="1" noChangeArrowheads="1"/>
          </p:cNvSpPr>
          <p:nvPr>
            <p:ph idx="4294967295"/>
          </p:nvPr>
        </p:nvSpPr>
        <p:spPr>
          <a:xfrm>
            <a:off x="4741863" y="1227138"/>
            <a:ext cx="4402137" cy="5186362"/>
          </a:xfrm>
        </p:spPr>
        <p:txBody>
          <a:bodyPr/>
          <a:lstStyle/>
          <a:p>
            <a:pPr>
              <a:buNone/>
            </a:pPr>
            <a:r>
              <a:rPr lang="en-US" sz="1100" b="1" smtClean="0"/>
              <a:t>Position</a:t>
            </a:r>
          </a:p>
          <a:p>
            <a:pPr marL="166688" indent="-166688"/>
            <a:r>
              <a:rPr lang="en-US" sz="1100" smtClean="0"/>
              <a:t>Capgemini is a good fit for enterprises in the U.S. or Western Europe seeking help with large-scale or complex projects needing both CRM technical advisory and implementation skills. </a:t>
            </a:r>
          </a:p>
          <a:p>
            <a:pPr>
              <a:buNone/>
            </a:pPr>
            <a:r>
              <a:rPr lang="en-US" sz="1100" b="1" smtClean="0"/>
              <a:t>Gartner Excerpts</a:t>
            </a:r>
          </a:p>
          <a:p>
            <a:pPr marL="166688" indent="-166688"/>
            <a:r>
              <a:rPr lang="en-US" sz="1100" smtClean="0"/>
              <a:t>Gartner estimates that Capgemini is the fifth largest CRM service provider worldwide, with CRM revenue estimated to be about $1 billion (accounting for about 17% of its consulting and technology service revenue). </a:t>
            </a:r>
          </a:p>
          <a:p>
            <a:pPr>
              <a:buNone/>
            </a:pPr>
            <a:r>
              <a:rPr lang="en-US" sz="1100" b="1" smtClean="0"/>
              <a:t>Strengths</a:t>
            </a:r>
          </a:p>
          <a:p>
            <a:pPr marL="166688" indent="-166688"/>
            <a:r>
              <a:rPr lang="en-US" sz="1100" smtClean="0"/>
              <a:t>Customer referral — In our reference checks, Capgemini had high scores related to customer loyalty, reflected in references' potential to rehire as well as willingness to recommend the firm to a friend or colleague. References also cited prior experience with Capgemini as a reason for rehiring.</a:t>
            </a:r>
          </a:p>
          <a:p>
            <a:pPr marL="166688" indent="-166688"/>
            <a:r>
              <a:rPr lang="en-US" sz="1100" smtClean="0"/>
              <a:t>Industry focus — Reference checks cited Capgemini consultants' competencies, industry experience and project teams as a leading reason for selection. This strength is specific to CRM-technology-based solutions for the industry. </a:t>
            </a:r>
          </a:p>
          <a:p>
            <a:pPr marL="166688" indent="-166688"/>
            <a:r>
              <a:rPr lang="en-US" sz="1100" smtClean="0"/>
              <a:t>Technical competencies — Capgemini has more than 6,000 CRM consultants, and most of these are trained on SAP, Oracle, salesforce.com or Microsoft CRM. Capgemini has large practices related to each CRM platform and experience with how these platforms are applied within selected industries.</a:t>
            </a:r>
          </a:p>
          <a:p>
            <a:pPr marL="166688" indent="-166688"/>
            <a:r>
              <a:rPr lang="en-US" sz="1100" smtClean="0"/>
              <a:t>Integrated delivery model — Integrated delivery model — Capgemini's delivery model is a competitive differentiator in the U.S., the U.K. and the Netherlands.</a:t>
            </a:r>
            <a:endParaRPr lang="en-US" sz="1100" dirty="0" smtClean="0"/>
          </a:p>
        </p:txBody>
      </p:sp>
      <p:sp>
        <p:nvSpPr>
          <p:cNvPr id="247812" name="Rectangle 4"/>
          <p:cNvSpPr>
            <a:spLocks noChangeArrowheads="1"/>
          </p:cNvSpPr>
          <p:nvPr/>
        </p:nvSpPr>
        <p:spPr bwMode="auto">
          <a:xfrm>
            <a:off x="365356" y="1287316"/>
            <a:ext cx="3895725" cy="510909"/>
          </a:xfrm>
          <a:prstGeom prst="rect">
            <a:avLst/>
          </a:prstGeom>
          <a:noFill/>
          <a:ln w="9525">
            <a:noFill/>
            <a:miter lim="800000"/>
            <a:headEnd/>
            <a:tailEnd/>
          </a:ln>
          <a:effectLst/>
        </p:spPr>
        <p:txBody>
          <a:bodyPr lIns="0" rIns="0" anchor="ctr" anchorCtr="1">
            <a:spAutoFit/>
          </a:bodyPr>
          <a:lstStyle/>
          <a:p>
            <a:pPr algn="ctr">
              <a:lnSpc>
                <a:spcPct val="85000"/>
              </a:lnSpc>
              <a:spcBef>
                <a:spcPct val="0"/>
              </a:spcBef>
              <a:buClrTx/>
              <a:buFontTx/>
              <a:buNone/>
            </a:pPr>
            <a:r>
              <a:rPr lang="en-US" sz="1600" b="1" dirty="0">
                <a:solidFill>
                  <a:srgbClr val="FFFFFF"/>
                </a:solidFill>
              </a:rPr>
              <a:t>Magic </a:t>
            </a:r>
            <a:r>
              <a:rPr lang="en-US" sz="1600" b="1" dirty="0" smtClean="0">
                <a:solidFill>
                  <a:srgbClr val="FFFFFF"/>
                </a:solidFill>
              </a:rPr>
              <a:t>Quadrant for CRM Service </a:t>
            </a:r>
            <a:r>
              <a:rPr lang="en-US" sz="1600" b="1" dirty="0">
                <a:solidFill>
                  <a:srgbClr val="FFFFFF"/>
                </a:solidFill>
              </a:rPr>
              <a:t>Providers</a:t>
            </a:r>
            <a:r>
              <a:rPr lang="en-US" sz="1600" b="1" dirty="0" smtClean="0">
                <a:solidFill>
                  <a:srgbClr val="FFFFFF"/>
                </a:solidFill>
              </a:rPr>
              <a:t>, Worldwide 2013</a:t>
            </a:r>
            <a:endParaRPr lang="en-US" sz="1600" b="1" dirty="0">
              <a:solidFill>
                <a:srgbClr val="FFFFFF"/>
              </a:solidFill>
            </a:endParaRPr>
          </a:p>
        </p:txBody>
      </p:sp>
      <p:sp>
        <p:nvSpPr>
          <p:cNvPr id="247813" name="Text Box 5"/>
          <p:cNvSpPr txBox="1">
            <a:spLocks noChangeArrowheads="1"/>
          </p:cNvSpPr>
          <p:nvPr/>
        </p:nvSpPr>
        <p:spPr bwMode="auto">
          <a:xfrm>
            <a:off x="425369" y="6045190"/>
            <a:ext cx="3530600" cy="222250"/>
          </a:xfrm>
          <a:prstGeom prst="rect">
            <a:avLst/>
          </a:prstGeom>
          <a:noFill/>
          <a:ln w="19050">
            <a:noFill/>
            <a:miter lim="800000"/>
            <a:headEnd/>
            <a:tailEnd/>
          </a:ln>
          <a:effectLst/>
        </p:spPr>
        <p:txBody>
          <a:bodyPr>
            <a:spAutoFit/>
          </a:bodyPr>
          <a:lstStyle/>
          <a:p>
            <a:pPr algn="l">
              <a:lnSpc>
                <a:spcPct val="85000"/>
              </a:lnSpc>
              <a:spcBef>
                <a:spcPct val="50000"/>
              </a:spcBef>
              <a:buClrTx/>
              <a:buFontTx/>
              <a:buNone/>
            </a:pPr>
            <a:r>
              <a:rPr lang="en-US" sz="1000" i="1" dirty="0">
                <a:solidFill>
                  <a:srgbClr val="FFFFFF"/>
                </a:solidFill>
              </a:rPr>
              <a:t>*Based on Gartner Report Dated </a:t>
            </a:r>
            <a:r>
              <a:rPr lang="en-US" sz="1000" i="1" dirty="0" smtClean="0">
                <a:solidFill>
                  <a:srgbClr val="FFFFFF"/>
                </a:solidFill>
              </a:rPr>
              <a:t>September, 2013</a:t>
            </a:r>
            <a:endParaRPr lang="en-US" sz="1000" i="1" dirty="0">
              <a:solidFill>
                <a:srgbClr val="FFFFFF"/>
              </a:solidFill>
            </a:endParaRPr>
          </a:p>
        </p:txBody>
      </p:sp>
      <p:sp>
        <p:nvSpPr>
          <p:cNvPr id="9" name="Rectangle 8"/>
          <p:cNvSpPr/>
          <p:nvPr/>
        </p:nvSpPr>
        <p:spPr>
          <a:xfrm>
            <a:off x="4343960" y="2903071"/>
            <a:ext cx="4572000" cy="261610"/>
          </a:xfrm>
          <a:prstGeom prst="rect">
            <a:avLst/>
          </a:prstGeom>
        </p:spPr>
        <p:txBody>
          <a:bodyPr>
            <a:spAutoFit/>
          </a:bodyPr>
          <a:lstStyle/>
          <a:p>
            <a:r>
              <a:rPr lang="en-US" sz="1100" b="1" dirty="0" smtClean="0">
                <a:latin typeface="Arial" pitchFamily="34" charset="0"/>
                <a:cs typeface="Arial" pitchFamily="34" charset="0"/>
              </a:rPr>
              <a:t> </a:t>
            </a:r>
            <a:endParaRPr lang="en-US" sz="1100" dirty="0">
              <a:latin typeface="Arial" pitchFamily="34" charset="0"/>
              <a:cs typeface="Arial" pitchFamily="34" charset="0"/>
            </a:endParaRPr>
          </a:p>
        </p:txBody>
      </p:sp>
      <p:pic>
        <p:nvPicPr>
          <p:cNvPr id="151553" name="Picture 1"/>
          <p:cNvPicPr>
            <a:picLocks noChangeAspect="1" noChangeArrowheads="1"/>
          </p:cNvPicPr>
          <p:nvPr/>
        </p:nvPicPr>
        <p:blipFill>
          <a:blip r:embed="rId3" cstate="print"/>
          <a:srcRect l="42064" t="31066" r="27241" b="12679"/>
          <a:stretch>
            <a:fillRect/>
          </a:stretch>
        </p:blipFill>
        <p:spPr bwMode="auto">
          <a:xfrm>
            <a:off x="316330" y="1798225"/>
            <a:ext cx="3993776" cy="4115184"/>
          </a:xfrm>
          <a:prstGeom prst="rect">
            <a:avLst/>
          </a:prstGeom>
          <a:noFill/>
          <a:ln w="9525">
            <a:solidFill>
              <a:schemeClr val="accent2"/>
            </a:solidFill>
            <a:miter lim="800000"/>
            <a:headEnd/>
            <a:tailEnd/>
          </a:ln>
        </p:spPr>
      </p:pic>
      <p:sp>
        <p:nvSpPr>
          <p:cNvPr id="11" name="Oval 10"/>
          <p:cNvSpPr/>
          <p:nvPr/>
        </p:nvSpPr>
        <p:spPr>
          <a:xfrm>
            <a:off x="2227449" y="3607020"/>
            <a:ext cx="640080" cy="209005"/>
          </a:xfrm>
          <a:prstGeom prst="ellipse">
            <a:avLst/>
          </a:prstGeom>
          <a:noFill/>
          <a:ln>
            <a:solidFill>
              <a:srgbClr val="C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218512" y="1239558"/>
            <a:ext cx="4189413" cy="5067300"/>
          </a:xfrm>
          <a:prstGeom prst="rect">
            <a:avLst/>
          </a:prstGeom>
          <a:gradFill>
            <a:gsLst>
              <a:gs pos="75000">
                <a:schemeClr val="accent2"/>
              </a:gs>
              <a:gs pos="100000">
                <a:schemeClr val="accent4"/>
              </a:gs>
            </a:gsLst>
            <a:lin ang="16200000" scaled="1"/>
          </a:gradFill>
          <a:ln w="12700" algn="ctr">
            <a:solidFill>
              <a:schemeClr val="accent2"/>
            </a:solidFill>
            <a:miter lim="800000"/>
            <a:headEnd/>
            <a:tailEnd/>
          </a:ln>
          <a:effectLst>
            <a:outerShdw blurRad="50800" dist="38100" dir="5400000" algn="t" rotWithShape="0">
              <a:prstClr val="black">
                <a:alpha val="40000"/>
              </a:prstClr>
            </a:outerShdw>
          </a:effectLst>
        </p:spPr>
        <p:txBody>
          <a:bodyPr lIns="0" tIns="0" rIns="0" bIns="0" anchor="ctr">
            <a:spAutoFit/>
          </a:bodyPr>
          <a:lstStyle/>
          <a:p>
            <a:endParaRPr lang="en-US"/>
          </a:p>
        </p:txBody>
      </p:sp>
      <p:sp>
        <p:nvSpPr>
          <p:cNvPr id="72709" name="Rectangle 5"/>
          <p:cNvSpPr>
            <a:spLocks noChangeArrowheads="1"/>
          </p:cNvSpPr>
          <p:nvPr/>
        </p:nvSpPr>
        <p:spPr bwMode="auto">
          <a:xfrm>
            <a:off x="365356" y="1273460"/>
            <a:ext cx="3895725" cy="510909"/>
          </a:xfrm>
          <a:prstGeom prst="rect">
            <a:avLst/>
          </a:prstGeom>
          <a:noFill/>
          <a:ln w="9525">
            <a:noFill/>
            <a:miter lim="800000"/>
            <a:headEnd/>
            <a:tailEnd/>
          </a:ln>
          <a:effectLst/>
        </p:spPr>
        <p:txBody>
          <a:bodyPr anchor="ctr" anchorCtr="1">
            <a:spAutoFit/>
          </a:bodyPr>
          <a:lstStyle/>
          <a:p>
            <a:pPr algn="ctr">
              <a:lnSpc>
                <a:spcPct val="85000"/>
              </a:lnSpc>
              <a:spcBef>
                <a:spcPct val="0"/>
              </a:spcBef>
              <a:buClrTx/>
              <a:buFontTx/>
              <a:buNone/>
            </a:pPr>
            <a:r>
              <a:rPr lang="en-US" sz="1600" b="1" dirty="0">
                <a:solidFill>
                  <a:srgbClr val="FFFFFF"/>
                </a:solidFill>
              </a:rPr>
              <a:t>Magic Quadrant for </a:t>
            </a:r>
            <a:r>
              <a:rPr lang="en-US" sz="1600" b="1" dirty="0" smtClean="0">
                <a:solidFill>
                  <a:srgbClr val="FFFFFF"/>
                </a:solidFill>
              </a:rPr>
              <a:t>AM service providers, worldwide  2013</a:t>
            </a:r>
            <a:endParaRPr lang="en-US" sz="1600" b="1" dirty="0">
              <a:solidFill>
                <a:srgbClr val="FFFFFF"/>
              </a:solidFill>
            </a:endParaRPr>
          </a:p>
        </p:txBody>
      </p:sp>
      <p:sp>
        <p:nvSpPr>
          <p:cNvPr id="72711" name="Text Box 7"/>
          <p:cNvSpPr txBox="1">
            <a:spLocks noChangeArrowheads="1"/>
          </p:cNvSpPr>
          <p:nvPr/>
        </p:nvSpPr>
        <p:spPr bwMode="auto">
          <a:xfrm>
            <a:off x="152668" y="5878377"/>
            <a:ext cx="4468482" cy="607859"/>
          </a:xfrm>
          <a:prstGeom prst="rect">
            <a:avLst/>
          </a:prstGeom>
          <a:noFill/>
          <a:ln w="19050">
            <a:noFill/>
            <a:miter lim="800000"/>
            <a:headEnd/>
            <a:tailEnd/>
          </a:ln>
          <a:effectLst/>
        </p:spPr>
        <p:txBody>
          <a:bodyPr wrap="square">
            <a:spAutoFit/>
          </a:bodyPr>
          <a:lstStyle/>
          <a:p>
            <a:pPr lvl="0" algn="ctr" eaLnBrk="0" hangingPunct="0">
              <a:buClr>
                <a:schemeClr val="accent1"/>
              </a:buClr>
            </a:pPr>
            <a:r>
              <a:rPr lang="en-US" sz="1000" i="1" dirty="0" smtClean="0">
                <a:solidFill>
                  <a:schemeClr val="bg1"/>
                </a:solidFill>
              </a:rPr>
              <a:t>*</a:t>
            </a:r>
            <a:r>
              <a:rPr lang="en-US" sz="1000" dirty="0" smtClean="0">
                <a:solidFill>
                  <a:schemeClr val="bg1"/>
                </a:solidFill>
              </a:rPr>
              <a:t> Magic Quadrant for Application Management Service Providers, </a:t>
            </a:r>
          </a:p>
          <a:p>
            <a:pPr lvl="0" algn="ctr" eaLnBrk="0" hangingPunct="0">
              <a:buClr>
                <a:schemeClr val="accent1"/>
              </a:buClr>
            </a:pPr>
            <a:r>
              <a:rPr lang="en-US" sz="1000" dirty="0" smtClean="0">
                <a:solidFill>
                  <a:schemeClr val="bg1"/>
                </a:solidFill>
              </a:rPr>
              <a:t>Worldwide 2013</a:t>
            </a:r>
          </a:p>
          <a:p>
            <a:pPr algn="l">
              <a:lnSpc>
                <a:spcPct val="85000"/>
              </a:lnSpc>
              <a:spcBef>
                <a:spcPct val="50000"/>
              </a:spcBef>
              <a:buClrTx/>
              <a:buFontTx/>
              <a:buNone/>
            </a:pPr>
            <a:endParaRPr lang="en-US" sz="1000" i="1" dirty="0">
              <a:solidFill>
                <a:srgbClr val="FFFFFF"/>
              </a:solidFill>
            </a:endParaRPr>
          </a:p>
        </p:txBody>
      </p:sp>
      <p:pic>
        <p:nvPicPr>
          <p:cNvPr id="176129" name="Picture 1"/>
          <p:cNvPicPr>
            <a:picLocks noChangeAspect="1" noChangeArrowheads="1"/>
          </p:cNvPicPr>
          <p:nvPr/>
        </p:nvPicPr>
        <p:blipFill>
          <a:blip r:embed="rId3" cstate="print"/>
          <a:srcRect l="36180" t="10346" r="24073" b="14920"/>
          <a:stretch>
            <a:fillRect/>
          </a:stretch>
        </p:blipFill>
        <p:spPr bwMode="auto">
          <a:xfrm>
            <a:off x="378436" y="1810495"/>
            <a:ext cx="3879669" cy="4101276"/>
          </a:xfrm>
          <a:prstGeom prst="rect">
            <a:avLst/>
          </a:prstGeom>
          <a:noFill/>
          <a:ln w="9525">
            <a:solidFill>
              <a:schemeClr val="accent1"/>
            </a:solidFill>
            <a:miter lim="800000"/>
            <a:headEnd/>
            <a:tailEnd/>
          </a:ln>
        </p:spPr>
      </p:pic>
      <p:sp>
        <p:nvSpPr>
          <p:cNvPr id="72706" name="Rectangle 2"/>
          <p:cNvSpPr>
            <a:spLocks noGrp="1" noChangeArrowheads="1"/>
          </p:cNvSpPr>
          <p:nvPr>
            <p:ph type="title"/>
          </p:nvPr>
        </p:nvSpPr>
        <p:spPr/>
        <p:txBody>
          <a:bodyPr/>
          <a:lstStyle/>
          <a:p>
            <a:r>
              <a:rPr lang="en-US" dirty="0" smtClean="0"/>
              <a:t>Capgemini: A challenger in Gartner’s Magic Quadrant for </a:t>
            </a:r>
            <a:br>
              <a:rPr lang="en-US" dirty="0" smtClean="0"/>
            </a:br>
            <a:r>
              <a:rPr lang="en-US" dirty="0" smtClean="0"/>
              <a:t>Oracle AM service providers, worldwide 2013</a:t>
            </a:r>
            <a:endParaRPr lang="en-US" dirty="0"/>
          </a:p>
        </p:txBody>
      </p:sp>
      <p:sp>
        <p:nvSpPr>
          <p:cNvPr id="72707" name="Rectangle 3"/>
          <p:cNvSpPr>
            <a:spLocks noGrp="1" noChangeArrowheads="1"/>
          </p:cNvSpPr>
          <p:nvPr>
            <p:ph type="body" idx="4294967295"/>
          </p:nvPr>
        </p:nvSpPr>
        <p:spPr>
          <a:xfrm>
            <a:off x="4767263" y="1227138"/>
            <a:ext cx="4376737" cy="5278437"/>
          </a:xfrm>
        </p:spPr>
        <p:txBody>
          <a:bodyPr/>
          <a:lstStyle/>
          <a:p>
            <a:pPr>
              <a:buNone/>
            </a:pPr>
            <a:r>
              <a:rPr lang="en-US" sz="1100" b="1" dirty="0" smtClean="0"/>
              <a:t>Gartner Excerpts</a:t>
            </a:r>
          </a:p>
          <a:p>
            <a:pPr marL="166688" indent="-166688">
              <a:spcAft>
                <a:spcPts val="400"/>
              </a:spcAft>
            </a:pPr>
            <a:r>
              <a:rPr lang="en-US" sz="1100" dirty="0" smtClean="0"/>
              <a:t>Gartner </a:t>
            </a:r>
            <a:r>
              <a:rPr lang="en-US" sz="1100" dirty="0"/>
              <a:t>estimates that Capgemini has approximately 1,800 FTEs dedicated </a:t>
            </a:r>
            <a:r>
              <a:rPr lang="en-US" sz="1100" dirty="0" smtClean="0"/>
              <a:t>to Oracle </a:t>
            </a:r>
            <a:r>
              <a:rPr lang="en-US" sz="1100" dirty="0"/>
              <a:t>management </a:t>
            </a:r>
            <a:r>
              <a:rPr lang="en-US" sz="1100" dirty="0" smtClean="0"/>
              <a:t>services. </a:t>
            </a:r>
          </a:p>
          <a:p>
            <a:pPr marL="166688" indent="-166688">
              <a:spcAft>
                <a:spcPts val="400"/>
              </a:spcAft>
            </a:pPr>
            <a:r>
              <a:rPr lang="en-US" sz="1100" dirty="0" err="1" smtClean="0"/>
              <a:t>Capgemini</a:t>
            </a:r>
            <a:r>
              <a:rPr lang="en-US" sz="1100" dirty="0" smtClean="0"/>
              <a:t> </a:t>
            </a:r>
            <a:r>
              <a:rPr lang="en-US" sz="1100" dirty="0"/>
              <a:t>services 17 of the 22 industries covered in this Magic Quadrant.</a:t>
            </a:r>
            <a:endParaRPr lang="en-US" sz="1100" b="1" dirty="0" smtClean="0"/>
          </a:p>
          <a:p>
            <a:pPr>
              <a:buNone/>
            </a:pPr>
            <a:r>
              <a:rPr lang="en-US" sz="1100" b="1" dirty="0" smtClean="0"/>
              <a:t>Strengths: </a:t>
            </a:r>
          </a:p>
          <a:p>
            <a:pPr marL="166688" indent="-166688">
              <a:spcAft>
                <a:spcPts val="400"/>
              </a:spcAft>
            </a:pPr>
            <a:r>
              <a:rPr lang="en-US" sz="1100" dirty="0"/>
              <a:t>Capgemini demonstrates worldwide Oracle management capabilities, with revenue streams </a:t>
            </a:r>
            <a:r>
              <a:rPr lang="en-US" sz="1100" dirty="0" smtClean="0"/>
              <a:t>in all </a:t>
            </a:r>
            <a:r>
              <a:rPr lang="en-US" sz="1100" dirty="0"/>
              <a:t>regions. Although still relatively small in emerging markets, Capgemini has been able </a:t>
            </a:r>
            <a:r>
              <a:rPr lang="en-US" sz="1100" dirty="0" smtClean="0"/>
              <a:t>to almost </a:t>
            </a:r>
            <a:r>
              <a:rPr lang="en-US" sz="1100" dirty="0"/>
              <a:t>double its revenue in the smaller regions of LATAM and APJ.</a:t>
            </a:r>
          </a:p>
          <a:p>
            <a:pPr marL="166688" indent="-166688">
              <a:spcAft>
                <a:spcPts val="400"/>
              </a:spcAft>
            </a:pPr>
            <a:r>
              <a:rPr lang="en-US" sz="1100" dirty="0"/>
              <a:t>Capgemini has improved its position in BI and Fusion services. It has identified distinct </a:t>
            </a:r>
            <a:r>
              <a:rPr lang="en-US" sz="1100" dirty="0" smtClean="0"/>
              <a:t>industry mobility </a:t>
            </a:r>
            <a:r>
              <a:rPr lang="en-US" sz="1100" dirty="0"/>
              <a:t>solutions for vertical markets such as manufacturing, retail, the public sector </a:t>
            </a:r>
            <a:r>
              <a:rPr lang="en-US" sz="1100" dirty="0" smtClean="0"/>
              <a:t>and utilities </a:t>
            </a:r>
            <a:r>
              <a:rPr lang="en-US" sz="1100" dirty="0"/>
              <a:t>as a core focus. In addition, for industries like discrete manufacturing </a:t>
            </a:r>
            <a:r>
              <a:rPr lang="en-US" sz="1100" dirty="0" err="1"/>
              <a:t>Capgemini</a:t>
            </a:r>
            <a:r>
              <a:rPr lang="en-US" sz="1100" dirty="0"/>
              <a:t> </a:t>
            </a:r>
            <a:r>
              <a:rPr lang="en-US" sz="1100" dirty="0" smtClean="0"/>
              <a:t>has expanded </a:t>
            </a:r>
            <a:r>
              <a:rPr lang="en-US" sz="1100" dirty="0"/>
              <a:t>its coverage across IT and operational technology assets to generate </a:t>
            </a:r>
            <a:r>
              <a:rPr lang="en-US" sz="1100" dirty="0" smtClean="0"/>
              <a:t>engineering solutions</a:t>
            </a:r>
            <a:r>
              <a:rPr lang="en-US" sz="1100" dirty="0"/>
              <a:t>. As a growing focus, Capgemini is increasing its investments in Fusion applications </a:t>
            </a:r>
            <a:r>
              <a:rPr lang="en-US" sz="1100" dirty="0" smtClean="0"/>
              <a:t>for SCM</a:t>
            </a:r>
            <a:r>
              <a:rPr lang="en-US" sz="1100" dirty="0"/>
              <a:t>.</a:t>
            </a:r>
            <a:endParaRPr lang="en-US" sz="1100" dirty="0" smtClean="0"/>
          </a:p>
          <a:p>
            <a:pPr marL="166688" indent="-166688">
              <a:spcAft>
                <a:spcPts val="400"/>
              </a:spcAft>
            </a:pPr>
            <a:r>
              <a:rPr lang="en-US" sz="1100" dirty="0" err="1" smtClean="0"/>
              <a:t>Capgemini's</a:t>
            </a:r>
            <a:r>
              <a:rPr lang="en-US" sz="1100" dirty="0" smtClean="0"/>
              <a:t> </a:t>
            </a:r>
            <a:r>
              <a:rPr lang="en-US" sz="1100" dirty="0"/>
              <a:t>SingleSource life cycle model for Oracle applications remains a </a:t>
            </a:r>
            <a:r>
              <a:rPr lang="en-US" sz="1100" dirty="0" smtClean="0"/>
              <a:t>sustainable approach </a:t>
            </a:r>
            <a:r>
              <a:rPr lang="en-US" sz="1100" dirty="0"/>
              <a:t>to delivering a complete Oracle service stack in a transparent manner. This </a:t>
            </a:r>
            <a:r>
              <a:rPr lang="en-US" sz="1100" dirty="0" smtClean="0"/>
              <a:t>model enables </a:t>
            </a:r>
            <a:r>
              <a:rPr lang="en-US" sz="1100" dirty="0"/>
              <a:t>selection of service components from hosting to value management, each with </a:t>
            </a:r>
            <a:r>
              <a:rPr lang="en-US" sz="1100" dirty="0" smtClean="0"/>
              <a:t>defined service </a:t>
            </a:r>
            <a:r>
              <a:rPr lang="en-US" sz="1100" dirty="0"/>
              <a:t>elements, metrics and pricing. A focus area for Capgemini is value management </a:t>
            </a:r>
            <a:r>
              <a:rPr lang="en-US" sz="1100" dirty="0" smtClean="0"/>
              <a:t>and acceleration </a:t>
            </a:r>
            <a:r>
              <a:rPr lang="en-US" sz="1100" dirty="0"/>
              <a:t>of ROI.</a:t>
            </a:r>
          </a:p>
          <a:p>
            <a:pPr marL="166688" indent="-166688">
              <a:spcAft>
                <a:spcPts val="400"/>
              </a:spcAft>
            </a:pPr>
            <a:r>
              <a:rPr lang="en-US" sz="1100" dirty="0" err="1" smtClean="0"/>
              <a:t>Capgemini's</a:t>
            </a:r>
            <a:r>
              <a:rPr lang="en-US" sz="1100" dirty="0" smtClean="0"/>
              <a:t> </a:t>
            </a:r>
            <a:r>
              <a:rPr lang="en-US" sz="1100" dirty="0"/>
              <a:t>clients appreciate its professional behavior and work ethic. This includes </a:t>
            </a:r>
            <a:r>
              <a:rPr lang="en-US" sz="1100" dirty="0" smtClean="0"/>
              <a:t>the transparency </a:t>
            </a:r>
            <a:r>
              <a:rPr lang="en-US" sz="1100" dirty="0"/>
              <a:t>of its processes and delivery throughout the life cycle of services.</a:t>
            </a:r>
          </a:p>
        </p:txBody>
      </p:sp>
      <p:sp>
        <p:nvSpPr>
          <p:cNvPr id="72710" name="Oval 6"/>
          <p:cNvSpPr>
            <a:spLocks noChangeArrowheads="1"/>
          </p:cNvSpPr>
          <p:nvPr/>
        </p:nvSpPr>
        <p:spPr bwMode="auto">
          <a:xfrm flipV="1">
            <a:off x="1910344" y="3500453"/>
            <a:ext cx="352698" cy="228601"/>
          </a:xfrm>
          <a:prstGeom prst="ellipse">
            <a:avLst/>
          </a:prstGeom>
          <a:noFill/>
          <a:ln w="25400">
            <a:solidFill>
              <a:srgbClr val="C00000"/>
            </a:solidFill>
            <a:round/>
            <a:headEnd/>
            <a:tailEnd/>
          </a:ln>
          <a:effectLst>
            <a:outerShdw blurRad="50800" dist="38100" dir="5400000" algn="t" rotWithShape="0">
              <a:prstClr val="black">
                <a:alpha val="40000"/>
              </a:prstClr>
            </a:outerShdw>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218512" y="1239558"/>
            <a:ext cx="4189413" cy="5067300"/>
          </a:xfrm>
          <a:prstGeom prst="rect">
            <a:avLst/>
          </a:prstGeom>
          <a:gradFill>
            <a:gsLst>
              <a:gs pos="75000">
                <a:schemeClr val="accent2"/>
              </a:gs>
              <a:gs pos="100000">
                <a:schemeClr val="accent4"/>
              </a:gs>
            </a:gsLst>
            <a:lin ang="16200000" scaled="1"/>
          </a:gradFill>
          <a:ln w="12700" algn="ctr">
            <a:solidFill>
              <a:schemeClr val="accent2"/>
            </a:solidFill>
            <a:miter lim="800000"/>
            <a:headEnd/>
            <a:tailEnd/>
          </a:ln>
          <a:effectLst>
            <a:outerShdw blurRad="50800" dist="38100" dir="5400000" algn="t" rotWithShape="0">
              <a:prstClr val="black">
                <a:alpha val="40000"/>
              </a:prstClr>
            </a:outerShdw>
          </a:effectLst>
        </p:spPr>
        <p:txBody>
          <a:bodyPr lIns="0" tIns="0" rIns="0" bIns="0" anchor="ctr">
            <a:spAutoFit/>
          </a:bodyPr>
          <a:lstStyle/>
          <a:p>
            <a:endParaRPr lang="en-US"/>
          </a:p>
        </p:txBody>
      </p:sp>
      <p:sp>
        <p:nvSpPr>
          <p:cNvPr id="2" name="Title 1"/>
          <p:cNvSpPr>
            <a:spLocks noGrp="1"/>
          </p:cNvSpPr>
          <p:nvPr>
            <p:ph type="title"/>
          </p:nvPr>
        </p:nvSpPr>
        <p:spPr/>
        <p:txBody>
          <a:bodyPr/>
          <a:lstStyle/>
          <a:p>
            <a:r>
              <a:rPr lang="en-US" dirty="0" smtClean="0"/>
              <a:t>Capgemini Positioned as a Leader in </a:t>
            </a:r>
            <a:br>
              <a:rPr lang="en-US" dirty="0" smtClean="0"/>
            </a:br>
            <a:r>
              <a:rPr lang="en-US" dirty="0" smtClean="0"/>
              <a:t>Forrester’s Oracle Services Providers</a:t>
            </a:r>
            <a:endParaRPr lang="en-US" dirty="0"/>
          </a:p>
        </p:txBody>
      </p:sp>
      <p:sp>
        <p:nvSpPr>
          <p:cNvPr id="3" name="Content Placeholder 2"/>
          <p:cNvSpPr>
            <a:spLocks noGrp="1"/>
          </p:cNvSpPr>
          <p:nvPr>
            <p:ph idx="1"/>
          </p:nvPr>
        </p:nvSpPr>
        <p:spPr>
          <a:xfrm>
            <a:off x="4558672" y="1222344"/>
            <a:ext cx="4394111" cy="3924151"/>
          </a:xfrm>
        </p:spPr>
        <p:txBody>
          <a:bodyPr/>
          <a:lstStyle/>
          <a:p>
            <a:pPr marL="166688" indent="-166688"/>
            <a:r>
              <a:rPr lang="en-US" sz="1200" dirty="0"/>
              <a:t>Capgemini is one of the top Oracle applications partners worldwide, with </a:t>
            </a:r>
            <a:r>
              <a:rPr lang="en-US" sz="1200" dirty="0" smtClean="0"/>
              <a:t>a particularly </a:t>
            </a:r>
            <a:r>
              <a:rPr lang="en-US" sz="1200" dirty="0"/>
              <a:t>strong presence in Europe. </a:t>
            </a:r>
            <a:endParaRPr lang="en-US" sz="1200" dirty="0" smtClean="0"/>
          </a:p>
          <a:p>
            <a:pPr marL="166688" indent="-166688"/>
            <a:r>
              <a:rPr lang="en-US" sz="1200" dirty="0" smtClean="0"/>
              <a:t>The </a:t>
            </a:r>
            <a:r>
              <a:rPr lang="en-US" sz="1200" dirty="0"/>
              <a:t>provider is strong across the </a:t>
            </a:r>
            <a:r>
              <a:rPr lang="en-US" sz="1200" dirty="0" smtClean="0"/>
              <a:t>implementation and </a:t>
            </a:r>
            <a:r>
              <a:rPr lang="en-US" sz="1200" dirty="0"/>
              <a:t>support life cycle. Capgemini’s “Rightshore” delivery model is a critical part of its </a:t>
            </a:r>
            <a:r>
              <a:rPr lang="en-US" sz="1200" dirty="0" smtClean="0"/>
              <a:t>overall delivery </a:t>
            </a:r>
            <a:r>
              <a:rPr lang="en-US" sz="1200" dirty="0"/>
              <a:t>strategy, including more than 3,000 low-cost delivery resources. </a:t>
            </a:r>
            <a:endParaRPr lang="en-US" sz="1200" dirty="0" smtClean="0"/>
          </a:p>
          <a:p>
            <a:pPr marL="166688" indent="-166688"/>
            <a:r>
              <a:rPr lang="en-US" sz="1200" dirty="0" smtClean="0"/>
              <a:t>Capgemini </a:t>
            </a:r>
            <a:r>
              <a:rPr lang="en-US" sz="1200" dirty="0"/>
              <a:t>has </a:t>
            </a:r>
            <a:r>
              <a:rPr lang="en-US" sz="1200" dirty="0" smtClean="0"/>
              <a:t>been investing </a:t>
            </a:r>
            <a:r>
              <a:rPr lang="en-US" sz="1200" dirty="0"/>
              <a:t>in R&amp;D around SOA and Fusion including its Capgemini Oracle Fusion </a:t>
            </a:r>
            <a:r>
              <a:rPr lang="en-US" sz="1200" dirty="0" smtClean="0"/>
              <a:t>Experience (</a:t>
            </a:r>
            <a:r>
              <a:rPr lang="en-US" sz="1200" dirty="0"/>
              <a:t>COFE) Lab targeted at building knowledge and industry-specific </a:t>
            </a:r>
            <a:r>
              <a:rPr lang="en-US" sz="1200" dirty="0" smtClean="0"/>
              <a:t>solutions.</a:t>
            </a:r>
          </a:p>
          <a:p>
            <a:pPr marL="166688" indent="-166688"/>
            <a:r>
              <a:rPr lang="en-US" sz="1200" dirty="0" smtClean="0"/>
              <a:t>AMS </a:t>
            </a:r>
            <a:r>
              <a:rPr lang="en-US" sz="1200" dirty="0"/>
              <a:t>and hosting capabilities continue to differentiate market leaders. Many services </a:t>
            </a:r>
            <a:r>
              <a:rPr lang="en-US" sz="1200" dirty="0" smtClean="0"/>
              <a:t>buyers seek </a:t>
            </a:r>
            <a:r>
              <a:rPr lang="en-US" sz="1200" dirty="0"/>
              <a:t>an implementation provider that can support their needs long term and therefore </a:t>
            </a:r>
            <a:r>
              <a:rPr lang="en-US" sz="1200" dirty="0" smtClean="0"/>
              <a:t>need strong </a:t>
            </a:r>
            <a:r>
              <a:rPr lang="en-US" sz="1200" dirty="0"/>
              <a:t>maintenance and support as well as hosting capabilities for Oracle. </a:t>
            </a:r>
            <a:r>
              <a:rPr lang="en-US" sz="1200" b="1" dirty="0"/>
              <a:t>Leaders in this </a:t>
            </a:r>
            <a:r>
              <a:rPr lang="en-US" sz="1200" b="1" dirty="0" smtClean="0"/>
              <a:t>market include </a:t>
            </a:r>
            <a:r>
              <a:rPr lang="en-US" sz="1200" b="1" dirty="0"/>
              <a:t>Capgemini </a:t>
            </a:r>
            <a:r>
              <a:rPr lang="en-US" sz="1200" dirty="0"/>
              <a:t>as well as CSC, Fujitsu, HP, and Logica. Single-sourcing </a:t>
            </a:r>
            <a:r>
              <a:rPr lang="en-US" sz="1200" dirty="0" smtClean="0"/>
              <a:t>implementation and </a:t>
            </a:r>
            <a:r>
              <a:rPr lang="en-US" sz="1200" dirty="0"/>
              <a:t>ongoing support from one of these providers can offer the benefits of smoother </a:t>
            </a:r>
            <a:r>
              <a:rPr lang="en-US" sz="1200" dirty="0" smtClean="0"/>
              <a:t>transition and </a:t>
            </a:r>
            <a:r>
              <a:rPr lang="en-US" sz="1200" dirty="0"/>
              <a:t>more effective knowledge transfer between implementation and operational phases — </a:t>
            </a:r>
            <a:r>
              <a:rPr lang="en-US" sz="1200" dirty="0" smtClean="0"/>
              <a:t>and potentially </a:t>
            </a:r>
            <a:r>
              <a:rPr lang="en-US" sz="1200" dirty="0"/>
              <a:t>cost savings for the client as well</a:t>
            </a:r>
            <a:r>
              <a:rPr lang="en-US" sz="1200" dirty="0" smtClean="0"/>
              <a:t>.</a:t>
            </a:r>
            <a:endParaRPr lang="en-US" sz="1200" dirty="0"/>
          </a:p>
        </p:txBody>
      </p:sp>
      <p:sp>
        <p:nvSpPr>
          <p:cNvPr id="7" name="Rectangle 5"/>
          <p:cNvSpPr>
            <a:spLocks noChangeArrowheads="1"/>
          </p:cNvSpPr>
          <p:nvPr/>
        </p:nvSpPr>
        <p:spPr bwMode="auto">
          <a:xfrm>
            <a:off x="221680" y="1247205"/>
            <a:ext cx="4189414" cy="584775"/>
          </a:xfrm>
          <a:prstGeom prst="rect">
            <a:avLst/>
          </a:prstGeom>
          <a:noFill/>
          <a:ln w="9525">
            <a:noFill/>
            <a:miter lim="800000"/>
            <a:headEnd/>
            <a:tailEnd/>
          </a:ln>
          <a:effectLst/>
        </p:spPr>
        <p:txBody>
          <a:bodyPr wrap="square" anchor="ctr" anchorCtr="1">
            <a:spAutoFit/>
          </a:bodyPr>
          <a:lstStyle/>
          <a:p>
            <a:pPr algn="ctr"/>
            <a:r>
              <a:rPr lang="en-US" sz="1600" b="1" dirty="0" smtClean="0">
                <a:solidFill>
                  <a:schemeClr val="bg1"/>
                </a:solidFill>
              </a:rPr>
              <a:t>The Forrester Wave™: </a:t>
            </a:r>
            <a:br>
              <a:rPr lang="en-US" sz="1600" b="1" dirty="0" smtClean="0">
                <a:solidFill>
                  <a:schemeClr val="bg1"/>
                </a:solidFill>
              </a:rPr>
            </a:br>
            <a:r>
              <a:rPr lang="en-US" sz="1600" b="1" dirty="0" smtClean="0">
                <a:solidFill>
                  <a:schemeClr val="bg1"/>
                </a:solidFill>
              </a:rPr>
              <a:t>Oracle Services Providers, Q2 2011</a:t>
            </a:r>
            <a:endParaRPr lang="en-US" sz="1600" b="1" dirty="0">
              <a:solidFill>
                <a:schemeClr val="bg1"/>
              </a:solidFill>
            </a:endParaRPr>
          </a:p>
        </p:txBody>
      </p:sp>
      <p:pic>
        <p:nvPicPr>
          <p:cNvPr id="289793" name="Picture 1"/>
          <p:cNvPicPr>
            <a:picLocks noChangeAspect="1" noChangeArrowheads="1"/>
          </p:cNvPicPr>
          <p:nvPr/>
        </p:nvPicPr>
        <p:blipFill>
          <a:blip r:embed="rId3" cstate="print"/>
          <a:srcRect l="15447" t="14629" r="32468" b="24573"/>
          <a:stretch>
            <a:fillRect/>
          </a:stretch>
        </p:blipFill>
        <p:spPr bwMode="auto">
          <a:xfrm>
            <a:off x="447842" y="1833791"/>
            <a:ext cx="3730752" cy="4262210"/>
          </a:xfrm>
          <a:prstGeom prst="rect">
            <a:avLst/>
          </a:prstGeom>
          <a:noFill/>
          <a:ln w="9525">
            <a:noFill/>
            <a:miter lim="800000"/>
            <a:headEnd/>
            <a:tailEnd/>
          </a:ln>
        </p:spPr>
      </p:pic>
      <p:sp>
        <p:nvSpPr>
          <p:cNvPr id="8" name="Oval 6"/>
          <p:cNvSpPr>
            <a:spLocks noChangeArrowheads="1"/>
          </p:cNvSpPr>
          <p:nvPr/>
        </p:nvSpPr>
        <p:spPr bwMode="auto">
          <a:xfrm>
            <a:off x="2782281" y="3364568"/>
            <a:ext cx="614008" cy="212677"/>
          </a:xfrm>
          <a:prstGeom prst="ellipse">
            <a:avLst/>
          </a:prstGeom>
          <a:noFill/>
          <a:ln w="25400">
            <a:solidFill>
              <a:srgbClr val="C00000"/>
            </a:solidFill>
            <a:round/>
            <a:headEnd/>
            <a:tailEnd/>
          </a:ln>
          <a:effectLst>
            <a:outerShdw blurRad="50800" dist="38100" dir="5400000" algn="t" rotWithShape="0">
              <a:prstClr val="black">
                <a:alpha val="40000"/>
              </a:prstClr>
            </a:outerShdw>
          </a:effectLst>
        </p:spPr>
        <p:txBody>
          <a:bodyPr wrap="none" anchor="ctr"/>
          <a:lstStyle/>
          <a:p>
            <a:endParaRPr lang="en-US"/>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 35"/>
          <p:cNvGrpSpPr>
            <a:grpSpLocks noChangeAspect="1"/>
          </p:cNvGrpSpPr>
          <p:nvPr/>
        </p:nvGrpSpPr>
        <p:grpSpPr>
          <a:xfrm>
            <a:off x="390525" y="2403806"/>
            <a:ext cx="417612" cy="643846"/>
            <a:chOff x="3453122" y="2307298"/>
            <a:chExt cx="203200" cy="303213"/>
          </a:xfrm>
        </p:grpSpPr>
        <p:sp>
          <p:nvSpPr>
            <p:cNvPr id="11" name="Freeform 875"/>
            <p:cNvSpPr>
              <a:spLocks/>
            </p:cNvSpPr>
            <p:nvPr/>
          </p:nvSpPr>
          <p:spPr bwMode="auto">
            <a:xfrm>
              <a:off x="3453122" y="2307298"/>
              <a:ext cx="134938" cy="150813"/>
            </a:xfrm>
            <a:custGeom>
              <a:avLst/>
              <a:gdLst/>
              <a:ahLst/>
              <a:cxnLst>
                <a:cxn ang="0">
                  <a:pos x="48" y="0"/>
                </a:cxn>
                <a:cxn ang="0">
                  <a:pos x="85" y="95"/>
                </a:cxn>
                <a:cxn ang="0">
                  <a:pos x="37" y="94"/>
                </a:cxn>
                <a:cxn ang="0">
                  <a:pos x="0" y="0"/>
                </a:cxn>
              </a:cxnLst>
              <a:rect l="0" t="0" r="r" b="b"/>
              <a:pathLst>
                <a:path w="85" h="95">
                  <a:moveTo>
                    <a:pt x="48" y="0"/>
                  </a:moveTo>
                  <a:lnTo>
                    <a:pt x="85" y="95"/>
                  </a:lnTo>
                  <a:lnTo>
                    <a:pt x="37" y="94"/>
                  </a:lnTo>
                  <a:lnTo>
                    <a:pt x="0" y="0"/>
                  </a:lnTo>
                </a:path>
              </a:pathLst>
            </a:custGeom>
            <a:noFill/>
            <a:ln w="28575" cap="rnd">
              <a:solidFill>
                <a:srgbClr val="D24A57"/>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2" name="Freeform 876"/>
            <p:cNvSpPr>
              <a:spLocks/>
            </p:cNvSpPr>
            <p:nvPr/>
          </p:nvSpPr>
          <p:spPr bwMode="auto">
            <a:xfrm>
              <a:off x="3567422" y="2307298"/>
              <a:ext cx="88900" cy="133350"/>
            </a:xfrm>
            <a:custGeom>
              <a:avLst/>
              <a:gdLst/>
              <a:ahLst/>
              <a:cxnLst>
                <a:cxn ang="0">
                  <a:pos x="12" y="0"/>
                </a:cxn>
                <a:cxn ang="0">
                  <a:pos x="0" y="28"/>
                </a:cxn>
                <a:cxn ang="0">
                  <a:pos x="23" y="84"/>
                </a:cxn>
                <a:cxn ang="0">
                  <a:pos x="56" y="1"/>
                </a:cxn>
              </a:cxnLst>
              <a:rect l="0" t="0" r="r" b="b"/>
              <a:pathLst>
                <a:path w="56" h="84">
                  <a:moveTo>
                    <a:pt x="12" y="0"/>
                  </a:moveTo>
                  <a:lnTo>
                    <a:pt x="0" y="28"/>
                  </a:lnTo>
                  <a:lnTo>
                    <a:pt x="23" y="84"/>
                  </a:lnTo>
                  <a:lnTo>
                    <a:pt x="56" y="1"/>
                  </a:lnTo>
                </a:path>
              </a:pathLst>
            </a:custGeom>
            <a:noFill/>
            <a:ln w="28575" cap="rnd">
              <a:solidFill>
                <a:srgbClr val="D24A57"/>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3" name="Freeform 877"/>
            <p:cNvSpPr>
              <a:spLocks/>
            </p:cNvSpPr>
            <p:nvPr/>
          </p:nvSpPr>
          <p:spPr bwMode="auto">
            <a:xfrm>
              <a:off x="3489635" y="2475573"/>
              <a:ext cx="130175" cy="134938"/>
            </a:xfrm>
            <a:custGeom>
              <a:avLst/>
              <a:gdLst/>
              <a:ahLst/>
              <a:cxnLst>
                <a:cxn ang="0">
                  <a:pos x="58" y="5"/>
                </a:cxn>
                <a:cxn ang="0">
                  <a:pos x="48" y="0"/>
                </a:cxn>
                <a:cxn ang="0">
                  <a:pos x="39" y="5"/>
                </a:cxn>
                <a:cxn ang="0">
                  <a:pos x="0" y="52"/>
                </a:cxn>
                <a:cxn ang="0">
                  <a:pos x="48" y="101"/>
                </a:cxn>
                <a:cxn ang="0">
                  <a:pos x="97" y="52"/>
                </a:cxn>
                <a:cxn ang="0">
                  <a:pos x="58" y="5"/>
                </a:cxn>
              </a:cxnLst>
              <a:rect l="0" t="0" r="r" b="b"/>
              <a:pathLst>
                <a:path w="97" h="101">
                  <a:moveTo>
                    <a:pt x="58" y="5"/>
                  </a:moveTo>
                  <a:cubicBezTo>
                    <a:pt x="56" y="2"/>
                    <a:pt x="52" y="0"/>
                    <a:pt x="48" y="0"/>
                  </a:cubicBezTo>
                  <a:cubicBezTo>
                    <a:pt x="45" y="0"/>
                    <a:pt x="41" y="2"/>
                    <a:pt x="39" y="5"/>
                  </a:cubicBezTo>
                  <a:cubicBezTo>
                    <a:pt x="17" y="9"/>
                    <a:pt x="0" y="29"/>
                    <a:pt x="0" y="52"/>
                  </a:cubicBezTo>
                  <a:cubicBezTo>
                    <a:pt x="0" y="79"/>
                    <a:pt x="22" y="101"/>
                    <a:pt x="48" y="101"/>
                  </a:cubicBezTo>
                  <a:cubicBezTo>
                    <a:pt x="75" y="101"/>
                    <a:pt x="97" y="79"/>
                    <a:pt x="97" y="52"/>
                  </a:cubicBezTo>
                  <a:cubicBezTo>
                    <a:pt x="97" y="29"/>
                    <a:pt x="80" y="9"/>
                    <a:pt x="58" y="5"/>
                  </a:cubicBezTo>
                  <a:close/>
                </a:path>
              </a:pathLst>
            </a:custGeom>
            <a:noFill/>
            <a:ln w="28575" cap="rnd">
              <a:solidFill>
                <a:srgbClr val="D24A57"/>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14" name="Freeform 878"/>
            <p:cNvSpPr>
              <a:spLocks/>
            </p:cNvSpPr>
            <p:nvPr/>
          </p:nvSpPr>
          <p:spPr bwMode="auto">
            <a:xfrm>
              <a:off x="3511860" y="2500973"/>
              <a:ext cx="87313" cy="82550"/>
            </a:xfrm>
            <a:custGeom>
              <a:avLst/>
              <a:gdLst/>
              <a:ahLst/>
              <a:cxnLst>
                <a:cxn ang="0">
                  <a:pos x="37" y="17"/>
                </a:cxn>
                <a:cxn ang="0">
                  <a:pos x="55" y="20"/>
                </a:cxn>
                <a:cxn ang="0">
                  <a:pos x="42" y="33"/>
                </a:cxn>
                <a:cxn ang="0">
                  <a:pos x="45" y="52"/>
                </a:cxn>
                <a:cxn ang="0">
                  <a:pos x="28" y="43"/>
                </a:cxn>
                <a:cxn ang="0">
                  <a:pos x="11" y="52"/>
                </a:cxn>
                <a:cxn ang="0">
                  <a:pos x="14" y="33"/>
                </a:cxn>
                <a:cxn ang="0">
                  <a:pos x="0" y="20"/>
                </a:cxn>
                <a:cxn ang="0">
                  <a:pos x="20" y="17"/>
                </a:cxn>
                <a:cxn ang="0">
                  <a:pos x="28" y="0"/>
                </a:cxn>
                <a:cxn ang="0">
                  <a:pos x="37" y="17"/>
                </a:cxn>
              </a:cxnLst>
              <a:rect l="0" t="0" r="r" b="b"/>
              <a:pathLst>
                <a:path w="55" h="52">
                  <a:moveTo>
                    <a:pt x="37" y="17"/>
                  </a:moveTo>
                  <a:lnTo>
                    <a:pt x="55" y="20"/>
                  </a:lnTo>
                  <a:lnTo>
                    <a:pt x="42" y="33"/>
                  </a:lnTo>
                  <a:lnTo>
                    <a:pt x="45" y="52"/>
                  </a:lnTo>
                  <a:lnTo>
                    <a:pt x="28" y="43"/>
                  </a:lnTo>
                  <a:lnTo>
                    <a:pt x="11" y="52"/>
                  </a:lnTo>
                  <a:lnTo>
                    <a:pt x="14" y="33"/>
                  </a:lnTo>
                  <a:lnTo>
                    <a:pt x="0" y="20"/>
                  </a:lnTo>
                  <a:lnTo>
                    <a:pt x="20" y="17"/>
                  </a:lnTo>
                  <a:lnTo>
                    <a:pt x="28" y="0"/>
                  </a:lnTo>
                  <a:lnTo>
                    <a:pt x="37" y="17"/>
                  </a:lnTo>
                  <a:close/>
                </a:path>
              </a:pathLst>
            </a:custGeom>
            <a:noFill/>
            <a:ln w="28575" cap="rnd">
              <a:solidFill>
                <a:srgbClr val="D24A57"/>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grpSp>
      <p:sp>
        <p:nvSpPr>
          <p:cNvPr id="187400" name="AutoShape 8"/>
          <p:cNvSpPr>
            <a:spLocks noChangeArrowheads="1"/>
          </p:cNvSpPr>
          <p:nvPr/>
        </p:nvSpPr>
        <p:spPr bwMode="auto">
          <a:xfrm>
            <a:off x="269875" y="1335536"/>
            <a:ext cx="8712200" cy="1064764"/>
          </a:xfrm>
          <a:prstGeom prst="roundRect">
            <a:avLst>
              <a:gd name="adj" fmla="val 14144"/>
            </a:avLst>
          </a:prstGeom>
          <a:gradFill>
            <a:gsLst>
              <a:gs pos="0">
                <a:schemeClr val="accent1">
                  <a:lumMod val="60000"/>
                  <a:lumOff val="40000"/>
                </a:schemeClr>
              </a:gs>
              <a:gs pos="25000">
                <a:schemeClr val="accent1"/>
              </a:gs>
            </a:gsLst>
            <a:lin ang="5400000" scaled="0"/>
          </a:gradFill>
          <a:ln w="19050" algn="ctr">
            <a:solidFill>
              <a:schemeClr val="accent1"/>
            </a:solidFill>
            <a:round/>
            <a:headEnd/>
            <a:tailEnd/>
          </a:ln>
          <a:effectLst/>
        </p:spPr>
        <p:txBody>
          <a:bodyPr wrap="square" lIns="91440" tIns="45720" rIns="91440" bIns="45720" anchor="ctr">
            <a:noAutofit/>
          </a:bodyPr>
          <a:lstStyle/>
          <a:p>
            <a:r>
              <a:rPr lang="en-US" sz="1600" b="1" dirty="0" smtClean="0">
                <a:solidFill>
                  <a:srgbClr val="FFFFFF"/>
                </a:solidFill>
              </a:rPr>
              <a:t>IDC ranked Capgemini as one of the Top 3 ERP System Integrators (SIs) worldwide*, head-to-head with IBM &amp; Accenture, in a study focused on trends in </a:t>
            </a:r>
            <a:br>
              <a:rPr lang="en-US" sz="1600" b="1" dirty="0" smtClean="0">
                <a:solidFill>
                  <a:srgbClr val="FFFFFF"/>
                </a:solidFill>
              </a:rPr>
            </a:br>
            <a:r>
              <a:rPr lang="en-US" sz="1600" b="1" dirty="0" smtClean="0">
                <a:solidFill>
                  <a:srgbClr val="FFFFFF"/>
                </a:solidFill>
              </a:rPr>
              <a:t>the ERP market related to three major ERP vendors - Oracle, PeopleSoft and SAP</a:t>
            </a:r>
            <a:endParaRPr lang="en-US" sz="1600" b="1" dirty="0">
              <a:solidFill>
                <a:srgbClr val="FFFFFF"/>
              </a:solidFill>
            </a:endParaRPr>
          </a:p>
        </p:txBody>
      </p:sp>
      <p:sp>
        <p:nvSpPr>
          <p:cNvPr id="187394" name="Rectangle 2"/>
          <p:cNvSpPr>
            <a:spLocks noGrp="1" noChangeArrowheads="1"/>
          </p:cNvSpPr>
          <p:nvPr>
            <p:ph type="title"/>
          </p:nvPr>
        </p:nvSpPr>
        <p:spPr/>
        <p:txBody>
          <a:bodyPr/>
          <a:lstStyle/>
          <a:p>
            <a:r>
              <a:rPr lang="en-US" smtClean="0"/>
              <a:t> IDC Features Capgemini as Leading SI</a:t>
            </a:r>
            <a:endParaRPr lang="en-US"/>
          </a:p>
        </p:txBody>
      </p:sp>
      <p:sp>
        <p:nvSpPr>
          <p:cNvPr id="187395" name="Rectangle 3"/>
          <p:cNvSpPr>
            <a:spLocks noGrp="1" noChangeArrowheads="1"/>
          </p:cNvSpPr>
          <p:nvPr>
            <p:ph type="body" idx="4294967295"/>
          </p:nvPr>
        </p:nvSpPr>
        <p:spPr bwMode="gray">
          <a:xfrm>
            <a:off x="269875" y="3236201"/>
            <a:ext cx="4446589" cy="3108543"/>
          </a:xfrm>
          <a:noFill/>
          <a:ln/>
        </p:spPr>
        <p:txBody>
          <a:bodyPr wrap="square" lIns="0" tIns="0" rIns="0" bIns="0">
            <a:spAutoFit/>
          </a:bodyPr>
          <a:lstStyle/>
          <a:p>
            <a:pPr marL="361950" lvl="1" indent="-182563">
              <a:spcBef>
                <a:spcPts val="0"/>
              </a:spcBef>
              <a:spcAft>
                <a:spcPts val="1200"/>
              </a:spcAft>
              <a:buFont typeface="Wingdings" pitchFamily="2" charset="2"/>
              <a:buChar char="§"/>
            </a:pPr>
            <a:r>
              <a:rPr lang="en-US" sz="1400" dirty="0"/>
              <a:t>Capgemini has dedicated resources to support development and sales of new solutions for the </a:t>
            </a:r>
            <a:r>
              <a:rPr lang="en-US" sz="1400" dirty="0" smtClean="0"/>
              <a:t>Oracle practice </a:t>
            </a:r>
            <a:r>
              <a:rPr lang="en-US" sz="1400" dirty="0"/>
              <a:t>area</a:t>
            </a:r>
            <a:endParaRPr lang="en-US" sz="400" dirty="0"/>
          </a:p>
          <a:p>
            <a:pPr marL="361950" lvl="1" indent="-182563">
              <a:spcBef>
                <a:spcPts val="0"/>
              </a:spcBef>
              <a:spcAft>
                <a:spcPts val="1200"/>
              </a:spcAft>
              <a:buFont typeface="Wingdings" pitchFamily="2" charset="2"/>
              <a:buChar char="§"/>
            </a:pPr>
            <a:r>
              <a:rPr lang="en-US" sz="1400" dirty="0"/>
              <a:t>Capgemini has specific marketing campaigns around specific offers and technologies for Oracle. </a:t>
            </a:r>
            <a:endParaRPr lang="en-US" sz="400" dirty="0"/>
          </a:p>
          <a:p>
            <a:pPr marL="361950" lvl="1" indent="-182563">
              <a:spcBef>
                <a:spcPts val="0"/>
              </a:spcBef>
              <a:spcAft>
                <a:spcPts val="1200"/>
              </a:spcAft>
              <a:buFont typeface="Wingdings" pitchFamily="2" charset="2"/>
              <a:buChar char="§"/>
            </a:pPr>
            <a:r>
              <a:rPr lang="en-US" sz="1400" dirty="0"/>
              <a:t>As global alliance partners, </a:t>
            </a:r>
            <a:r>
              <a:rPr lang="en-US" sz="1400" dirty="0" smtClean="0"/>
              <a:t>Oracle and </a:t>
            </a:r>
            <a:r>
              <a:rPr lang="en-US" sz="1400" dirty="0"/>
              <a:t>Capgemini have specific alliance business development and marketing plans that are monitored through regular review sessions. Local and regional sales teams from </a:t>
            </a:r>
            <a:r>
              <a:rPr lang="en-US" sz="1400" dirty="0" smtClean="0"/>
              <a:t>Oracle and </a:t>
            </a:r>
            <a:r>
              <a:rPr lang="en-US" sz="1400" dirty="0"/>
              <a:t>Capgemini work collaboratively on solution offerings within their area, including targeting accounts, opportunities, and joint customer activities. </a:t>
            </a:r>
          </a:p>
        </p:txBody>
      </p:sp>
      <p:sp>
        <p:nvSpPr>
          <p:cNvPr id="187396" name="Text Box 4"/>
          <p:cNvSpPr txBox="1">
            <a:spLocks noChangeArrowheads="1"/>
          </p:cNvSpPr>
          <p:nvPr/>
        </p:nvSpPr>
        <p:spPr bwMode="auto">
          <a:xfrm>
            <a:off x="6035675" y="6083448"/>
            <a:ext cx="2667000" cy="247650"/>
          </a:xfrm>
          <a:prstGeom prst="rect">
            <a:avLst/>
          </a:prstGeom>
          <a:noFill/>
          <a:ln w="19050">
            <a:noFill/>
            <a:miter lim="800000"/>
            <a:headEnd/>
            <a:tailEnd/>
          </a:ln>
          <a:effectLst/>
        </p:spPr>
        <p:txBody>
          <a:bodyPr>
            <a:spAutoFit/>
          </a:bodyPr>
          <a:lstStyle/>
          <a:p>
            <a:pPr algn="l">
              <a:lnSpc>
                <a:spcPct val="85000"/>
              </a:lnSpc>
              <a:spcBef>
                <a:spcPct val="50000"/>
              </a:spcBef>
              <a:buClrTx/>
              <a:buFontTx/>
              <a:buNone/>
            </a:pPr>
            <a:r>
              <a:rPr lang="en-US" sz="1000" i="1">
                <a:solidFill>
                  <a:schemeClr val="bg2"/>
                </a:solidFill>
              </a:rPr>
              <a:t>*Based on IDC report dated 31 March 2005</a:t>
            </a:r>
            <a:r>
              <a:rPr lang="en-US" sz="1200" b="1" i="1">
                <a:solidFill>
                  <a:schemeClr val="bg2"/>
                </a:solidFill>
              </a:rPr>
              <a:t> </a:t>
            </a:r>
          </a:p>
        </p:txBody>
      </p:sp>
      <p:sp>
        <p:nvSpPr>
          <p:cNvPr id="187397" name="Text Box 5"/>
          <p:cNvSpPr txBox="1">
            <a:spLocks noChangeArrowheads="1"/>
          </p:cNvSpPr>
          <p:nvPr/>
        </p:nvSpPr>
        <p:spPr bwMode="auto">
          <a:xfrm>
            <a:off x="390525" y="1044575"/>
            <a:ext cx="8591550" cy="276999"/>
          </a:xfrm>
          <a:prstGeom prst="rect">
            <a:avLst/>
          </a:prstGeom>
          <a:noFill/>
          <a:ln w="38100" algn="ctr">
            <a:noFill/>
            <a:miter lim="800000"/>
            <a:headEnd/>
            <a:tailEnd/>
          </a:ln>
          <a:effectLst/>
        </p:spPr>
        <p:txBody>
          <a:bodyPr lIns="0" tIns="0" rIns="0" bIns="0">
            <a:spAutoFit/>
          </a:bodyPr>
          <a:lstStyle/>
          <a:p>
            <a:pPr algn="l">
              <a:lnSpc>
                <a:spcPct val="100000"/>
              </a:lnSpc>
            </a:pPr>
            <a:endParaRPr lang="en-US" sz="1800" dirty="0">
              <a:solidFill>
                <a:srgbClr val="FFFFFF"/>
              </a:solidFill>
            </a:endParaRPr>
          </a:p>
        </p:txBody>
      </p:sp>
      <p:sp>
        <p:nvSpPr>
          <p:cNvPr id="187398" name="Rectangle 6"/>
          <p:cNvSpPr>
            <a:spLocks noChangeArrowheads="1"/>
          </p:cNvSpPr>
          <p:nvPr/>
        </p:nvSpPr>
        <p:spPr bwMode="gray">
          <a:xfrm>
            <a:off x="4932363" y="3261748"/>
            <a:ext cx="4049712" cy="2523768"/>
          </a:xfrm>
          <a:prstGeom prst="rect">
            <a:avLst/>
          </a:prstGeom>
          <a:noFill/>
          <a:ln w="9525" algn="ctr">
            <a:noFill/>
            <a:miter lim="800000"/>
            <a:headEnd/>
            <a:tailEnd/>
          </a:ln>
          <a:effectLst/>
        </p:spPr>
        <p:txBody>
          <a:bodyPr lIns="0" tIns="0" rIns="0" bIns="0">
            <a:spAutoFit/>
          </a:bodyPr>
          <a:lstStyle/>
          <a:p>
            <a:pPr marL="361950" lvl="1" indent="-182563" algn="l">
              <a:spcAft>
                <a:spcPts val="1200"/>
              </a:spcAft>
              <a:buClr>
                <a:schemeClr val="accent2"/>
              </a:buClr>
              <a:buFont typeface="Wingdings" pitchFamily="2" charset="2"/>
              <a:buChar char="§"/>
            </a:pPr>
            <a:r>
              <a:rPr lang="en-US" sz="1400" dirty="0"/>
              <a:t>Examples of jointly developed solutions include the following: Lease Management; HR Transformation; Councils Online; Application Re-</a:t>
            </a:r>
            <a:r>
              <a:rPr lang="en-US" sz="1400" dirty="0" err="1"/>
              <a:t>platforming</a:t>
            </a:r>
            <a:r>
              <a:rPr lang="en-US" sz="1400" dirty="0"/>
              <a:t>; EAI Integration; Advanced Metering (AMI); Oracle E-Business Suite 11i upgrade on HP platform (Oracle, Capgemini, and HP joint solution); Capgemini, Oracle, and Nokia joint offering on Mobility and RFID; and Citizen Centric Government using Oracle's E-Business Suite. </a:t>
            </a:r>
          </a:p>
          <a:p>
            <a:pPr algn="l">
              <a:spcAft>
                <a:spcPts val="1200"/>
              </a:spcAft>
              <a:buClr>
                <a:schemeClr val="accent2"/>
              </a:buClr>
            </a:pPr>
            <a:endParaRPr lang="en-US" sz="1400" dirty="0"/>
          </a:p>
        </p:txBody>
      </p:sp>
      <p:sp>
        <p:nvSpPr>
          <p:cNvPr id="187399" name="Rectangle 7"/>
          <p:cNvSpPr>
            <a:spLocks noChangeArrowheads="1"/>
          </p:cNvSpPr>
          <p:nvPr/>
        </p:nvSpPr>
        <p:spPr bwMode="auto">
          <a:xfrm>
            <a:off x="935137" y="2558944"/>
            <a:ext cx="7649723" cy="358496"/>
          </a:xfrm>
          <a:prstGeom prst="rect">
            <a:avLst/>
          </a:prstGeom>
          <a:noFill/>
          <a:ln w="38100" algn="ctr">
            <a:noFill/>
            <a:miter lim="800000"/>
            <a:headEnd/>
            <a:tailEnd/>
          </a:ln>
          <a:effectLst/>
        </p:spPr>
        <p:txBody>
          <a:bodyPr wrap="none" lIns="0" tIns="0" rIns="0" bIns="0">
            <a:spAutoFit/>
          </a:bodyPr>
          <a:lstStyle/>
          <a:p>
            <a:pPr marL="190500" indent="-190500" algn="l">
              <a:lnSpc>
                <a:spcPct val="130000"/>
              </a:lnSpc>
              <a:spcBef>
                <a:spcPct val="30000"/>
              </a:spcBef>
              <a:spcAft>
                <a:spcPct val="30000"/>
              </a:spcAft>
              <a:buClr>
                <a:schemeClr val="tx2"/>
              </a:buClr>
            </a:pPr>
            <a:r>
              <a:rPr lang="en-US" sz="2000" dirty="0">
                <a:solidFill>
                  <a:srgbClr val="D24A57"/>
                </a:solidFill>
              </a:rPr>
              <a:t>The IDC Report highlights </a:t>
            </a:r>
            <a:r>
              <a:rPr lang="en-US" sz="2000" dirty="0" err="1">
                <a:solidFill>
                  <a:srgbClr val="D24A57"/>
                </a:solidFill>
              </a:rPr>
              <a:t>Capgemini’s</a:t>
            </a:r>
            <a:r>
              <a:rPr lang="en-US" sz="2000" dirty="0">
                <a:solidFill>
                  <a:srgbClr val="D24A57"/>
                </a:solidFill>
              </a:rPr>
              <a:t> Oracle/PeopleSoft Practice:</a:t>
            </a:r>
          </a:p>
        </p:txBody>
      </p:sp>
      <p:sp>
        <p:nvSpPr>
          <p:cNvPr id="187401" name="Line 9"/>
          <p:cNvSpPr>
            <a:spLocks noChangeShapeType="1"/>
          </p:cNvSpPr>
          <p:nvPr/>
        </p:nvSpPr>
        <p:spPr bwMode="auto">
          <a:xfrm>
            <a:off x="4914900" y="3312548"/>
            <a:ext cx="0" cy="2931053"/>
          </a:xfrm>
          <a:prstGeom prst="line">
            <a:avLst/>
          </a:prstGeom>
          <a:noFill/>
          <a:ln w="9525">
            <a:solidFill>
              <a:srgbClr val="D24A57"/>
            </a:solidFill>
            <a:round/>
            <a:headEnd/>
            <a:tailEnd/>
          </a:ln>
          <a:effectLst/>
        </p:spPr>
        <p:txBody>
          <a:bodyPr wrap="square" lIns="0" tIns="0" rIns="0" bIns="0" anchor="ctr">
            <a:spAutoFit/>
          </a:bodyPr>
          <a:lstStyle/>
          <a:p>
            <a:endParaRPr lang="en-US"/>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Rectangle 2"/>
          <p:cNvSpPr>
            <a:spLocks noGrp="1" noChangeArrowheads="1"/>
          </p:cNvSpPr>
          <p:nvPr>
            <p:ph type="title"/>
          </p:nvPr>
        </p:nvSpPr>
        <p:spPr/>
        <p:txBody>
          <a:bodyPr/>
          <a:lstStyle/>
          <a:p>
            <a:r>
              <a:rPr lang="en-US" altLang="en-GB" dirty="0" smtClean="0"/>
              <a:t>Table of Contents</a:t>
            </a:r>
            <a:endParaRPr lang="en-US" dirty="0"/>
          </a:p>
        </p:txBody>
      </p:sp>
      <p:grpSp>
        <p:nvGrpSpPr>
          <p:cNvPr id="2" name="Group 7"/>
          <p:cNvGrpSpPr/>
          <p:nvPr/>
        </p:nvGrpSpPr>
        <p:grpSpPr>
          <a:xfrm rot="3784749">
            <a:off x="-295898" y="2114943"/>
            <a:ext cx="2819735" cy="2150158"/>
            <a:chOff x="6270431" y="1174750"/>
            <a:chExt cx="2299773" cy="1753666"/>
          </a:xfrm>
        </p:grpSpPr>
        <p:grpSp>
          <p:nvGrpSpPr>
            <p:cNvPr id="3" name="Group 29"/>
            <p:cNvGrpSpPr/>
            <p:nvPr/>
          </p:nvGrpSpPr>
          <p:grpSpPr>
            <a:xfrm>
              <a:off x="7493230" y="2193341"/>
              <a:ext cx="687975" cy="735075"/>
              <a:chOff x="8557418" y="1216754"/>
              <a:chExt cx="1346449" cy="1438631"/>
            </a:xfrm>
          </p:grpSpPr>
          <p:sp>
            <p:nvSpPr>
              <p:cNvPr id="16" name="Freeform 282"/>
              <p:cNvSpPr>
                <a:spLocks/>
              </p:cNvSpPr>
              <p:nvPr/>
            </p:nvSpPr>
            <p:spPr bwMode="auto">
              <a:xfrm>
                <a:off x="8557418" y="1216754"/>
                <a:ext cx="1346449" cy="1438631"/>
              </a:xfrm>
              <a:custGeom>
                <a:avLst/>
                <a:gdLst>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263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9106 w 10000"/>
                  <a:gd name="connsiteY56" fmla="*/ 1250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172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3382 w 10000"/>
                  <a:gd name="connsiteY109"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382 w 10000"/>
                  <a:gd name="connsiteY110"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129 w 10000"/>
                  <a:gd name="connsiteY110" fmla="*/ 9389 h 10000"/>
                  <a:gd name="connsiteX111" fmla="*/ 3382 w 10000"/>
                  <a:gd name="connsiteY111"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200 w 10000"/>
                  <a:gd name="connsiteY110" fmla="*/ 9621 h 10000"/>
                  <a:gd name="connsiteX111" fmla="*/ 3382 w 10000"/>
                  <a:gd name="connsiteY111"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030 w 10000"/>
                  <a:gd name="connsiteY110" fmla="*/ 9468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51 w 10000"/>
                  <a:gd name="connsiteY109" fmla="*/ 8603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51 w 10000"/>
                  <a:gd name="connsiteY109" fmla="*/ 8840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827 w 10000"/>
                  <a:gd name="connsiteY109" fmla="*/ 8641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21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39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21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0000" h="10000">
                    <a:moveTo>
                      <a:pt x="3382" y="9562"/>
                    </a:moveTo>
                    <a:lnTo>
                      <a:pt x="3897" y="8613"/>
                    </a:lnTo>
                    <a:lnTo>
                      <a:pt x="4338" y="8686"/>
                    </a:lnTo>
                    <a:lnTo>
                      <a:pt x="4485" y="9708"/>
                    </a:lnTo>
                    <a:lnTo>
                      <a:pt x="4485" y="9708"/>
                    </a:lnTo>
                    <a:cubicBezTo>
                      <a:pt x="4510" y="9781"/>
                      <a:pt x="4534" y="9854"/>
                      <a:pt x="4559" y="9927"/>
                    </a:cubicBezTo>
                    <a:lnTo>
                      <a:pt x="4559" y="9927"/>
                    </a:lnTo>
                    <a:lnTo>
                      <a:pt x="4632" y="10000"/>
                    </a:lnTo>
                    <a:lnTo>
                      <a:pt x="4632" y="10000"/>
                    </a:lnTo>
                    <a:lnTo>
                      <a:pt x="4779" y="10000"/>
                    </a:lnTo>
                    <a:lnTo>
                      <a:pt x="6029" y="9927"/>
                    </a:lnTo>
                    <a:lnTo>
                      <a:pt x="6029" y="9927"/>
                    </a:lnTo>
                    <a:lnTo>
                      <a:pt x="6250" y="9781"/>
                    </a:lnTo>
                    <a:lnTo>
                      <a:pt x="6250" y="9781"/>
                    </a:lnTo>
                    <a:cubicBezTo>
                      <a:pt x="6275" y="9708"/>
                      <a:pt x="6299" y="9635"/>
                      <a:pt x="6324" y="9562"/>
                    </a:cubicBezTo>
                    <a:cubicBezTo>
                      <a:pt x="6299" y="9221"/>
                      <a:pt x="6275" y="8881"/>
                      <a:pt x="6250" y="8540"/>
                    </a:cubicBezTo>
                    <a:lnTo>
                      <a:pt x="6618" y="8321"/>
                    </a:lnTo>
                    <a:lnTo>
                      <a:pt x="7353" y="9124"/>
                    </a:lnTo>
                    <a:lnTo>
                      <a:pt x="7353" y="9124"/>
                    </a:lnTo>
                    <a:lnTo>
                      <a:pt x="7574" y="9270"/>
                    </a:lnTo>
                    <a:lnTo>
                      <a:pt x="7574" y="9270"/>
                    </a:lnTo>
                    <a:lnTo>
                      <a:pt x="7721" y="9124"/>
                    </a:lnTo>
                    <a:lnTo>
                      <a:pt x="8750" y="8321"/>
                    </a:lnTo>
                    <a:lnTo>
                      <a:pt x="8750" y="8321"/>
                    </a:lnTo>
                    <a:cubicBezTo>
                      <a:pt x="8775" y="8272"/>
                      <a:pt x="8799" y="8224"/>
                      <a:pt x="8824" y="8175"/>
                    </a:cubicBezTo>
                    <a:lnTo>
                      <a:pt x="8824" y="8175"/>
                    </a:lnTo>
                    <a:cubicBezTo>
                      <a:pt x="8799" y="8102"/>
                      <a:pt x="8775" y="8029"/>
                      <a:pt x="8750" y="7956"/>
                    </a:cubicBezTo>
                    <a:lnTo>
                      <a:pt x="8088" y="7153"/>
                    </a:lnTo>
                    <a:lnTo>
                      <a:pt x="8309" y="6788"/>
                    </a:lnTo>
                    <a:lnTo>
                      <a:pt x="9338" y="7007"/>
                    </a:lnTo>
                    <a:lnTo>
                      <a:pt x="9338" y="7007"/>
                    </a:lnTo>
                    <a:lnTo>
                      <a:pt x="9559" y="6934"/>
                    </a:lnTo>
                    <a:lnTo>
                      <a:pt x="9559" y="6934"/>
                    </a:lnTo>
                    <a:lnTo>
                      <a:pt x="9706" y="6788"/>
                    </a:lnTo>
                    <a:lnTo>
                      <a:pt x="10000" y="5474"/>
                    </a:lnTo>
                    <a:lnTo>
                      <a:pt x="10000" y="5474"/>
                    </a:lnTo>
                    <a:lnTo>
                      <a:pt x="10000" y="5255"/>
                    </a:lnTo>
                    <a:lnTo>
                      <a:pt x="10000" y="5255"/>
                    </a:lnTo>
                    <a:lnTo>
                      <a:pt x="9779" y="5182"/>
                    </a:lnTo>
                    <a:lnTo>
                      <a:pt x="8750" y="4891"/>
                    </a:lnTo>
                    <a:cubicBezTo>
                      <a:pt x="8725" y="4769"/>
                      <a:pt x="8701" y="4648"/>
                      <a:pt x="8676" y="4526"/>
                    </a:cubicBezTo>
                    <a:lnTo>
                      <a:pt x="9706" y="4088"/>
                    </a:lnTo>
                    <a:lnTo>
                      <a:pt x="9706" y="4088"/>
                    </a:lnTo>
                    <a:lnTo>
                      <a:pt x="9853" y="3869"/>
                    </a:lnTo>
                    <a:lnTo>
                      <a:pt x="9853" y="3869"/>
                    </a:lnTo>
                    <a:lnTo>
                      <a:pt x="9853" y="3723"/>
                    </a:lnTo>
                    <a:lnTo>
                      <a:pt x="9338" y="2482"/>
                    </a:lnTo>
                    <a:lnTo>
                      <a:pt x="9338" y="2482"/>
                    </a:lnTo>
                    <a:lnTo>
                      <a:pt x="9118" y="2336"/>
                    </a:lnTo>
                    <a:lnTo>
                      <a:pt x="9118" y="2336"/>
                    </a:lnTo>
                    <a:lnTo>
                      <a:pt x="8971" y="2336"/>
                    </a:lnTo>
                    <a:lnTo>
                      <a:pt x="7941" y="2774"/>
                    </a:lnTo>
                    <a:lnTo>
                      <a:pt x="7647" y="2409"/>
                    </a:lnTo>
                    <a:lnTo>
                      <a:pt x="8162" y="1460"/>
                    </a:lnTo>
                    <a:lnTo>
                      <a:pt x="8162" y="1460"/>
                    </a:lnTo>
                    <a:cubicBezTo>
                      <a:pt x="8187" y="1406"/>
                      <a:pt x="8213" y="1351"/>
                      <a:pt x="8238" y="1297"/>
                    </a:cubicBezTo>
                    <a:lnTo>
                      <a:pt x="8088" y="1095"/>
                    </a:lnTo>
                    <a:lnTo>
                      <a:pt x="6985" y="438"/>
                    </a:lnTo>
                    <a:lnTo>
                      <a:pt x="6985" y="438"/>
                    </a:lnTo>
                    <a:lnTo>
                      <a:pt x="6765" y="438"/>
                    </a:lnTo>
                    <a:lnTo>
                      <a:pt x="6618" y="584"/>
                    </a:lnTo>
                    <a:lnTo>
                      <a:pt x="6029" y="1460"/>
                    </a:lnTo>
                    <a:lnTo>
                      <a:pt x="5588" y="1387"/>
                    </a:lnTo>
                    <a:cubicBezTo>
                      <a:pt x="5564" y="1022"/>
                      <a:pt x="5539" y="657"/>
                      <a:pt x="5515" y="292"/>
                    </a:cubicBezTo>
                    <a:lnTo>
                      <a:pt x="5515" y="292"/>
                    </a:lnTo>
                    <a:lnTo>
                      <a:pt x="5368" y="73"/>
                    </a:lnTo>
                    <a:lnTo>
                      <a:pt x="5368" y="73"/>
                    </a:lnTo>
                    <a:lnTo>
                      <a:pt x="5221" y="0"/>
                    </a:lnTo>
                    <a:lnTo>
                      <a:pt x="3897" y="219"/>
                    </a:lnTo>
                    <a:lnTo>
                      <a:pt x="3897" y="219"/>
                    </a:lnTo>
                    <a:lnTo>
                      <a:pt x="3750" y="292"/>
                    </a:lnTo>
                    <a:lnTo>
                      <a:pt x="3603" y="438"/>
                    </a:lnTo>
                    <a:lnTo>
                      <a:pt x="3750" y="1606"/>
                    </a:lnTo>
                    <a:lnTo>
                      <a:pt x="3382" y="1679"/>
                    </a:lnTo>
                    <a:lnTo>
                      <a:pt x="2574" y="803"/>
                    </a:lnTo>
                    <a:lnTo>
                      <a:pt x="2574" y="803"/>
                    </a:lnTo>
                    <a:lnTo>
                      <a:pt x="2426" y="730"/>
                    </a:lnTo>
                    <a:lnTo>
                      <a:pt x="2206" y="803"/>
                    </a:lnTo>
                    <a:lnTo>
                      <a:pt x="1176" y="1752"/>
                    </a:lnTo>
                    <a:lnTo>
                      <a:pt x="1176" y="1752"/>
                    </a:lnTo>
                    <a:cubicBezTo>
                      <a:pt x="1152" y="1825"/>
                      <a:pt x="1127" y="1898"/>
                      <a:pt x="1103" y="1971"/>
                    </a:cubicBezTo>
                    <a:lnTo>
                      <a:pt x="1103" y="1971"/>
                    </a:lnTo>
                    <a:cubicBezTo>
                      <a:pt x="1127" y="2020"/>
                      <a:pt x="1152" y="2068"/>
                      <a:pt x="1176" y="2117"/>
                    </a:cubicBezTo>
                    <a:lnTo>
                      <a:pt x="1838" y="2993"/>
                    </a:lnTo>
                    <a:lnTo>
                      <a:pt x="1691" y="3212"/>
                    </a:lnTo>
                    <a:lnTo>
                      <a:pt x="662" y="3066"/>
                    </a:lnTo>
                    <a:lnTo>
                      <a:pt x="662" y="3066"/>
                    </a:lnTo>
                    <a:lnTo>
                      <a:pt x="441" y="3066"/>
                    </a:lnTo>
                    <a:lnTo>
                      <a:pt x="441" y="3066"/>
                    </a:lnTo>
                    <a:lnTo>
                      <a:pt x="294" y="3212"/>
                    </a:lnTo>
                    <a:lnTo>
                      <a:pt x="0" y="4526"/>
                    </a:lnTo>
                    <a:lnTo>
                      <a:pt x="0" y="4526"/>
                    </a:lnTo>
                    <a:lnTo>
                      <a:pt x="0" y="4818"/>
                    </a:lnTo>
                    <a:lnTo>
                      <a:pt x="0" y="4818"/>
                    </a:lnTo>
                    <a:lnTo>
                      <a:pt x="147" y="4891"/>
                    </a:lnTo>
                    <a:lnTo>
                      <a:pt x="1176" y="5109"/>
                    </a:lnTo>
                    <a:cubicBezTo>
                      <a:pt x="1225" y="5255"/>
                      <a:pt x="1275" y="5401"/>
                      <a:pt x="1324" y="5547"/>
                    </a:cubicBezTo>
                    <a:lnTo>
                      <a:pt x="294" y="5912"/>
                    </a:lnTo>
                    <a:lnTo>
                      <a:pt x="294" y="5912"/>
                    </a:lnTo>
                    <a:lnTo>
                      <a:pt x="147" y="6131"/>
                    </a:lnTo>
                    <a:lnTo>
                      <a:pt x="147" y="6277"/>
                    </a:lnTo>
                    <a:lnTo>
                      <a:pt x="662" y="7591"/>
                    </a:lnTo>
                    <a:lnTo>
                      <a:pt x="662" y="7591"/>
                    </a:lnTo>
                    <a:lnTo>
                      <a:pt x="809" y="7664"/>
                    </a:lnTo>
                    <a:lnTo>
                      <a:pt x="809" y="7664"/>
                    </a:lnTo>
                    <a:lnTo>
                      <a:pt x="1029" y="7664"/>
                    </a:lnTo>
                    <a:lnTo>
                      <a:pt x="2059" y="7299"/>
                    </a:lnTo>
                    <a:lnTo>
                      <a:pt x="2353" y="7591"/>
                    </a:lnTo>
                    <a:lnTo>
                      <a:pt x="1765" y="8540"/>
                    </a:lnTo>
                    <a:cubicBezTo>
                      <a:pt x="1750" y="8561"/>
                      <a:pt x="1736" y="8582"/>
                      <a:pt x="1721" y="8603"/>
                    </a:cubicBezTo>
                    <a:lnTo>
                      <a:pt x="1951" y="8840"/>
                    </a:lnTo>
                    <a:lnTo>
                      <a:pt x="3012" y="9567"/>
                    </a:lnTo>
                    <a:lnTo>
                      <a:pt x="3200" y="9621"/>
                    </a:lnTo>
                    <a:lnTo>
                      <a:pt x="3382" y="9562"/>
                    </a:lnTo>
                    <a:close/>
                  </a:path>
                </a:pathLst>
              </a:custGeom>
              <a:noFill/>
              <a:ln w="571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Oval 16"/>
              <p:cNvSpPr/>
              <p:nvPr/>
            </p:nvSpPr>
            <p:spPr>
              <a:xfrm>
                <a:off x="9056134" y="1752306"/>
                <a:ext cx="366317" cy="37803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grpSp>
          <p:nvGrpSpPr>
            <p:cNvPr id="4" name="Group 24"/>
            <p:cNvGrpSpPr/>
            <p:nvPr/>
          </p:nvGrpSpPr>
          <p:grpSpPr>
            <a:xfrm>
              <a:off x="6270431" y="1216754"/>
              <a:ext cx="1346449" cy="1438631"/>
              <a:chOff x="6270431" y="1216754"/>
              <a:chExt cx="1346449" cy="1438631"/>
            </a:xfrm>
          </p:grpSpPr>
          <p:sp>
            <p:nvSpPr>
              <p:cNvPr id="14" name="Freeform 282"/>
              <p:cNvSpPr>
                <a:spLocks/>
              </p:cNvSpPr>
              <p:nvPr/>
            </p:nvSpPr>
            <p:spPr bwMode="auto">
              <a:xfrm>
                <a:off x="6270431" y="1216754"/>
                <a:ext cx="1346449" cy="1438631"/>
              </a:xfrm>
              <a:custGeom>
                <a:avLst/>
                <a:gdLst>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263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9106 w 10000"/>
                  <a:gd name="connsiteY56" fmla="*/ 1250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172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0000" h="10000">
                    <a:moveTo>
                      <a:pt x="3382" y="9562"/>
                    </a:moveTo>
                    <a:lnTo>
                      <a:pt x="3897" y="8613"/>
                    </a:lnTo>
                    <a:lnTo>
                      <a:pt x="4338" y="8686"/>
                    </a:lnTo>
                    <a:lnTo>
                      <a:pt x="4485" y="9708"/>
                    </a:lnTo>
                    <a:lnTo>
                      <a:pt x="4485" y="9708"/>
                    </a:lnTo>
                    <a:cubicBezTo>
                      <a:pt x="4510" y="9781"/>
                      <a:pt x="4534" y="9854"/>
                      <a:pt x="4559" y="9927"/>
                    </a:cubicBezTo>
                    <a:lnTo>
                      <a:pt x="4559" y="9927"/>
                    </a:lnTo>
                    <a:lnTo>
                      <a:pt x="4632" y="10000"/>
                    </a:lnTo>
                    <a:lnTo>
                      <a:pt x="4632" y="10000"/>
                    </a:lnTo>
                    <a:lnTo>
                      <a:pt x="4779" y="10000"/>
                    </a:lnTo>
                    <a:lnTo>
                      <a:pt x="6029" y="9927"/>
                    </a:lnTo>
                    <a:lnTo>
                      <a:pt x="6029" y="9927"/>
                    </a:lnTo>
                    <a:lnTo>
                      <a:pt x="6250" y="9781"/>
                    </a:lnTo>
                    <a:lnTo>
                      <a:pt x="6250" y="9781"/>
                    </a:lnTo>
                    <a:cubicBezTo>
                      <a:pt x="6275" y="9708"/>
                      <a:pt x="6299" y="9635"/>
                      <a:pt x="6324" y="9562"/>
                    </a:cubicBezTo>
                    <a:cubicBezTo>
                      <a:pt x="6299" y="9221"/>
                      <a:pt x="6275" y="8881"/>
                      <a:pt x="6250" y="8540"/>
                    </a:cubicBezTo>
                    <a:lnTo>
                      <a:pt x="6618" y="8321"/>
                    </a:lnTo>
                    <a:lnTo>
                      <a:pt x="7353" y="9124"/>
                    </a:lnTo>
                    <a:lnTo>
                      <a:pt x="7353" y="9124"/>
                    </a:lnTo>
                    <a:lnTo>
                      <a:pt x="7574" y="9270"/>
                    </a:lnTo>
                    <a:lnTo>
                      <a:pt x="7574" y="9270"/>
                    </a:lnTo>
                    <a:lnTo>
                      <a:pt x="7721" y="9124"/>
                    </a:lnTo>
                    <a:lnTo>
                      <a:pt x="8750" y="8321"/>
                    </a:lnTo>
                    <a:lnTo>
                      <a:pt x="8750" y="8321"/>
                    </a:lnTo>
                    <a:cubicBezTo>
                      <a:pt x="8775" y="8272"/>
                      <a:pt x="8799" y="8224"/>
                      <a:pt x="8824" y="8175"/>
                    </a:cubicBezTo>
                    <a:lnTo>
                      <a:pt x="8824" y="8175"/>
                    </a:lnTo>
                    <a:cubicBezTo>
                      <a:pt x="8799" y="8102"/>
                      <a:pt x="8775" y="8029"/>
                      <a:pt x="8750" y="7956"/>
                    </a:cubicBezTo>
                    <a:lnTo>
                      <a:pt x="8088" y="7153"/>
                    </a:lnTo>
                    <a:lnTo>
                      <a:pt x="8309" y="6788"/>
                    </a:lnTo>
                    <a:lnTo>
                      <a:pt x="9338" y="7007"/>
                    </a:lnTo>
                    <a:lnTo>
                      <a:pt x="9338" y="7007"/>
                    </a:lnTo>
                    <a:lnTo>
                      <a:pt x="9559" y="6934"/>
                    </a:lnTo>
                    <a:lnTo>
                      <a:pt x="9559" y="6934"/>
                    </a:lnTo>
                    <a:lnTo>
                      <a:pt x="9706" y="6788"/>
                    </a:lnTo>
                    <a:lnTo>
                      <a:pt x="10000" y="5474"/>
                    </a:lnTo>
                    <a:lnTo>
                      <a:pt x="10000" y="5474"/>
                    </a:lnTo>
                    <a:lnTo>
                      <a:pt x="10000" y="5255"/>
                    </a:lnTo>
                    <a:lnTo>
                      <a:pt x="10000" y="5255"/>
                    </a:lnTo>
                    <a:lnTo>
                      <a:pt x="9779" y="5182"/>
                    </a:lnTo>
                    <a:lnTo>
                      <a:pt x="8750" y="4891"/>
                    </a:lnTo>
                    <a:cubicBezTo>
                      <a:pt x="8725" y="4769"/>
                      <a:pt x="8701" y="4648"/>
                      <a:pt x="8676" y="4526"/>
                    </a:cubicBezTo>
                    <a:lnTo>
                      <a:pt x="9706" y="4088"/>
                    </a:lnTo>
                    <a:lnTo>
                      <a:pt x="9706" y="4088"/>
                    </a:lnTo>
                    <a:lnTo>
                      <a:pt x="9853" y="3869"/>
                    </a:lnTo>
                    <a:lnTo>
                      <a:pt x="9853" y="3869"/>
                    </a:lnTo>
                    <a:lnTo>
                      <a:pt x="9853" y="3723"/>
                    </a:lnTo>
                    <a:lnTo>
                      <a:pt x="9338" y="2482"/>
                    </a:lnTo>
                    <a:lnTo>
                      <a:pt x="9338" y="2482"/>
                    </a:lnTo>
                    <a:lnTo>
                      <a:pt x="9118" y="2336"/>
                    </a:lnTo>
                    <a:lnTo>
                      <a:pt x="9118" y="2336"/>
                    </a:lnTo>
                    <a:lnTo>
                      <a:pt x="8971" y="2336"/>
                    </a:lnTo>
                    <a:lnTo>
                      <a:pt x="7941" y="2774"/>
                    </a:lnTo>
                    <a:lnTo>
                      <a:pt x="7647" y="2409"/>
                    </a:lnTo>
                    <a:lnTo>
                      <a:pt x="8162" y="1460"/>
                    </a:lnTo>
                    <a:lnTo>
                      <a:pt x="8162" y="1460"/>
                    </a:lnTo>
                    <a:cubicBezTo>
                      <a:pt x="8187" y="1406"/>
                      <a:pt x="8213" y="1351"/>
                      <a:pt x="8238" y="1297"/>
                    </a:cubicBezTo>
                    <a:lnTo>
                      <a:pt x="8088" y="1095"/>
                    </a:lnTo>
                    <a:lnTo>
                      <a:pt x="6985" y="438"/>
                    </a:lnTo>
                    <a:lnTo>
                      <a:pt x="6985" y="438"/>
                    </a:lnTo>
                    <a:lnTo>
                      <a:pt x="6765" y="438"/>
                    </a:lnTo>
                    <a:lnTo>
                      <a:pt x="6618" y="584"/>
                    </a:lnTo>
                    <a:lnTo>
                      <a:pt x="6029" y="1460"/>
                    </a:lnTo>
                    <a:lnTo>
                      <a:pt x="5588" y="1387"/>
                    </a:lnTo>
                    <a:cubicBezTo>
                      <a:pt x="5564" y="1022"/>
                      <a:pt x="5539" y="657"/>
                      <a:pt x="5515" y="292"/>
                    </a:cubicBezTo>
                    <a:lnTo>
                      <a:pt x="5515" y="292"/>
                    </a:lnTo>
                    <a:lnTo>
                      <a:pt x="5368" y="73"/>
                    </a:lnTo>
                    <a:lnTo>
                      <a:pt x="5368" y="73"/>
                    </a:lnTo>
                    <a:lnTo>
                      <a:pt x="5221" y="0"/>
                    </a:lnTo>
                    <a:lnTo>
                      <a:pt x="3897" y="219"/>
                    </a:lnTo>
                    <a:lnTo>
                      <a:pt x="3897" y="219"/>
                    </a:lnTo>
                    <a:lnTo>
                      <a:pt x="3750" y="292"/>
                    </a:lnTo>
                    <a:lnTo>
                      <a:pt x="3603" y="438"/>
                    </a:lnTo>
                    <a:lnTo>
                      <a:pt x="3750" y="1606"/>
                    </a:lnTo>
                    <a:lnTo>
                      <a:pt x="3382" y="1679"/>
                    </a:lnTo>
                    <a:lnTo>
                      <a:pt x="2574" y="803"/>
                    </a:lnTo>
                    <a:lnTo>
                      <a:pt x="2574" y="803"/>
                    </a:lnTo>
                    <a:lnTo>
                      <a:pt x="2426" y="730"/>
                    </a:lnTo>
                    <a:lnTo>
                      <a:pt x="2206" y="803"/>
                    </a:lnTo>
                    <a:lnTo>
                      <a:pt x="1176" y="1752"/>
                    </a:lnTo>
                    <a:lnTo>
                      <a:pt x="1176" y="1752"/>
                    </a:lnTo>
                    <a:cubicBezTo>
                      <a:pt x="1152" y="1825"/>
                      <a:pt x="1127" y="1898"/>
                      <a:pt x="1103" y="1971"/>
                    </a:cubicBezTo>
                    <a:lnTo>
                      <a:pt x="1103" y="1971"/>
                    </a:lnTo>
                    <a:cubicBezTo>
                      <a:pt x="1127" y="2020"/>
                      <a:pt x="1152" y="2068"/>
                      <a:pt x="1176" y="2117"/>
                    </a:cubicBezTo>
                    <a:lnTo>
                      <a:pt x="1838" y="2993"/>
                    </a:lnTo>
                    <a:lnTo>
                      <a:pt x="1691" y="3212"/>
                    </a:lnTo>
                    <a:lnTo>
                      <a:pt x="662" y="3066"/>
                    </a:lnTo>
                    <a:lnTo>
                      <a:pt x="662" y="3066"/>
                    </a:lnTo>
                    <a:lnTo>
                      <a:pt x="441" y="3066"/>
                    </a:lnTo>
                    <a:lnTo>
                      <a:pt x="441" y="3066"/>
                    </a:lnTo>
                    <a:lnTo>
                      <a:pt x="294" y="3212"/>
                    </a:lnTo>
                    <a:lnTo>
                      <a:pt x="0" y="4526"/>
                    </a:lnTo>
                    <a:lnTo>
                      <a:pt x="0" y="4526"/>
                    </a:lnTo>
                    <a:lnTo>
                      <a:pt x="0" y="4818"/>
                    </a:lnTo>
                    <a:lnTo>
                      <a:pt x="0" y="4818"/>
                    </a:lnTo>
                    <a:lnTo>
                      <a:pt x="147" y="4891"/>
                    </a:lnTo>
                    <a:lnTo>
                      <a:pt x="1176" y="5109"/>
                    </a:lnTo>
                    <a:cubicBezTo>
                      <a:pt x="1225" y="5255"/>
                      <a:pt x="1275" y="5401"/>
                      <a:pt x="1324" y="5547"/>
                    </a:cubicBezTo>
                    <a:lnTo>
                      <a:pt x="294" y="5912"/>
                    </a:lnTo>
                    <a:lnTo>
                      <a:pt x="294" y="5912"/>
                    </a:lnTo>
                    <a:lnTo>
                      <a:pt x="147" y="6131"/>
                    </a:lnTo>
                    <a:lnTo>
                      <a:pt x="147" y="6277"/>
                    </a:lnTo>
                    <a:lnTo>
                      <a:pt x="662" y="7591"/>
                    </a:lnTo>
                    <a:lnTo>
                      <a:pt x="662" y="7591"/>
                    </a:lnTo>
                    <a:lnTo>
                      <a:pt x="809" y="7664"/>
                    </a:lnTo>
                    <a:lnTo>
                      <a:pt x="809" y="7664"/>
                    </a:lnTo>
                    <a:lnTo>
                      <a:pt x="1029" y="7664"/>
                    </a:lnTo>
                    <a:lnTo>
                      <a:pt x="2059" y="7299"/>
                    </a:lnTo>
                    <a:lnTo>
                      <a:pt x="2353" y="7591"/>
                    </a:lnTo>
                    <a:lnTo>
                      <a:pt x="1765" y="8540"/>
                    </a:lnTo>
                  </a:path>
                </a:pathLst>
              </a:custGeom>
              <a:noFill/>
              <a:ln w="571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Oval 14"/>
              <p:cNvSpPr/>
              <p:nvPr/>
            </p:nvSpPr>
            <p:spPr>
              <a:xfrm>
                <a:off x="6769147" y="1752306"/>
                <a:ext cx="366317" cy="37803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grpSp>
          <p:nvGrpSpPr>
            <p:cNvPr id="5" name="Group 28"/>
            <p:cNvGrpSpPr/>
            <p:nvPr/>
          </p:nvGrpSpPr>
          <p:grpSpPr>
            <a:xfrm>
              <a:off x="7616879" y="1174750"/>
              <a:ext cx="953325" cy="1018592"/>
              <a:chOff x="8557418" y="1216754"/>
              <a:chExt cx="1346449" cy="1438631"/>
            </a:xfrm>
          </p:grpSpPr>
          <p:sp>
            <p:nvSpPr>
              <p:cNvPr id="12" name="Freeform 282"/>
              <p:cNvSpPr>
                <a:spLocks/>
              </p:cNvSpPr>
              <p:nvPr/>
            </p:nvSpPr>
            <p:spPr bwMode="auto">
              <a:xfrm>
                <a:off x="8557418" y="1216754"/>
                <a:ext cx="1346449" cy="1438631"/>
              </a:xfrm>
              <a:custGeom>
                <a:avLst/>
                <a:gdLst>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263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9106 w 10000"/>
                  <a:gd name="connsiteY56" fmla="*/ 1250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172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3382 w 10000"/>
                  <a:gd name="connsiteY109"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382 w 10000"/>
                  <a:gd name="connsiteY110"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129 w 10000"/>
                  <a:gd name="connsiteY110" fmla="*/ 9389 h 10000"/>
                  <a:gd name="connsiteX111" fmla="*/ 3382 w 10000"/>
                  <a:gd name="connsiteY111"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200 w 10000"/>
                  <a:gd name="connsiteY110" fmla="*/ 9621 h 10000"/>
                  <a:gd name="connsiteX111" fmla="*/ 3382 w 10000"/>
                  <a:gd name="connsiteY111"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030 w 10000"/>
                  <a:gd name="connsiteY110" fmla="*/ 9468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51 w 10000"/>
                  <a:gd name="connsiteY109" fmla="*/ 8603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51 w 10000"/>
                  <a:gd name="connsiteY109" fmla="*/ 8840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827 w 10000"/>
                  <a:gd name="connsiteY109" fmla="*/ 8641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21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39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21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0000" h="10000">
                    <a:moveTo>
                      <a:pt x="3382" y="9562"/>
                    </a:moveTo>
                    <a:lnTo>
                      <a:pt x="3897" y="8613"/>
                    </a:lnTo>
                    <a:lnTo>
                      <a:pt x="4338" y="8686"/>
                    </a:lnTo>
                    <a:lnTo>
                      <a:pt x="4485" y="9708"/>
                    </a:lnTo>
                    <a:lnTo>
                      <a:pt x="4485" y="9708"/>
                    </a:lnTo>
                    <a:cubicBezTo>
                      <a:pt x="4510" y="9781"/>
                      <a:pt x="4534" y="9854"/>
                      <a:pt x="4559" y="9927"/>
                    </a:cubicBezTo>
                    <a:lnTo>
                      <a:pt x="4559" y="9927"/>
                    </a:lnTo>
                    <a:lnTo>
                      <a:pt x="4632" y="10000"/>
                    </a:lnTo>
                    <a:lnTo>
                      <a:pt x="4632" y="10000"/>
                    </a:lnTo>
                    <a:lnTo>
                      <a:pt x="4779" y="10000"/>
                    </a:lnTo>
                    <a:lnTo>
                      <a:pt x="6029" y="9927"/>
                    </a:lnTo>
                    <a:lnTo>
                      <a:pt x="6029" y="9927"/>
                    </a:lnTo>
                    <a:lnTo>
                      <a:pt x="6250" y="9781"/>
                    </a:lnTo>
                    <a:lnTo>
                      <a:pt x="6250" y="9781"/>
                    </a:lnTo>
                    <a:cubicBezTo>
                      <a:pt x="6275" y="9708"/>
                      <a:pt x="6299" y="9635"/>
                      <a:pt x="6324" y="9562"/>
                    </a:cubicBezTo>
                    <a:cubicBezTo>
                      <a:pt x="6299" y="9221"/>
                      <a:pt x="6275" y="8881"/>
                      <a:pt x="6250" y="8540"/>
                    </a:cubicBezTo>
                    <a:lnTo>
                      <a:pt x="6618" y="8321"/>
                    </a:lnTo>
                    <a:lnTo>
                      <a:pt x="7353" y="9124"/>
                    </a:lnTo>
                    <a:lnTo>
                      <a:pt x="7353" y="9124"/>
                    </a:lnTo>
                    <a:lnTo>
                      <a:pt x="7574" y="9270"/>
                    </a:lnTo>
                    <a:lnTo>
                      <a:pt x="7574" y="9270"/>
                    </a:lnTo>
                    <a:lnTo>
                      <a:pt x="7721" y="9124"/>
                    </a:lnTo>
                    <a:lnTo>
                      <a:pt x="8750" y="8321"/>
                    </a:lnTo>
                    <a:lnTo>
                      <a:pt x="8750" y="8321"/>
                    </a:lnTo>
                    <a:cubicBezTo>
                      <a:pt x="8775" y="8272"/>
                      <a:pt x="8799" y="8224"/>
                      <a:pt x="8824" y="8175"/>
                    </a:cubicBezTo>
                    <a:lnTo>
                      <a:pt x="8824" y="8175"/>
                    </a:lnTo>
                    <a:cubicBezTo>
                      <a:pt x="8799" y="8102"/>
                      <a:pt x="8775" y="8029"/>
                      <a:pt x="8750" y="7956"/>
                    </a:cubicBezTo>
                    <a:lnTo>
                      <a:pt x="8088" y="7153"/>
                    </a:lnTo>
                    <a:lnTo>
                      <a:pt x="8309" y="6788"/>
                    </a:lnTo>
                    <a:lnTo>
                      <a:pt x="9338" y="7007"/>
                    </a:lnTo>
                    <a:lnTo>
                      <a:pt x="9338" y="7007"/>
                    </a:lnTo>
                    <a:lnTo>
                      <a:pt x="9559" y="6934"/>
                    </a:lnTo>
                    <a:lnTo>
                      <a:pt x="9559" y="6934"/>
                    </a:lnTo>
                    <a:lnTo>
                      <a:pt x="9706" y="6788"/>
                    </a:lnTo>
                    <a:lnTo>
                      <a:pt x="10000" y="5474"/>
                    </a:lnTo>
                    <a:lnTo>
                      <a:pt x="10000" y="5474"/>
                    </a:lnTo>
                    <a:lnTo>
                      <a:pt x="10000" y="5255"/>
                    </a:lnTo>
                    <a:lnTo>
                      <a:pt x="10000" y="5255"/>
                    </a:lnTo>
                    <a:lnTo>
                      <a:pt x="9779" y="5182"/>
                    </a:lnTo>
                    <a:lnTo>
                      <a:pt x="8750" y="4891"/>
                    </a:lnTo>
                    <a:cubicBezTo>
                      <a:pt x="8725" y="4769"/>
                      <a:pt x="8701" y="4648"/>
                      <a:pt x="8676" y="4526"/>
                    </a:cubicBezTo>
                    <a:lnTo>
                      <a:pt x="9706" y="4088"/>
                    </a:lnTo>
                    <a:lnTo>
                      <a:pt x="9706" y="4088"/>
                    </a:lnTo>
                    <a:lnTo>
                      <a:pt x="9853" y="3869"/>
                    </a:lnTo>
                    <a:lnTo>
                      <a:pt x="9853" y="3869"/>
                    </a:lnTo>
                    <a:lnTo>
                      <a:pt x="9853" y="3723"/>
                    </a:lnTo>
                    <a:lnTo>
                      <a:pt x="9338" y="2482"/>
                    </a:lnTo>
                    <a:lnTo>
                      <a:pt x="9338" y="2482"/>
                    </a:lnTo>
                    <a:lnTo>
                      <a:pt x="9118" y="2336"/>
                    </a:lnTo>
                    <a:lnTo>
                      <a:pt x="9118" y="2336"/>
                    </a:lnTo>
                    <a:lnTo>
                      <a:pt x="8971" y="2336"/>
                    </a:lnTo>
                    <a:lnTo>
                      <a:pt x="7941" y="2774"/>
                    </a:lnTo>
                    <a:lnTo>
                      <a:pt x="7647" y="2409"/>
                    </a:lnTo>
                    <a:lnTo>
                      <a:pt x="8162" y="1460"/>
                    </a:lnTo>
                    <a:lnTo>
                      <a:pt x="8162" y="1460"/>
                    </a:lnTo>
                    <a:cubicBezTo>
                      <a:pt x="8187" y="1406"/>
                      <a:pt x="8213" y="1351"/>
                      <a:pt x="8238" y="1297"/>
                    </a:cubicBezTo>
                    <a:lnTo>
                      <a:pt x="8088" y="1095"/>
                    </a:lnTo>
                    <a:lnTo>
                      <a:pt x="6985" y="438"/>
                    </a:lnTo>
                    <a:lnTo>
                      <a:pt x="6985" y="438"/>
                    </a:lnTo>
                    <a:lnTo>
                      <a:pt x="6765" y="438"/>
                    </a:lnTo>
                    <a:lnTo>
                      <a:pt x="6618" y="584"/>
                    </a:lnTo>
                    <a:lnTo>
                      <a:pt x="6029" y="1460"/>
                    </a:lnTo>
                    <a:lnTo>
                      <a:pt x="5588" y="1387"/>
                    </a:lnTo>
                    <a:cubicBezTo>
                      <a:pt x="5564" y="1022"/>
                      <a:pt x="5539" y="657"/>
                      <a:pt x="5515" y="292"/>
                    </a:cubicBezTo>
                    <a:lnTo>
                      <a:pt x="5515" y="292"/>
                    </a:lnTo>
                    <a:lnTo>
                      <a:pt x="5368" y="73"/>
                    </a:lnTo>
                    <a:lnTo>
                      <a:pt x="5368" y="73"/>
                    </a:lnTo>
                    <a:lnTo>
                      <a:pt x="5221" y="0"/>
                    </a:lnTo>
                    <a:lnTo>
                      <a:pt x="3897" y="219"/>
                    </a:lnTo>
                    <a:lnTo>
                      <a:pt x="3897" y="219"/>
                    </a:lnTo>
                    <a:lnTo>
                      <a:pt x="3750" y="292"/>
                    </a:lnTo>
                    <a:lnTo>
                      <a:pt x="3603" y="438"/>
                    </a:lnTo>
                    <a:lnTo>
                      <a:pt x="3750" y="1606"/>
                    </a:lnTo>
                    <a:lnTo>
                      <a:pt x="3382" y="1679"/>
                    </a:lnTo>
                    <a:lnTo>
                      <a:pt x="2574" y="803"/>
                    </a:lnTo>
                    <a:lnTo>
                      <a:pt x="2574" y="803"/>
                    </a:lnTo>
                    <a:lnTo>
                      <a:pt x="2426" y="730"/>
                    </a:lnTo>
                    <a:lnTo>
                      <a:pt x="2206" y="803"/>
                    </a:lnTo>
                    <a:lnTo>
                      <a:pt x="1176" y="1752"/>
                    </a:lnTo>
                    <a:lnTo>
                      <a:pt x="1176" y="1752"/>
                    </a:lnTo>
                    <a:cubicBezTo>
                      <a:pt x="1152" y="1825"/>
                      <a:pt x="1127" y="1898"/>
                      <a:pt x="1103" y="1971"/>
                    </a:cubicBezTo>
                    <a:lnTo>
                      <a:pt x="1103" y="1971"/>
                    </a:lnTo>
                    <a:cubicBezTo>
                      <a:pt x="1127" y="2020"/>
                      <a:pt x="1152" y="2068"/>
                      <a:pt x="1176" y="2117"/>
                    </a:cubicBezTo>
                    <a:lnTo>
                      <a:pt x="1838" y="2993"/>
                    </a:lnTo>
                    <a:lnTo>
                      <a:pt x="1691" y="3212"/>
                    </a:lnTo>
                    <a:lnTo>
                      <a:pt x="662" y="3066"/>
                    </a:lnTo>
                    <a:lnTo>
                      <a:pt x="662" y="3066"/>
                    </a:lnTo>
                    <a:lnTo>
                      <a:pt x="441" y="3066"/>
                    </a:lnTo>
                    <a:lnTo>
                      <a:pt x="441" y="3066"/>
                    </a:lnTo>
                    <a:lnTo>
                      <a:pt x="294" y="3212"/>
                    </a:lnTo>
                    <a:lnTo>
                      <a:pt x="0" y="4526"/>
                    </a:lnTo>
                    <a:lnTo>
                      <a:pt x="0" y="4526"/>
                    </a:lnTo>
                    <a:lnTo>
                      <a:pt x="0" y="4818"/>
                    </a:lnTo>
                    <a:lnTo>
                      <a:pt x="0" y="4818"/>
                    </a:lnTo>
                    <a:lnTo>
                      <a:pt x="147" y="4891"/>
                    </a:lnTo>
                    <a:lnTo>
                      <a:pt x="1176" y="5109"/>
                    </a:lnTo>
                    <a:cubicBezTo>
                      <a:pt x="1225" y="5255"/>
                      <a:pt x="1275" y="5401"/>
                      <a:pt x="1324" y="5547"/>
                    </a:cubicBezTo>
                    <a:lnTo>
                      <a:pt x="294" y="5912"/>
                    </a:lnTo>
                    <a:lnTo>
                      <a:pt x="294" y="5912"/>
                    </a:lnTo>
                    <a:lnTo>
                      <a:pt x="147" y="6131"/>
                    </a:lnTo>
                    <a:lnTo>
                      <a:pt x="147" y="6277"/>
                    </a:lnTo>
                    <a:lnTo>
                      <a:pt x="662" y="7591"/>
                    </a:lnTo>
                    <a:lnTo>
                      <a:pt x="662" y="7591"/>
                    </a:lnTo>
                    <a:lnTo>
                      <a:pt x="809" y="7664"/>
                    </a:lnTo>
                    <a:lnTo>
                      <a:pt x="809" y="7664"/>
                    </a:lnTo>
                    <a:lnTo>
                      <a:pt x="1029" y="7664"/>
                    </a:lnTo>
                    <a:lnTo>
                      <a:pt x="2059" y="7299"/>
                    </a:lnTo>
                    <a:lnTo>
                      <a:pt x="2353" y="7591"/>
                    </a:lnTo>
                    <a:lnTo>
                      <a:pt x="1765" y="8540"/>
                    </a:lnTo>
                    <a:cubicBezTo>
                      <a:pt x="1750" y="8561"/>
                      <a:pt x="1736" y="8582"/>
                      <a:pt x="1721" y="8603"/>
                    </a:cubicBezTo>
                    <a:lnTo>
                      <a:pt x="1951" y="8840"/>
                    </a:lnTo>
                    <a:lnTo>
                      <a:pt x="3012" y="9567"/>
                    </a:lnTo>
                    <a:lnTo>
                      <a:pt x="3200" y="9621"/>
                    </a:lnTo>
                    <a:lnTo>
                      <a:pt x="3382" y="9562"/>
                    </a:lnTo>
                    <a:close/>
                  </a:path>
                </a:pathLst>
              </a:custGeom>
              <a:noFill/>
              <a:ln w="571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Oval 12"/>
              <p:cNvSpPr/>
              <p:nvPr/>
            </p:nvSpPr>
            <p:spPr>
              <a:xfrm>
                <a:off x="9056134" y="1752306"/>
                <a:ext cx="366317" cy="37803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grpSp>
      <p:graphicFrame>
        <p:nvGraphicFramePr>
          <p:cNvPr id="1131577" name="Group 57"/>
          <p:cNvGraphicFramePr>
            <a:graphicFrameLocks noGrp="1"/>
          </p:cNvGraphicFramePr>
          <p:nvPr/>
        </p:nvGraphicFramePr>
        <p:xfrm>
          <a:off x="2609276" y="2222500"/>
          <a:ext cx="6113084" cy="2324100"/>
        </p:xfrm>
        <a:graphic>
          <a:graphicData uri="http://schemas.openxmlformats.org/drawingml/2006/table">
            <a:tbl>
              <a:tblPr/>
              <a:tblGrid>
                <a:gridCol w="6113084"/>
              </a:tblGrid>
              <a:tr h="581025">
                <a:tc>
                  <a:txBody>
                    <a:bodyPr/>
                    <a:lstStyle/>
                    <a:p>
                      <a:pPr marL="338138" lvl="1" indent="4763">
                        <a:lnSpc>
                          <a:spcPct val="110000"/>
                        </a:lnSpc>
                        <a:spcAft>
                          <a:spcPts val="1200"/>
                        </a:spcAft>
                        <a:buClr>
                          <a:schemeClr val="accent2"/>
                        </a:buClr>
                        <a:buFont typeface="Wingdings" pitchFamily="2" charset="2"/>
                        <a:buNone/>
                      </a:pPr>
                      <a:r>
                        <a:rPr lang="en-US" sz="1800" b="1" dirty="0" smtClean="0">
                          <a:solidFill>
                            <a:schemeClr val="tx1"/>
                          </a:solidFill>
                        </a:rPr>
                        <a:t>Capgemini Oracle Practice Overview</a:t>
                      </a:r>
                      <a:endParaRPr lang="en-US" sz="1800" b="1" dirty="0">
                        <a:solidFill>
                          <a:schemeClr val="tx1"/>
                        </a:solidFill>
                      </a:endParaRPr>
                    </a:p>
                  </a:txBody>
                  <a:tcPr anchor="ctr" horzOverflow="overflow">
                    <a:lnL cap="flat">
                      <a:noFill/>
                    </a:lnL>
                    <a:lnR cap="flat">
                      <a:noFill/>
                    </a:lnR>
                    <a:lnT w="12700" cap="flat" cmpd="sng" algn="ctr">
                      <a:solidFill>
                        <a:schemeClr val="folHlink"/>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r h="581025">
                <a:tc>
                  <a:txBody>
                    <a:bodyPr/>
                    <a:lstStyle/>
                    <a:p>
                      <a:pPr marL="342900" marR="0" lvl="1" indent="0" algn="l" defTabSz="914400" rtl="0" eaLnBrk="1" fontAlgn="auto" latinLnBrk="0" hangingPunct="1">
                        <a:lnSpc>
                          <a:spcPct val="110000"/>
                        </a:lnSpc>
                        <a:spcBef>
                          <a:spcPts val="0"/>
                        </a:spcBef>
                        <a:spcAft>
                          <a:spcPts val="1200"/>
                        </a:spcAft>
                        <a:buClr>
                          <a:schemeClr val="accent2"/>
                        </a:buClr>
                        <a:buSzTx/>
                        <a:buFont typeface="Wingdings" pitchFamily="2" charset="2"/>
                        <a:buNone/>
                        <a:tabLst/>
                        <a:defRPr/>
                      </a:pPr>
                      <a:r>
                        <a:rPr lang="en-US" sz="1800" b="1" dirty="0" smtClean="0">
                          <a:solidFill>
                            <a:schemeClr val="tx1"/>
                          </a:solidFill>
                        </a:rPr>
                        <a:t>Analyst Reporting</a:t>
                      </a:r>
                    </a:p>
                  </a:txBody>
                  <a:tcPr anchor="ctr" horzOverflow="overflow">
                    <a:lnL cap="flat">
                      <a:noFill/>
                    </a:lnL>
                    <a:lnR cap="flat">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r h="581025">
                <a:tc>
                  <a:txBody>
                    <a:bodyPr/>
                    <a:lstStyle/>
                    <a:p>
                      <a:pPr marL="342900" lvl="1" indent="0">
                        <a:lnSpc>
                          <a:spcPct val="110000"/>
                        </a:lnSpc>
                        <a:spcAft>
                          <a:spcPts val="1200"/>
                        </a:spcAft>
                        <a:buClr>
                          <a:schemeClr val="accent2"/>
                        </a:buClr>
                        <a:buFont typeface="Wingdings" pitchFamily="2" charset="2"/>
                        <a:buNone/>
                      </a:pPr>
                      <a:r>
                        <a:rPr lang="en-US" sz="1800" b="1" kern="1200" baseline="0" dirty="0" smtClean="0">
                          <a:solidFill>
                            <a:schemeClr val="tx1"/>
                          </a:solidFill>
                          <a:latin typeface="+mn-lt"/>
                          <a:ea typeface="+mn-ea"/>
                          <a:cs typeface="+mn-cs"/>
                        </a:rPr>
                        <a:t>Methodology &amp; Delivery Models</a:t>
                      </a:r>
                      <a:endParaRPr lang="en-US" sz="1800" b="1" kern="1200" dirty="0">
                        <a:solidFill>
                          <a:schemeClr val="tx1"/>
                        </a:solidFill>
                        <a:latin typeface="+mn-lt"/>
                        <a:ea typeface="+mn-ea"/>
                        <a:cs typeface="+mn-cs"/>
                      </a:endParaRPr>
                    </a:p>
                  </a:txBody>
                  <a:tcPr anchor="ctr" horzOverflow="overflow">
                    <a:lnL cap="flat">
                      <a:noFill/>
                    </a:lnL>
                    <a:lnR cap="flat">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gradFill>
                      <a:gsLst>
                        <a:gs pos="0">
                          <a:schemeClr val="accent6">
                            <a:lumMod val="60000"/>
                            <a:lumOff val="40000"/>
                          </a:schemeClr>
                        </a:gs>
                        <a:gs pos="100000">
                          <a:schemeClr val="bg1"/>
                        </a:gs>
                      </a:gsLst>
                      <a:lin ang="0" scaled="1"/>
                    </a:gradFill>
                  </a:tcPr>
                </a:tc>
              </a:tr>
              <a:tr h="581025">
                <a:tc>
                  <a:txBody>
                    <a:bodyPr/>
                    <a:lstStyle/>
                    <a:p>
                      <a:pPr marL="342900" lvl="1" indent="0">
                        <a:lnSpc>
                          <a:spcPct val="110000"/>
                        </a:lnSpc>
                        <a:spcAft>
                          <a:spcPts val="1200"/>
                        </a:spcAft>
                        <a:buClr>
                          <a:schemeClr val="accent2"/>
                        </a:buClr>
                        <a:buFont typeface="Wingdings" pitchFamily="2" charset="2"/>
                        <a:buNone/>
                      </a:pPr>
                      <a:r>
                        <a:rPr lang="en-US" sz="1800" b="1" kern="1200" dirty="0" smtClean="0">
                          <a:solidFill>
                            <a:schemeClr val="tx1"/>
                          </a:solidFill>
                          <a:latin typeface="+mn-lt"/>
                          <a:ea typeface="+mn-ea"/>
                          <a:cs typeface="+mn-cs"/>
                        </a:rPr>
                        <a:t>Solutions &amp; Accelerators</a:t>
                      </a:r>
                      <a:endParaRPr lang="en-US" sz="1800" b="1" kern="1200" dirty="0">
                        <a:solidFill>
                          <a:schemeClr val="tx1"/>
                        </a:solidFill>
                        <a:latin typeface="+mn-lt"/>
                        <a:ea typeface="+mn-ea"/>
                        <a:cs typeface="+mn-cs"/>
                      </a:endParaRPr>
                    </a:p>
                  </a:txBody>
                  <a:tcPr anchor="ctr" horzOverflow="overflow">
                    <a:lnL cap="flat">
                      <a:noFill/>
                    </a:lnL>
                    <a:lnR cap="flat">
                      <a:noFill/>
                    </a:lnR>
                    <a:lnT w="12700" cap="flat" cmpd="sng" algn="ctr">
                      <a:solidFill>
                        <a:schemeClr val="accent6"/>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317499" y="1506221"/>
            <a:ext cx="3326849" cy="4647427"/>
          </a:xfrm>
        </p:spPr>
        <p:txBody>
          <a:bodyPr/>
          <a:lstStyle/>
          <a:p>
            <a:pPr lvl="1"/>
            <a:r>
              <a:rPr lang="en-US" dirty="0" smtClean="0"/>
              <a:t>Based on Oracle’s OUM standard industry methodology</a:t>
            </a:r>
          </a:p>
          <a:p>
            <a:pPr lvl="1"/>
            <a:r>
              <a:rPr lang="en-US" dirty="0"/>
              <a:t>Includes </a:t>
            </a:r>
            <a:r>
              <a:rPr lang="en-US" dirty="0" smtClean="0"/>
              <a:t>Enablers </a:t>
            </a:r>
            <a:r>
              <a:rPr lang="en-US" dirty="0"/>
              <a:t>from Capgemini’s extensive </a:t>
            </a:r>
            <a:r>
              <a:rPr lang="en-US" dirty="0" smtClean="0"/>
              <a:t>Oracle delivery experiences</a:t>
            </a:r>
          </a:p>
          <a:p>
            <a:pPr lvl="1"/>
            <a:r>
              <a:rPr lang="en-US" dirty="0" smtClean="0"/>
              <a:t>Project Management focus on the Critical Path, Constraints, and incorporating </a:t>
            </a:r>
            <a:r>
              <a:rPr lang="en-US" dirty="0"/>
              <a:t>I</a:t>
            </a:r>
            <a:r>
              <a:rPr lang="en-US" dirty="0" smtClean="0"/>
              <a:t>terative techniques</a:t>
            </a:r>
          </a:p>
          <a:p>
            <a:pPr lvl="1"/>
            <a:r>
              <a:rPr lang="en-US" dirty="0" smtClean="0"/>
              <a:t>Recognizes &amp; supports clear, manageable requirements over jumping straight into solution</a:t>
            </a:r>
          </a:p>
          <a:p>
            <a:pPr lvl="1"/>
            <a:r>
              <a:rPr lang="en-US" dirty="0" smtClean="0"/>
              <a:t>Value Stream driven approach to process design</a:t>
            </a:r>
          </a:p>
          <a:p>
            <a:pPr lvl="1"/>
            <a:r>
              <a:rPr lang="en-US" dirty="0" smtClean="0"/>
              <a:t>Lifecycle Data Management integrated throughout the project</a:t>
            </a:r>
          </a:p>
          <a:p>
            <a:pPr lvl="1"/>
            <a:r>
              <a:rPr lang="en-US" dirty="0" smtClean="0"/>
              <a:t>Designed to support current and future development</a:t>
            </a:r>
            <a:endParaRPr lang="en-US" dirty="0"/>
          </a:p>
        </p:txBody>
      </p:sp>
      <p:sp>
        <p:nvSpPr>
          <p:cNvPr id="2" name="Title 1"/>
          <p:cNvSpPr>
            <a:spLocks noGrp="1"/>
          </p:cNvSpPr>
          <p:nvPr>
            <p:ph type="title"/>
          </p:nvPr>
        </p:nvSpPr>
        <p:spPr/>
        <p:txBody>
          <a:bodyPr/>
          <a:lstStyle/>
          <a:p>
            <a:r>
              <a:rPr lang="en-US" dirty="0" smtClean="0">
                <a:solidFill>
                  <a:srgbClr val="00B050"/>
                </a:solidFill>
              </a:rPr>
              <a:t>Industrialized Oracle – </a:t>
            </a:r>
            <a:r>
              <a:rPr lang="en-US" dirty="0" err="1" smtClean="0">
                <a:solidFill>
                  <a:srgbClr val="00B050"/>
                </a:solidFill>
              </a:rPr>
              <a:t>iUnify</a:t>
            </a:r>
            <a:r>
              <a:rPr lang="en-US" dirty="0" smtClean="0">
                <a:solidFill>
                  <a:srgbClr val="00B050"/>
                </a:solidFill>
              </a:rPr>
              <a:t> </a:t>
            </a:r>
            <a:endParaRPr lang="en-US" dirty="0">
              <a:solidFill>
                <a:srgbClr val="00B050"/>
              </a:solidFill>
            </a:endParaRPr>
          </a:p>
        </p:txBody>
      </p:sp>
      <p:sp>
        <p:nvSpPr>
          <p:cNvPr id="12" name="Text Placeholder 8"/>
          <p:cNvSpPr txBox="1">
            <a:spLocks/>
          </p:cNvSpPr>
          <p:nvPr/>
        </p:nvSpPr>
        <p:spPr>
          <a:xfrm>
            <a:off x="4068418" y="4543811"/>
            <a:ext cx="4775545" cy="1384995"/>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spAutoFit/>
          </a:bodyPr>
          <a:lstStyle/>
          <a:p>
            <a:pPr marL="233363" lvl="1" indent="-233363" eaLnBrk="0" fontAlgn="base" hangingPunct="0">
              <a:spcBef>
                <a:spcPct val="0"/>
              </a:spcBef>
              <a:spcAft>
                <a:spcPts val="600"/>
              </a:spcAft>
              <a:buClr>
                <a:srgbClr val="009ACC"/>
              </a:buClr>
              <a:buFont typeface="Wingdings" pitchFamily="2" charset="2"/>
              <a:buChar char="§"/>
            </a:pPr>
            <a:r>
              <a:rPr lang="en-US" sz="1600" dirty="0" smtClean="0">
                <a:solidFill>
                  <a:prstClr val="black"/>
                </a:solidFill>
                <a:cs typeface="Arial" pitchFamily="34" charset="0"/>
              </a:rPr>
              <a:t>Industry Templates based on Business Process Models &amp; Use Cases</a:t>
            </a:r>
          </a:p>
          <a:p>
            <a:pPr marL="233363" lvl="1" indent="-233363" eaLnBrk="0" fontAlgn="base" hangingPunct="0">
              <a:spcBef>
                <a:spcPct val="0"/>
              </a:spcBef>
              <a:spcAft>
                <a:spcPts val="600"/>
              </a:spcAft>
              <a:buClr>
                <a:srgbClr val="009ACC"/>
              </a:buClr>
              <a:buFont typeface="Wingdings" pitchFamily="2" charset="2"/>
              <a:buChar char="§"/>
            </a:pPr>
            <a:r>
              <a:rPr lang="en-US" sz="1600" dirty="0" smtClean="0">
                <a:solidFill>
                  <a:prstClr val="black"/>
                </a:solidFill>
                <a:cs typeface="Arial" pitchFamily="34" charset="0"/>
              </a:rPr>
              <a:t>Additional Templates to standardize work</a:t>
            </a:r>
          </a:p>
          <a:p>
            <a:pPr marL="233363" lvl="1" indent="-233363" eaLnBrk="0" fontAlgn="base" hangingPunct="0">
              <a:spcBef>
                <a:spcPct val="0"/>
              </a:spcBef>
              <a:spcAft>
                <a:spcPts val="600"/>
              </a:spcAft>
              <a:buClr>
                <a:srgbClr val="009ACC"/>
              </a:buClr>
              <a:buFont typeface="Wingdings" pitchFamily="2" charset="2"/>
              <a:buChar char="§"/>
            </a:pPr>
            <a:r>
              <a:rPr lang="en-US" sz="1600" dirty="0" smtClean="0">
                <a:solidFill>
                  <a:prstClr val="black"/>
                </a:solidFill>
                <a:cs typeface="Arial" pitchFamily="34" charset="0"/>
              </a:rPr>
              <a:t>Focuses on Operational &amp; Project Excellence using Lean &amp; Agile techniques</a:t>
            </a:r>
          </a:p>
        </p:txBody>
      </p:sp>
      <p:grpSp>
        <p:nvGrpSpPr>
          <p:cNvPr id="5" name="Group 23"/>
          <p:cNvGrpSpPr/>
          <p:nvPr/>
        </p:nvGrpSpPr>
        <p:grpSpPr>
          <a:xfrm>
            <a:off x="4167846" y="1275705"/>
            <a:ext cx="4741282" cy="2812073"/>
            <a:chOff x="4167846" y="1275705"/>
            <a:chExt cx="4741282" cy="2812073"/>
          </a:xfrm>
        </p:grpSpPr>
        <p:grpSp>
          <p:nvGrpSpPr>
            <p:cNvPr id="6" name="Group 6"/>
            <p:cNvGrpSpPr/>
            <p:nvPr/>
          </p:nvGrpSpPr>
          <p:grpSpPr>
            <a:xfrm>
              <a:off x="4475623" y="1506222"/>
              <a:ext cx="1723651" cy="2581556"/>
              <a:chOff x="4131235" y="1506221"/>
              <a:chExt cx="1850651" cy="2581556"/>
            </a:xfrm>
          </p:grpSpPr>
          <p:sp>
            <p:nvSpPr>
              <p:cNvPr id="3" name="Parallelogram 2"/>
              <p:cNvSpPr/>
              <p:nvPr/>
            </p:nvSpPr>
            <p:spPr>
              <a:xfrm>
                <a:off x="4131235" y="1506221"/>
                <a:ext cx="1850651" cy="2581556"/>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b="1" dirty="0">
                  <a:latin typeface="Arial" pitchFamily="34" charset="0"/>
                  <a:cs typeface="Arial" pitchFamily="34" charset="0"/>
                </a:endParaRPr>
              </a:p>
            </p:txBody>
          </p:sp>
          <p:sp>
            <p:nvSpPr>
              <p:cNvPr id="4" name="TextBox 3"/>
              <p:cNvSpPr txBox="1"/>
              <p:nvPr/>
            </p:nvSpPr>
            <p:spPr>
              <a:xfrm>
                <a:off x="4834699" y="1506221"/>
                <a:ext cx="825992" cy="276999"/>
              </a:xfrm>
              <a:prstGeom prst="rect">
                <a:avLst/>
              </a:prstGeom>
              <a:noFill/>
            </p:spPr>
            <p:txBody>
              <a:bodyPr wrap="none" rtlCol="0">
                <a:spAutoFit/>
              </a:bodyPr>
              <a:lstStyle/>
              <a:p>
                <a:pPr>
                  <a:spcAft>
                    <a:spcPts val="600"/>
                  </a:spcAft>
                </a:pPr>
                <a:r>
                  <a:rPr lang="en-US" sz="1200" b="1" dirty="0" smtClean="0">
                    <a:solidFill>
                      <a:schemeClr val="bg1"/>
                    </a:solidFill>
                    <a:latin typeface="Arial" pitchFamily="34" charset="0"/>
                    <a:cs typeface="Arial" pitchFamily="34" charset="0"/>
                  </a:rPr>
                  <a:t>Envision</a:t>
                </a:r>
              </a:p>
            </p:txBody>
          </p:sp>
        </p:grpSp>
        <p:grpSp>
          <p:nvGrpSpPr>
            <p:cNvPr id="7" name="Group 28"/>
            <p:cNvGrpSpPr/>
            <p:nvPr/>
          </p:nvGrpSpPr>
          <p:grpSpPr>
            <a:xfrm>
              <a:off x="7185477" y="1506222"/>
              <a:ext cx="1723651" cy="2581556"/>
              <a:chOff x="4131235" y="1506221"/>
              <a:chExt cx="1850651" cy="2581556"/>
            </a:xfrm>
          </p:grpSpPr>
          <p:sp>
            <p:nvSpPr>
              <p:cNvPr id="30" name="Parallelogram 29"/>
              <p:cNvSpPr/>
              <p:nvPr/>
            </p:nvSpPr>
            <p:spPr>
              <a:xfrm>
                <a:off x="4131235" y="1506221"/>
                <a:ext cx="1850651" cy="2581556"/>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b="1" dirty="0">
                  <a:latin typeface="Arial" pitchFamily="34" charset="0"/>
                  <a:cs typeface="Arial" pitchFamily="34" charset="0"/>
                </a:endParaRPr>
              </a:p>
            </p:txBody>
          </p:sp>
          <p:sp>
            <p:nvSpPr>
              <p:cNvPr id="31" name="TextBox 30"/>
              <p:cNvSpPr txBox="1"/>
              <p:nvPr/>
            </p:nvSpPr>
            <p:spPr>
              <a:xfrm>
                <a:off x="4963036" y="1506221"/>
                <a:ext cx="519448" cy="276999"/>
              </a:xfrm>
              <a:prstGeom prst="rect">
                <a:avLst/>
              </a:prstGeom>
              <a:noFill/>
            </p:spPr>
            <p:txBody>
              <a:bodyPr wrap="none" rtlCol="0">
                <a:spAutoFit/>
              </a:bodyPr>
              <a:lstStyle/>
              <a:p>
                <a:pPr>
                  <a:spcAft>
                    <a:spcPts val="600"/>
                  </a:spcAft>
                </a:pPr>
                <a:r>
                  <a:rPr lang="en-US" sz="1200" b="1" dirty="0" smtClean="0">
                    <a:solidFill>
                      <a:schemeClr val="bg1"/>
                    </a:solidFill>
                    <a:latin typeface="Arial" pitchFamily="34" charset="0"/>
                    <a:cs typeface="Arial" pitchFamily="34" charset="0"/>
                  </a:rPr>
                  <a:t>Run</a:t>
                </a:r>
              </a:p>
            </p:txBody>
          </p:sp>
        </p:grpSp>
        <p:grpSp>
          <p:nvGrpSpPr>
            <p:cNvPr id="8" name="Group 31"/>
            <p:cNvGrpSpPr/>
            <p:nvPr/>
          </p:nvGrpSpPr>
          <p:grpSpPr>
            <a:xfrm>
              <a:off x="5830550" y="1506221"/>
              <a:ext cx="1723651" cy="2581556"/>
              <a:chOff x="4131235" y="1506221"/>
              <a:chExt cx="1850651" cy="2581556"/>
            </a:xfrm>
          </p:grpSpPr>
          <p:sp>
            <p:nvSpPr>
              <p:cNvPr id="33" name="Parallelogram 32"/>
              <p:cNvSpPr/>
              <p:nvPr/>
            </p:nvSpPr>
            <p:spPr>
              <a:xfrm>
                <a:off x="4131235" y="1506221"/>
                <a:ext cx="1850651" cy="2581556"/>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b="1" dirty="0">
                  <a:latin typeface="Arial" pitchFamily="34" charset="0"/>
                  <a:cs typeface="Arial" pitchFamily="34" charset="0"/>
                </a:endParaRPr>
              </a:p>
            </p:txBody>
          </p:sp>
          <p:sp>
            <p:nvSpPr>
              <p:cNvPr id="34" name="TextBox 33"/>
              <p:cNvSpPr txBox="1"/>
              <p:nvPr/>
            </p:nvSpPr>
            <p:spPr>
              <a:xfrm>
                <a:off x="4770530" y="1506221"/>
                <a:ext cx="1024569" cy="276999"/>
              </a:xfrm>
              <a:prstGeom prst="rect">
                <a:avLst/>
              </a:prstGeom>
              <a:noFill/>
            </p:spPr>
            <p:txBody>
              <a:bodyPr wrap="none" rtlCol="0">
                <a:spAutoFit/>
              </a:bodyPr>
              <a:lstStyle/>
              <a:p>
                <a:pPr>
                  <a:spcAft>
                    <a:spcPts val="600"/>
                  </a:spcAft>
                </a:pPr>
                <a:r>
                  <a:rPr lang="en-US" sz="1200" b="1" dirty="0" smtClean="0">
                    <a:solidFill>
                      <a:schemeClr val="bg1"/>
                    </a:solidFill>
                    <a:latin typeface="Arial" pitchFamily="34" charset="0"/>
                    <a:cs typeface="Arial" pitchFamily="34" charset="0"/>
                  </a:rPr>
                  <a:t>Implement</a:t>
                </a:r>
              </a:p>
            </p:txBody>
          </p:sp>
        </p:grpSp>
        <p:sp>
          <p:nvSpPr>
            <p:cNvPr id="22" name="Pentagon 21"/>
            <p:cNvSpPr/>
            <p:nvPr/>
          </p:nvSpPr>
          <p:spPr>
            <a:xfrm>
              <a:off x="4551996" y="2636618"/>
              <a:ext cx="4271963" cy="702235"/>
            </a:xfrm>
            <a:prstGeom prst="homePlate">
              <a:avLst/>
            </a:prstGeom>
            <a:solidFill>
              <a:schemeClr val="bg1">
                <a:lumMod val="85000"/>
              </a:schemeClr>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00" b="1" dirty="0" smtClean="0">
                  <a:solidFill>
                    <a:schemeClr val="tx1"/>
                  </a:solidFill>
                  <a:latin typeface="Arial" pitchFamily="34" charset="0"/>
                  <a:cs typeface="Arial" pitchFamily="34" charset="0"/>
                </a:rPr>
                <a:t>Project Management</a:t>
              </a:r>
            </a:p>
            <a:p>
              <a:pPr algn="ctr"/>
              <a:r>
                <a:rPr lang="en-US" sz="1000" b="1" dirty="0" smtClean="0">
                  <a:solidFill>
                    <a:schemeClr val="tx1"/>
                  </a:solidFill>
                  <a:latin typeface="Arial" pitchFamily="34" charset="0"/>
                  <a:cs typeface="Arial" pitchFamily="34" charset="0"/>
                </a:rPr>
                <a:t>Organizational Change Management</a:t>
              </a:r>
            </a:p>
            <a:p>
              <a:pPr algn="ctr"/>
              <a:r>
                <a:rPr lang="en-US" sz="1000" b="1" dirty="0" smtClean="0">
                  <a:solidFill>
                    <a:schemeClr val="tx1"/>
                  </a:solidFill>
                  <a:latin typeface="Arial" pitchFamily="34" charset="0"/>
                  <a:cs typeface="Arial" pitchFamily="34" charset="0"/>
                </a:rPr>
                <a:t>Knowledge Management</a:t>
              </a:r>
              <a:endParaRPr lang="en-US" sz="1000" b="1" dirty="0">
                <a:solidFill>
                  <a:schemeClr val="tx1"/>
                </a:solidFill>
                <a:latin typeface="Arial" pitchFamily="34" charset="0"/>
                <a:cs typeface="Arial" pitchFamily="34" charset="0"/>
              </a:endParaRPr>
            </a:p>
          </p:txBody>
        </p:sp>
        <p:sp>
          <p:nvSpPr>
            <p:cNvPr id="21" name="TextBox 20"/>
            <p:cNvSpPr txBox="1"/>
            <p:nvPr/>
          </p:nvSpPr>
          <p:spPr>
            <a:xfrm rot="16200000">
              <a:off x="3981823" y="2833846"/>
              <a:ext cx="679823" cy="307777"/>
            </a:xfrm>
            <a:prstGeom prst="rect">
              <a:avLst/>
            </a:prstGeom>
            <a:noFill/>
          </p:spPr>
          <p:txBody>
            <a:bodyPr wrap="square" rtlCol="0">
              <a:spAutoFit/>
            </a:bodyPr>
            <a:lstStyle/>
            <a:p>
              <a:pPr algn="ctr">
                <a:spcAft>
                  <a:spcPts val="600"/>
                </a:spcAft>
              </a:pPr>
              <a:r>
                <a:rPr lang="en-US" sz="700" b="1" dirty="0" smtClean="0">
                  <a:latin typeface="Arial" pitchFamily="34" charset="0"/>
                  <a:cs typeface="Arial" pitchFamily="34" charset="0"/>
                </a:rPr>
                <a:t>Enable the Solution</a:t>
              </a:r>
            </a:p>
          </p:txBody>
        </p:sp>
        <p:sp>
          <p:nvSpPr>
            <p:cNvPr id="36" name="Pentagon 35"/>
            <p:cNvSpPr/>
            <p:nvPr/>
          </p:nvSpPr>
          <p:spPr>
            <a:xfrm>
              <a:off x="4551996" y="3385543"/>
              <a:ext cx="4271963" cy="702235"/>
            </a:xfrm>
            <a:prstGeom prst="homePlate">
              <a:avLst/>
            </a:prstGeom>
            <a:solidFill>
              <a:schemeClr val="accent3">
                <a:lumMod val="60000"/>
                <a:lumOff val="40000"/>
              </a:schemeClr>
            </a:solidFill>
            <a:ln>
              <a:no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000" b="1" dirty="0" smtClean="0">
                  <a:solidFill>
                    <a:schemeClr val="tx1"/>
                  </a:solidFill>
                  <a:latin typeface="Arial" pitchFamily="34" charset="0"/>
                  <a:cs typeface="Arial" pitchFamily="34" charset="0"/>
                </a:rPr>
                <a:t>Oracle Unified Method</a:t>
              </a:r>
            </a:p>
            <a:p>
              <a:pPr algn="ctr"/>
              <a:r>
                <a:rPr lang="en-US" sz="1000" b="1" dirty="0" smtClean="0">
                  <a:solidFill>
                    <a:schemeClr val="tx1"/>
                  </a:solidFill>
                  <a:latin typeface="Arial" pitchFamily="34" charset="0"/>
                  <a:cs typeface="Arial" pitchFamily="34" charset="0"/>
                </a:rPr>
                <a:t>Unified Project Management</a:t>
              </a:r>
            </a:p>
            <a:p>
              <a:pPr algn="ctr"/>
              <a:r>
                <a:rPr lang="en-US" sz="1000" b="1" dirty="0" smtClean="0">
                  <a:solidFill>
                    <a:schemeClr val="tx1"/>
                  </a:solidFill>
                  <a:latin typeface="Arial" pitchFamily="34" charset="0"/>
                  <a:cs typeface="Arial" pitchFamily="34" charset="0"/>
                </a:rPr>
                <a:t>Industry Solutions</a:t>
              </a:r>
            </a:p>
            <a:p>
              <a:pPr algn="ctr"/>
              <a:r>
                <a:rPr lang="en-US" sz="1000" b="1" dirty="0" smtClean="0">
                  <a:solidFill>
                    <a:schemeClr val="tx1"/>
                  </a:solidFill>
                  <a:latin typeface="Arial" pitchFamily="34" charset="0"/>
                  <a:cs typeface="Arial" pitchFamily="34" charset="0"/>
                </a:rPr>
                <a:t>Solution Enablers &amp; Factories</a:t>
              </a:r>
              <a:endParaRPr lang="en-US" sz="1000" b="1" dirty="0">
                <a:solidFill>
                  <a:schemeClr val="tx1"/>
                </a:solidFill>
                <a:latin typeface="Arial" pitchFamily="34" charset="0"/>
                <a:cs typeface="Arial" pitchFamily="34" charset="0"/>
              </a:endParaRPr>
            </a:p>
          </p:txBody>
        </p:sp>
        <p:sp>
          <p:nvSpPr>
            <p:cNvPr id="37" name="TextBox 36"/>
            <p:cNvSpPr txBox="1"/>
            <p:nvPr/>
          </p:nvSpPr>
          <p:spPr>
            <a:xfrm rot="16200000">
              <a:off x="3981823" y="3582771"/>
              <a:ext cx="679823" cy="307777"/>
            </a:xfrm>
            <a:prstGeom prst="rect">
              <a:avLst/>
            </a:prstGeom>
            <a:noFill/>
          </p:spPr>
          <p:txBody>
            <a:bodyPr wrap="square" rtlCol="0">
              <a:spAutoFit/>
            </a:bodyPr>
            <a:lstStyle/>
            <a:p>
              <a:pPr algn="ctr">
                <a:spcAft>
                  <a:spcPts val="600"/>
                </a:spcAft>
              </a:pPr>
              <a:r>
                <a:rPr lang="en-US" sz="700" b="1" dirty="0" smtClean="0">
                  <a:latin typeface="Arial" pitchFamily="34" charset="0"/>
                  <a:cs typeface="Arial" pitchFamily="34" charset="0"/>
                </a:rPr>
                <a:t>Support the Solution</a:t>
              </a:r>
            </a:p>
          </p:txBody>
        </p:sp>
        <p:sp>
          <p:nvSpPr>
            <p:cNvPr id="39" name="Pentagon 38"/>
            <p:cNvSpPr/>
            <p:nvPr/>
          </p:nvSpPr>
          <p:spPr>
            <a:xfrm>
              <a:off x="4551996" y="1887692"/>
              <a:ext cx="4271963" cy="702235"/>
            </a:xfrm>
            <a:prstGeom prst="homePlate">
              <a:avLst/>
            </a:prstGeom>
            <a:solidFill>
              <a:srgbClr val="A2BFAF"/>
            </a:solidFill>
            <a:ln>
              <a:no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000" b="1" dirty="0" smtClean="0">
                  <a:solidFill>
                    <a:schemeClr val="tx1"/>
                  </a:solidFill>
                  <a:latin typeface="Arial" pitchFamily="34" charset="0"/>
                  <a:cs typeface="Arial" pitchFamily="34" charset="0"/>
                </a:rPr>
                <a:t>Enterprise-Driven</a:t>
              </a:r>
            </a:p>
            <a:p>
              <a:pPr algn="ctr"/>
              <a:r>
                <a:rPr lang="en-US" sz="1000" b="1" dirty="0" smtClean="0">
                  <a:solidFill>
                    <a:schemeClr val="tx1"/>
                  </a:solidFill>
                  <a:latin typeface="Arial" pitchFamily="34" charset="0"/>
                  <a:cs typeface="Arial" pitchFamily="34" charset="0"/>
                </a:rPr>
                <a:t>Lower-Risk Development</a:t>
              </a:r>
            </a:p>
            <a:p>
              <a:pPr algn="ctr"/>
              <a:r>
                <a:rPr lang="en-US" sz="1000" b="1" dirty="0" smtClean="0">
                  <a:solidFill>
                    <a:schemeClr val="tx1"/>
                  </a:solidFill>
                  <a:latin typeface="Arial" pitchFamily="34" charset="0"/>
                  <a:cs typeface="Arial" pitchFamily="34" charset="0"/>
                </a:rPr>
                <a:t>Technical &amp; Solution Architecture</a:t>
              </a:r>
            </a:p>
            <a:p>
              <a:pPr algn="ctr"/>
              <a:r>
                <a:rPr lang="en-US" sz="1000" b="1" dirty="0" smtClean="0">
                  <a:solidFill>
                    <a:schemeClr val="tx1"/>
                  </a:solidFill>
                  <a:latin typeface="Arial" pitchFamily="34" charset="0"/>
                  <a:cs typeface="Arial" pitchFamily="34" charset="0"/>
                </a:rPr>
                <a:t>Data Management</a:t>
              </a:r>
              <a:endParaRPr lang="en-US" sz="1000" b="1" dirty="0">
                <a:solidFill>
                  <a:schemeClr val="tx1"/>
                </a:solidFill>
                <a:latin typeface="Arial" pitchFamily="34" charset="0"/>
                <a:cs typeface="Arial" pitchFamily="34" charset="0"/>
              </a:endParaRPr>
            </a:p>
          </p:txBody>
        </p:sp>
        <p:sp>
          <p:nvSpPr>
            <p:cNvPr id="40" name="TextBox 39"/>
            <p:cNvSpPr txBox="1"/>
            <p:nvPr/>
          </p:nvSpPr>
          <p:spPr>
            <a:xfrm rot="16200000">
              <a:off x="3981823" y="2084920"/>
              <a:ext cx="679823" cy="307777"/>
            </a:xfrm>
            <a:prstGeom prst="rect">
              <a:avLst/>
            </a:prstGeom>
            <a:noFill/>
          </p:spPr>
          <p:txBody>
            <a:bodyPr wrap="square" rtlCol="0">
              <a:spAutoFit/>
            </a:bodyPr>
            <a:lstStyle/>
            <a:p>
              <a:pPr algn="ctr">
                <a:spcAft>
                  <a:spcPts val="600"/>
                </a:spcAft>
              </a:pPr>
              <a:r>
                <a:rPr lang="en-US" sz="700" b="1" dirty="0" smtClean="0">
                  <a:latin typeface="Arial" pitchFamily="34" charset="0"/>
                  <a:cs typeface="Arial" pitchFamily="34" charset="0"/>
                </a:rPr>
                <a:t>Create the Solution</a:t>
              </a:r>
            </a:p>
          </p:txBody>
        </p:sp>
        <p:sp>
          <p:nvSpPr>
            <p:cNvPr id="23" name="Oval 22"/>
            <p:cNvSpPr/>
            <p:nvPr/>
          </p:nvSpPr>
          <p:spPr>
            <a:xfrm>
              <a:off x="4338947" y="1275705"/>
              <a:ext cx="766465" cy="766465"/>
            </a:xfrm>
            <a:prstGeom prst="ellipse">
              <a:avLst/>
            </a:prstGeom>
            <a:gradFill flip="none" rotWithShape="1">
              <a:gsLst>
                <a:gs pos="52000">
                  <a:schemeClr val="accent1"/>
                </a:gs>
                <a:gs pos="100000">
                  <a:schemeClr val="accent1">
                    <a:lumMod val="60000"/>
                    <a:lumOff val="40000"/>
                  </a:schemeClr>
                </a:gs>
              </a:gsLst>
              <a:path path="circle">
                <a:fillToRect l="50000" t="50000" r="50000" b="50000"/>
              </a:path>
              <a:tileRect/>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US" sz="1000" b="1" dirty="0" smtClean="0">
                  <a:solidFill>
                    <a:schemeClr val="bg1"/>
                  </a:solidFill>
                  <a:latin typeface="Arial" pitchFamily="34" charset="0"/>
                  <a:cs typeface="Arial" pitchFamily="34" charset="0"/>
                </a:rPr>
                <a:t>Capgemini’s</a:t>
              </a:r>
            </a:p>
            <a:p>
              <a:pPr algn="ctr"/>
              <a:r>
                <a:rPr lang="en-US" sz="1000" b="1" dirty="0" err="1" smtClean="0">
                  <a:solidFill>
                    <a:schemeClr val="bg1"/>
                  </a:solidFill>
                  <a:latin typeface="Arial" pitchFamily="34" charset="0"/>
                  <a:cs typeface="Arial" pitchFamily="34" charset="0"/>
                </a:rPr>
                <a:t>iUnify</a:t>
              </a:r>
              <a:endParaRPr lang="en-US" sz="1000" b="1"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42484484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3406588" y="2152983"/>
            <a:ext cx="1099146" cy="12786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 idx="4"/>
            <a:endCxn id="7" idx="0"/>
          </p:cNvCxnSpPr>
          <p:nvPr/>
        </p:nvCxnSpPr>
        <p:spPr>
          <a:xfrm>
            <a:off x="4545181" y="4252296"/>
            <a:ext cx="16042" cy="604094"/>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9">
            <a:hlinkClick r:id="rId3" action="ppaction://hlinkpres?slideindex=1&amp;slidetitle="/>
          </p:cNvPr>
          <p:cNvPicPr>
            <a:picLocks noChangeAspect="1" noChangeArrowheads="1"/>
          </p:cNvPicPr>
          <p:nvPr/>
        </p:nvPicPr>
        <p:blipFill>
          <a:blip r:embed="rId4" cstate="print"/>
          <a:srcRect/>
          <a:stretch>
            <a:fillRect/>
          </a:stretch>
        </p:blipFill>
        <p:spPr bwMode="auto">
          <a:xfrm>
            <a:off x="786257" y="1201763"/>
            <a:ext cx="2705100" cy="1047750"/>
          </a:xfrm>
          <a:prstGeom prst="rect">
            <a:avLst/>
          </a:prstGeom>
          <a:noFill/>
        </p:spPr>
      </p:pic>
      <p:pic>
        <p:nvPicPr>
          <p:cNvPr id="7" name="Picture 8"/>
          <p:cNvPicPr>
            <a:picLocks noChangeAspect="1" noChangeArrowheads="1"/>
          </p:cNvPicPr>
          <p:nvPr/>
        </p:nvPicPr>
        <p:blipFill>
          <a:blip r:embed="rId5" cstate="print"/>
          <a:srcRect/>
          <a:stretch>
            <a:fillRect/>
          </a:stretch>
        </p:blipFill>
        <p:spPr bwMode="auto">
          <a:xfrm>
            <a:off x="3842085" y="4856390"/>
            <a:ext cx="1438275" cy="1390650"/>
          </a:xfrm>
          <a:prstGeom prst="rect">
            <a:avLst/>
          </a:prstGeom>
          <a:noFill/>
        </p:spPr>
      </p:pic>
      <p:pic>
        <p:nvPicPr>
          <p:cNvPr id="9" name="Picture 11"/>
          <p:cNvPicPr>
            <a:picLocks noChangeAspect="1" noChangeArrowheads="1"/>
          </p:cNvPicPr>
          <p:nvPr/>
        </p:nvPicPr>
        <p:blipFill>
          <a:blip r:embed="rId6" cstate="print"/>
          <a:srcRect/>
          <a:stretch>
            <a:fillRect/>
          </a:stretch>
        </p:blipFill>
        <p:spPr bwMode="auto">
          <a:xfrm>
            <a:off x="6692347" y="2713975"/>
            <a:ext cx="2200275" cy="1285875"/>
          </a:xfrm>
          <a:prstGeom prst="rect">
            <a:avLst/>
          </a:prstGeom>
          <a:noFill/>
        </p:spPr>
      </p:pic>
      <p:pic>
        <p:nvPicPr>
          <p:cNvPr id="10" name="Picture 14"/>
          <p:cNvPicPr>
            <a:picLocks noChangeAspect="1" noChangeArrowheads="1"/>
          </p:cNvPicPr>
          <p:nvPr/>
        </p:nvPicPr>
        <p:blipFill>
          <a:blip r:embed="rId7" cstate="print"/>
          <a:srcRect/>
          <a:stretch>
            <a:fillRect/>
          </a:stretch>
        </p:blipFill>
        <p:spPr bwMode="auto">
          <a:xfrm>
            <a:off x="4561223" y="1092200"/>
            <a:ext cx="4104396" cy="900965"/>
          </a:xfrm>
          <a:prstGeom prst="rect">
            <a:avLst/>
          </a:prstGeom>
          <a:noFill/>
        </p:spPr>
      </p:pic>
      <p:sp>
        <p:nvSpPr>
          <p:cNvPr id="12" name="TextBox 11"/>
          <p:cNvSpPr txBox="1"/>
          <p:nvPr/>
        </p:nvSpPr>
        <p:spPr>
          <a:xfrm>
            <a:off x="1294256" y="2328570"/>
            <a:ext cx="1673129" cy="276999"/>
          </a:xfrm>
          <a:prstGeom prst="rect">
            <a:avLst/>
          </a:prstGeom>
          <a:noFill/>
        </p:spPr>
        <p:txBody>
          <a:bodyPr wrap="none" rtlCol="0">
            <a:spAutoFit/>
          </a:bodyPr>
          <a:lstStyle/>
          <a:p>
            <a:pPr>
              <a:spcAft>
                <a:spcPts val="600"/>
              </a:spcAft>
            </a:pPr>
            <a:r>
              <a:rPr lang="en-US" sz="1200" b="1" dirty="0" smtClean="0">
                <a:solidFill>
                  <a:prstClr val="black"/>
                </a:solidFill>
                <a:cs typeface="Arial" pitchFamily="34" charset="0"/>
              </a:rPr>
              <a:t>Oracle Value Stream</a:t>
            </a:r>
          </a:p>
        </p:txBody>
      </p:sp>
      <p:sp>
        <p:nvSpPr>
          <p:cNvPr id="14" name="TextBox 13"/>
          <p:cNvSpPr txBox="1"/>
          <p:nvPr/>
        </p:nvSpPr>
        <p:spPr>
          <a:xfrm>
            <a:off x="6748430" y="3999850"/>
            <a:ext cx="2126351" cy="276999"/>
          </a:xfrm>
          <a:prstGeom prst="rect">
            <a:avLst/>
          </a:prstGeom>
          <a:noFill/>
        </p:spPr>
        <p:txBody>
          <a:bodyPr wrap="none" rtlCol="0">
            <a:spAutoFit/>
          </a:bodyPr>
          <a:lstStyle/>
          <a:p>
            <a:pPr>
              <a:spcAft>
                <a:spcPts val="600"/>
              </a:spcAft>
            </a:pPr>
            <a:r>
              <a:rPr lang="en-US" sz="1200" b="1" dirty="0" smtClean="0">
                <a:solidFill>
                  <a:prstClr val="black"/>
                </a:solidFill>
                <a:cs typeface="Arial" pitchFamily="34" charset="0"/>
              </a:rPr>
              <a:t>Flow &amp; Standardized Work</a:t>
            </a:r>
          </a:p>
        </p:txBody>
      </p:sp>
      <p:sp>
        <p:nvSpPr>
          <p:cNvPr id="15" name="TextBox 14"/>
          <p:cNvSpPr txBox="1"/>
          <p:nvPr/>
        </p:nvSpPr>
        <p:spPr>
          <a:xfrm>
            <a:off x="5494476" y="2051571"/>
            <a:ext cx="1151126" cy="276999"/>
          </a:xfrm>
          <a:prstGeom prst="rect">
            <a:avLst/>
          </a:prstGeom>
          <a:noFill/>
        </p:spPr>
        <p:txBody>
          <a:bodyPr wrap="none" rtlCol="0">
            <a:spAutoFit/>
          </a:bodyPr>
          <a:lstStyle/>
          <a:p>
            <a:pPr>
              <a:spcAft>
                <a:spcPts val="600"/>
              </a:spcAft>
            </a:pPr>
            <a:r>
              <a:rPr lang="en-US" sz="1200" b="1" dirty="0" smtClean="0">
                <a:solidFill>
                  <a:prstClr val="black"/>
                </a:solidFill>
                <a:cs typeface="Arial" pitchFamily="34" charset="0"/>
              </a:rPr>
              <a:t>Reduce Risk</a:t>
            </a:r>
          </a:p>
        </p:txBody>
      </p:sp>
      <p:sp>
        <p:nvSpPr>
          <p:cNvPr id="16" name="TextBox 15"/>
          <p:cNvSpPr txBox="1"/>
          <p:nvPr/>
        </p:nvSpPr>
        <p:spPr>
          <a:xfrm>
            <a:off x="921095" y="4131218"/>
            <a:ext cx="1460155" cy="276999"/>
          </a:xfrm>
          <a:prstGeom prst="rect">
            <a:avLst/>
          </a:prstGeom>
          <a:noFill/>
        </p:spPr>
        <p:txBody>
          <a:bodyPr wrap="none" rtlCol="0">
            <a:spAutoFit/>
          </a:bodyPr>
          <a:lstStyle/>
          <a:p>
            <a:pPr>
              <a:spcAft>
                <a:spcPts val="600"/>
              </a:spcAft>
            </a:pPr>
            <a:r>
              <a:rPr lang="en-US" sz="1200" b="1" dirty="0" smtClean="0">
                <a:solidFill>
                  <a:prstClr val="black"/>
                </a:solidFill>
                <a:cs typeface="Arial" pitchFamily="34" charset="0"/>
              </a:rPr>
              <a:t>Agile Techniques</a:t>
            </a:r>
          </a:p>
        </p:txBody>
      </p:sp>
      <p:sp>
        <p:nvSpPr>
          <p:cNvPr id="18" name="TextBox 17"/>
          <p:cNvSpPr txBox="1"/>
          <p:nvPr/>
        </p:nvSpPr>
        <p:spPr>
          <a:xfrm>
            <a:off x="3912472" y="6178810"/>
            <a:ext cx="1358770" cy="276999"/>
          </a:xfrm>
          <a:prstGeom prst="rect">
            <a:avLst/>
          </a:prstGeom>
          <a:noFill/>
        </p:spPr>
        <p:txBody>
          <a:bodyPr wrap="none" rtlCol="0">
            <a:spAutoFit/>
          </a:bodyPr>
          <a:lstStyle/>
          <a:p>
            <a:pPr>
              <a:spcAft>
                <a:spcPts val="600"/>
              </a:spcAft>
            </a:pPr>
            <a:r>
              <a:rPr lang="en-US" sz="1200" b="1" dirty="0" smtClean="0">
                <a:solidFill>
                  <a:prstClr val="black"/>
                </a:solidFill>
                <a:cs typeface="Arial" pitchFamily="34" charset="0"/>
              </a:rPr>
              <a:t>Eliminate Waste</a:t>
            </a:r>
          </a:p>
        </p:txBody>
      </p:sp>
      <p:sp>
        <p:nvSpPr>
          <p:cNvPr id="19" name="TextBox 18"/>
          <p:cNvSpPr txBox="1"/>
          <p:nvPr/>
        </p:nvSpPr>
        <p:spPr>
          <a:xfrm>
            <a:off x="6589773" y="5996125"/>
            <a:ext cx="2050561" cy="276999"/>
          </a:xfrm>
          <a:prstGeom prst="rect">
            <a:avLst/>
          </a:prstGeom>
          <a:noFill/>
        </p:spPr>
        <p:txBody>
          <a:bodyPr wrap="none" rtlCol="0">
            <a:spAutoFit/>
          </a:bodyPr>
          <a:lstStyle/>
          <a:p>
            <a:pPr algn="ctr">
              <a:spcAft>
                <a:spcPts val="600"/>
              </a:spcAft>
            </a:pPr>
            <a:r>
              <a:rPr lang="en-US" sz="1200" b="1" dirty="0" smtClean="0">
                <a:solidFill>
                  <a:prstClr val="black"/>
                </a:solidFill>
                <a:cs typeface="Arial" pitchFamily="34" charset="0"/>
              </a:rPr>
              <a:t>Continuous Improvement</a:t>
            </a:r>
          </a:p>
        </p:txBody>
      </p:sp>
      <p:cxnSp>
        <p:nvCxnSpPr>
          <p:cNvPr id="23" name="Straight Connector 22"/>
          <p:cNvCxnSpPr>
            <a:stCxn id="2" idx="7"/>
          </p:cNvCxnSpPr>
          <p:nvPr/>
        </p:nvCxnSpPr>
        <p:spPr>
          <a:xfrm flipV="1">
            <a:off x="5091972" y="2051571"/>
            <a:ext cx="402504" cy="88065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 idx="6"/>
            <a:endCxn id="9" idx="1"/>
          </p:cNvCxnSpPr>
          <p:nvPr/>
        </p:nvCxnSpPr>
        <p:spPr>
          <a:xfrm flipV="1">
            <a:off x="5318461" y="3356913"/>
            <a:ext cx="1373886" cy="12210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 idx="5"/>
          </p:cNvCxnSpPr>
          <p:nvPr/>
        </p:nvCxnSpPr>
        <p:spPr>
          <a:xfrm>
            <a:off x="5091972" y="4025808"/>
            <a:ext cx="2082034" cy="69088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Title 30"/>
          <p:cNvSpPr>
            <a:spLocks noGrp="1"/>
          </p:cNvSpPr>
          <p:nvPr>
            <p:ph type="title"/>
          </p:nvPr>
        </p:nvSpPr>
        <p:spPr/>
        <p:txBody>
          <a:bodyPr/>
          <a:lstStyle/>
          <a:p>
            <a:pPr lvl="0"/>
            <a:r>
              <a:rPr lang="en-US" dirty="0" err="1" smtClean="0"/>
              <a:t>iUnify</a:t>
            </a:r>
            <a:r>
              <a:rPr lang="en-US" dirty="0" smtClean="0"/>
              <a:t> – Built on Agile Principles &amp; Methods</a:t>
            </a:r>
            <a:endParaRPr lang="en-US" dirty="0"/>
          </a:p>
        </p:txBody>
      </p:sp>
      <p:cxnSp>
        <p:nvCxnSpPr>
          <p:cNvPr id="38" name="Straight Connector 37"/>
          <p:cNvCxnSpPr>
            <a:stCxn id="2" idx="3"/>
          </p:cNvCxnSpPr>
          <p:nvPr/>
        </p:nvCxnSpPr>
        <p:spPr>
          <a:xfrm flipH="1">
            <a:off x="2797508" y="4025808"/>
            <a:ext cx="1200882" cy="78425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2" name="Content Placeholder 3" descr="Picture1.png"/>
          <p:cNvPicPr>
            <a:picLocks noChangeAspect="1"/>
          </p:cNvPicPr>
          <p:nvPr/>
        </p:nvPicPr>
        <p:blipFill>
          <a:blip r:embed="rId8" cstate="print"/>
          <a:stretch>
            <a:fillRect/>
          </a:stretch>
        </p:blipFill>
        <p:spPr>
          <a:xfrm>
            <a:off x="1170976" y="4810058"/>
            <a:ext cx="1638306" cy="1201578"/>
          </a:xfrm>
          <a:prstGeom prst="rect">
            <a:avLst/>
          </a:prstGeom>
        </p:spPr>
      </p:pic>
      <p:sp>
        <p:nvSpPr>
          <p:cNvPr id="34" name="TextBox 33"/>
          <p:cNvSpPr txBox="1"/>
          <p:nvPr/>
        </p:nvSpPr>
        <p:spPr>
          <a:xfrm>
            <a:off x="1456970" y="5996125"/>
            <a:ext cx="1066318" cy="276999"/>
          </a:xfrm>
          <a:prstGeom prst="rect">
            <a:avLst/>
          </a:prstGeom>
          <a:noFill/>
        </p:spPr>
        <p:txBody>
          <a:bodyPr wrap="none" rtlCol="0">
            <a:spAutoFit/>
          </a:bodyPr>
          <a:lstStyle/>
          <a:p>
            <a:pPr algn="ctr">
              <a:spcAft>
                <a:spcPts val="600"/>
              </a:spcAft>
            </a:pPr>
            <a:r>
              <a:rPr lang="en-US" sz="1200" b="1" dirty="0" smtClean="0">
                <a:solidFill>
                  <a:prstClr val="black"/>
                </a:solidFill>
                <a:cs typeface="Arial" pitchFamily="34" charset="0"/>
              </a:rPr>
              <a:t>AM in a Box</a:t>
            </a:r>
          </a:p>
        </p:txBody>
      </p:sp>
      <p:sp>
        <p:nvSpPr>
          <p:cNvPr id="2" name="Oval 1"/>
          <p:cNvSpPr/>
          <p:nvPr/>
        </p:nvSpPr>
        <p:spPr>
          <a:xfrm>
            <a:off x="3771901" y="2705736"/>
            <a:ext cx="1546560" cy="1546560"/>
          </a:xfrm>
          <a:prstGeom prst="ellipse">
            <a:avLst/>
          </a:prstGeom>
          <a:gradFill flip="none" rotWithShape="1">
            <a:gsLst>
              <a:gs pos="52000">
                <a:schemeClr val="accent1"/>
              </a:gs>
              <a:gs pos="100000">
                <a:schemeClr val="accent1">
                  <a:lumMod val="60000"/>
                  <a:lumOff val="40000"/>
                </a:schemeClr>
              </a:gs>
            </a:gsLst>
            <a:path path="circle">
              <a:fillToRect l="50000" t="50000" r="50000" b="50000"/>
            </a:path>
            <a:tileRect/>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smtClean="0">
                <a:solidFill>
                  <a:schemeClr val="bg1"/>
                </a:solidFill>
                <a:latin typeface="Arial" pitchFamily="34" charset="0"/>
                <a:cs typeface="Arial" pitchFamily="34" charset="0"/>
              </a:rPr>
              <a:t>Capgemini’s</a:t>
            </a:r>
          </a:p>
          <a:p>
            <a:pPr algn="ctr"/>
            <a:r>
              <a:rPr lang="en-US" sz="1400" b="1" dirty="0" err="1" smtClean="0">
                <a:solidFill>
                  <a:schemeClr val="bg1"/>
                </a:solidFill>
                <a:latin typeface="Arial" pitchFamily="34" charset="0"/>
                <a:cs typeface="Arial" pitchFamily="34" charset="0"/>
              </a:rPr>
              <a:t>iUnify</a:t>
            </a:r>
            <a:endParaRPr lang="en-US" sz="1400" b="1" dirty="0">
              <a:solidFill>
                <a:schemeClr val="bg1"/>
              </a:solidFill>
              <a:latin typeface="Arial" pitchFamily="34" charset="0"/>
              <a:cs typeface="Arial" pitchFamily="34" charset="0"/>
            </a:endParaRPr>
          </a:p>
        </p:txBody>
      </p:sp>
      <p:cxnSp>
        <p:nvCxnSpPr>
          <p:cNvPr id="42" name="Straight Connector 41"/>
          <p:cNvCxnSpPr>
            <a:endCxn id="2" idx="2"/>
          </p:cNvCxnSpPr>
          <p:nvPr/>
        </p:nvCxnSpPr>
        <p:spPr>
          <a:xfrm>
            <a:off x="2797508" y="3348674"/>
            <a:ext cx="974393" cy="13034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60" name="Diagram 59"/>
          <p:cNvGraphicFramePr/>
          <p:nvPr>
            <p:extLst>
              <p:ext uri="{D42A27DB-BD31-4B8C-83A1-F6EECF244321}">
                <p14:modId xmlns:p14="http://schemas.microsoft.com/office/powerpoint/2010/main" val="738990572"/>
              </p:ext>
            </p:extLst>
          </p:nvPr>
        </p:nvGraphicFramePr>
        <p:xfrm>
          <a:off x="6589773" y="4550150"/>
          <a:ext cx="1927412" cy="146148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62" name="Picture 61" descr="Screen shot 2013-04-19 at 12.26.59 PM.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93062" y="2781286"/>
            <a:ext cx="2316220" cy="1350025"/>
          </a:xfrm>
          <a:prstGeom prst="rect">
            <a:avLst/>
          </a:prstGeom>
        </p:spPr>
      </p:pic>
    </p:spTree>
    <p:extLst>
      <p:ext uri="{BB962C8B-B14F-4D97-AF65-F5344CB8AC3E}">
        <p14:creationId xmlns:p14="http://schemas.microsoft.com/office/powerpoint/2010/main" val="28699851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Lifecycle for Oracle Applications:  A Comprehensive Suite </a:t>
            </a:r>
            <a:r>
              <a:rPr lang="en-US" dirty="0">
                <a:solidFill>
                  <a:srgbClr val="00B050"/>
                </a:solidFill>
              </a:rPr>
              <a:t>of </a:t>
            </a:r>
            <a:r>
              <a:rPr lang="en-US" dirty="0" smtClean="0">
                <a:solidFill>
                  <a:srgbClr val="00B050"/>
                </a:solidFill>
              </a:rPr>
              <a:t>Solutions Along </a:t>
            </a:r>
            <a:r>
              <a:rPr lang="en-US" dirty="0">
                <a:solidFill>
                  <a:srgbClr val="00B050"/>
                </a:solidFill>
              </a:rPr>
              <a:t>the </a:t>
            </a:r>
            <a:r>
              <a:rPr lang="en-US" dirty="0" smtClean="0">
                <a:solidFill>
                  <a:srgbClr val="00B050"/>
                </a:solidFill>
              </a:rPr>
              <a:t>Entire Lifecycle</a:t>
            </a:r>
            <a:endParaRPr lang="en-US" dirty="0">
              <a:solidFill>
                <a:srgbClr val="00B050"/>
              </a:solidFill>
            </a:endParaRPr>
          </a:p>
        </p:txBody>
      </p:sp>
      <p:sp>
        <p:nvSpPr>
          <p:cNvPr id="7" name="TextBox 14"/>
          <p:cNvSpPr txBox="1">
            <a:spLocks noChangeArrowheads="1"/>
          </p:cNvSpPr>
          <p:nvPr/>
        </p:nvSpPr>
        <p:spPr bwMode="auto">
          <a:xfrm>
            <a:off x="1128563" y="4813150"/>
            <a:ext cx="2909896" cy="1015663"/>
          </a:xfrm>
          <a:prstGeom prst="rect">
            <a:avLst/>
          </a:prstGeom>
          <a:noFill/>
          <a:ln w="9525">
            <a:noFill/>
            <a:miter lim="800000"/>
            <a:headEnd/>
            <a:tailEnd/>
          </a:ln>
        </p:spPr>
        <p:txBody>
          <a:bodyPr wrap="square">
            <a:spAutoFit/>
          </a:bodyPr>
          <a:lstStyle/>
          <a:p>
            <a:pPr>
              <a:buClr>
                <a:schemeClr val="tx2"/>
              </a:buClr>
            </a:pPr>
            <a:r>
              <a:rPr lang="en-US" sz="1000" b="1" dirty="0" smtClean="0">
                <a:solidFill>
                  <a:schemeClr val="tx1"/>
                </a:solidFill>
              </a:rPr>
              <a:t>Offering both CAPEX and OPEX </a:t>
            </a:r>
          </a:p>
          <a:p>
            <a:pPr marL="115888" indent="-115888">
              <a:buClr>
                <a:schemeClr val="accent2"/>
              </a:buClr>
              <a:buFont typeface="Wingdings" pitchFamily="2" charset="2"/>
              <a:buChar char="§"/>
            </a:pPr>
            <a:r>
              <a:rPr lang="en-US" sz="1000" dirty="0" smtClean="0">
                <a:solidFill>
                  <a:schemeClr val="tx1"/>
                </a:solidFill>
              </a:rPr>
              <a:t>In case of OPEX, monthly fixed fee over</a:t>
            </a:r>
            <a:br>
              <a:rPr lang="en-US" sz="1000" dirty="0" smtClean="0">
                <a:solidFill>
                  <a:schemeClr val="tx1"/>
                </a:solidFill>
              </a:rPr>
            </a:br>
            <a:r>
              <a:rPr lang="en-US" sz="1000" dirty="0" smtClean="0">
                <a:solidFill>
                  <a:schemeClr val="tx1"/>
                </a:solidFill>
              </a:rPr>
              <a:t>a period of 3 to 5 years</a:t>
            </a:r>
          </a:p>
          <a:p>
            <a:pPr marL="115888" indent="-115888">
              <a:buClr>
                <a:schemeClr val="accent2"/>
              </a:buClr>
              <a:buFont typeface="Wingdings" pitchFamily="2" charset="2"/>
              <a:buChar char="§"/>
            </a:pPr>
            <a:r>
              <a:rPr lang="en-US" sz="1000" dirty="0" smtClean="0"/>
              <a:t>Oracle </a:t>
            </a:r>
            <a:r>
              <a:rPr lang="en-US" sz="1000" dirty="0" err="1" smtClean="0"/>
              <a:t>SingleSource</a:t>
            </a:r>
            <a:r>
              <a:rPr lang="en-US" sz="1000" dirty="0" smtClean="0"/>
              <a:t> </a:t>
            </a:r>
            <a:r>
              <a:rPr lang="en-US" sz="1000" dirty="0"/>
              <a:t>bundles licenses, build, hosting, and run together in one contract.</a:t>
            </a:r>
            <a:endParaRPr lang="en-US" sz="1000" i="1" dirty="0" smtClean="0">
              <a:solidFill>
                <a:schemeClr val="tx1"/>
              </a:solidFill>
            </a:endParaRPr>
          </a:p>
          <a:p>
            <a:pPr>
              <a:buClr>
                <a:schemeClr val="tx2"/>
              </a:buClr>
            </a:pPr>
            <a:endParaRPr lang="en-US" sz="1000" i="1" dirty="0">
              <a:solidFill>
                <a:schemeClr val="tx1"/>
              </a:solidFill>
            </a:endParaRPr>
          </a:p>
        </p:txBody>
      </p:sp>
      <p:sp>
        <p:nvSpPr>
          <p:cNvPr id="8" name="Rectangle 10"/>
          <p:cNvSpPr/>
          <p:nvPr/>
        </p:nvSpPr>
        <p:spPr>
          <a:xfrm>
            <a:off x="5398200" y="1085863"/>
            <a:ext cx="3495886" cy="595719"/>
          </a:xfrm>
          <a:prstGeom prst="rect">
            <a:avLst/>
          </a:prstGeom>
          <a:gradFill>
            <a:gsLst>
              <a:gs pos="75000">
                <a:schemeClr val="accent5"/>
              </a:gs>
              <a:gs pos="100000">
                <a:schemeClr val="accent5">
                  <a:lumMod val="60000"/>
                  <a:lumOff val="40000"/>
                </a:schemeClr>
              </a:gs>
            </a:gsLst>
            <a:lin ang="16200000" scaled="1"/>
          </a:gradFill>
          <a:ln w="12700" cap="flat" cmpd="sng" algn="ctr">
            <a:solidFill>
              <a:schemeClr val="accent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b="1" kern="0" dirty="0" smtClean="0">
                <a:solidFill>
                  <a:schemeClr val="bg1"/>
                </a:solidFill>
              </a:rPr>
              <a:t> </a:t>
            </a:r>
            <a:r>
              <a:rPr lang="en-US" sz="1050" b="1" kern="0" dirty="0" smtClean="0">
                <a:solidFill>
                  <a:schemeClr val="bg1"/>
                </a:solidFill>
              </a:rPr>
              <a:t>Value Management</a:t>
            </a:r>
            <a:r>
              <a:rPr lang="en-US" sz="1000" kern="0" dirty="0" smtClean="0">
                <a:solidFill>
                  <a:schemeClr val="bg1"/>
                </a:solidFill>
              </a:rPr>
              <a:t/>
            </a:r>
            <a:br>
              <a:rPr lang="en-US" sz="1000" kern="0" dirty="0" smtClean="0">
                <a:solidFill>
                  <a:schemeClr val="bg1"/>
                </a:solidFill>
              </a:rPr>
            </a:br>
            <a:r>
              <a:rPr lang="en-US" sz="1000" kern="0" dirty="0" smtClean="0">
                <a:solidFill>
                  <a:schemeClr val="bg1"/>
                </a:solidFill>
              </a:rPr>
              <a:t> Comprising all components across the entire lifecycle focused  on both value generation and cost reduction</a:t>
            </a:r>
            <a:endParaRPr kumimoji="0" lang="en-US" sz="1000" b="0" i="0" u="none" strike="noStrike" kern="0" cap="none" spc="0" normalizeH="0" baseline="0" dirty="0">
              <a:ln>
                <a:noFill/>
              </a:ln>
              <a:solidFill>
                <a:schemeClr val="bg1"/>
              </a:solidFill>
              <a:effectLst/>
              <a:uLnTx/>
              <a:uFillTx/>
              <a:latin typeface="Arial"/>
              <a:ea typeface="ＭＳ Ｐゴシック"/>
            </a:endParaRPr>
          </a:p>
        </p:txBody>
      </p:sp>
      <p:sp>
        <p:nvSpPr>
          <p:cNvPr id="9" name="Rectangle 11"/>
          <p:cNvSpPr/>
          <p:nvPr/>
        </p:nvSpPr>
        <p:spPr>
          <a:xfrm>
            <a:off x="5398200" y="1755949"/>
            <a:ext cx="3495886" cy="765925"/>
          </a:xfrm>
          <a:prstGeom prst="rect">
            <a:avLst/>
          </a:prstGeom>
          <a:gradFill>
            <a:gsLst>
              <a:gs pos="75000">
                <a:srgbClr val="FF6600"/>
              </a:gs>
              <a:gs pos="100000">
                <a:srgbClr val="FF9900"/>
              </a:gs>
            </a:gsLst>
            <a:lin ang="16200000" scaled="1"/>
          </a:gradFill>
          <a:ln w="12700" cap="flat" cmpd="sng" algn="ctr">
            <a:solidFill>
              <a:srgbClr val="FF66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b="1" kern="0" dirty="0" smtClean="0">
                <a:solidFill>
                  <a:schemeClr val="bg1"/>
                </a:solidFill>
              </a:rPr>
              <a:t>Pre-Configured Solutions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dirty="0" smtClean="0">
                <a:solidFill>
                  <a:schemeClr val="bg1"/>
                </a:solidFill>
                <a:latin typeface="Arial"/>
                <a:ea typeface="ＭＳ Ｐゴシック"/>
              </a:rPr>
              <a:t>Available as Pre-Configured on Oracle’s Engineered Systems (On-Premise or Hosted) as well as available in </a:t>
            </a:r>
            <a:r>
              <a:rPr lang="en-US" sz="1000" kern="0" dirty="0" err="1" smtClean="0">
                <a:solidFill>
                  <a:schemeClr val="bg1"/>
                </a:solidFill>
                <a:latin typeface="Arial"/>
                <a:ea typeface="ＭＳ Ｐゴシック"/>
              </a:rPr>
              <a:t>SaaS</a:t>
            </a:r>
            <a:r>
              <a:rPr lang="en-US" sz="1000" kern="0" dirty="0" smtClean="0">
                <a:solidFill>
                  <a:schemeClr val="bg1"/>
                </a:solidFill>
                <a:latin typeface="Arial"/>
                <a:ea typeface="ＭＳ Ｐゴシック"/>
              </a:rPr>
              <a:t> Models</a:t>
            </a:r>
            <a:endParaRPr kumimoji="0" lang="en-US" sz="1000" i="0" u="none" strike="noStrike" kern="0" cap="none" spc="0" normalizeH="0" baseline="0" dirty="0">
              <a:ln>
                <a:noFill/>
              </a:ln>
              <a:solidFill>
                <a:schemeClr val="bg1"/>
              </a:solidFill>
              <a:effectLst/>
              <a:uLnTx/>
              <a:uFillTx/>
              <a:latin typeface="Arial"/>
              <a:ea typeface="ＭＳ Ｐゴシック"/>
            </a:endParaRPr>
          </a:p>
        </p:txBody>
      </p:sp>
      <p:sp>
        <p:nvSpPr>
          <p:cNvPr id="10" name="Rectangle 13"/>
          <p:cNvSpPr/>
          <p:nvPr/>
        </p:nvSpPr>
        <p:spPr>
          <a:xfrm>
            <a:off x="5398200" y="4829074"/>
            <a:ext cx="3495886" cy="809129"/>
          </a:xfrm>
          <a:prstGeom prst="rect">
            <a:avLst/>
          </a:prstGeom>
          <a:gradFill>
            <a:gsLst>
              <a:gs pos="75000">
                <a:schemeClr val="accent2"/>
              </a:gs>
              <a:gs pos="100000">
                <a:schemeClr val="accent4"/>
              </a:gs>
            </a:gsLst>
            <a:lin ang="16200000" scaled="1"/>
          </a:gradFill>
          <a:ln w="12700"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tabLst/>
              <a:defRPr/>
            </a:pPr>
            <a:r>
              <a:rPr lang="en-US" sz="900" b="1" kern="0" dirty="0" smtClean="0">
                <a:solidFill>
                  <a:schemeClr val="bg1"/>
                </a:solidFill>
              </a:rPr>
              <a:t>Oracle Hosting</a:t>
            </a:r>
          </a:p>
          <a:p>
            <a:pPr marR="0" lvl="0" algn="ctr" defTabSz="914400" eaLnBrk="1" fontAlgn="auto" latinLnBrk="0" hangingPunct="1">
              <a:lnSpc>
                <a:spcPct val="100000"/>
              </a:lnSpc>
              <a:spcBef>
                <a:spcPts val="0"/>
              </a:spcBef>
              <a:spcAft>
                <a:spcPts val="0"/>
              </a:spcAft>
              <a:buClrTx/>
              <a:buSzTx/>
              <a:tabLst/>
              <a:defRPr/>
            </a:pPr>
            <a:r>
              <a:rPr lang="en-US" sz="900" kern="0" dirty="0" smtClean="0">
                <a:solidFill>
                  <a:schemeClr val="bg1"/>
                </a:solidFill>
              </a:rPr>
              <a:t>On-premise with client hardware and/or private cloud via</a:t>
            </a:r>
            <a:br>
              <a:rPr lang="en-US" sz="900" kern="0" dirty="0" smtClean="0">
                <a:solidFill>
                  <a:schemeClr val="bg1"/>
                </a:solidFill>
              </a:rPr>
            </a:br>
            <a:r>
              <a:rPr lang="en-US" sz="900" kern="0" dirty="0" smtClean="0">
                <a:solidFill>
                  <a:schemeClr val="bg1"/>
                </a:solidFill>
              </a:rPr>
              <a:t>Capgemini Cloudburst</a:t>
            </a:r>
          </a:p>
          <a:p>
            <a:pPr marR="0" lvl="0" algn="ctr" defTabSz="914400" eaLnBrk="1" fontAlgn="auto" latinLnBrk="0" hangingPunct="1">
              <a:lnSpc>
                <a:spcPct val="100000"/>
              </a:lnSpc>
              <a:spcBef>
                <a:spcPts val="0"/>
              </a:spcBef>
              <a:spcAft>
                <a:spcPts val="0"/>
              </a:spcAft>
              <a:buClrTx/>
              <a:buSzTx/>
              <a:tabLst/>
              <a:defRPr/>
            </a:pPr>
            <a:r>
              <a:rPr lang="en-US" sz="900" kern="0" dirty="0" smtClean="0">
                <a:solidFill>
                  <a:schemeClr val="bg1"/>
                </a:solidFill>
              </a:rPr>
              <a:t>Off-premise via Public  Cloud via Amazon Web Services</a:t>
            </a:r>
            <a:br>
              <a:rPr lang="en-US" sz="900" kern="0" dirty="0" smtClean="0">
                <a:solidFill>
                  <a:schemeClr val="bg1"/>
                </a:solidFill>
              </a:rPr>
            </a:br>
            <a:r>
              <a:rPr lang="en-US" sz="900" kern="0" dirty="0" smtClean="0">
                <a:solidFill>
                  <a:schemeClr val="bg1"/>
                </a:solidFill>
              </a:rPr>
              <a:t>or via Capgemini Hosting </a:t>
            </a:r>
            <a:endParaRPr kumimoji="0" lang="en-US" sz="900" b="0" i="0" u="none" strike="noStrike" kern="0" cap="none" spc="0" normalizeH="0" baseline="0" dirty="0">
              <a:ln>
                <a:noFill/>
              </a:ln>
              <a:solidFill>
                <a:schemeClr val="bg1"/>
              </a:solidFill>
              <a:effectLst/>
              <a:uLnTx/>
              <a:uFillTx/>
              <a:latin typeface="Arial"/>
              <a:ea typeface="ＭＳ Ｐゴシック"/>
            </a:endParaRPr>
          </a:p>
        </p:txBody>
      </p:sp>
      <p:sp>
        <p:nvSpPr>
          <p:cNvPr id="11" name="Rectangle 14"/>
          <p:cNvSpPr/>
          <p:nvPr/>
        </p:nvSpPr>
        <p:spPr>
          <a:xfrm>
            <a:off x="5398200" y="2596241"/>
            <a:ext cx="3495886" cy="654636"/>
          </a:xfrm>
          <a:prstGeom prst="rect">
            <a:avLst/>
          </a:prstGeom>
          <a:gradFill flip="none" rotWithShape="1">
            <a:gsLst>
              <a:gs pos="75000">
                <a:srgbClr val="669900"/>
              </a:gs>
              <a:gs pos="100000">
                <a:srgbClr val="92D050"/>
              </a:gs>
            </a:gsLst>
            <a:lin ang="16200000" scaled="1"/>
            <a:tileRect/>
          </a:gradFill>
          <a:ln w="12700" cap="flat" cmpd="sng" algn="ctr">
            <a:solidFill>
              <a:srgbClr val="669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b="1" kern="0" dirty="0" smtClean="0">
                <a:solidFill>
                  <a:srgbClr val="FFFFFF"/>
                </a:solidFill>
                <a:latin typeface="Arial"/>
                <a:ea typeface="ＭＳ Ｐゴシック"/>
              </a:rPr>
              <a:t>Oracle Integration</a:t>
            </a:r>
            <a:r>
              <a:rPr lang="en-US" sz="1000" kern="0" dirty="0" smtClean="0">
                <a:solidFill>
                  <a:srgbClr val="FFFFFF"/>
                </a:solidFill>
                <a:latin typeface="Arial"/>
                <a:ea typeface="ＭＳ Ｐゴシック"/>
              </a:rPr>
              <a:t/>
            </a:r>
            <a:br>
              <a:rPr lang="en-US" sz="1000" kern="0" dirty="0" smtClean="0">
                <a:solidFill>
                  <a:srgbClr val="FFFFFF"/>
                </a:solidFill>
                <a:latin typeface="Arial"/>
                <a:ea typeface="ＭＳ Ｐゴシック"/>
              </a:rPr>
            </a:br>
            <a:r>
              <a:rPr lang="en-US" sz="1000" kern="0" dirty="0" smtClean="0">
                <a:solidFill>
                  <a:srgbClr val="FFFFFF"/>
                </a:solidFill>
                <a:latin typeface="Arial"/>
                <a:ea typeface="ＭＳ Ｐゴシック"/>
              </a:rPr>
              <a:t> Includes common integration services according to best</a:t>
            </a:r>
            <a:br>
              <a:rPr lang="en-US" sz="1000" kern="0" dirty="0" smtClean="0">
                <a:solidFill>
                  <a:srgbClr val="FFFFFF"/>
                </a:solidFill>
                <a:latin typeface="Arial"/>
                <a:ea typeface="ＭＳ Ｐゴシック"/>
              </a:rPr>
            </a:br>
            <a:r>
              <a:rPr lang="en-US" sz="1000" kern="0" dirty="0" smtClean="0">
                <a:solidFill>
                  <a:srgbClr val="FFFFFF"/>
                </a:solidFill>
                <a:latin typeface="Arial"/>
                <a:ea typeface="ＭＳ Ｐゴシック"/>
              </a:rPr>
              <a:t> practices utilizing Oracle Fusion Middleware</a:t>
            </a:r>
            <a:endParaRPr kumimoji="0" lang="en-US" sz="1000" b="0" i="0" u="none" strike="noStrike" kern="0" cap="none" spc="0" normalizeH="0" baseline="0" dirty="0">
              <a:ln>
                <a:noFill/>
              </a:ln>
              <a:solidFill>
                <a:srgbClr val="FFFFFF"/>
              </a:solidFill>
              <a:effectLst/>
              <a:uLnTx/>
              <a:uFillTx/>
              <a:latin typeface="Arial"/>
              <a:ea typeface="ＭＳ Ｐゴシック"/>
            </a:endParaRPr>
          </a:p>
        </p:txBody>
      </p:sp>
      <p:sp>
        <p:nvSpPr>
          <p:cNvPr id="12" name="Rectangle 15"/>
          <p:cNvSpPr/>
          <p:nvPr/>
        </p:nvSpPr>
        <p:spPr>
          <a:xfrm>
            <a:off x="5398200" y="3325244"/>
            <a:ext cx="3495886" cy="595719"/>
          </a:xfrm>
          <a:prstGeom prst="rect">
            <a:avLst/>
          </a:prstGeom>
          <a:gradFill>
            <a:gsLst>
              <a:gs pos="75000">
                <a:srgbClr val="92D050"/>
              </a:gs>
              <a:gs pos="100000">
                <a:srgbClr val="C4E59F"/>
              </a:gs>
            </a:gsLst>
            <a:lin ang="16200000" scaled="1"/>
          </a:gradFill>
          <a:ln w="1270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b="1" kern="0" dirty="0" smtClean="0">
                <a:solidFill>
                  <a:schemeClr val="bg1"/>
                </a:solidFill>
              </a:rPr>
              <a:t>Oracle Upgrade</a:t>
            </a:r>
            <a:r>
              <a:rPr lang="en-US" sz="1000" kern="0" dirty="0" smtClean="0">
                <a:solidFill>
                  <a:schemeClr val="bg1"/>
                </a:solidFill>
              </a:rPr>
              <a:t/>
            </a:r>
            <a:br>
              <a:rPr lang="en-US" sz="1000" kern="0" dirty="0" smtClean="0">
                <a:solidFill>
                  <a:schemeClr val="bg1"/>
                </a:solidFill>
              </a:rPr>
            </a:br>
            <a:r>
              <a:rPr lang="en-US" sz="1000" kern="0" dirty="0" smtClean="0">
                <a:solidFill>
                  <a:schemeClr val="bg1"/>
                </a:solidFill>
              </a:rPr>
              <a:t> M</a:t>
            </a:r>
            <a:r>
              <a:rPr lang="en-US" sz="1000" kern="0" dirty="0" smtClean="0">
                <a:solidFill>
                  <a:schemeClr val="bg1"/>
                </a:solidFill>
                <a:cs typeface="Arial" pitchFamily="34" charset="0"/>
              </a:rPr>
              <a:t>oving onto the latest technology platform, leveraging </a:t>
            </a:r>
            <a:br>
              <a:rPr lang="en-US" sz="1000" kern="0" dirty="0" smtClean="0">
                <a:solidFill>
                  <a:schemeClr val="bg1"/>
                </a:solidFill>
                <a:cs typeface="Arial" pitchFamily="34" charset="0"/>
              </a:rPr>
            </a:br>
            <a:r>
              <a:rPr lang="en-US" sz="1000" kern="0" dirty="0" smtClean="0">
                <a:solidFill>
                  <a:schemeClr val="bg1"/>
                </a:solidFill>
                <a:cs typeface="Arial" pitchFamily="34" charset="0"/>
              </a:rPr>
              <a:t> Capgemini’s industrialized model without disruption</a:t>
            </a:r>
            <a:endParaRPr kumimoji="0" lang="en-US" sz="1000" b="0" i="0" u="none" strike="noStrike" kern="0" cap="none" spc="0" normalizeH="0" baseline="0" dirty="0">
              <a:ln>
                <a:noFill/>
              </a:ln>
              <a:solidFill>
                <a:schemeClr val="bg1"/>
              </a:solidFill>
              <a:effectLst/>
              <a:uLnTx/>
              <a:uFillTx/>
              <a:latin typeface="Arial"/>
              <a:ea typeface="ＭＳ Ｐゴシック"/>
            </a:endParaRPr>
          </a:p>
        </p:txBody>
      </p:sp>
      <p:sp>
        <p:nvSpPr>
          <p:cNvPr id="13" name="Rectangle 12"/>
          <p:cNvSpPr/>
          <p:nvPr/>
        </p:nvSpPr>
        <p:spPr>
          <a:xfrm>
            <a:off x="5398200" y="3995330"/>
            <a:ext cx="3495886" cy="759378"/>
          </a:xfrm>
          <a:prstGeom prst="rect">
            <a:avLst/>
          </a:prstGeom>
          <a:gradFill>
            <a:gsLst>
              <a:gs pos="75000">
                <a:schemeClr val="accent1"/>
              </a:gs>
              <a:gs pos="100000">
                <a:schemeClr val="accent1">
                  <a:lumMod val="60000"/>
                  <a:lumOff val="40000"/>
                </a:schemeClr>
              </a:gs>
            </a:gsLst>
            <a:lin ang="16200000" scaled="1"/>
          </a:gradFill>
          <a:ln w="12700" cap="flat" cmpd="sng" algn="ctr">
            <a:solidFill>
              <a:srgbClr val="003366"/>
            </a:solidFill>
            <a:prstDash val="solid"/>
          </a:ln>
          <a:effectLst/>
        </p:spPr>
        <p:txBody>
          <a:bodyPr rtlCol="0" anchor="ctr"/>
          <a:lstStyle/>
          <a:p>
            <a:pPr algn="ctr">
              <a:defRPr/>
            </a:pPr>
            <a:r>
              <a:rPr lang="en-US" sz="1050" b="1" kern="0" dirty="0" smtClean="0">
                <a:solidFill>
                  <a:srgbClr val="FFFFFF"/>
                </a:solidFill>
                <a:latin typeface="Arial"/>
                <a:ea typeface="ＭＳ Ｐゴシック"/>
              </a:rPr>
              <a:t>Oracle Run</a:t>
            </a:r>
            <a:r>
              <a:rPr lang="en-US" sz="1000" kern="0" dirty="0" smtClean="0">
                <a:solidFill>
                  <a:srgbClr val="FFFFFF"/>
                </a:solidFill>
                <a:latin typeface="Arial"/>
                <a:ea typeface="ＭＳ Ｐゴシック"/>
              </a:rPr>
              <a:t/>
            </a:r>
            <a:br>
              <a:rPr lang="en-US" sz="1000" kern="0" dirty="0" smtClean="0">
                <a:solidFill>
                  <a:srgbClr val="FFFFFF"/>
                </a:solidFill>
                <a:latin typeface="Arial"/>
                <a:ea typeface="ＭＳ Ｐゴシック"/>
              </a:rPr>
            </a:br>
            <a:r>
              <a:rPr lang="en-US" sz="900" kern="0" dirty="0" smtClean="0">
                <a:solidFill>
                  <a:srgbClr val="FFFFFF"/>
                </a:solidFill>
                <a:latin typeface="Arial"/>
                <a:ea typeface="ＭＳ Ｐゴシック"/>
              </a:rPr>
              <a:t>Staff augmentation, full application management, level 2 and 3 support and specific  industrial models with c</a:t>
            </a:r>
            <a:r>
              <a:rPr lang="en-US" sz="900" dirty="0" smtClean="0">
                <a:solidFill>
                  <a:schemeClr val="bg1"/>
                </a:solidFill>
              </a:rPr>
              <a:t>reative support options including per ticket, hours based, </a:t>
            </a:r>
            <a:br>
              <a:rPr lang="en-US" sz="900" dirty="0" smtClean="0">
                <a:solidFill>
                  <a:schemeClr val="bg1"/>
                </a:solidFill>
              </a:rPr>
            </a:br>
            <a:r>
              <a:rPr lang="en-US" sz="900" dirty="0" smtClean="0">
                <a:solidFill>
                  <a:schemeClr val="bg1"/>
                </a:solidFill>
              </a:rPr>
              <a:t>or SLA pricing</a:t>
            </a:r>
          </a:p>
        </p:txBody>
      </p:sp>
      <p:sp>
        <p:nvSpPr>
          <p:cNvPr id="44" name="TextBox 43"/>
          <p:cNvSpPr txBox="1"/>
          <p:nvPr/>
        </p:nvSpPr>
        <p:spPr>
          <a:xfrm>
            <a:off x="152400" y="5841324"/>
            <a:ext cx="8839199" cy="523220"/>
          </a:xfrm>
          <a:prstGeom prst="rect">
            <a:avLst/>
          </a:prstGeom>
          <a:gradFill flip="none" rotWithShape="1">
            <a:gsLst>
              <a:gs pos="75000">
                <a:schemeClr val="bg2">
                  <a:lumMod val="40000"/>
                  <a:lumOff val="60000"/>
                </a:schemeClr>
              </a:gs>
              <a:gs pos="100000">
                <a:schemeClr val="bg2">
                  <a:lumMod val="20000"/>
                  <a:lumOff val="80000"/>
                </a:schemeClr>
              </a:gs>
            </a:gsLst>
            <a:lin ang="16200000" scaled="1"/>
            <a:tileRect/>
          </a:gradFill>
          <a:ln>
            <a:solidFill>
              <a:schemeClr val="bg2"/>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1400" b="1" dirty="0" smtClean="0"/>
              <a:t>… and we can operate a true platform based BPO that drives long-term recurring savings </a:t>
            </a:r>
            <a:br>
              <a:rPr lang="en-US" sz="1400" b="1" dirty="0" smtClean="0"/>
            </a:br>
            <a:r>
              <a:rPr lang="en-US" sz="1400" b="1" dirty="0" smtClean="0"/>
              <a:t>to fund innovative and rapid Oracle implementations </a:t>
            </a:r>
            <a:endParaRPr lang="en-US" sz="1400" b="1" dirty="0"/>
          </a:p>
        </p:txBody>
      </p:sp>
      <p:pic>
        <p:nvPicPr>
          <p:cNvPr id="24" name="Picture 23" descr="Oracle_house-fixed_small.jpg"/>
          <p:cNvPicPr>
            <a:picLocks noChangeAspect="1"/>
          </p:cNvPicPr>
          <p:nvPr/>
        </p:nvPicPr>
        <p:blipFill>
          <a:blip r:embed="rId3" cstate="print"/>
          <a:stretch>
            <a:fillRect/>
          </a:stretch>
        </p:blipFill>
        <p:spPr>
          <a:xfrm>
            <a:off x="470688" y="1213003"/>
            <a:ext cx="4085215" cy="3594989"/>
          </a:xfrm>
          <a:prstGeom prst="rect">
            <a:avLst/>
          </a:prstGeom>
        </p:spPr>
      </p:pic>
    </p:spTree>
    <p:extLst>
      <p:ext uri="{BB962C8B-B14F-4D97-AF65-F5344CB8AC3E}">
        <p14:creationId xmlns:p14="http://schemas.microsoft.com/office/powerpoint/2010/main" val="287961761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solidFill>
                  <a:srgbClr val="00B050"/>
                </a:solidFill>
              </a:rPr>
              <a:t>Oracle </a:t>
            </a:r>
            <a:r>
              <a:rPr lang="en-US" dirty="0" err="1" smtClean="0">
                <a:solidFill>
                  <a:srgbClr val="00B050"/>
                </a:solidFill>
              </a:rPr>
              <a:t>SingleSource</a:t>
            </a:r>
            <a:r>
              <a:rPr lang="en-US" dirty="0" smtClean="0">
                <a:solidFill>
                  <a:srgbClr val="00B050"/>
                </a:solidFill>
              </a:rPr>
              <a:t>*: A Unique way for Customers to Accelerate ROI on Oracle from Capgemini</a:t>
            </a:r>
          </a:p>
        </p:txBody>
      </p:sp>
      <p:sp>
        <p:nvSpPr>
          <p:cNvPr id="33" name="Text Placeholder 32"/>
          <p:cNvSpPr>
            <a:spLocks noGrp="1"/>
          </p:cNvSpPr>
          <p:nvPr>
            <p:ph type="body" sz="quarter" idx="10"/>
          </p:nvPr>
        </p:nvSpPr>
        <p:spPr>
          <a:xfrm>
            <a:off x="1580343" y="1017482"/>
            <a:ext cx="7506507" cy="600164"/>
          </a:xfrm>
        </p:spPr>
        <p:txBody>
          <a:bodyPr/>
          <a:lstStyle/>
          <a:p>
            <a:pPr defTabSz="1463675"/>
            <a:r>
              <a:rPr lang="en-US" sz="1400" dirty="0" smtClean="0">
                <a:solidFill>
                  <a:sysClr val="windowText" lastClr="000000"/>
                </a:solidFill>
              </a:rPr>
              <a:t>Capgemini’s Oracle solutions offer a full range of lifecycle support options, reduced complexity and flexible pricing</a:t>
            </a:r>
          </a:p>
          <a:p>
            <a:pPr defTabSz="1463675"/>
            <a:endParaRPr lang="en-US" sz="600" dirty="0">
              <a:solidFill>
                <a:sysClr val="windowText" lastClr="000000"/>
              </a:solidFill>
            </a:endParaRPr>
          </a:p>
        </p:txBody>
      </p:sp>
      <p:sp>
        <p:nvSpPr>
          <p:cNvPr id="6" name="Rectangle 5"/>
          <p:cNvSpPr/>
          <p:nvPr/>
        </p:nvSpPr>
        <p:spPr bwMode="auto">
          <a:xfrm>
            <a:off x="1580343" y="4307315"/>
            <a:ext cx="1391500" cy="1972727"/>
          </a:xfrm>
          <a:prstGeom prst="rect">
            <a:avLst/>
          </a:prstGeom>
          <a:gradFill>
            <a:gsLst>
              <a:gs pos="0">
                <a:schemeClr val="accent6">
                  <a:lumMod val="20000"/>
                  <a:lumOff val="80000"/>
                </a:schemeClr>
              </a:gs>
              <a:gs pos="100000">
                <a:schemeClr val="bg1"/>
              </a:gs>
            </a:gsLst>
            <a:lin ang="16200000" scaled="1"/>
          </a:gradFill>
          <a:ln w="6350" cap="flat" cmpd="sng" algn="ctr">
            <a:solidFill>
              <a:srgbClr val="009ACC"/>
            </a:solidFill>
            <a:prstDash val="solid"/>
            <a:round/>
            <a:headEnd type="none" w="med" len="med"/>
            <a:tailEnd type="none" w="med" len="med"/>
          </a:ln>
          <a:effectLst>
            <a:outerShdw blurRad="50800" dist="38100" dir="2700000" algn="tl" rotWithShape="0">
              <a:prstClr val="black">
                <a:alpha val="40000"/>
              </a:prstClr>
            </a:outerShdw>
          </a:effectLst>
        </p:spPr>
        <p:txBody>
          <a:bodyPr lIns="91440" tIns="91440" rIns="0" bIns="91440" anchor="t" anchorCtr="0"/>
          <a:lstStyle/>
          <a:p>
            <a:pPr marL="114300" marR="0" lvl="0" indent="-114300" defTabSz="914400" eaLnBrk="1" fontAlgn="auto" latinLnBrk="0" hangingPunct="1">
              <a:lnSpc>
                <a:spcPct val="100000"/>
              </a:lnSpc>
              <a:spcBef>
                <a:spcPct val="0"/>
              </a:spcBef>
              <a:spcAft>
                <a:spcPts val="0"/>
              </a:spcAft>
              <a:buClr>
                <a:schemeClr val="accent2"/>
              </a:buClr>
              <a:buSzTx/>
              <a:buFont typeface="Wingdings" pitchFamily="2" charset="2"/>
              <a:buChar char="§"/>
              <a:tabLst/>
              <a:defRPr/>
            </a:pPr>
            <a:r>
              <a:rPr kumimoji="0" lang="en-US" sz="1000" b="0" i="0" u="none" strike="noStrike" kern="0" cap="none" spc="0" normalizeH="0" baseline="0" noProof="0" dirty="0" smtClean="0">
                <a:ln>
                  <a:noFill/>
                </a:ln>
                <a:solidFill>
                  <a:sysClr val="windowText" lastClr="000000"/>
                </a:solidFill>
                <a:effectLst/>
                <a:uLnTx/>
                <a:uFillTx/>
                <a:latin typeface="+mj-lt"/>
              </a:rPr>
              <a:t>Bundle Oracle software with our services</a:t>
            </a:r>
          </a:p>
          <a:p>
            <a:pPr marR="0" lvl="0" defTabSz="914400" eaLnBrk="1" fontAlgn="auto" latinLnBrk="0" hangingPunct="1">
              <a:lnSpc>
                <a:spcPct val="100000"/>
              </a:lnSpc>
              <a:spcBef>
                <a:spcPct val="0"/>
              </a:spcBef>
              <a:spcAft>
                <a:spcPts val="0"/>
              </a:spcAft>
              <a:buClr>
                <a:schemeClr val="accent2"/>
              </a:buClr>
              <a:buSzTx/>
              <a:tabLst/>
              <a:defRPr/>
            </a:pPr>
            <a:endParaRPr kumimoji="0" lang="en-US" sz="1000" b="0" i="0" u="none" strike="noStrike" kern="0" cap="none" spc="0" normalizeH="0" baseline="0" noProof="0" dirty="0" smtClean="0">
              <a:ln>
                <a:noFill/>
              </a:ln>
              <a:solidFill>
                <a:sysClr val="windowText" lastClr="000000"/>
              </a:solidFill>
              <a:effectLst/>
              <a:uLnTx/>
              <a:uFillTx/>
              <a:latin typeface="+mj-lt"/>
            </a:endParaRPr>
          </a:p>
          <a:p>
            <a:pPr marL="114300" marR="0" lvl="0" indent="-114300" defTabSz="914400" eaLnBrk="1" fontAlgn="auto" latinLnBrk="0" hangingPunct="1">
              <a:lnSpc>
                <a:spcPct val="100000"/>
              </a:lnSpc>
              <a:spcBef>
                <a:spcPct val="0"/>
              </a:spcBef>
              <a:spcAft>
                <a:spcPts val="0"/>
              </a:spcAft>
              <a:buClr>
                <a:schemeClr val="accent2"/>
              </a:buClr>
              <a:buSzTx/>
              <a:buFont typeface="Wingdings" pitchFamily="2" charset="2"/>
              <a:buChar char="§"/>
              <a:tabLst/>
              <a:defRPr/>
            </a:pPr>
            <a:r>
              <a:rPr lang="en-US" sz="1000" kern="0" dirty="0" smtClean="0">
                <a:solidFill>
                  <a:sysClr val="windowText" lastClr="000000"/>
                </a:solidFill>
                <a:latin typeface="+mj-lt"/>
              </a:rPr>
              <a:t>Unique way to consume Oracle from Capgemini</a:t>
            </a:r>
          </a:p>
          <a:p>
            <a:pPr marR="0" lvl="0" defTabSz="914400" eaLnBrk="1" fontAlgn="auto" latinLnBrk="0" hangingPunct="1">
              <a:lnSpc>
                <a:spcPct val="100000"/>
              </a:lnSpc>
              <a:spcBef>
                <a:spcPct val="0"/>
              </a:spcBef>
              <a:spcAft>
                <a:spcPts val="0"/>
              </a:spcAft>
              <a:buClr>
                <a:schemeClr val="accent2"/>
              </a:buClr>
              <a:buSzTx/>
              <a:tabLst/>
              <a:defRPr/>
            </a:pPr>
            <a:endParaRPr kumimoji="0" lang="en-US" sz="900" b="0" i="0" u="none" strike="noStrike" kern="0" cap="none" spc="0" normalizeH="0" baseline="0" noProof="0" dirty="0" smtClean="0">
              <a:ln>
                <a:noFill/>
              </a:ln>
              <a:solidFill>
                <a:sysClr val="windowText" lastClr="000000"/>
              </a:solidFill>
              <a:effectLst/>
              <a:uLnTx/>
              <a:uFillTx/>
              <a:latin typeface="+mj-lt"/>
            </a:endParaRPr>
          </a:p>
          <a:p>
            <a:pPr marL="114300" marR="0" lvl="0" indent="-114300" defTabSz="914400" eaLnBrk="1" fontAlgn="auto" latinLnBrk="0" hangingPunct="1">
              <a:lnSpc>
                <a:spcPct val="100000"/>
              </a:lnSpc>
              <a:spcBef>
                <a:spcPct val="0"/>
              </a:spcBef>
              <a:spcAft>
                <a:spcPts val="0"/>
              </a:spcAft>
              <a:buClr>
                <a:schemeClr val="accent2"/>
              </a:buClr>
              <a:buSzTx/>
              <a:buFont typeface="Wingdings" pitchFamily="2" charset="2"/>
              <a:buChar char="§"/>
              <a:tabLst/>
              <a:defRPr/>
            </a:pPr>
            <a:endParaRPr kumimoji="0" lang="en-US" sz="900" b="0" i="0" u="none" strike="noStrike" kern="0" cap="none" spc="0" normalizeH="0" baseline="0" noProof="0" dirty="0" smtClean="0">
              <a:ln>
                <a:noFill/>
              </a:ln>
              <a:solidFill>
                <a:sysClr val="windowText" lastClr="000000"/>
              </a:solidFill>
              <a:effectLst/>
              <a:uLnTx/>
              <a:uFillTx/>
              <a:latin typeface="+mj-lt"/>
            </a:endParaRPr>
          </a:p>
        </p:txBody>
      </p:sp>
      <p:sp>
        <p:nvSpPr>
          <p:cNvPr id="7" name="Rectangle 6"/>
          <p:cNvSpPr/>
          <p:nvPr/>
        </p:nvSpPr>
        <p:spPr bwMode="auto">
          <a:xfrm>
            <a:off x="3042525" y="4306772"/>
            <a:ext cx="1391500" cy="1979728"/>
          </a:xfrm>
          <a:prstGeom prst="rect">
            <a:avLst/>
          </a:prstGeom>
          <a:gradFill>
            <a:gsLst>
              <a:gs pos="0">
                <a:schemeClr val="accent6">
                  <a:lumMod val="20000"/>
                  <a:lumOff val="80000"/>
                </a:schemeClr>
              </a:gs>
              <a:gs pos="100000">
                <a:schemeClr val="bg1"/>
              </a:gs>
            </a:gsLst>
            <a:lin ang="16200000" scaled="1"/>
          </a:gradFill>
          <a:ln w="6350" cap="flat" cmpd="sng" algn="ctr">
            <a:solidFill>
              <a:srgbClr val="009ACC"/>
            </a:solidFill>
            <a:prstDash val="solid"/>
            <a:round/>
            <a:headEnd type="none" w="med" len="med"/>
            <a:tailEnd type="none" w="med" len="med"/>
          </a:ln>
          <a:effectLst>
            <a:outerShdw blurRad="50800" dist="38100" dir="2700000" algn="tl" rotWithShape="0">
              <a:prstClr val="black">
                <a:alpha val="40000"/>
              </a:prstClr>
            </a:outerShdw>
          </a:effectLst>
        </p:spPr>
        <p:txBody>
          <a:bodyPr lIns="45720" tIns="91440" rIns="0" bIns="91440" anchor="t" anchorCtr="0"/>
          <a:lstStyle/>
          <a:p>
            <a:pPr marL="114300" marR="0" lvl="0" indent="-114300" algn="l" defTabSz="914400" eaLnBrk="1" fontAlgn="base" latinLnBrk="0" hangingPunct="1">
              <a:lnSpc>
                <a:spcPct val="100000"/>
              </a:lnSpc>
              <a:spcBef>
                <a:spcPct val="0"/>
              </a:spcBef>
              <a:spcAft>
                <a:spcPts val="200"/>
              </a:spcAft>
              <a:buClr>
                <a:schemeClr val="accent2"/>
              </a:buClr>
              <a:buSzPct val="100000"/>
              <a:buFont typeface="Wingdings" pitchFamily="2" charset="2"/>
              <a:buChar char="§"/>
              <a:tabLst/>
              <a:defRPr/>
            </a:pPr>
            <a:r>
              <a:rPr kumimoji="0" lang="en-US" sz="1000" b="0" i="0" u="none" strike="noStrike" kern="0" cap="none" spc="0" normalizeH="0" baseline="0" noProof="0" dirty="0" smtClean="0">
                <a:ln>
                  <a:noFill/>
                </a:ln>
                <a:solidFill>
                  <a:sysClr val="windowText" lastClr="000000"/>
                </a:solidFill>
                <a:effectLst/>
                <a:uLnTx/>
                <a:uFillTx/>
                <a:latin typeface="+mj-lt"/>
              </a:rPr>
              <a:t>Each solution compatible with our Global Process Model</a:t>
            </a:r>
          </a:p>
          <a:p>
            <a:pPr marL="114300" marR="0" lvl="0" indent="-114300" algn="l" defTabSz="914400" eaLnBrk="1" fontAlgn="base" latinLnBrk="0" hangingPunct="1">
              <a:lnSpc>
                <a:spcPct val="100000"/>
              </a:lnSpc>
              <a:spcBef>
                <a:spcPct val="0"/>
              </a:spcBef>
              <a:spcAft>
                <a:spcPts val="200"/>
              </a:spcAft>
              <a:buClr>
                <a:schemeClr val="accent2"/>
              </a:buClr>
              <a:buSzPct val="100000"/>
              <a:buFont typeface="Wingdings" pitchFamily="2" charset="2"/>
              <a:buChar char="§"/>
              <a:tabLst/>
              <a:defRPr/>
            </a:pPr>
            <a:r>
              <a:rPr lang="en-US" sz="1000" kern="0" dirty="0" smtClean="0">
                <a:solidFill>
                  <a:sysClr val="windowText" lastClr="000000"/>
                </a:solidFill>
                <a:latin typeface="+mj-lt"/>
              </a:rPr>
              <a:t>Continuous improvement and new models under development</a:t>
            </a:r>
            <a:endParaRPr kumimoji="0" lang="en-US" sz="1000" b="0" i="0" u="none" strike="noStrike" kern="0" cap="none" spc="0" normalizeH="0" baseline="0" noProof="0" dirty="0" smtClean="0">
              <a:ln>
                <a:noFill/>
              </a:ln>
              <a:solidFill>
                <a:sysClr val="windowText" lastClr="000000"/>
              </a:solidFill>
              <a:effectLst/>
              <a:uLnTx/>
              <a:uFillTx/>
              <a:latin typeface="+mj-lt"/>
            </a:endParaRPr>
          </a:p>
          <a:p>
            <a:pPr marL="114300" marR="0" lvl="0" indent="-114300" algn="l" defTabSz="914400" eaLnBrk="1" fontAlgn="base" latinLnBrk="0" hangingPunct="1">
              <a:lnSpc>
                <a:spcPct val="100000"/>
              </a:lnSpc>
              <a:spcBef>
                <a:spcPct val="0"/>
              </a:spcBef>
              <a:spcAft>
                <a:spcPts val="200"/>
              </a:spcAft>
              <a:buClr>
                <a:schemeClr val="accent2"/>
              </a:buClr>
              <a:buSzPct val="100000"/>
              <a:buFont typeface="Wingdings" pitchFamily="2" charset="2"/>
              <a:buChar char="§"/>
              <a:tabLst/>
              <a:defRPr/>
            </a:pPr>
            <a:r>
              <a:rPr kumimoji="0" lang="en-US" sz="1000" b="0" i="0" u="none" strike="noStrike" kern="0" cap="none" spc="0" normalizeH="0" baseline="0" noProof="0" dirty="0" smtClean="0">
                <a:ln>
                  <a:noFill/>
                </a:ln>
                <a:solidFill>
                  <a:sysClr val="windowText" lastClr="000000"/>
                </a:solidFill>
                <a:effectLst/>
                <a:uLnTx/>
                <a:uFillTx/>
                <a:latin typeface="+mj-lt"/>
              </a:rPr>
              <a:t>Each solution </a:t>
            </a:r>
            <a:r>
              <a:rPr kumimoji="0" lang="en-US" sz="1000" b="0" i="0" u="none" strike="noStrike" kern="0" cap="none" spc="0" normalizeH="0" baseline="0" noProof="0" dirty="0" err="1" smtClean="0">
                <a:ln>
                  <a:noFill/>
                </a:ln>
                <a:solidFill>
                  <a:sysClr val="windowText" lastClr="000000"/>
                </a:solidFill>
                <a:effectLst/>
                <a:uLnTx/>
                <a:uFillTx/>
                <a:latin typeface="+mj-lt"/>
              </a:rPr>
              <a:t>SaaS</a:t>
            </a:r>
            <a:r>
              <a:rPr kumimoji="0" lang="en-US" sz="1000" b="0" i="0" u="none" strike="noStrike" kern="0" cap="none" spc="0" normalizeH="0" baseline="0" noProof="0" dirty="0" smtClean="0">
                <a:ln>
                  <a:noFill/>
                </a:ln>
                <a:solidFill>
                  <a:sysClr val="windowText" lastClr="000000"/>
                </a:solidFill>
                <a:effectLst/>
                <a:uLnTx/>
                <a:uFillTx/>
                <a:latin typeface="+mj-lt"/>
              </a:rPr>
              <a:t>-capable</a:t>
            </a:r>
          </a:p>
        </p:txBody>
      </p:sp>
      <p:sp>
        <p:nvSpPr>
          <p:cNvPr id="8" name="Rectangle 7"/>
          <p:cNvSpPr/>
          <p:nvPr/>
        </p:nvSpPr>
        <p:spPr bwMode="auto">
          <a:xfrm>
            <a:off x="4504705" y="4306772"/>
            <a:ext cx="1391500" cy="1979728"/>
          </a:xfrm>
          <a:prstGeom prst="rect">
            <a:avLst/>
          </a:prstGeom>
          <a:gradFill>
            <a:gsLst>
              <a:gs pos="0">
                <a:schemeClr val="accent6">
                  <a:lumMod val="20000"/>
                  <a:lumOff val="80000"/>
                </a:schemeClr>
              </a:gs>
              <a:gs pos="100000">
                <a:schemeClr val="bg1"/>
              </a:gs>
            </a:gsLst>
            <a:lin ang="16200000" scaled="1"/>
          </a:gradFill>
          <a:ln w="6350" cap="flat" cmpd="sng" algn="ctr">
            <a:solidFill>
              <a:srgbClr val="009ACC"/>
            </a:solidFill>
            <a:prstDash val="solid"/>
            <a:round/>
            <a:headEnd type="none" w="med" len="med"/>
            <a:tailEnd type="none" w="med" len="med"/>
          </a:ln>
          <a:effectLst>
            <a:outerShdw blurRad="50800" dist="38100" dir="2700000" algn="tl" rotWithShape="0">
              <a:prstClr val="black">
                <a:alpha val="40000"/>
              </a:prstClr>
            </a:outerShdw>
          </a:effectLst>
        </p:spPr>
        <p:txBody>
          <a:bodyPr lIns="45720" tIns="91440" rIns="0" bIns="91440" anchor="t" anchorCtr="0"/>
          <a:lstStyle/>
          <a:p>
            <a:pPr marL="114300" marR="0" lvl="0" indent="-114300" defTabSz="914400" eaLnBrk="1" fontAlgn="auto" latinLnBrk="0" hangingPunct="1">
              <a:lnSpc>
                <a:spcPct val="100000"/>
              </a:lnSpc>
              <a:spcBef>
                <a:spcPct val="0"/>
              </a:spcBef>
              <a:spcAft>
                <a:spcPts val="0"/>
              </a:spcAft>
              <a:buClr>
                <a:schemeClr val="accent2"/>
              </a:buClr>
              <a:buSzTx/>
              <a:buFont typeface="Wingdings" pitchFamily="2" charset="2"/>
              <a:buChar char="§"/>
              <a:tabLst/>
              <a:defRPr/>
            </a:pPr>
            <a:r>
              <a:rPr kumimoji="0" lang="en-US" sz="1000" b="0" i="0" u="none" strike="noStrike" kern="0" cap="none" spc="0" normalizeH="0" baseline="0" noProof="0" dirty="0" smtClean="0">
                <a:ln>
                  <a:noFill/>
                </a:ln>
                <a:solidFill>
                  <a:sysClr val="windowText" lastClr="000000"/>
                </a:solidFill>
                <a:effectLst/>
                <a:uLnTx/>
                <a:uFillTx/>
                <a:latin typeface="+mj-lt"/>
              </a:rPr>
              <a:t>Flexible delivery models</a:t>
            </a:r>
          </a:p>
          <a:p>
            <a:pPr marL="114300" marR="0" lvl="0" indent="-114300" defTabSz="914400" eaLnBrk="1" fontAlgn="auto" latinLnBrk="0" hangingPunct="1">
              <a:lnSpc>
                <a:spcPct val="100000"/>
              </a:lnSpc>
              <a:spcBef>
                <a:spcPct val="0"/>
              </a:spcBef>
              <a:spcAft>
                <a:spcPts val="0"/>
              </a:spcAft>
              <a:buClr>
                <a:schemeClr val="accent2"/>
              </a:buClr>
              <a:buSzTx/>
              <a:buFont typeface="Wingdings" pitchFamily="2" charset="2"/>
              <a:buChar char="§"/>
              <a:tabLst/>
              <a:defRPr/>
            </a:pPr>
            <a:r>
              <a:rPr kumimoji="0" lang="en-US" sz="1000" b="0" i="0" u="none" strike="noStrike" kern="0" cap="none" spc="0" normalizeH="0" baseline="0" noProof="0" dirty="0" smtClean="0">
                <a:ln>
                  <a:noFill/>
                </a:ln>
                <a:solidFill>
                  <a:sysClr val="windowText" lastClr="000000"/>
                </a:solidFill>
                <a:effectLst/>
                <a:uLnTx/>
                <a:uFillTx/>
                <a:latin typeface="+mj-lt"/>
              </a:rPr>
              <a:t>Hybrid infrastructure combinations via Capgemini COMPLETE</a:t>
            </a:r>
            <a:r>
              <a:rPr lang="en-US" sz="1000" kern="0" dirty="0" smtClean="0">
                <a:solidFill>
                  <a:sysClr val="windowText" lastClr="000000"/>
                </a:solidFill>
                <a:latin typeface="+mj-lt"/>
              </a:rPr>
              <a:t> cloud</a:t>
            </a:r>
            <a:r>
              <a:rPr kumimoji="0" lang="en-US" sz="1000" b="0" i="0" u="none" strike="noStrike" kern="0" cap="none" spc="0" normalizeH="0" baseline="0" noProof="0" dirty="0" smtClean="0">
                <a:ln>
                  <a:noFill/>
                </a:ln>
                <a:solidFill>
                  <a:sysClr val="windowText" lastClr="000000"/>
                </a:solidFill>
                <a:effectLst/>
                <a:uLnTx/>
                <a:uFillTx/>
                <a:latin typeface="+mj-lt"/>
              </a:rPr>
              <a:t> platform</a:t>
            </a:r>
          </a:p>
          <a:p>
            <a:pPr marL="114300" marR="0" lvl="0" indent="-114300" defTabSz="914400" eaLnBrk="1" fontAlgn="auto" latinLnBrk="0" hangingPunct="1">
              <a:lnSpc>
                <a:spcPct val="100000"/>
              </a:lnSpc>
              <a:spcBef>
                <a:spcPct val="0"/>
              </a:spcBef>
              <a:spcAft>
                <a:spcPts val="0"/>
              </a:spcAft>
              <a:buClr>
                <a:schemeClr val="accent2"/>
              </a:buClr>
              <a:buSzTx/>
              <a:buFont typeface="Wingdings" pitchFamily="2" charset="2"/>
              <a:buChar char="§"/>
              <a:tabLst/>
              <a:defRPr/>
            </a:pPr>
            <a:r>
              <a:rPr kumimoji="0" lang="en-US" sz="1000" b="0" i="0" u="none" strike="noStrike" kern="0" cap="none" spc="0" normalizeH="0" baseline="0" noProof="0" dirty="0" smtClean="0">
                <a:ln>
                  <a:noFill/>
                </a:ln>
                <a:solidFill>
                  <a:sysClr val="windowText" lastClr="000000"/>
                </a:solidFill>
                <a:effectLst/>
                <a:uLnTx/>
                <a:uFillTx/>
                <a:latin typeface="+mj-lt"/>
              </a:rPr>
              <a:t>Scalability via public or private Cloud, on or off-premise</a:t>
            </a:r>
          </a:p>
        </p:txBody>
      </p:sp>
      <p:sp>
        <p:nvSpPr>
          <p:cNvPr id="9" name="Rectangle 8"/>
          <p:cNvSpPr/>
          <p:nvPr/>
        </p:nvSpPr>
        <p:spPr bwMode="auto">
          <a:xfrm>
            <a:off x="1580343" y="2014105"/>
            <a:ext cx="1391500" cy="2251945"/>
          </a:xfrm>
          <a:prstGeom prst="rect">
            <a:avLst/>
          </a:prstGeom>
          <a:gradFill>
            <a:gsLst>
              <a:gs pos="75000">
                <a:srgbClr val="009ACC"/>
              </a:gs>
              <a:gs pos="100000">
                <a:srgbClr val="40B3D6"/>
              </a:gs>
            </a:gsLst>
            <a:lin ang="16200000" scaled="1"/>
          </a:gradFill>
          <a:ln w="9525" cap="flat" cmpd="sng" algn="ctr">
            <a:solidFill>
              <a:srgbClr val="009AC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0" rIns="0" bIns="0" numCol="1" rtlCol="0" anchor="ctr" anchorCtr="0" compatLnSpc="1">
            <a:prstTxWarp prst="textNoShape">
              <a:avLst/>
            </a:prstTxWarp>
            <a:noAutofit/>
          </a:bodyPr>
          <a:lstStyle/>
          <a:p>
            <a:pPr marL="114300" marR="0" lvl="0" indent="-114300" defTabSz="914400" eaLnBrk="1" fontAlgn="base" latinLnBrk="0" hangingPunct="1">
              <a:lnSpc>
                <a:spcPct val="100000"/>
              </a:lnSpc>
              <a:spcBef>
                <a:spcPct val="0"/>
              </a:spcBef>
              <a:spcAft>
                <a:spcPts val="300"/>
              </a:spcAft>
              <a:buClrTx/>
              <a:buSzTx/>
              <a:buFont typeface="Wingdings" pitchFamily="2" charset="2"/>
              <a:buChar char="§"/>
              <a:tabLst/>
              <a:defRPr/>
            </a:pPr>
            <a:endParaRPr kumimoji="0" lang="en-US" sz="1000" b="1" i="0" u="none" strike="noStrike" kern="0" cap="none" spc="0" normalizeH="0" baseline="0" noProof="0" dirty="0" smtClean="0">
              <a:ln>
                <a:noFill/>
              </a:ln>
              <a:solidFill>
                <a:sysClr val="window" lastClr="FFFFFF"/>
              </a:solidFill>
              <a:effectLst/>
              <a:uLnTx/>
              <a:uFillTx/>
              <a:latin typeface="+mj-lt"/>
            </a:endParaRPr>
          </a:p>
          <a:p>
            <a:pPr marL="114300" marR="0" lvl="0" indent="-114300" defTabSz="914400" eaLnBrk="1" fontAlgn="base" latinLnBrk="0" hangingPunct="1">
              <a:lnSpc>
                <a:spcPct val="100000"/>
              </a:lnSpc>
              <a:spcBef>
                <a:spcPct val="0"/>
              </a:spcBef>
              <a:spcAft>
                <a:spcPts val="300"/>
              </a:spcAft>
              <a:buClrTx/>
              <a:buSzTx/>
              <a:buFont typeface="Wingdings" pitchFamily="2" charset="2"/>
              <a:buChar char="§"/>
              <a:tabLst/>
              <a:defRPr/>
            </a:pPr>
            <a:r>
              <a:rPr kumimoji="0" lang="en-US" sz="1000" b="1" i="0" u="none" strike="noStrike" kern="0" cap="none" spc="0" normalizeH="0" baseline="0" noProof="0" dirty="0" smtClean="0">
                <a:ln>
                  <a:noFill/>
                </a:ln>
                <a:solidFill>
                  <a:sysClr val="window" lastClr="FFFFFF"/>
                </a:solidFill>
                <a:effectLst/>
                <a:uLnTx/>
                <a:uFillTx/>
                <a:latin typeface="+mj-lt"/>
              </a:rPr>
              <a:t>OPEX and CAPEX models  available</a:t>
            </a:r>
          </a:p>
          <a:p>
            <a:pPr marL="114300" marR="0" lvl="0" indent="-114300" defTabSz="914400" eaLnBrk="1" fontAlgn="base" latinLnBrk="0" hangingPunct="1">
              <a:lnSpc>
                <a:spcPct val="100000"/>
              </a:lnSpc>
              <a:spcBef>
                <a:spcPct val="0"/>
              </a:spcBef>
              <a:spcAft>
                <a:spcPts val="300"/>
              </a:spcAft>
              <a:buClrTx/>
              <a:buSzTx/>
              <a:buFont typeface="Wingdings" pitchFamily="2" charset="2"/>
              <a:buChar char="§"/>
              <a:tabLst/>
              <a:defRPr/>
            </a:pPr>
            <a:r>
              <a:rPr lang="en-US" sz="1000" b="1" kern="0" dirty="0" smtClean="0">
                <a:solidFill>
                  <a:sysClr val="window" lastClr="FFFFFF"/>
                </a:solidFill>
                <a:latin typeface="+mj-lt"/>
              </a:rPr>
              <a:t>Capgemini can license all products in which we are Specialized </a:t>
            </a:r>
            <a:endParaRPr lang="en-US" sz="1000" b="1" kern="0" dirty="0">
              <a:solidFill>
                <a:sysClr val="window" lastClr="FFFFFF"/>
              </a:solidFill>
              <a:latin typeface="+mj-lt"/>
            </a:endParaRPr>
          </a:p>
          <a:p>
            <a:pPr marL="114300" marR="0" lvl="0" indent="-114300" defTabSz="914400" eaLnBrk="1" fontAlgn="base" latinLnBrk="0" hangingPunct="1">
              <a:lnSpc>
                <a:spcPct val="100000"/>
              </a:lnSpc>
              <a:spcBef>
                <a:spcPct val="0"/>
              </a:spcBef>
              <a:spcAft>
                <a:spcPts val="300"/>
              </a:spcAft>
              <a:buClrTx/>
              <a:buSzTx/>
              <a:buFont typeface="Wingdings" pitchFamily="2" charset="2"/>
              <a:buChar char="§"/>
              <a:tabLst/>
              <a:defRPr/>
            </a:pPr>
            <a:r>
              <a:rPr lang="en-US" sz="1000" b="1" kern="0" dirty="0" smtClean="0">
                <a:solidFill>
                  <a:sysClr val="window" lastClr="FFFFFF"/>
                </a:solidFill>
                <a:latin typeface="+mj-lt"/>
              </a:rPr>
              <a:t>Thoughtful and practical guidance on your licensing strategy</a:t>
            </a:r>
            <a:endParaRPr kumimoji="0" lang="en-US" sz="1000" b="1" i="0" u="none" strike="noStrike" kern="0" cap="none" spc="0" normalizeH="0" baseline="0" noProof="0" dirty="0" smtClean="0">
              <a:ln>
                <a:noFill/>
              </a:ln>
              <a:solidFill>
                <a:sysClr val="window" lastClr="FFFFFF"/>
              </a:solidFill>
              <a:effectLst/>
              <a:uLnTx/>
              <a:uFillTx/>
              <a:latin typeface="+mj-lt"/>
            </a:endParaRPr>
          </a:p>
          <a:p>
            <a:pPr marL="114300" marR="0" lvl="0" indent="-114300" defTabSz="914400" eaLnBrk="1" fontAlgn="base" latinLnBrk="0" hangingPunct="1">
              <a:lnSpc>
                <a:spcPct val="100000"/>
              </a:lnSpc>
              <a:spcBef>
                <a:spcPct val="0"/>
              </a:spcBef>
              <a:spcAft>
                <a:spcPts val="300"/>
              </a:spcAft>
              <a:buClrTx/>
              <a:buSzTx/>
              <a:buFont typeface="Wingdings" pitchFamily="2" charset="2"/>
              <a:buChar char="§"/>
              <a:tabLst/>
              <a:defRPr/>
            </a:pPr>
            <a:endParaRPr kumimoji="0" lang="en-US" sz="1000" b="1" i="0" u="none" strike="noStrike" kern="0" cap="none" spc="0" normalizeH="0" baseline="0" noProof="0" dirty="0" smtClean="0">
              <a:ln>
                <a:noFill/>
              </a:ln>
              <a:solidFill>
                <a:sysClr val="window" lastClr="FFFFFF"/>
              </a:solidFill>
              <a:effectLst/>
              <a:uLnTx/>
              <a:uFillTx/>
              <a:latin typeface="+mj-lt"/>
            </a:endParaRPr>
          </a:p>
        </p:txBody>
      </p:sp>
      <p:sp>
        <p:nvSpPr>
          <p:cNvPr id="10" name="Rectangle 10"/>
          <p:cNvSpPr>
            <a:spLocks noChangeArrowheads="1"/>
          </p:cNvSpPr>
          <p:nvPr/>
        </p:nvSpPr>
        <p:spPr bwMode="auto">
          <a:xfrm>
            <a:off x="1580343" y="1562226"/>
            <a:ext cx="1391500" cy="370670"/>
          </a:xfrm>
          <a:prstGeom prst="round2SameRect">
            <a:avLst/>
          </a:prstGeom>
          <a:gradFill>
            <a:gsLst>
              <a:gs pos="75000">
                <a:srgbClr val="C00000"/>
              </a:gs>
              <a:gs pos="100000">
                <a:srgbClr val="FF0000"/>
              </a:gs>
            </a:gsLst>
            <a:lin ang="16200000" scaled="1"/>
          </a:gradFill>
          <a:ln w="12700" algn="ctr">
            <a:solidFill>
              <a:srgbClr val="AC2B37"/>
            </a:solidFill>
            <a:round/>
            <a:headEnd/>
            <a:tailEnd/>
          </a:ln>
          <a:effectLst>
            <a:outerShdw blurRad="50800" dist="38100" dir="2700000" algn="tl" rotWithShape="0">
              <a:prstClr val="black">
                <a:alpha val="40000"/>
              </a:prstClr>
            </a:outerShdw>
          </a:effectLst>
        </p:spPr>
        <p:txBody>
          <a:bodyPr tIns="91440" bIns="9144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smtClean="0">
                <a:ln>
                  <a:noFill/>
                </a:ln>
                <a:solidFill>
                  <a:srgbClr val="FFFFFF"/>
                </a:solidFill>
                <a:effectLst/>
                <a:uLnTx/>
                <a:uFillTx/>
                <a:latin typeface="+mj-lt"/>
              </a:rPr>
              <a:t>License</a:t>
            </a:r>
          </a:p>
        </p:txBody>
      </p:sp>
      <p:sp>
        <p:nvSpPr>
          <p:cNvPr id="11" name="Round Same Side Corner Rectangle 10"/>
          <p:cNvSpPr>
            <a:spLocks noChangeArrowheads="1"/>
          </p:cNvSpPr>
          <p:nvPr/>
        </p:nvSpPr>
        <p:spPr bwMode="auto">
          <a:xfrm>
            <a:off x="3042525" y="1562226"/>
            <a:ext cx="1391500" cy="370670"/>
          </a:xfrm>
          <a:prstGeom prst="round2SameRect">
            <a:avLst/>
          </a:prstGeom>
          <a:gradFill>
            <a:gsLst>
              <a:gs pos="75000">
                <a:srgbClr val="C00000"/>
              </a:gs>
              <a:gs pos="100000">
                <a:srgbClr val="FF0000"/>
              </a:gs>
            </a:gsLst>
            <a:lin ang="16200000" scaled="1"/>
          </a:gradFill>
          <a:ln w="12700" algn="ctr">
            <a:solidFill>
              <a:srgbClr val="AC2B37"/>
            </a:solidFill>
            <a:round/>
            <a:headEnd/>
            <a:tailEnd/>
          </a:ln>
          <a:effectLst>
            <a:outerShdw blurRad="50800" dist="38100" dir="2700000" algn="tl" rotWithShape="0">
              <a:prstClr val="black">
                <a:alpha val="40000"/>
              </a:prstClr>
            </a:outerShdw>
          </a:effectLst>
        </p:spPr>
        <p:txBody>
          <a:bodyPr tIns="91440" bIns="9144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smtClean="0">
                <a:ln>
                  <a:noFill/>
                </a:ln>
                <a:solidFill>
                  <a:srgbClr val="FFFFFF"/>
                </a:solidFill>
                <a:effectLst/>
                <a:uLnTx/>
                <a:uFillTx/>
                <a:latin typeface="+mj-lt"/>
              </a:rPr>
              <a:t>Implement</a:t>
            </a:r>
          </a:p>
        </p:txBody>
      </p:sp>
      <p:sp>
        <p:nvSpPr>
          <p:cNvPr id="12" name="Rectangle 10"/>
          <p:cNvSpPr>
            <a:spLocks noChangeArrowheads="1"/>
          </p:cNvSpPr>
          <p:nvPr/>
        </p:nvSpPr>
        <p:spPr bwMode="auto">
          <a:xfrm>
            <a:off x="4504705" y="1562226"/>
            <a:ext cx="1391500" cy="370670"/>
          </a:xfrm>
          <a:prstGeom prst="round2SameRect">
            <a:avLst/>
          </a:prstGeom>
          <a:gradFill>
            <a:gsLst>
              <a:gs pos="75000">
                <a:srgbClr val="C00000"/>
              </a:gs>
              <a:gs pos="100000">
                <a:srgbClr val="FF0000"/>
              </a:gs>
            </a:gsLst>
            <a:lin ang="16200000" scaled="1"/>
          </a:gradFill>
          <a:ln w="12700" algn="ctr">
            <a:solidFill>
              <a:srgbClr val="AC2B37"/>
            </a:solidFill>
            <a:round/>
            <a:headEnd/>
            <a:tailEnd/>
          </a:ln>
          <a:effectLst>
            <a:outerShdw blurRad="50800" dist="38100" dir="2700000" algn="tl" rotWithShape="0">
              <a:prstClr val="black">
                <a:alpha val="40000"/>
              </a:prstClr>
            </a:outerShdw>
          </a:effectLst>
        </p:spPr>
        <p:txBody>
          <a:bodyPr tIns="91440" bIns="9144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smtClean="0">
                <a:ln>
                  <a:noFill/>
                </a:ln>
                <a:solidFill>
                  <a:srgbClr val="FFFFFF"/>
                </a:solidFill>
                <a:effectLst/>
                <a:uLnTx/>
                <a:uFillTx/>
                <a:latin typeface="+mj-lt"/>
              </a:rPr>
              <a:t>Infrastructure</a:t>
            </a:r>
          </a:p>
        </p:txBody>
      </p:sp>
      <p:sp>
        <p:nvSpPr>
          <p:cNvPr id="15" name="Rectangle 14"/>
          <p:cNvSpPr/>
          <p:nvPr/>
        </p:nvSpPr>
        <p:spPr bwMode="auto">
          <a:xfrm>
            <a:off x="3042525" y="2005944"/>
            <a:ext cx="1391500" cy="2260709"/>
          </a:xfrm>
          <a:prstGeom prst="rect">
            <a:avLst/>
          </a:prstGeom>
          <a:gradFill>
            <a:gsLst>
              <a:gs pos="75000">
                <a:srgbClr val="009ACC"/>
              </a:gs>
              <a:gs pos="100000">
                <a:srgbClr val="40B3D6"/>
              </a:gs>
            </a:gsLst>
            <a:lin ang="16200000" scaled="1"/>
          </a:gradFill>
          <a:ln w="9525" cap="flat" cmpd="sng" algn="ctr">
            <a:solidFill>
              <a:srgbClr val="009AC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t" anchorCtr="0" compatLnSpc="1">
            <a:prstTxWarp prst="textNoShape">
              <a:avLst/>
            </a:prstTxWarp>
            <a:noAutofit/>
          </a:bodyPr>
          <a:lstStyle/>
          <a:p>
            <a:pPr marL="171450" marR="0" lvl="0" indent="-171450" defTabSz="914400" eaLnBrk="1" fontAlgn="base" latinLnBrk="0" hangingPunct="1">
              <a:lnSpc>
                <a:spcPct val="100000"/>
              </a:lnSpc>
              <a:spcBef>
                <a:spcPct val="0"/>
              </a:spcBef>
              <a:spcAft>
                <a:spcPts val="100"/>
              </a:spcAft>
              <a:buClrTx/>
              <a:buSzTx/>
              <a:buFont typeface="Arial"/>
              <a:buChar char="•"/>
              <a:tabLst/>
              <a:defRPr/>
            </a:pPr>
            <a:r>
              <a:rPr kumimoji="0" lang="en-US" sz="900" b="1" i="0" u="none" strike="noStrike" kern="0" cap="none" spc="0" normalizeH="0" baseline="0" noProof="0" dirty="0" smtClean="0">
                <a:ln>
                  <a:noFill/>
                </a:ln>
                <a:solidFill>
                  <a:schemeClr val="bg1"/>
                </a:solidFill>
                <a:effectLst/>
                <a:uLnTx/>
                <a:uFillTx/>
                <a:latin typeface="+mj-lt"/>
              </a:rPr>
              <a:t>HCM Fusion/PeopleSoft</a:t>
            </a:r>
          </a:p>
          <a:p>
            <a:pPr marR="0" lvl="0" defTabSz="914400" eaLnBrk="1" fontAlgn="base" latinLnBrk="0" hangingPunct="1">
              <a:lnSpc>
                <a:spcPct val="100000"/>
              </a:lnSpc>
              <a:spcBef>
                <a:spcPct val="0"/>
              </a:spcBef>
              <a:spcAft>
                <a:spcPts val="100"/>
              </a:spcAft>
              <a:buClrTx/>
              <a:buSzTx/>
              <a:tabLst/>
              <a:defRPr/>
            </a:pPr>
            <a:endParaRPr kumimoji="0" lang="en-US" sz="900" b="1" i="0" u="none" strike="noStrike" kern="0" cap="none" spc="0" normalizeH="0" baseline="0" noProof="0" dirty="0" smtClean="0">
              <a:ln>
                <a:noFill/>
              </a:ln>
              <a:solidFill>
                <a:schemeClr val="bg1"/>
              </a:solidFill>
              <a:effectLst/>
              <a:uLnTx/>
              <a:uFillTx/>
              <a:latin typeface="+mj-lt"/>
            </a:endParaRPr>
          </a:p>
          <a:p>
            <a:pPr marL="171450" marR="0" lvl="0" indent="-171450" defTabSz="914400" eaLnBrk="1" fontAlgn="base" latinLnBrk="0" hangingPunct="1">
              <a:lnSpc>
                <a:spcPct val="100000"/>
              </a:lnSpc>
              <a:spcBef>
                <a:spcPct val="0"/>
              </a:spcBef>
              <a:spcAft>
                <a:spcPts val="100"/>
              </a:spcAft>
              <a:buClrTx/>
              <a:buSzTx/>
              <a:buFont typeface="Arial"/>
              <a:buChar char="•"/>
              <a:tabLst/>
              <a:defRPr/>
            </a:pPr>
            <a:r>
              <a:rPr lang="en-US" sz="900" b="1" kern="0" dirty="0" smtClean="0">
                <a:solidFill>
                  <a:schemeClr val="bg1"/>
                </a:solidFill>
                <a:latin typeface="+mj-lt"/>
              </a:rPr>
              <a:t>CX/CRM</a:t>
            </a:r>
          </a:p>
          <a:p>
            <a:pPr marL="171450" marR="0" lvl="0" indent="-171450" defTabSz="914400" eaLnBrk="1" fontAlgn="base" latinLnBrk="0" hangingPunct="1">
              <a:lnSpc>
                <a:spcPct val="100000"/>
              </a:lnSpc>
              <a:spcBef>
                <a:spcPct val="0"/>
              </a:spcBef>
              <a:spcAft>
                <a:spcPts val="100"/>
              </a:spcAft>
              <a:buClrTx/>
              <a:buSzTx/>
              <a:buFont typeface="Arial"/>
              <a:buChar char="•"/>
              <a:tabLst/>
              <a:defRPr/>
            </a:pPr>
            <a:endParaRPr lang="en-US" sz="900" b="1" kern="0" dirty="0">
              <a:solidFill>
                <a:schemeClr val="bg1"/>
              </a:solidFill>
              <a:latin typeface="+mj-lt"/>
            </a:endParaRPr>
          </a:p>
          <a:p>
            <a:pPr marL="171450" marR="0" lvl="0" indent="-171450" defTabSz="914400" eaLnBrk="1" fontAlgn="base" latinLnBrk="0" hangingPunct="1">
              <a:lnSpc>
                <a:spcPct val="100000"/>
              </a:lnSpc>
              <a:spcBef>
                <a:spcPct val="0"/>
              </a:spcBef>
              <a:spcAft>
                <a:spcPts val="100"/>
              </a:spcAft>
              <a:buClrTx/>
              <a:buSzTx/>
              <a:buFont typeface="Arial"/>
              <a:buChar char="•"/>
              <a:tabLst/>
              <a:defRPr/>
            </a:pPr>
            <a:r>
              <a:rPr lang="en-US" sz="900" b="1" kern="0" dirty="0" smtClean="0">
                <a:solidFill>
                  <a:schemeClr val="bg1"/>
                </a:solidFill>
                <a:latin typeface="+mj-lt"/>
              </a:rPr>
              <a:t>SCM Fusion</a:t>
            </a:r>
          </a:p>
          <a:p>
            <a:pPr marR="0" lvl="0" defTabSz="914400" eaLnBrk="1" fontAlgn="base" latinLnBrk="0" hangingPunct="1">
              <a:lnSpc>
                <a:spcPct val="100000"/>
              </a:lnSpc>
              <a:spcBef>
                <a:spcPct val="0"/>
              </a:spcBef>
              <a:spcAft>
                <a:spcPts val="100"/>
              </a:spcAft>
              <a:buClrTx/>
              <a:buSzTx/>
              <a:tabLst/>
              <a:defRPr/>
            </a:pPr>
            <a:endParaRPr lang="en-US" sz="900" b="1" kern="0" dirty="0">
              <a:solidFill>
                <a:schemeClr val="bg1"/>
              </a:solidFill>
              <a:latin typeface="+mj-lt"/>
            </a:endParaRPr>
          </a:p>
          <a:p>
            <a:pPr marL="171450" marR="0" lvl="0" indent="-171450" defTabSz="914400" eaLnBrk="1" fontAlgn="base" latinLnBrk="0" hangingPunct="1">
              <a:lnSpc>
                <a:spcPct val="100000"/>
              </a:lnSpc>
              <a:spcBef>
                <a:spcPct val="0"/>
              </a:spcBef>
              <a:spcAft>
                <a:spcPts val="100"/>
              </a:spcAft>
              <a:buClrTx/>
              <a:buSzTx/>
              <a:buFont typeface="Arial"/>
              <a:buChar char="•"/>
              <a:tabLst/>
              <a:defRPr/>
            </a:pPr>
            <a:r>
              <a:rPr lang="en-US" sz="900" b="1" kern="0" dirty="0" smtClean="0">
                <a:solidFill>
                  <a:schemeClr val="bg1"/>
                </a:solidFill>
                <a:latin typeface="+mj-lt"/>
              </a:rPr>
              <a:t>OTM/</a:t>
            </a:r>
            <a:r>
              <a:rPr lang="en-US" sz="900" b="1" kern="0" dirty="0" err="1" smtClean="0">
                <a:solidFill>
                  <a:schemeClr val="bg1"/>
                </a:solidFill>
                <a:latin typeface="+mj-lt"/>
              </a:rPr>
              <a:t>Demantra</a:t>
            </a:r>
            <a:endParaRPr lang="en-US" sz="900" b="1" kern="0" dirty="0" smtClean="0">
              <a:solidFill>
                <a:schemeClr val="bg1"/>
              </a:solidFill>
              <a:latin typeface="+mj-lt"/>
            </a:endParaRPr>
          </a:p>
          <a:p>
            <a:pPr marR="0" lvl="0" defTabSz="914400" eaLnBrk="1" fontAlgn="base" latinLnBrk="0" hangingPunct="1">
              <a:lnSpc>
                <a:spcPct val="100000"/>
              </a:lnSpc>
              <a:spcBef>
                <a:spcPct val="0"/>
              </a:spcBef>
              <a:spcAft>
                <a:spcPts val="100"/>
              </a:spcAft>
              <a:buClrTx/>
              <a:buSzTx/>
              <a:tabLst/>
              <a:defRPr/>
            </a:pPr>
            <a:endParaRPr lang="en-US" sz="900" b="1" kern="0" dirty="0" smtClean="0">
              <a:solidFill>
                <a:schemeClr val="bg1"/>
              </a:solidFill>
              <a:latin typeface="+mj-lt"/>
            </a:endParaRPr>
          </a:p>
          <a:p>
            <a:pPr marL="171450" marR="0" lvl="0" indent="-171450" defTabSz="914400" eaLnBrk="1" fontAlgn="base" latinLnBrk="0" hangingPunct="1">
              <a:lnSpc>
                <a:spcPct val="100000"/>
              </a:lnSpc>
              <a:spcBef>
                <a:spcPct val="0"/>
              </a:spcBef>
              <a:spcAft>
                <a:spcPts val="100"/>
              </a:spcAft>
              <a:buClrTx/>
              <a:buSzTx/>
              <a:buFont typeface="Arial"/>
              <a:buChar char="•"/>
              <a:tabLst/>
              <a:defRPr/>
            </a:pPr>
            <a:r>
              <a:rPr kumimoji="0" lang="en-US" sz="900" b="1" i="0" u="none" strike="noStrike" kern="0" cap="none" spc="0" normalizeH="0" baseline="0" noProof="0" dirty="0" smtClean="0">
                <a:ln>
                  <a:noFill/>
                </a:ln>
                <a:solidFill>
                  <a:schemeClr val="bg1"/>
                </a:solidFill>
                <a:effectLst/>
                <a:uLnTx/>
                <a:uFillTx/>
                <a:latin typeface="+mj-lt"/>
              </a:rPr>
              <a:t>Manufacturing (Chrome)</a:t>
            </a:r>
          </a:p>
          <a:p>
            <a:pPr marL="171450" marR="0" lvl="0" indent="-171450" defTabSz="914400" eaLnBrk="1" fontAlgn="base" latinLnBrk="0" hangingPunct="1">
              <a:lnSpc>
                <a:spcPct val="100000"/>
              </a:lnSpc>
              <a:spcBef>
                <a:spcPct val="0"/>
              </a:spcBef>
              <a:spcAft>
                <a:spcPts val="100"/>
              </a:spcAft>
              <a:buClrTx/>
              <a:buSzTx/>
              <a:buFont typeface="Arial"/>
              <a:buChar char="•"/>
              <a:tabLst/>
              <a:defRPr/>
            </a:pPr>
            <a:endParaRPr lang="en-US" sz="900" b="1" kern="0" dirty="0">
              <a:solidFill>
                <a:schemeClr val="bg1"/>
              </a:solidFill>
              <a:latin typeface="+mj-lt"/>
            </a:endParaRPr>
          </a:p>
          <a:p>
            <a:pPr marL="171450" marR="0" lvl="0" indent="-171450" defTabSz="914400" eaLnBrk="1" fontAlgn="base" latinLnBrk="0" hangingPunct="1">
              <a:lnSpc>
                <a:spcPct val="100000"/>
              </a:lnSpc>
              <a:spcBef>
                <a:spcPct val="0"/>
              </a:spcBef>
              <a:spcAft>
                <a:spcPts val="100"/>
              </a:spcAft>
              <a:buClrTx/>
              <a:buSzTx/>
              <a:buFont typeface="Arial"/>
              <a:buChar char="•"/>
              <a:tabLst/>
              <a:defRPr/>
            </a:pPr>
            <a:r>
              <a:rPr kumimoji="0" lang="en-US" sz="900" b="1" i="0" u="none" strike="noStrike" kern="0" cap="none" spc="0" normalizeH="0" baseline="0" noProof="0" dirty="0" err="1" smtClean="0">
                <a:ln>
                  <a:noFill/>
                </a:ln>
                <a:solidFill>
                  <a:schemeClr val="bg1"/>
                </a:solidFill>
                <a:effectLst/>
                <a:uLnTx/>
                <a:uFillTx/>
                <a:latin typeface="+mj-lt"/>
              </a:rPr>
              <a:t>tPolice</a:t>
            </a:r>
            <a:r>
              <a:rPr kumimoji="0" lang="en-US" sz="900" b="1" i="0" u="none" strike="noStrike" kern="0" cap="none" spc="0" normalizeH="0" baseline="0" noProof="0" dirty="0" smtClean="0">
                <a:ln>
                  <a:noFill/>
                </a:ln>
                <a:solidFill>
                  <a:schemeClr val="bg1"/>
                </a:solidFill>
                <a:effectLst/>
                <a:uLnTx/>
                <a:uFillTx/>
                <a:latin typeface="+mj-lt"/>
              </a:rPr>
              <a:t>/</a:t>
            </a:r>
            <a:r>
              <a:rPr kumimoji="0" lang="en-US" sz="900" b="1" i="0" u="none" strike="noStrike" kern="0" cap="none" spc="0" normalizeH="0" baseline="0" noProof="0" dirty="0" err="1" smtClean="0">
                <a:ln>
                  <a:noFill/>
                </a:ln>
                <a:solidFill>
                  <a:schemeClr val="bg1"/>
                </a:solidFill>
                <a:effectLst/>
                <a:uLnTx/>
                <a:uFillTx/>
                <a:latin typeface="+mj-lt"/>
              </a:rPr>
              <a:t>tGov</a:t>
            </a:r>
            <a:endParaRPr kumimoji="0" lang="en-US" sz="900" b="1" i="0" u="none" strike="noStrike" kern="0" cap="none" spc="0" normalizeH="0" baseline="0" noProof="0" dirty="0" smtClean="0">
              <a:ln>
                <a:noFill/>
              </a:ln>
              <a:solidFill>
                <a:schemeClr val="bg1"/>
              </a:solidFill>
              <a:effectLst/>
              <a:uLnTx/>
              <a:uFillTx/>
              <a:latin typeface="+mj-lt"/>
            </a:endParaRPr>
          </a:p>
          <a:p>
            <a:pPr marL="171450" marR="0" lvl="0" indent="-171450" defTabSz="914400" eaLnBrk="1" fontAlgn="base" latinLnBrk="0" hangingPunct="1">
              <a:lnSpc>
                <a:spcPct val="100000"/>
              </a:lnSpc>
              <a:spcBef>
                <a:spcPct val="0"/>
              </a:spcBef>
              <a:spcAft>
                <a:spcPts val="100"/>
              </a:spcAft>
              <a:buClrTx/>
              <a:buSzTx/>
              <a:buFont typeface="Arial"/>
              <a:buChar char="•"/>
              <a:tabLst/>
              <a:defRPr/>
            </a:pPr>
            <a:endParaRPr lang="en-US" sz="900" b="1" kern="0" dirty="0">
              <a:solidFill>
                <a:schemeClr val="bg1"/>
              </a:solidFill>
              <a:latin typeface="+mj-lt"/>
            </a:endParaRPr>
          </a:p>
          <a:p>
            <a:pPr marR="0" lvl="0" defTabSz="914400" eaLnBrk="1" fontAlgn="base" latinLnBrk="0" hangingPunct="1">
              <a:lnSpc>
                <a:spcPct val="100000"/>
              </a:lnSpc>
              <a:spcBef>
                <a:spcPct val="0"/>
              </a:spcBef>
              <a:spcAft>
                <a:spcPts val="100"/>
              </a:spcAft>
              <a:buClrTx/>
              <a:buSzTx/>
              <a:tabLst/>
              <a:defRPr/>
            </a:pPr>
            <a:endParaRPr kumimoji="0" lang="en-US" sz="900" b="1" i="0" u="none" strike="noStrike" kern="0" cap="none" spc="0" normalizeH="0" baseline="0" noProof="0" dirty="0" smtClean="0">
              <a:ln>
                <a:noFill/>
              </a:ln>
              <a:solidFill>
                <a:schemeClr val="bg1"/>
              </a:solidFill>
              <a:effectLst/>
              <a:uLnTx/>
              <a:uFillTx/>
              <a:latin typeface="+mj-lt"/>
            </a:endParaRPr>
          </a:p>
        </p:txBody>
      </p:sp>
      <p:sp>
        <p:nvSpPr>
          <p:cNvPr id="16" name="Rectangle 15"/>
          <p:cNvSpPr/>
          <p:nvPr/>
        </p:nvSpPr>
        <p:spPr bwMode="auto">
          <a:xfrm>
            <a:off x="5966632" y="2005939"/>
            <a:ext cx="1391500" cy="644661"/>
          </a:xfrm>
          <a:prstGeom prst="rect">
            <a:avLst/>
          </a:prstGeom>
          <a:gradFill>
            <a:gsLst>
              <a:gs pos="75000">
                <a:srgbClr val="009ACC"/>
              </a:gs>
              <a:gs pos="100000">
                <a:srgbClr val="40B3D6"/>
              </a:gs>
            </a:gsLst>
            <a:lin ang="16200000" scaled="1"/>
          </a:gradFill>
          <a:ln w="9525" cap="flat" cmpd="sng" algn="ctr">
            <a:solidFill>
              <a:srgbClr val="009AC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0"/>
              </a:spcAft>
              <a:buClrTx/>
              <a:buSzTx/>
              <a:buFontTx/>
              <a:buNone/>
              <a:tabLst/>
              <a:defRPr/>
            </a:pPr>
            <a:r>
              <a:rPr kumimoji="0" lang="en-US" sz="1000" b="1" i="0" u="none" strike="noStrike" kern="0" cap="none" spc="0" normalizeH="0" baseline="0" noProof="0" dirty="0" smtClean="0">
                <a:ln>
                  <a:noFill/>
                </a:ln>
                <a:solidFill>
                  <a:sysClr val="window" lastClr="FFFFFF"/>
                </a:solidFill>
                <a:effectLst/>
                <a:uLnTx/>
                <a:uFillTx/>
                <a:latin typeface="+mj-lt"/>
              </a:rPr>
              <a:t>Staff Augmentation</a:t>
            </a:r>
          </a:p>
        </p:txBody>
      </p:sp>
      <p:sp>
        <p:nvSpPr>
          <p:cNvPr id="17" name="Rectangle 16"/>
          <p:cNvSpPr/>
          <p:nvPr/>
        </p:nvSpPr>
        <p:spPr bwMode="auto">
          <a:xfrm>
            <a:off x="5966633" y="2732228"/>
            <a:ext cx="1391500" cy="835157"/>
          </a:xfrm>
          <a:prstGeom prst="rect">
            <a:avLst/>
          </a:prstGeom>
          <a:gradFill>
            <a:gsLst>
              <a:gs pos="75000">
                <a:srgbClr val="009ACC"/>
              </a:gs>
              <a:gs pos="100000">
                <a:srgbClr val="40B3D6"/>
              </a:gs>
            </a:gsLst>
            <a:lin ang="16200000" scaled="1"/>
          </a:gradFill>
          <a:ln w="9525" cap="flat" cmpd="sng" algn="ctr">
            <a:solidFill>
              <a:srgbClr val="009AC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0"/>
              </a:spcAft>
              <a:buClrTx/>
              <a:buSzTx/>
              <a:buFontTx/>
              <a:buNone/>
              <a:tabLst/>
              <a:defRPr/>
            </a:pPr>
            <a:r>
              <a:rPr kumimoji="0" lang="en-US" sz="1000" b="1" i="0" u="none" strike="noStrike" kern="0" cap="none" spc="0" normalizeH="0" baseline="0" noProof="0" dirty="0" smtClean="0">
                <a:ln>
                  <a:noFill/>
                </a:ln>
                <a:solidFill>
                  <a:sysClr val="window" lastClr="FFFFFF"/>
                </a:solidFill>
                <a:effectLst/>
                <a:uLnTx/>
                <a:uFillTx/>
                <a:latin typeface="+mj-lt"/>
              </a:rPr>
              <a:t>Full Application Management</a:t>
            </a:r>
          </a:p>
        </p:txBody>
      </p:sp>
      <p:sp>
        <p:nvSpPr>
          <p:cNvPr id="18" name="Rectangle 17"/>
          <p:cNvSpPr/>
          <p:nvPr/>
        </p:nvSpPr>
        <p:spPr bwMode="auto">
          <a:xfrm>
            <a:off x="5966633" y="3658387"/>
            <a:ext cx="1391500" cy="602885"/>
          </a:xfrm>
          <a:prstGeom prst="rect">
            <a:avLst/>
          </a:prstGeom>
          <a:gradFill>
            <a:gsLst>
              <a:gs pos="75000">
                <a:srgbClr val="009ACC"/>
              </a:gs>
              <a:gs pos="100000">
                <a:srgbClr val="40B3D6"/>
              </a:gs>
            </a:gsLst>
            <a:lin ang="16200000" scaled="1"/>
          </a:gradFill>
          <a:ln w="9525" cap="flat" cmpd="sng" algn="ctr">
            <a:solidFill>
              <a:srgbClr val="009AC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0"/>
              </a:spcAft>
              <a:buClrTx/>
              <a:buSzTx/>
              <a:buFontTx/>
              <a:buNone/>
              <a:tabLst/>
              <a:defRPr/>
            </a:pPr>
            <a:r>
              <a:rPr kumimoji="0" lang="en-US" sz="1000" b="1" i="0" u="none" strike="noStrike" kern="0" cap="none" spc="0" normalizeH="0" baseline="0" noProof="0" dirty="0" smtClean="0">
                <a:ln>
                  <a:noFill/>
                </a:ln>
                <a:solidFill>
                  <a:sysClr val="window" lastClr="FFFFFF"/>
                </a:solidFill>
                <a:effectLst/>
                <a:uLnTx/>
                <a:uFillTx/>
                <a:latin typeface="+mj-lt"/>
              </a:rPr>
              <a:t>Level 2 or 3 Support</a:t>
            </a:r>
          </a:p>
        </p:txBody>
      </p:sp>
      <p:grpSp>
        <p:nvGrpSpPr>
          <p:cNvPr id="3" name="Group 175"/>
          <p:cNvGrpSpPr/>
          <p:nvPr/>
        </p:nvGrpSpPr>
        <p:grpSpPr>
          <a:xfrm>
            <a:off x="4504704" y="1997782"/>
            <a:ext cx="1396190" cy="2263490"/>
            <a:chOff x="3227078" y="1535623"/>
            <a:chExt cx="1394539" cy="1958165"/>
          </a:xfrm>
        </p:grpSpPr>
        <p:sp>
          <p:nvSpPr>
            <p:cNvPr id="26" name="Rectangle 25"/>
            <p:cNvSpPr/>
            <p:nvPr/>
          </p:nvSpPr>
          <p:spPr bwMode="auto">
            <a:xfrm>
              <a:off x="3227078" y="1535623"/>
              <a:ext cx="1389854" cy="320533"/>
            </a:xfrm>
            <a:prstGeom prst="rect">
              <a:avLst/>
            </a:prstGeom>
            <a:gradFill>
              <a:gsLst>
                <a:gs pos="75000">
                  <a:srgbClr val="009ACC"/>
                </a:gs>
                <a:gs pos="100000">
                  <a:srgbClr val="40B3D6"/>
                </a:gs>
              </a:gsLst>
              <a:lin ang="16200000" scaled="1"/>
            </a:gradFill>
            <a:ln w="9525" cap="flat" cmpd="sng" algn="ctr">
              <a:solidFill>
                <a:srgbClr val="009AC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0"/>
                </a:spcAft>
                <a:buClrTx/>
                <a:buSzTx/>
                <a:buFontTx/>
                <a:buNone/>
                <a:tabLst/>
                <a:defRPr/>
              </a:pPr>
              <a:r>
                <a:rPr kumimoji="0" lang="en-US" sz="1000" b="1" i="0" u="none" strike="noStrike" kern="0" cap="none" spc="0" normalizeH="0" baseline="0" noProof="0" dirty="0" smtClean="0">
                  <a:ln>
                    <a:noFill/>
                  </a:ln>
                  <a:solidFill>
                    <a:sysClr val="window" lastClr="FFFFFF"/>
                  </a:solidFill>
                  <a:effectLst/>
                  <a:uLnTx/>
                  <a:uFillTx/>
                  <a:latin typeface="+mj-lt"/>
                </a:rPr>
                <a:t>Public Cloud</a:t>
              </a:r>
            </a:p>
          </p:txBody>
        </p:sp>
        <p:sp>
          <p:nvSpPr>
            <p:cNvPr id="27" name="Rectangle 26"/>
            <p:cNvSpPr/>
            <p:nvPr/>
          </p:nvSpPr>
          <p:spPr bwMode="auto">
            <a:xfrm>
              <a:off x="3227078" y="1915117"/>
              <a:ext cx="1389854" cy="320533"/>
            </a:xfrm>
            <a:prstGeom prst="rect">
              <a:avLst/>
            </a:prstGeom>
            <a:gradFill>
              <a:gsLst>
                <a:gs pos="75000">
                  <a:srgbClr val="009ACC"/>
                </a:gs>
                <a:gs pos="100000">
                  <a:srgbClr val="40B3D6"/>
                </a:gs>
              </a:gsLst>
              <a:lin ang="16200000" scaled="1"/>
            </a:gradFill>
            <a:ln w="9525" cap="flat" cmpd="sng" algn="ctr">
              <a:solidFill>
                <a:srgbClr val="009AC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0"/>
                </a:spcAft>
                <a:buClrTx/>
                <a:buSzTx/>
                <a:buFontTx/>
                <a:buNone/>
                <a:tabLst/>
                <a:defRPr/>
              </a:pPr>
              <a:r>
                <a:rPr kumimoji="0" lang="en-US" sz="1000" b="1" i="0" u="none" strike="noStrike" kern="0" cap="none" spc="0" normalizeH="0" baseline="0" noProof="0" dirty="0" smtClean="0">
                  <a:ln>
                    <a:noFill/>
                  </a:ln>
                  <a:solidFill>
                    <a:sysClr val="window" lastClr="FFFFFF"/>
                  </a:solidFill>
                  <a:effectLst/>
                  <a:uLnTx/>
                  <a:uFillTx/>
                  <a:latin typeface="+mj-lt"/>
                </a:rPr>
                <a:t>Private Cloud</a:t>
              </a:r>
            </a:p>
          </p:txBody>
        </p:sp>
        <p:sp>
          <p:nvSpPr>
            <p:cNvPr id="28" name="Rectangle 27"/>
            <p:cNvSpPr/>
            <p:nvPr/>
          </p:nvSpPr>
          <p:spPr bwMode="auto">
            <a:xfrm>
              <a:off x="3229628" y="3037757"/>
              <a:ext cx="1389854" cy="456031"/>
            </a:xfrm>
            <a:prstGeom prst="rect">
              <a:avLst/>
            </a:prstGeom>
            <a:gradFill>
              <a:gsLst>
                <a:gs pos="75000">
                  <a:srgbClr val="009ACC"/>
                </a:gs>
                <a:gs pos="100000">
                  <a:srgbClr val="40B3D6"/>
                </a:gs>
              </a:gsLst>
              <a:lin ang="16200000" scaled="1"/>
            </a:gradFill>
            <a:ln w="9525" cap="flat" cmpd="sng" algn="ctr">
              <a:solidFill>
                <a:srgbClr val="009AC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0"/>
                </a:spcAft>
                <a:buClrTx/>
                <a:buSzTx/>
                <a:buFontTx/>
                <a:buNone/>
                <a:tabLst/>
                <a:defRPr/>
              </a:pPr>
              <a:r>
                <a:rPr kumimoji="0" lang="en-US" sz="1000" b="1" i="0" u="none" strike="noStrike" kern="0" cap="none" spc="0" normalizeH="0" baseline="0" noProof="0" dirty="0" smtClean="0">
                  <a:ln>
                    <a:noFill/>
                  </a:ln>
                  <a:solidFill>
                    <a:sysClr val="window" lastClr="FFFFFF"/>
                  </a:solidFill>
                  <a:effectLst/>
                  <a:uLnTx/>
                  <a:uFillTx/>
                  <a:latin typeface="+mj-lt"/>
                </a:rPr>
                <a:t>Traditional On-Premise Hardware or Outsourced</a:t>
              </a:r>
            </a:p>
          </p:txBody>
        </p:sp>
        <p:sp>
          <p:nvSpPr>
            <p:cNvPr id="29" name="Rectangle 28"/>
            <p:cNvSpPr/>
            <p:nvPr/>
          </p:nvSpPr>
          <p:spPr bwMode="auto">
            <a:xfrm>
              <a:off x="3229628" y="2663233"/>
              <a:ext cx="1389854" cy="320533"/>
            </a:xfrm>
            <a:prstGeom prst="rect">
              <a:avLst/>
            </a:prstGeom>
            <a:gradFill>
              <a:gsLst>
                <a:gs pos="75000">
                  <a:srgbClr val="009ACC"/>
                </a:gs>
                <a:gs pos="100000">
                  <a:srgbClr val="40B3D6"/>
                </a:gs>
              </a:gsLst>
              <a:lin ang="16200000" scaled="1"/>
            </a:gradFill>
            <a:ln w="9525" cap="flat" cmpd="sng" algn="ctr">
              <a:solidFill>
                <a:srgbClr val="009AC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0"/>
                </a:spcAft>
                <a:buClrTx/>
                <a:buSzTx/>
                <a:buFontTx/>
                <a:buNone/>
                <a:tabLst/>
                <a:defRPr/>
              </a:pPr>
              <a:r>
                <a:rPr kumimoji="0" lang="en-US" sz="1000" b="1" i="0" u="none" strike="noStrike" kern="0" cap="none" spc="0" normalizeH="0" baseline="0" noProof="0" dirty="0" smtClean="0">
                  <a:ln>
                    <a:noFill/>
                  </a:ln>
                  <a:solidFill>
                    <a:sysClr val="window" lastClr="FFFFFF"/>
                  </a:solidFill>
                  <a:effectLst/>
                  <a:uLnTx/>
                  <a:uFillTx/>
                  <a:latin typeface="+mj-lt"/>
                </a:rPr>
                <a:t>On-Premise Cloud</a:t>
              </a:r>
            </a:p>
          </p:txBody>
        </p:sp>
        <p:sp>
          <p:nvSpPr>
            <p:cNvPr id="30" name="Rectangle 29"/>
            <p:cNvSpPr/>
            <p:nvPr/>
          </p:nvSpPr>
          <p:spPr bwMode="auto">
            <a:xfrm>
              <a:off x="3231763" y="2286695"/>
              <a:ext cx="1389854" cy="320533"/>
            </a:xfrm>
            <a:prstGeom prst="rect">
              <a:avLst/>
            </a:prstGeom>
            <a:gradFill>
              <a:gsLst>
                <a:gs pos="75000">
                  <a:srgbClr val="009ACC"/>
                </a:gs>
                <a:gs pos="100000">
                  <a:srgbClr val="40B3D6"/>
                </a:gs>
              </a:gsLst>
              <a:lin ang="16200000" scaled="1"/>
            </a:gradFill>
            <a:ln w="9525" cap="flat" cmpd="sng" algn="ctr">
              <a:solidFill>
                <a:srgbClr val="009AC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0"/>
                </a:spcAft>
                <a:buClrTx/>
                <a:buSzTx/>
                <a:buFontTx/>
                <a:buNone/>
                <a:tabLst/>
                <a:defRPr/>
              </a:pPr>
              <a:r>
                <a:rPr kumimoji="0" lang="en-US" sz="1000" b="1" i="0" u="none" strike="noStrike" kern="0" cap="none" spc="0" normalizeH="0" baseline="0" noProof="0" dirty="0" smtClean="0">
                  <a:ln>
                    <a:noFill/>
                  </a:ln>
                  <a:solidFill>
                    <a:sysClr val="window" lastClr="FFFFFF"/>
                  </a:solidFill>
                  <a:effectLst/>
                  <a:uLnTx/>
                  <a:uFillTx/>
                  <a:latin typeface="+mj-lt"/>
                </a:rPr>
                <a:t>Virtual Private Cloud</a:t>
              </a:r>
            </a:p>
          </p:txBody>
        </p:sp>
      </p:grpSp>
      <p:sp>
        <p:nvSpPr>
          <p:cNvPr id="24" name="Rectangle 23"/>
          <p:cNvSpPr/>
          <p:nvPr/>
        </p:nvSpPr>
        <p:spPr bwMode="auto">
          <a:xfrm>
            <a:off x="5968583" y="4306772"/>
            <a:ext cx="1391500" cy="1979728"/>
          </a:xfrm>
          <a:prstGeom prst="rect">
            <a:avLst/>
          </a:prstGeom>
          <a:gradFill>
            <a:gsLst>
              <a:gs pos="0">
                <a:schemeClr val="accent6">
                  <a:lumMod val="20000"/>
                  <a:lumOff val="80000"/>
                </a:schemeClr>
              </a:gs>
              <a:gs pos="100000">
                <a:schemeClr val="bg1"/>
              </a:gs>
            </a:gsLst>
            <a:lin ang="16200000" scaled="1"/>
          </a:gradFill>
          <a:ln w="6350" cap="flat" cmpd="sng" algn="ctr">
            <a:solidFill>
              <a:srgbClr val="009ACC"/>
            </a:solidFill>
            <a:prstDash val="solid"/>
            <a:round/>
            <a:headEnd type="none" w="med" len="med"/>
            <a:tailEnd type="none" w="med" len="med"/>
          </a:ln>
          <a:effectLst>
            <a:outerShdw blurRad="50800" dist="38100" dir="2700000" algn="tl" rotWithShape="0">
              <a:prstClr val="black">
                <a:alpha val="40000"/>
              </a:prstClr>
            </a:outerShdw>
          </a:effectLst>
        </p:spPr>
        <p:txBody>
          <a:bodyPr lIns="45720" tIns="91440" rIns="0" bIns="91440" anchor="t" anchorCtr="0"/>
          <a:lstStyle/>
          <a:p>
            <a:pPr marL="114300" lvl="0" indent="-114300" fontAlgn="auto">
              <a:spcAft>
                <a:spcPts val="0"/>
              </a:spcAft>
              <a:buClr>
                <a:schemeClr val="accent2"/>
              </a:buClr>
              <a:buFont typeface="Wingdings" pitchFamily="2" charset="2"/>
              <a:buChar char="§"/>
            </a:pPr>
            <a:r>
              <a:rPr lang="en-US" sz="1000" b="0" kern="0" dirty="0" smtClean="0">
                <a:latin typeface="+mj-lt"/>
              </a:rPr>
              <a:t>Flexible support </a:t>
            </a:r>
            <a:br>
              <a:rPr lang="en-US" sz="1000" b="0" kern="0" dirty="0" smtClean="0">
                <a:latin typeface="+mj-lt"/>
              </a:rPr>
            </a:br>
            <a:r>
              <a:rPr lang="en-US" sz="1000" b="0" kern="0" dirty="0" smtClean="0">
                <a:latin typeface="+mj-lt"/>
              </a:rPr>
              <a:t>options including per ticket, hours based, </a:t>
            </a:r>
            <a:br>
              <a:rPr lang="en-US" sz="1000" b="0" kern="0" dirty="0" smtClean="0">
                <a:latin typeface="+mj-lt"/>
              </a:rPr>
            </a:br>
            <a:r>
              <a:rPr lang="en-US" sz="1000" b="0" kern="0" dirty="0" smtClean="0">
                <a:latin typeface="+mj-lt"/>
              </a:rPr>
              <a:t>or SLA pricing</a:t>
            </a:r>
          </a:p>
        </p:txBody>
      </p:sp>
      <p:sp>
        <p:nvSpPr>
          <p:cNvPr id="25" name="Rectangle 24"/>
          <p:cNvSpPr/>
          <p:nvPr/>
        </p:nvSpPr>
        <p:spPr bwMode="auto">
          <a:xfrm>
            <a:off x="7432460" y="4306772"/>
            <a:ext cx="1391500" cy="1979728"/>
          </a:xfrm>
          <a:prstGeom prst="rect">
            <a:avLst/>
          </a:prstGeom>
          <a:gradFill>
            <a:gsLst>
              <a:gs pos="0">
                <a:schemeClr val="accent6">
                  <a:lumMod val="20000"/>
                  <a:lumOff val="80000"/>
                </a:schemeClr>
              </a:gs>
              <a:gs pos="100000">
                <a:schemeClr val="bg1"/>
              </a:gs>
            </a:gsLst>
            <a:lin ang="16200000" scaled="1"/>
          </a:gradFill>
          <a:ln w="6350" cap="flat" cmpd="sng" algn="ctr">
            <a:solidFill>
              <a:srgbClr val="009ACC"/>
            </a:solidFill>
            <a:prstDash val="solid"/>
            <a:round/>
            <a:headEnd type="none" w="med" len="med"/>
            <a:tailEnd type="none" w="med" len="med"/>
          </a:ln>
          <a:effectLst>
            <a:outerShdw blurRad="50800" dist="38100" dir="2700000" algn="tl" rotWithShape="0">
              <a:prstClr val="black">
                <a:alpha val="40000"/>
              </a:prstClr>
            </a:outerShdw>
          </a:effectLst>
        </p:spPr>
        <p:txBody>
          <a:bodyPr lIns="45720" tIns="91440" rIns="0" bIns="91440" anchor="t" anchorCtr="0"/>
          <a:lstStyle/>
          <a:p>
            <a:pPr marL="114300" lvl="0" indent="-114300" fontAlgn="auto">
              <a:spcAft>
                <a:spcPts val="0"/>
              </a:spcAft>
              <a:buClr>
                <a:schemeClr val="accent2"/>
              </a:buClr>
              <a:buFont typeface="Wingdings" pitchFamily="2" charset="2"/>
              <a:buChar char="§"/>
            </a:pPr>
            <a:r>
              <a:rPr lang="en-US" sz="1000" b="0" kern="0" dirty="0" smtClean="0">
                <a:solidFill>
                  <a:sysClr val="windowText" lastClr="000000"/>
                </a:solidFill>
                <a:latin typeface="+mj-lt"/>
              </a:rPr>
              <a:t>True </a:t>
            </a:r>
            <a:r>
              <a:rPr lang="en-US" sz="1000" kern="0" dirty="0" smtClean="0">
                <a:solidFill>
                  <a:sysClr val="windowText" lastClr="000000"/>
                </a:solidFill>
                <a:latin typeface="+mj-lt"/>
              </a:rPr>
              <a:t>p</a:t>
            </a:r>
            <a:r>
              <a:rPr lang="en-US" sz="1000" b="0" kern="0" dirty="0" smtClean="0">
                <a:solidFill>
                  <a:sysClr val="windowText" lastClr="000000"/>
                </a:solidFill>
                <a:latin typeface="+mj-lt"/>
              </a:rPr>
              <a:t>latform-based BPO</a:t>
            </a:r>
          </a:p>
          <a:p>
            <a:pPr marL="114300" lvl="0" indent="-114300" fontAlgn="auto">
              <a:spcAft>
                <a:spcPts val="0"/>
              </a:spcAft>
              <a:buClr>
                <a:schemeClr val="accent2"/>
              </a:buClr>
              <a:buFont typeface="Wingdings" pitchFamily="2" charset="2"/>
              <a:buChar char="§"/>
            </a:pPr>
            <a:r>
              <a:rPr lang="en-US" sz="1000" b="0" kern="0" dirty="0" smtClean="0">
                <a:solidFill>
                  <a:sysClr val="windowText" lastClr="000000"/>
                </a:solidFill>
                <a:latin typeface="+mj-lt"/>
              </a:rPr>
              <a:t>Drive hard dollar savings to fund the Oracle implementation and lock in recurring, </a:t>
            </a:r>
            <a:br>
              <a:rPr lang="en-US" sz="1000" b="0" kern="0" dirty="0" smtClean="0">
                <a:solidFill>
                  <a:sysClr val="windowText" lastClr="000000"/>
                </a:solidFill>
                <a:latin typeface="+mj-lt"/>
              </a:rPr>
            </a:br>
            <a:r>
              <a:rPr lang="en-US" sz="1000" b="0" kern="0" dirty="0" smtClean="0">
                <a:solidFill>
                  <a:sysClr val="windowText" lastClr="000000"/>
                </a:solidFill>
                <a:latin typeface="+mj-lt"/>
              </a:rPr>
              <a:t>long-term saving</a:t>
            </a:r>
          </a:p>
        </p:txBody>
      </p:sp>
      <p:sp>
        <p:nvSpPr>
          <p:cNvPr id="35" name="Rectangle 10"/>
          <p:cNvSpPr>
            <a:spLocks noChangeArrowheads="1"/>
          </p:cNvSpPr>
          <p:nvPr/>
        </p:nvSpPr>
        <p:spPr bwMode="auto">
          <a:xfrm>
            <a:off x="7432460" y="1562226"/>
            <a:ext cx="1391500" cy="370670"/>
          </a:xfrm>
          <a:prstGeom prst="round2SameRect">
            <a:avLst/>
          </a:prstGeom>
          <a:gradFill>
            <a:gsLst>
              <a:gs pos="75000">
                <a:srgbClr val="C00000"/>
              </a:gs>
              <a:gs pos="100000">
                <a:srgbClr val="FF0000"/>
              </a:gs>
            </a:gsLst>
            <a:lin ang="16200000" scaled="1"/>
          </a:gradFill>
          <a:ln w="12700" algn="ctr">
            <a:solidFill>
              <a:srgbClr val="AC2B37"/>
            </a:solidFill>
            <a:round/>
            <a:headEnd/>
            <a:tailEnd/>
          </a:ln>
          <a:effectLst>
            <a:outerShdw blurRad="50800" dist="38100" dir="2700000" algn="tl" rotWithShape="0">
              <a:prstClr val="black">
                <a:alpha val="40000"/>
              </a:prstClr>
            </a:outerShdw>
          </a:effectLst>
        </p:spPr>
        <p:txBody>
          <a:bodyPr tIns="91440" bIns="9144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smtClean="0">
                <a:ln>
                  <a:noFill/>
                </a:ln>
                <a:solidFill>
                  <a:srgbClr val="FFFFFF"/>
                </a:solidFill>
                <a:effectLst/>
                <a:uLnTx/>
                <a:uFillTx/>
                <a:latin typeface="+mj-lt"/>
              </a:rPr>
              <a:t>Operate</a:t>
            </a:r>
          </a:p>
        </p:txBody>
      </p:sp>
      <p:sp>
        <p:nvSpPr>
          <p:cNvPr id="36" name="Rectangle 10"/>
          <p:cNvSpPr>
            <a:spLocks noChangeArrowheads="1"/>
          </p:cNvSpPr>
          <p:nvPr/>
        </p:nvSpPr>
        <p:spPr bwMode="auto">
          <a:xfrm>
            <a:off x="5966632" y="1562226"/>
            <a:ext cx="1391500" cy="370670"/>
          </a:xfrm>
          <a:prstGeom prst="round2SameRect">
            <a:avLst/>
          </a:prstGeom>
          <a:gradFill>
            <a:gsLst>
              <a:gs pos="75000">
                <a:srgbClr val="C00000"/>
              </a:gs>
              <a:gs pos="100000">
                <a:srgbClr val="FF0000"/>
              </a:gs>
            </a:gsLst>
            <a:lin ang="16200000" scaled="1"/>
          </a:gradFill>
          <a:ln w="12700" algn="ctr">
            <a:solidFill>
              <a:srgbClr val="AC2B37"/>
            </a:solidFill>
            <a:round/>
            <a:headEnd/>
            <a:tailEnd/>
          </a:ln>
          <a:effectLst>
            <a:outerShdw blurRad="50800" dist="38100" dir="2700000" algn="tl" rotWithShape="0">
              <a:prstClr val="black">
                <a:alpha val="40000"/>
              </a:prstClr>
            </a:outerShdw>
          </a:effectLst>
        </p:spPr>
        <p:txBody>
          <a:bodyPr tIns="91440" bIns="9144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smtClean="0">
                <a:ln>
                  <a:noFill/>
                </a:ln>
                <a:solidFill>
                  <a:srgbClr val="FFFFFF"/>
                </a:solidFill>
                <a:effectLst/>
                <a:uLnTx/>
                <a:uFillTx/>
                <a:latin typeface="+mj-lt"/>
              </a:rPr>
              <a:t>Run</a:t>
            </a:r>
          </a:p>
        </p:txBody>
      </p:sp>
      <p:grpSp>
        <p:nvGrpSpPr>
          <p:cNvPr id="4" name="Group 41"/>
          <p:cNvGrpSpPr/>
          <p:nvPr/>
        </p:nvGrpSpPr>
        <p:grpSpPr>
          <a:xfrm>
            <a:off x="7429067" y="2016900"/>
            <a:ext cx="1391500" cy="2244372"/>
            <a:chOff x="7429067" y="2016899"/>
            <a:chExt cx="1391500" cy="1032607"/>
          </a:xfrm>
        </p:grpSpPr>
        <p:sp>
          <p:nvSpPr>
            <p:cNvPr id="20" name="Rectangle 19"/>
            <p:cNvSpPr/>
            <p:nvPr/>
          </p:nvSpPr>
          <p:spPr bwMode="auto">
            <a:xfrm>
              <a:off x="7429067" y="2383022"/>
              <a:ext cx="1391500" cy="307461"/>
            </a:xfrm>
            <a:prstGeom prst="rect">
              <a:avLst/>
            </a:prstGeom>
            <a:gradFill>
              <a:gsLst>
                <a:gs pos="75000">
                  <a:srgbClr val="009ACC"/>
                </a:gs>
                <a:gs pos="100000">
                  <a:srgbClr val="40B3D6"/>
                </a:gs>
              </a:gsLst>
              <a:lin ang="16200000" scaled="1"/>
            </a:gradFill>
            <a:ln w="9525" cap="flat" cmpd="sng" algn="ctr">
              <a:solidFill>
                <a:srgbClr val="009AC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0"/>
                </a:spcAft>
                <a:buClrTx/>
                <a:buSzTx/>
                <a:buFontTx/>
                <a:buNone/>
                <a:tabLst/>
                <a:defRPr/>
              </a:pPr>
              <a:r>
                <a:rPr kumimoji="0" lang="en-US" sz="1000" b="1" i="0" u="none" strike="noStrike" kern="0" cap="none" spc="0" normalizeH="0" baseline="0" noProof="0" dirty="0" smtClean="0">
                  <a:ln>
                    <a:noFill/>
                  </a:ln>
                  <a:solidFill>
                    <a:sysClr val="window" lastClr="FFFFFF"/>
                  </a:solidFill>
                  <a:effectLst/>
                  <a:uLnTx/>
                  <a:uFillTx/>
                  <a:latin typeface="+mj-lt"/>
                </a:rPr>
                <a:t>Procurement BPO</a:t>
              </a:r>
            </a:p>
          </p:txBody>
        </p:sp>
        <p:sp>
          <p:nvSpPr>
            <p:cNvPr id="21" name="Rectangle 20"/>
            <p:cNvSpPr/>
            <p:nvPr/>
          </p:nvSpPr>
          <p:spPr bwMode="auto">
            <a:xfrm>
              <a:off x="7429067" y="2742045"/>
              <a:ext cx="1391500" cy="307461"/>
            </a:xfrm>
            <a:prstGeom prst="rect">
              <a:avLst/>
            </a:prstGeom>
            <a:gradFill>
              <a:gsLst>
                <a:gs pos="75000">
                  <a:srgbClr val="009ACC"/>
                </a:gs>
                <a:gs pos="100000">
                  <a:srgbClr val="40B3D6"/>
                </a:gs>
              </a:gsLst>
              <a:lin ang="16200000" scaled="1"/>
            </a:gradFill>
            <a:ln w="9525" cap="flat" cmpd="sng" algn="ctr">
              <a:solidFill>
                <a:srgbClr val="009AC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0"/>
                </a:spcAft>
                <a:buClrTx/>
                <a:buSzTx/>
                <a:buFontTx/>
                <a:buNone/>
                <a:tabLst/>
                <a:defRPr/>
              </a:pPr>
              <a:r>
                <a:rPr kumimoji="0" lang="en-US" sz="1000" b="1" i="0" u="none" strike="noStrike" kern="0" cap="none" spc="0" normalizeH="0" baseline="0" noProof="0" dirty="0" smtClean="0">
                  <a:ln>
                    <a:noFill/>
                  </a:ln>
                  <a:solidFill>
                    <a:sysClr val="window" lastClr="FFFFFF"/>
                  </a:solidFill>
                  <a:effectLst/>
                  <a:uLnTx/>
                  <a:uFillTx/>
                  <a:latin typeface="+mj-lt"/>
                </a:rPr>
                <a:t>HR BPO</a:t>
              </a:r>
            </a:p>
          </p:txBody>
        </p:sp>
        <p:sp>
          <p:nvSpPr>
            <p:cNvPr id="41" name="Rectangle 40"/>
            <p:cNvSpPr/>
            <p:nvPr/>
          </p:nvSpPr>
          <p:spPr bwMode="auto">
            <a:xfrm>
              <a:off x="7429067" y="2016899"/>
              <a:ext cx="1391500" cy="307461"/>
            </a:xfrm>
            <a:prstGeom prst="rect">
              <a:avLst/>
            </a:prstGeom>
            <a:gradFill>
              <a:gsLst>
                <a:gs pos="75000">
                  <a:srgbClr val="009ACC"/>
                </a:gs>
                <a:gs pos="100000">
                  <a:srgbClr val="40B3D6"/>
                </a:gs>
              </a:gsLst>
              <a:lin ang="16200000" scaled="1"/>
            </a:gradFill>
            <a:ln w="9525" cap="flat" cmpd="sng" algn="ctr">
              <a:solidFill>
                <a:srgbClr val="009AC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lvl="0" algn="ctr" fontAlgn="base">
                <a:spcBef>
                  <a:spcPct val="0"/>
                </a:spcBef>
                <a:defRPr/>
              </a:pPr>
              <a:r>
                <a:rPr lang="en-US" sz="1000" b="1" kern="0" dirty="0" smtClean="0">
                  <a:solidFill>
                    <a:sysClr val="window" lastClr="FFFFFF"/>
                  </a:solidFill>
                </a:rPr>
                <a:t>F&amp;A BPO</a:t>
              </a:r>
            </a:p>
          </p:txBody>
        </p:sp>
      </p:grpSp>
      <p:sp>
        <p:nvSpPr>
          <p:cNvPr id="31" name="Text Placeholder 4"/>
          <p:cNvSpPr txBox="1">
            <a:spLocks/>
          </p:cNvSpPr>
          <p:nvPr/>
        </p:nvSpPr>
        <p:spPr>
          <a:xfrm>
            <a:off x="125893" y="2087864"/>
            <a:ext cx="1385175" cy="3108543"/>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spAutoFit/>
          </a:bodyPr>
          <a:lstStyle/>
          <a:p>
            <a:pPr marL="115888" lvl="1" indent="-115888" eaLnBrk="0" hangingPunct="0">
              <a:spcAft>
                <a:spcPts val="600"/>
              </a:spcAft>
              <a:buClr>
                <a:srgbClr val="009ACC"/>
              </a:buClr>
              <a:buFont typeface="Wingdings" pitchFamily="2" charset="2"/>
              <a:buChar char="§"/>
              <a:defRPr/>
            </a:pPr>
            <a:r>
              <a:rPr lang="en-US" sz="1100" dirty="0" smtClean="0">
                <a:solidFill>
                  <a:sysClr val="windowText" lastClr="000000"/>
                </a:solidFill>
                <a:latin typeface="Arial" pitchFamily="34" charset="0"/>
                <a:cs typeface="Arial" pitchFamily="34" charset="0"/>
              </a:rPr>
              <a:t>Simplify solution footprint with pre-configured solutions and infrastructure options to fit specific needs</a:t>
            </a:r>
          </a:p>
          <a:p>
            <a:pPr marL="115888" lvl="1" indent="-115888" eaLnBrk="0" hangingPunct="0">
              <a:spcAft>
                <a:spcPts val="600"/>
              </a:spcAft>
              <a:buClr>
                <a:srgbClr val="009ACC"/>
              </a:buClr>
              <a:buFont typeface="Wingdings" pitchFamily="2" charset="2"/>
              <a:buChar char="§"/>
              <a:defRPr/>
            </a:pPr>
            <a:r>
              <a:rPr lang="en-US" sz="1100" dirty="0" smtClean="0">
                <a:solidFill>
                  <a:sysClr val="windowText" lastClr="000000"/>
                </a:solidFill>
                <a:latin typeface="Arial" pitchFamily="34" charset="0"/>
                <a:cs typeface="Arial" pitchFamily="34" charset="0"/>
              </a:rPr>
              <a:t>Gain additional financial and </a:t>
            </a:r>
            <a:r>
              <a:rPr lang="en-US" sz="1100" dirty="0" smtClean="0">
                <a:latin typeface="Arial" pitchFamily="34" charset="0"/>
                <a:cs typeface="Arial" pitchFamily="34" charset="0"/>
              </a:rPr>
              <a:t>cash flow flex</a:t>
            </a:r>
            <a:r>
              <a:rPr lang="en-US" sz="1100" dirty="0" smtClean="0">
                <a:solidFill>
                  <a:sysClr val="windowText" lastClr="000000"/>
                </a:solidFill>
                <a:latin typeface="Arial" pitchFamily="34" charset="0"/>
                <a:cs typeface="Arial" pitchFamily="34" charset="0"/>
              </a:rPr>
              <a:t>ibility based on specific financial needs</a:t>
            </a:r>
          </a:p>
          <a:p>
            <a:pPr marL="115888" lvl="1" indent="-115888" eaLnBrk="0" hangingPunct="0">
              <a:spcAft>
                <a:spcPts val="600"/>
              </a:spcAft>
              <a:buClr>
                <a:srgbClr val="009ACC"/>
              </a:buClr>
              <a:buFont typeface="Wingdings" pitchFamily="2" charset="2"/>
              <a:buChar char="§"/>
              <a:defRPr/>
            </a:pPr>
            <a:r>
              <a:rPr lang="en-US" sz="1100" dirty="0">
                <a:solidFill>
                  <a:sysClr val="windowText" lastClr="000000"/>
                </a:solidFill>
                <a:latin typeface="Arial" pitchFamily="34" charset="0"/>
                <a:cs typeface="Arial" pitchFamily="34" charset="0"/>
              </a:rPr>
              <a:t>Accelerate ROI by reducing time to benefit with rapid deployment methodology</a:t>
            </a:r>
          </a:p>
          <a:p>
            <a:pPr marL="115888" lvl="1" indent="-115888" eaLnBrk="0" hangingPunct="0">
              <a:spcAft>
                <a:spcPts val="600"/>
              </a:spcAft>
              <a:buClr>
                <a:srgbClr val="009ACC"/>
              </a:buClr>
              <a:buFont typeface="Arial" pitchFamily="34" charset="0"/>
              <a:buChar char="•"/>
              <a:defRPr/>
            </a:pPr>
            <a:endParaRPr lang="en-US" sz="1100" dirty="0" smtClean="0">
              <a:solidFill>
                <a:sysClr val="windowText" lastClr="000000"/>
              </a:solidFill>
              <a:latin typeface="Arial" pitchFamily="34" charset="0"/>
              <a:cs typeface="Arial" pitchFamily="34" charset="0"/>
            </a:endParaRPr>
          </a:p>
        </p:txBody>
      </p:sp>
      <p:sp>
        <p:nvSpPr>
          <p:cNvPr id="34" name="TextBox 33"/>
          <p:cNvSpPr txBox="1"/>
          <p:nvPr/>
        </p:nvSpPr>
        <p:spPr>
          <a:xfrm>
            <a:off x="1580353" y="6280846"/>
            <a:ext cx="2011680" cy="182880"/>
          </a:xfrm>
          <a:prstGeom prst="rect">
            <a:avLst/>
          </a:prstGeom>
          <a:noFill/>
        </p:spPr>
        <p:txBody>
          <a:bodyPr wrap="square" rtlCol="0">
            <a:spAutoFit/>
          </a:bodyPr>
          <a:lstStyle/>
          <a:p>
            <a:pPr>
              <a:spcAft>
                <a:spcPts val="600"/>
              </a:spcAft>
            </a:pPr>
            <a:r>
              <a:rPr lang="en-US" sz="900" dirty="0" smtClean="0">
                <a:latin typeface="Arial" pitchFamily="34" charset="0"/>
                <a:cs typeface="Arial" pitchFamily="34" charset="0"/>
              </a:rPr>
              <a:t>*</a:t>
            </a:r>
            <a:r>
              <a:rPr lang="en-US" sz="900" dirty="0" err="1" smtClean="0">
                <a:latin typeface="Arial" pitchFamily="34" charset="0"/>
                <a:cs typeface="Arial" pitchFamily="34" charset="0"/>
              </a:rPr>
              <a:t>SingleSource</a:t>
            </a:r>
            <a:r>
              <a:rPr lang="en-US" sz="900" dirty="0" smtClean="0">
                <a:latin typeface="Arial" pitchFamily="34" charset="0"/>
                <a:cs typeface="Arial" pitchFamily="34" charset="0"/>
              </a:rPr>
              <a:t> name under review</a:t>
            </a:r>
          </a:p>
        </p:txBody>
      </p:sp>
      <p:grpSp>
        <p:nvGrpSpPr>
          <p:cNvPr id="5" name="Group 307"/>
          <p:cNvGrpSpPr>
            <a:grpSpLocks noChangeAspect="1"/>
          </p:cNvGrpSpPr>
          <p:nvPr/>
        </p:nvGrpSpPr>
        <p:grpSpPr bwMode="auto">
          <a:xfrm>
            <a:off x="309345" y="1123258"/>
            <a:ext cx="915400" cy="897297"/>
            <a:chOff x="2147" y="1331"/>
            <a:chExt cx="558" cy="518"/>
          </a:xfrm>
          <a:gradFill>
            <a:gsLst>
              <a:gs pos="75000">
                <a:schemeClr val="accent5"/>
              </a:gs>
              <a:gs pos="100000">
                <a:schemeClr val="accent5">
                  <a:lumMod val="60000"/>
                  <a:lumOff val="40000"/>
                </a:schemeClr>
              </a:gs>
            </a:gsLst>
            <a:lin ang="16200000" scaled="1"/>
          </a:gradFill>
        </p:grpSpPr>
        <p:sp>
          <p:nvSpPr>
            <p:cNvPr id="38" name="Freeform 308"/>
            <p:cNvSpPr>
              <a:spLocks noChangeAspect="1"/>
            </p:cNvSpPr>
            <p:nvPr/>
          </p:nvSpPr>
          <p:spPr bwMode="auto">
            <a:xfrm>
              <a:off x="2354" y="1395"/>
              <a:ext cx="351" cy="454"/>
            </a:xfrm>
            <a:custGeom>
              <a:avLst/>
              <a:gdLst/>
              <a:ahLst/>
              <a:cxnLst>
                <a:cxn ang="0">
                  <a:pos x="127" y="2"/>
                </a:cxn>
                <a:cxn ang="0">
                  <a:pos x="159" y="5"/>
                </a:cxn>
                <a:cxn ang="0">
                  <a:pos x="185" y="12"/>
                </a:cxn>
                <a:cxn ang="0">
                  <a:pos x="210" y="22"/>
                </a:cxn>
                <a:cxn ang="0">
                  <a:pos x="241" y="37"/>
                </a:cxn>
                <a:cxn ang="0">
                  <a:pos x="268" y="56"/>
                </a:cxn>
                <a:cxn ang="0">
                  <a:pos x="287" y="72"/>
                </a:cxn>
                <a:cxn ang="0">
                  <a:pos x="303" y="89"/>
                </a:cxn>
                <a:cxn ang="0">
                  <a:pos x="316" y="108"/>
                </a:cxn>
                <a:cxn ang="0">
                  <a:pos x="329" y="129"/>
                </a:cxn>
                <a:cxn ang="0">
                  <a:pos x="340" y="154"/>
                </a:cxn>
                <a:cxn ang="0">
                  <a:pos x="347" y="178"/>
                </a:cxn>
                <a:cxn ang="0">
                  <a:pos x="350" y="209"/>
                </a:cxn>
                <a:cxn ang="0">
                  <a:pos x="348" y="235"/>
                </a:cxn>
                <a:cxn ang="0">
                  <a:pos x="341" y="260"/>
                </a:cxn>
                <a:cxn ang="0">
                  <a:pos x="334" y="282"/>
                </a:cxn>
                <a:cxn ang="0">
                  <a:pos x="318" y="310"/>
                </a:cxn>
                <a:cxn ang="0">
                  <a:pos x="300" y="333"/>
                </a:cxn>
                <a:cxn ang="0">
                  <a:pos x="281" y="351"/>
                </a:cxn>
                <a:cxn ang="0">
                  <a:pos x="256" y="372"/>
                </a:cxn>
                <a:cxn ang="0">
                  <a:pos x="228" y="389"/>
                </a:cxn>
                <a:cxn ang="0">
                  <a:pos x="172" y="410"/>
                </a:cxn>
                <a:cxn ang="0">
                  <a:pos x="121" y="419"/>
                </a:cxn>
                <a:cxn ang="0">
                  <a:pos x="93" y="453"/>
                </a:cxn>
                <a:cxn ang="0">
                  <a:pos x="95" y="307"/>
                </a:cxn>
                <a:cxn ang="0">
                  <a:pos x="124" y="338"/>
                </a:cxn>
                <a:cxn ang="0">
                  <a:pos x="165" y="328"/>
                </a:cxn>
                <a:cxn ang="0">
                  <a:pos x="212" y="305"/>
                </a:cxn>
                <a:cxn ang="0">
                  <a:pos x="237" y="285"/>
                </a:cxn>
                <a:cxn ang="0">
                  <a:pos x="257" y="265"/>
                </a:cxn>
                <a:cxn ang="0">
                  <a:pos x="274" y="239"/>
                </a:cxn>
                <a:cxn ang="0">
                  <a:pos x="287" y="211"/>
                </a:cxn>
                <a:cxn ang="0">
                  <a:pos x="293" y="183"/>
                </a:cxn>
                <a:cxn ang="0">
                  <a:pos x="292" y="155"/>
                </a:cxn>
                <a:cxn ang="0">
                  <a:pos x="287" y="131"/>
                </a:cxn>
                <a:cxn ang="0">
                  <a:pos x="276" y="105"/>
                </a:cxn>
                <a:cxn ang="0">
                  <a:pos x="257" y="76"/>
                </a:cxn>
                <a:cxn ang="0">
                  <a:pos x="233" y="50"/>
                </a:cxn>
                <a:cxn ang="0">
                  <a:pos x="207" y="32"/>
                </a:cxn>
                <a:cxn ang="0">
                  <a:pos x="183" y="19"/>
                </a:cxn>
                <a:cxn ang="0">
                  <a:pos x="164" y="12"/>
                </a:cxn>
                <a:cxn ang="0">
                  <a:pos x="141" y="6"/>
                </a:cxn>
                <a:cxn ang="0">
                  <a:pos x="86" y="0"/>
                </a:cxn>
              </a:cxnLst>
              <a:rect l="0" t="0" r="r" b="b"/>
              <a:pathLst>
                <a:path w="351" h="454">
                  <a:moveTo>
                    <a:pt x="86" y="0"/>
                  </a:moveTo>
                  <a:lnTo>
                    <a:pt x="127" y="2"/>
                  </a:lnTo>
                  <a:lnTo>
                    <a:pt x="142" y="3"/>
                  </a:lnTo>
                  <a:lnTo>
                    <a:pt x="159" y="5"/>
                  </a:lnTo>
                  <a:lnTo>
                    <a:pt x="172" y="8"/>
                  </a:lnTo>
                  <a:lnTo>
                    <a:pt x="185" y="12"/>
                  </a:lnTo>
                  <a:lnTo>
                    <a:pt x="199" y="17"/>
                  </a:lnTo>
                  <a:lnTo>
                    <a:pt x="210" y="22"/>
                  </a:lnTo>
                  <a:lnTo>
                    <a:pt x="224" y="30"/>
                  </a:lnTo>
                  <a:lnTo>
                    <a:pt x="241" y="37"/>
                  </a:lnTo>
                  <a:lnTo>
                    <a:pt x="255" y="46"/>
                  </a:lnTo>
                  <a:lnTo>
                    <a:pt x="268" y="56"/>
                  </a:lnTo>
                  <a:lnTo>
                    <a:pt x="276" y="64"/>
                  </a:lnTo>
                  <a:lnTo>
                    <a:pt x="287" y="72"/>
                  </a:lnTo>
                  <a:lnTo>
                    <a:pt x="294" y="80"/>
                  </a:lnTo>
                  <a:lnTo>
                    <a:pt x="303" y="89"/>
                  </a:lnTo>
                  <a:lnTo>
                    <a:pt x="310" y="100"/>
                  </a:lnTo>
                  <a:lnTo>
                    <a:pt x="316" y="108"/>
                  </a:lnTo>
                  <a:lnTo>
                    <a:pt x="323" y="117"/>
                  </a:lnTo>
                  <a:lnTo>
                    <a:pt x="329" y="129"/>
                  </a:lnTo>
                  <a:lnTo>
                    <a:pt x="336" y="141"/>
                  </a:lnTo>
                  <a:lnTo>
                    <a:pt x="340" y="154"/>
                  </a:lnTo>
                  <a:lnTo>
                    <a:pt x="343" y="165"/>
                  </a:lnTo>
                  <a:lnTo>
                    <a:pt x="347" y="178"/>
                  </a:lnTo>
                  <a:lnTo>
                    <a:pt x="350" y="191"/>
                  </a:lnTo>
                  <a:lnTo>
                    <a:pt x="350" y="209"/>
                  </a:lnTo>
                  <a:lnTo>
                    <a:pt x="350" y="222"/>
                  </a:lnTo>
                  <a:lnTo>
                    <a:pt x="348" y="235"/>
                  </a:lnTo>
                  <a:lnTo>
                    <a:pt x="347" y="246"/>
                  </a:lnTo>
                  <a:lnTo>
                    <a:pt x="341" y="260"/>
                  </a:lnTo>
                  <a:lnTo>
                    <a:pt x="339" y="270"/>
                  </a:lnTo>
                  <a:lnTo>
                    <a:pt x="334" y="282"/>
                  </a:lnTo>
                  <a:lnTo>
                    <a:pt x="327" y="296"/>
                  </a:lnTo>
                  <a:lnTo>
                    <a:pt x="318" y="310"/>
                  </a:lnTo>
                  <a:lnTo>
                    <a:pt x="310" y="322"/>
                  </a:lnTo>
                  <a:lnTo>
                    <a:pt x="300" y="333"/>
                  </a:lnTo>
                  <a:lnTo>
                    <a:pt x="292" y="343"/>
                  </a:lnTo>
                  <a:lnTo>
                    <a:pt x="281" y="351"/>
                  </a:lnTo>
                  <a:lnTo>
                    <a:pt x="271" y="360"/>
                  </a:lnTo>
                  <a:lnTo>
                    <a:pt x="256" y="372"/>
                  </a:lnTo>
                  <a:lnTo>
                    <a:pt x="243" y="381"/>
                  </a:lnTo>
                  <a:lnTo>
                    <a:pt x="228" y="389"/>
                  </a:lnTo>
                  <a:lnTo>
                    <a:pt x="197" y="403"/>
                  </a:lnTo>
                  <a:lnTo>
                    <a:pt x="172" y="410"/>
                  </a:lnTo>
                  <a:lnTo>
                    <a:pt x="144" y="416"/>
                  </a:lnTo>
                  <a:lnTo>
                    <a:pt x="121" y="419"/>
                  </a:lnTo>
                  <a:lnTo>
                    <a:pt x="93" y="420"/>
                  </a:lnTo>
                  <a:lnTo>
                    <a:pt x="93" y="453"/>
                  </a:lnTo>
                  <a:lnTo>
                    <a:pt x="0" y="381"/>
                  </a:lnTo>
                  <a:lnTo>
                    <a:pt x="95" y="307"/>
                  </a:lnTo>
                  <a:lnTo>
                    <a:pt x="95" y="339"/>
                  </a:lnTo>
                  <a:lnTo>
                    <a:pt x="124" y="338"/>
                  </a:lnTo>
                  <a:lnTo>
                    <a:pt x="144" y="334"/>
                  </a:lnTo>
                  <a:lnTo>
                    <a:pt x="165" y="328"/>
                  </a:lnTo>
                  <a:lnTo>
                    <a:pt x="197" y="313"/>
                  </a:lnTo>
                  <a:lnTo>
                    <a:pt x="212" y="305"/>
                  </a:lnTo>
                  <a:lnTo>
                    <a:pt x="224" y="296"/>
                  </a:lnTo>
                  <a:lnTo>
                    <a:pt x="237" y="285"/>
                  </a:lnTo>
                  <a:lnTo>
                    <a:pt x="248" y="275"/>
                  </a:lnTo>
                  <a:lnTo>
                    <a:pt x="257" y="265"/>
                  </a:lnTo>
                  <a:lnTo>
                    <a:pt x="266" y="254"/>
                  </a:lnTo>
                  <a:lnTo>
                    <a:pt x="274" y="239"/>
                  </a:lnTo>
                  <a:lnTo>
                    <a:pt x="281" y="226"/>
                  </a:lnTo>
                  <a:lnTo>
                    <a:pt x="287" y="211"/>
                  </a:lnTo>
                  <a:lnTo>
                    <a:pt x="290" y="199"/>
                  </a:lnTo>
                  <a:lnTo>
                    <a:pt x="293" y="183"/>
                  </a:lnTo>
                  <a:lnTo>
                    <a:pt x="293" y="167"/>
                  </a:lnTo>
                  <a:lnTo>
                    <a:pt x="292" y="155"/>
                  </a:lnTo>
                  <a:lnTo>
                    <a:pt x="290" y="144"/>
                  </a:lnTo>
                  <a:lnTo>
                    <a:pt x="287" y="131"/>
                  </a:lnTo>
                  <a:lnTo>
                    <a:pt x="282" y="117"/>
                  </a:lnTo>
                  <a:lnTo>
                    <a:pt x="276" y="105"/>
                  </a:lnTo>
                  <a:lnTo>
                    <a:pt x="271" y="93"/>
                  </a:lnTo>
                  <a:lnTo>
                    <a:pt x="257" y="76"/>
                  </a:lnTo>
                  <a:lnTo>
                    <a:pt x="247" y="63"/>
                  </a:lnTo>
                  <a:lnTo>
                    <a:pt x="233" y="50"/>
                  </a:lnTo>
                  <a:lnTo>
                    <a:pt x="219" y="39"/>
                  </a:lnTo>
                  <a:lnTo>
                    <a:pt x="207" y="32"/>
                  </a:lnTo>
                  <a:lnTo>
                    <a:pt x="196" y="26"/>
                  </a:lnTo>
                  <a:lnTo>
                    <a:pt x="183" y="19"/>
                  </a:lnTo>
                  <a:lnTo>
                    <a:pt x="173" y="15"/>
                  </a:lnTo>
                  <a:lnTo>
                    <a:pt x="164" y="12"/>
                  </a:lnTo>
                  <a:lnTo>
                    <a:pt x="151" y="10"/>
                  </a:lnTo>
                  <a:lnTo>
                    <a:pt x="141" y="6"/>
                  </a:lnTo>
                  <a:lnTo>
                    <a:pt x="125" y="4"/>
                  </a:lnTo>
                  <a:lnTo>
                    <a:pt x="86" y="0"/>
                  </a:lnTo>
                </a:path>
              </a:pathLst>
            </a:custGeom>
            <a:gradFill flip="none" rotWithShape="1">
              <a:gsLst>
                <a:gs pos="0">
                  <a:schemeClr val="accent3">
                    <a:lumMod val="60000"/>
                    <a:lumOff val="40000"/>
                  </a:schemeClr>
                </a:gs>
                <a:gs pos="100000">
                  <a:schemeClr val="accent3">
                    <a:lumMod val="20000"/>
                    <a:lumOff val="80000"/>
                  </a:schemeClr>
                </a:gs>
              </a:gsLst>
              <a:lin ang="16200000" scaled="1"/>
              <a:tileRect/>
            </a:gradFill>
            <a:ln w="12700" cap="rnd" cmpd="sng">
              <a:noFill/>
              <a:prstDash val="solid"/>
              <a:round/>
              <a:headEnd/>
              <a:tailEnd/>
            </a:ln>
            <a:effectLst/>
          </p:spPr>
          <p:txBody>
            <a:bodyPr/>
            <a:lstStyle/>
            <a:p>
              <a:endParaRPr lang="en-US"/>
            </a:p>
          </p:txBody>
        </p:sp>
        <p:sp>
          <p:nvSpPr>
            <p:cNvPr id="39" name="Freeform 309"/>
            <p:cNvSpPr>
              <a:spLocks noChangeAspect="1"/>
            </p:cNvSpPr>
            <p:nvPr/>
          </p:nvSpPr>
          <p:spPr bwMode="auto">
            <a:xfrm>
              <a:off x="2147" y="1331"/>
              <a:ext cx="352" cy="455"/>
            </a:xfrm>
            <a:custGeom>
              <a:avLst/>
              <a:gdLst/>
              <a:ahLst/>
              <a:cxnLst>
                <a:cxn ang="0">
                  <a:pos x="224" y="453"/>
                </a:cxn>
                <a:cxn ang="0">
                  <a:pos x="193" y="449"/>
                </a:cxn>
                <a:cxn ang="0">
                  <a:pos x="166" y="442"/>
                </a:cxn>
                <a:cxn ang="0">
                  <a:pos x="141" y="432"/>
                </a:cxn>
                <a:cxn ang="0">
                  <a:pos x="110" y="417"/>
                </a:cxn>
                <a:cxn ang="0">
                  <a:pos x="83" y="398"/>
                </a:cxn>
                <a:cxn ang="0">
                  <a:pos x="65" y="381"/>
                </a:cxn>
                <a:cxn ang="0">
                  <a:pos x="48" y="365"/>
                </a:cxn>
                <a:cxn ang="0">
                  <a:pos x="35" y="345"/>
                </a:cxn>
                <a:cxn ang="0">
                  <a:pos x="22" y="325"/>
                </a:cxn>
                <a:cxn ang="0">
                  <a:pos x="11" y="300"/>
                </a:cxn>
                <a:cxn ang="0">
                  <a:pos x="4" y="276"/>
                </a:cxn>
                <a:cxn ang="0">
                  <a:pos x="0" y="247"/>
                </a:cxn>
                <a:cxn ang="0">
                  <a:pos x="3" y="220"/>
                </a:cxn>
                <a:cxn ang="0">
                  <a:pos x="10" y="194"/>
                </a:cxn>
                <a:cxn ang="0">
                  <a:pos x="17" y="171"/>
                </a:cxn>
                <a:cxn ang="0">
                  <a:pos x="33" y="144"/>
                </a:cxn>
                <a:cxn ang="0">
                  <a:pos x="51" y="121"/>
                </a:cxn>
                <a:cxn ang="0">
                  <a:pos x="70" y="102"/>
                </a:cxn>
                <a:cxn ang="0">
                  <a:pos x="95" y="82"/>
                </a:cxn>
                <a:cxn ang="0">
                  <a:pos x="124" y="65"/>
                </a:cxn>
                <a:cxn ang="0">
                  <a:pos x="179" y="43"/>
                </a:cxn>
                <a:cxn ang="0">
                  <a:pos x="230" y="34"/>
                </a:cxn>
                <a:cxn ang="0">
                  <a:pos x="258" y="0"/>
                </a:cxn>
                <a:cxn ang="0">
                  <a:pos x="256" y="146"/>
                </a:cxn>
                <a:cxn ang="0">
                  <a:pos x="228" y="116"/>
                </a:cxn>
                <a:cxn ang="0">
                  <a:pos x="186" y="125"/>
                </a:cxn>
                <a:cxn ang="0">
                  <a:pos x="139" y="147"/>
                </a:cxn>
                <a:cxn ang="0">
                  <a:pos x="114" y="170"/>
                </a:cxn>
                <a:cxn ang="0">
                  <a:pos x="94" y="189"/>
                </a:cxn>
                <a:cxn ang="0">
                  <a:pos x="77" y="214"/>
                </a:cxn>
                <a:cxn ang="0">
                  <a:pos x="65" y="244"/>
                </a:cxn>
                <a:cxn ang="0">
                  <a:pos x="58" y="272"/>
                </a:cxn>
                <a:cxn ang="0">
                  <a:pos x="59" y="299"/>
                </a:cxn>
                <a:cxn ang="0">
                  <a:pos x="65" y="324"/>
                </a:cxn>
                <a:cxn ang="0">
                  <a:pos x="75" y="349"/>
                </a:cxn>
                <a:cxn ang="0">
                  <a:pos x="94" y="380"/>
                </a:cxn>
                <a:cxn ang="0">
                  <a:pos x="118" y="404"/>
                </a:cxn>
                <a:cxn ang="0">
                  <a:pos x="144" y="422"/>
                </a:cxn>
                <a:cxn ang="0">
                  <a:pos x="168" y="435"/>
                </a:cxn>
                <a:cxn ang="0">
                  <a:pos x="187" y="442"/>
                </a:cxn>
                <a:cxn ang="0">
                  <a:pos x="210" y="448"/>
                </a:cxn>
                <a:cxn ang="0">
                  <a:pos x="265" y="454"/>
                </a:cxn>
              </a:cxnLst>
              <a:rect l="0" t="0" r="r" b="b"/>
              <a:pathLst>
                <a:path w="352" h="455">
                  <a:moveTo>
                    <a:pt x="265" y="454"/>
                  </a:moveTo>
                  <a:lnTo>
                    <a:pt x="224" y="453"/>
                  </a:lnTo>
                  <a:lnTo>
                    <a:pt x="209" y="452"/>
                  </a:lnTo>
                  <a:lnTo>
                    <a:pt x="193" y="449"/>
                  </a:lnTo>
                  <a:lnTo>
                    <a:pt x="179" y="446"/>
                  </a:lnTo>
                  <a:lnTo>
                    <a:pt x="166" y="442"/>
                  </a:lnTo>
                  <a:lnTo>
                    <a:pt x="152" y="437"/>
                  </a:lnTo>
                  <a:lnTo>
                    <a:pt x="141" y="432"/>
                  </a:lnTo>
                  <a:lnTo>
                    <a:pt x="127" y="425"/>
                  </a:lnTo>
                  <a:lnTo>
                    <a:pt x="110" y="417"/>
                  </a:lnTo>
                  <a:lnTo>
                    <a:pt x="96" y="408"/>
                  </a:lnTo>
                  <a:lnTo>
                    <a:pt x="83" y="398"/>
                  </a:lnTo>
                  <a:lnTo>
                    <a:pt x="75" y="390"/>
                  </a:lnTo>
                  <a:lnTo>
                    <a:pt x="65" y="381"/>
                  </a:lnTo>
                  <a:lnTo>
                    <a:pt x="56" y="375"/>
                  </a:lnTo>
                  <a:lnTo>
                    <a:pt x="48" y="365"/>
                  </a:lnTo>
                  <a:lnTo>
                    <a:pt x="42" y="354"/>
                  </a:lnTo>
                  <a:lnTo>
                    <a:pt x="35" y="345"/>
                  </a:lnTo>
                  <a:lnTo>
                    <a:pt x="28" y="337"/>
                  </a:lnTo>
                  <a:lnTo>
                    <a:pt x="22" y="325"/>
                  </a:lnTo>
                  <a:lnTo>
                    <a:pt x="15" y="313"/>
                  </a:lnTo>
                  <a:lnTo>
                    <a:pt x="11" y="300"/>
                  </a:lnTo>
                  <a:lnTo>
                    <a:pt x="8" y="289"/>
                  </a:lnTo>
                  <a:lnTo>
                    <a:pt x="4" y="276"/>
                  </a:lnTo>
                  <a:lnTo>
                    <a:pt x="1" y="263"/>
                  </a:lnTo>
                  <a:lnTo>
                    <a:pt x="0" y="247"/>
                  </a:lnTo>
                  <a:lnTo>
                    <a:pt x="1" y="232"/>
                  </a:lnTo>
                  <a:lnTo>
                    <a:pt x="3" y="220"/>
                  </a:lnTo>
                  <a:lnTo>
                    <a:pt x="4" y="207"/>
                  </a:lnTo>
                  <a:lnTo>
                    <a:pt x="10" y="194"/>
                  </a:lnTo>
                  <a:lnTo>
                    <a:pt x="12" y="183"/>
                  </a:lnTo>
                  <a:lnTo>
                    <a:pt x="17" y="171"/>
                  </a:lnTo>
                  <a:lnTo>
                    <a:pt x="24" y="157"/>
                  </a:lnTo>
                  <a:lnTo>
                    <a:pt x="33" y="144"/>
                  </a:lnTo>
                  <a:lnTo>
                    <a:pt x="42" y="131"/>
                  </a:lnTo>
                  <a:lnTo>
                    <a:pt x="51" y="121"/>
                  </a:lnTo>
                  <a:lnTo>
                    <a:pt x="59" y="110"/>
                  </a:lnTo>
                  <a:lnTo>
                    <a:pt x="70" y="102"/>
                  </a:lnTo>
                  <a:lnTo>
                    <a:pt x="80" y="94"/>
                  </a:lnTo>
                  <a:lnTo>
                    <a:pt x="95" y="82"/>
                  </a:lnTo>
                  <a:lnTo>
                    <a:pt x="108" y="73"/>
                  </a:lnTo>
                  <a:lnTo>
                    <a:pt x="124" y="65"/>
                  </a:lnTo>
                  <a:lnTo>
                    <a:pt x="154" y="50"/>
                  </a:lnTo>
                  <a:lnTo>
                    <a:pt x="179" y="43"/>
                  </a:lnTo>
                  <a:lnTo>
                    <a:pt x="207" y="37"/>
                  </a:lnTo>
                  <a:lnTo>
                    <a:pt x="230" y="34"/>
                  </a:lnTo>
                  <a:lnTo>
                    <a:pt x="258" y="33"/>
                  </a:lnTo>
                  <a:lnTo>
                    <a:pt x="258" y="0"/>
                  </a:lnTo>
                  <a:lnTo>
                    <a:pt x="351" y="72"/>
                  </a:lnTo>
                  <a:lnTo>
                    <a:pt x="256" y="146"/>
                  </a:lnTo>
                  <a:lnTo>
                    <a:pt x="256" y="114"/>
                  </a:lnTo>
                  <a:lnTo>
                    <a:pt x="228" y="116"/>
                  </a:lnTo>
                  <a:lnTo>
                    <a:pt x="207" y="120"/>
                  </a:lnTo>
                  <a:lnTo>
                    <a:pt x="186" y="125"/>
                  </a:lnTo>
                  <a:lnTo>
                    <a:pt x="154" y="140"/>
                  </a:lnTo>
                  <a:lnTo>
                    <a:pt x="139" y="147"/>
                  </a:lnTo>
                  <a:lnTo>
                    <a:pt x="127" y="157"/>
                  </a:lnTo>
                  <a:lnTo>
                    <a:pt x="114" y="170"/>
                  </a:lnTo>
                  <a:lnTo>
                    <a:pt x="103" y="178"/>
                  </a:lnTo>
                  <a:lnTo>
                    <a:pt x="94" y="189"/>
                  </a:lnTo>
                  <a:lnTo>
                    <a:pt x="85" y="200"/>
                  </a:lnTo>
                  <a:lnTo>
                    <a:pt x="77" y="214"/>
                  </a:lnTo>
                  <a:lnTo>
                    <a:pt x="70" y="228"/>
                  </a:lnTo>
                  <a:lnTo>
                    <a:pt x="65" y="244"/>
                  </a:lnTo>
                  <a:lnTo>
                    <a:pt x="61" y="254"/>
                  </a:lnTo>
                  <a:lnTo>
                    <a:pt x="58" y="272"/>
                  </a:lnTo>
                  <a:lnTo>
                    <a:pt x="58" y="287"/>
                  </a:lnTo>
                  <a:lnTo>
                    <a:pt x="59" y="299"/>
                  </a:lnTo>
                  <a:lnTo>
                    <a:pt x="61" y="309"/>
                  </a:lnTo>
                  <a:lnTo>
                    <a:pt x="65" y="324"/>
                  </a:lnTo>
                  <a:lnTo>
                    <a:pt x="69" y="337"/>
                  </a:lnTo>
                  <a:lnTo>
                    <a:pt x="75" y="349"/>
                  </a:lnTo>
                  <a:lnTo>
                    <a:pt x="80" y="361"/>
                  </a:lnTo>
                  <a:lnTo>
                    <a:pt x="94" y="380"/>
                  </a:lnTo>
                  <a:lnTo>
                    <a:pt x="104" y="391"/>
                  </a:lnTo>
                  <a:lnTo>
                    <a:pt x="118" y="404"/>
                  </a:lnTo>
                  <a:lnTo>
                    <a:pt x="131" y="415"/>
                  </a:lnTo>
                  <a:lnTo>
                    <a:pt x="144" y="422"/>
                  </a:lnTo>
                  <a:lnTo>
                    <a:pt x="155" y="428"/>
                  </a:lnTo>
                  <a:lnTo>
                    <a:pt x="168" y="435"/>
                  </a:lnTo>
                  <a:lnTo>
                    <a:pt x="178" y="439"/>
                  </a:lnTo>
                  <a:lnTo>
                    <a:pt x="187" y="442"/>
                  </a:lnTo>
                  <a:lnTo>
                    <a:pt x="200" y="444"/>
                  </a:lnTo>
                  <a:lnTo>
                    <a:pt x="210" y="448"/>
                  </a:lnTo>
                  <a:lnTo>
                    <a:pt x="226" y="451"/>
                  </a:lnTo>
                  <a:lnTo>
                    <a:pt x="265" y="454"/>
                  </a:lnTo>
                </a:path>
              </a:pathLst>
            </a:custGeom>
            <a:gradFill flip="none" rotWithShape="1">
              <a:gsLst>
                <a:gs pos="0">
                  <a:schemeClr val="accent3">
                    <a:lumMod val="60000"/>
                    <a:lumOff val="40000"/>
                  </a:schemeClr>
                </a:gs>
                <a:gs pos="100000">
                  <a:schemeClr val="accent3">
                    <a:lumMod val="20000"/>
                    <a:lumOff val="80000"/>
                  </a:schemeClr>
                </a:gs>
              </a:gsLst>
              <a:lin ang="5400000" scaled="1"/>
              <a:tileRect/>
            </a:gradFill>
            <a:ln w="12700" cap="rnd" cmpd="sng">
              <a:noFill/>
              <a:prstDash val="solid"/>
              <a:round/>
              <a:headEnd/>
              <a:tailEnd/>
            </a:ln>
            <a:effectLst/>
          </p:spPr>
          <p:txBody>
            <a:bodyPr/>
            <a:lstStyle/>
            <a:p>
              <a:endParaRPr lang="en-US"/>
            </a:p>
          </p:txBody>
        </p:sp>
      </p:grpSp>
    </p:spTree>
    <p:extLst>
      <p:ext uri="{BB962C8B-B14F-4D97-AF65-F5344CB8AC3E}">
        <p14:creationId xmlns:p14="http://schemas.microsoft.com/office/powerpoint/2010/main" val="7284625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Rectangle 2"/>
          <p:cNvSpPr>
            <a:spLocks noGrp="1" noChangeArrowheads="1"/>
          </p:cNvSpPr>
          <p:nvPr>
            <p:ph type="title"/>
          </p:nvPr>
        </p:nvSpPr>
        <p:spPr/>
        <p:txBody>
          <a:bodyPr/>
          <a:lstStyle/>
          <a:p>
            <a:r>
              <a:rPr lang="en-US" altLang="en-GB" dirty="0" smtClean="0"/>
              <a:t>Table of Contents</a:t>
            </a:r>
            <a:endParaRPr lang="en-US" dirty="0"/>
          </a:p>
        </p:txBody>
      </p:sp>
      <p:grpSp>
        <p:nvGrpSpPr>
          <p:cNvPr id="8" name="Group 7"/>
          <p:cNvGrpSpPr/>
          <p:nvPr/>
        </p:nvGrpSpPr>
        <p:grpSpPr>
          <a:xfrm rot="3784749">
            <a:off x="-295898" y="2114943"/>
            <a:ext cx="2819735" cy="2150158"/>
            <a:chOff x="6270431" y="1174750"/>
            <a:chExt cx="2299773" cy="1753666"/>
          </a:xfrm>
        </p:grpSpPr>
        <p:grpSp>
          <p:nvGrpSpPr>
            <p:cNvPr id="9" name="Group 29"/>
            <p:cNvGrpSpPr/>
            <p:nvPr/>
          </p:nvGrpSpPr>
          <p:grpSpPr>
            <a:xfrm>
              <a:off x="7493230" y="2193341"/>
              <a:ext cx="687975" cy="735075"/>
              <a:chOff x="8557418" y="1216754"/>
              <a:chExt cx="1346449" cy="1438631"/>
            </a:xfrm>
          </p:grpSpPr>
          <p:sp>
            <p:nvSpPr>
              <p:cNvPr id="16" name="Freeform 282"/>
              <p:cNvSpPr>
                <a:spLocks/>
              </p:cNvSpPr>
              <p:nvPr/>
            </p:nvSpPr>
            <p:spPr bwMode="auto">
              <a:xfrm>
                <a:off x="8557418" y="1216754"/>
                <a:ext cx="1346449" cy="1438631"/>
              </a:xfrm>
              <a:custGeom>
                <a:avLst/>
                <a:gdLst>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263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9106 w 10000"/>
                  <a:gd name="connsiteY56" fmla="*/ 1250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172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3382 w 10000"/>
                  <a:gd name="connsiteY109"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382 w 10000"/>
                  <a:gd name="connsiteY110"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129 w 10000"/>
                  <a:gd name="connsiteY110" fmla="*/ 9389 h 10000"/>
                  <a:gd name="connsiteX111" fmla="*/ 3382 w 10000"/>
                  <a:gd name="connsiteY111"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200 w 10000"/>
                  <a:gd name="connsiteY110" fmla="*/ 9621 h 10000"/>
                  <a:gd name="connsiteX111" fmla="*/ 3382 w 10000"/>
                  <a:gd name="connsiteY111"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030 w 10000"/>
                  <a:gd name="connsiteY110" fmla="*/ 9468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51 w 10000"/>
                  <a:gd name="connsiteY109" fmla="*/ 8603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51 w 10000"/>
                  <a:gd name="connsiteY109" fmla="*/ 8840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827 w 10000"/>
                  <a:gd name="connsiteY109" fmla="*/ 8641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21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39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21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0000" h="10000">
                    <a:moveTo>
                      <a:pt x="3382" y="9562"/>
                    </a:moveTo>
                    <a:lnTo>
                      <a:pt x="3897" y="8613"/>
                    </a:lnTo>
                    <a:lnTo>
                      <a:pt x="4338" y="8686"/>
                    </a:lnTo>
                    <a:lnTo>
                      <a:pt x="4485" y="9708"/>
                    </a:lnTo>
                    <a:lnTo>
                      <a:pt x="4485" y="9708"/>
                    </a:lnTo>
                    <a:cubicBezTo>
                      <a:pt x="4510" y="9781"/>
                      <a:pt x="4534" y="9854"/>
                      <a:pt x="4559" y="9927"/>
                    </a:cubicBezTo>
                    <a:lnTo>
                      <a:pt x="4559" y="9927"/>
                    </a:lnTo>
                    <a:lnTo>
                      <a:pt x="4632" y="10000"/>
                    </a:lnTo>
                    <a:lnTo>
                      <a:pt x="4632" y="10000"/>
                    </a:lnTo>
                    <a:lnTo>
                      <a:pt x="4779" y="10000"/>
                    </a:lnTo>
                    <a:lnTo>
                      <a:pt x="6029" y="9927"/>
                    </a:lnTo>
                    <a:lnTo>
                      <a:pt x="6029" y="9927"/>
                    </a:lnTo>
                    <a:lnTo>
                      <a:pt x="6250" y="9781"/>
                    </a:lnTo>
                    <a:lnTo>
                      <a:pt x="6250" y="9781"/>
                    </a:lnTo>
                    <a:cubicBezTo>
                      <a:pt x="6275" y="9708"/>
                      <a:pt x="6299" y="9635"/>
                      <a:pt x="6324" y="9562"/>
                    </a:cubicBezTo>
                    <a:cubicBezTo>
                      <a:pt x="6299" y="9221"/>
                      <a:pt x="6275" y="8881"/>
                      <a:pt x="6250" y="8540"/>
                    </a:cubicBezTo>
                    <a:lnTo>
                      <a:pt x="6618" y="8321"/>
                    </a:lnTo>
                    <a:lnTo>
                      <a:pt x="7353" y="9124"/>
                    </a:lnTo>
                    <a:lnTo>
                      <a:pt x="7353" y="9124"/>
                    </a:lnTo>
                    <a:lnTo>
                      <a:pt x="7574" y="9270"/>
                    </a:lnTo>
                    <a:lnTo>
                      <a:pt x="7574" y="9270"/>
                    </a:lnTo>
                    <a:lnTo>
                      <a:pt x="7721" y="9124"/>
                    </a:lnTo>
                    <a:lnTo>
                      <a:pt x="8750" y="8321"/>
                    </a:lnTo>
                    <a:lnTo>
                      <a:pt x="8750" y="8321"/>
                    </a:lnTo>
                    <a:cubicBezTo>
                      <a:pt x="8775" y="8272"/>
                      <a:pt x="8799" y="8224"/>
                      <a:pt x="8824" y="8175"/>
                    </a:cubicBezTo>
                    <a:lnTo>
                      <a:pt x="8824" y="8175"/>
                    </a:lnTo>
                    <a:cubicBezTo>
                      <a:pt x="8799" y="8102"/>
                      <a:pt x="8775" y="8029"/>
                      <a:pt x="8750" y="7956"/>
                    </a:cubicBezTo>
                    <a:lnTo>
                      <a:pt x="8088" y="7153"/>
                    </a:lnTo>
                    <a:lnTo>
                      <a:pt x="8309" y="6788"/>
                    </a:lnTo>
                    <a:lnTo>
                      <a:pt x="9338" y="7007"/>
                    </a:lnTo>
                    <a:lnTo>
                      <a:pt x="9338" y="7007"/>
                    </a:lnTo>
                    <a:lnTo>
                      <a:pt x="9559" y="6934"/>
                    </a:lnTo>
                    <a:lnTo>
                      <a:pt x="9559" y="6934"/>
                    </a:lnTo>
                    <a:lnTo>
                      <a:pt x="9706" y="6788"/>
                    </a:lnTo>
                    <a:lnTo>
                      <a:pt x="10000" y="5474"/>
                    </a:lnTo>
                    <a:lnTo>
                      <a:pt x="10000" y="5474"/>
                    </a:lnTo>
                    <a:lnTo>
                      <a:pt x="10000" y="5255"/>
                    </a:lnTo>
                    <a:lnTo>
                      <a:pt x="10000" y="5255"/>
                    </a:lnTo>
                    <a:lnTo>
                      <a:pt x="9779" y="5182"/>
                    </a:lnTo>
                    <a:lnTo>
                      <a:pt x="8750" y="4891"/>
                    </a:lnTo>
                    <a:cubicBezTo>
                      <a:pt x="8725" y="4769"/>
                      <a:pt x="8701" y="4648"/>
                      <a:pt x="8676" y="4526"/>
                    </a:cubicBezTo>
                    <a:lnTo>
                      <a:pt x="9706" y="4088"/>
                    </a:lnTo>
                    <a:lnTo>
                      <a:pt x="9706" y="4088"/>
                    </a:lnTo>
                    <a:lnTo>
                      <a:pt x="9853" y="3869"/>
                    </a:lnTo>
                    <a:lnTo>
                      <a:pt x="9853" y="3869"/>
                    </a:lnTo>
                    <a:lnTo>
                      <a:pt x="9853" y="3723"/>
                    </a:lnTo>
                    <a:lnTo>
                      <a:pt x="9338" y="2482"/>
                    </a:lnTo>
                    <a:lnTo>
                      <a:pt x="9338" y="2482"/>
                    </a:lnTo>
                    <a:lnTo>
                      <a:pt x="9118" y="2336"/>
                    </a:lnTo>
                    <a:lnTo>
                      <a:pt x="9118" y="2336"/>
                    </a:lnTo>
                    <a:lnTo>
                      <a:pt x="8971" y="2336"/>
                    </a:lnTo>
                    <a:lnTo>
                      <a:pt x="7941" y="2774"/>
                    </a:lnTo>
                    <a:lnTo>
                      <a:pt x="7647" y="2409"/>
                    </a:lnTo>
                    <a:lnTo>
                      <a:pt x="8162" y="1460"/>
                    </a:lnTo>
                    <a:lnTo>
                      <a:pt x="8162" y="1460"/>
                    </a:lnTo>
                    <a:cubicBezTo>
                      <a:pt x="8187" y="1406"/>
                      <a:pt x="8213" y="1351"/>
                      <a:pt x="8238" y="1297"/>
                    </a:cubicBezTo>
                    <a:lnTo>
                      <a:pt x="8088" y="1095"/>
                    </a:lnTo>
                    <a:lnTo>
                      <a:pt x="6985" y="438"/>
                    </a:lnTo>
                    <a:lnTo>
                      <a:pt x="6985" y="438"/>
                    </a:lnTo>
                    <a:lnTo>
                      <a:pt x="6765" y="438"/>
                    </a:lnTo>
                    <a:lnTo>
                      <a:pt x="6618" y="584"/>
                    </a:lnTo>
                    <a:lnTo>
                      <a:pt x="6029" y="1460"/>
                    </a:lnTo>
                    <a:lnTo>
                      <a:pt x="5588" y="1387"/>
                    </a:lnTo>
                    <a:cubicBezTo>
                      <a:pt x="5564" y="1022"/>
                      <a:pt x="5539" y="657"/>
                      <a:pt x="5515" y="292"/>
                    </a:cubicBezTo>
                    <a:lnTo>
                      <a:pt x="5515" y="292"/>
                    </a:lnTo>
                    <a:lnTo>
                      <a:pt x="5368" y="73"/>
                    </a:lnTo>
                    <a:lnTo>
                      <a:pt x="5368" y="73"/>
                    </a:lnTo>
                    <a:lnTo>
                      <a:pt x="5221" y="0"/>
                    </a:lnTo>
                    <a:lnTo>
                      <a:pt x="3897" y="219"/>
                    </a:lnTo>
                    <a:lnTo>
                      <a:pt x="3897" y="219"/>
                    </a:lnTo>
                    <a:lnTo>
                      <a:pt x="3750" y="292"/>
                    </a:lnTo>
                    <a:lnTo>
                      <a:pt x="3603" y="438"/>
                    </a:lnTo>
                    <a:lnTo>
                      <a:pt x="3750" y="1606"/>
                    </a:lnTo>
                    <a:lnTo>
                      <a:pt x="3382" y="1679"/>
                    </a:lnTo>
                    <a:lnTo>
                      <a:pt x="2574" y="803"/>
                    </a:lnTo>
                    <a:lnTo>
                      <a:pt x="2574" y="803"/>
                    </a:lnTo>
                    <a:lnTo>
                      <a:pt x="2426" y="730"/>
                    </a:lnTo>
                    <a:lnTo>
                      <a:pt x="2206" y="803"/>
                    </a:lnTo>
                    <a:lnTo>
                      <a:pt x="1176" y="1752"/>
                    </a:lnTo>
                    <a:lnTo>
                      <a:pt x="1176" y="1752"/>
                    </a:lnTo>
                    <a:cubicBezTo>
                      <a:pt x="1152" y="1825"/>
                      <a:pt x="1127" y="1898"/>
                      <a:pt x="1103" y="1971"/>
                    </a:cubicBezTo>
                    <a:lnTo>
                      <a:pt x="1103" y="1971"/>
                    </a:lnTo>
                    <a:cubicBezTo>
                      <a:pt x="1127" y="2020"/>
                      <a:pt x="1152" y="2068"/>
                      <a:pt x="1176" y="2117"/>
                    </a:cubicBezTo>
                    <a:lnTo>
                      <a:pt x="1838" y="2993"/>
                    </a:lnTo>
                    <a:lnTo>
                      <a:pt x="1691" y="3212"/>
                    </a:lnTo>
                    <a:lnTo>
                      <a:pt x="662" y="3066"/>
                    </a:lnTo>
                    <a:lnTo>
                      <a:pt x="662" y="3066"/>
                    </a:lnTo>
                    <a:lnTo>
                      <a:pt x="441" y="3066"/>
                    </a:lnTo>
                    <a:lnTo>
                      <a:pt x="441" y="3066"/>
                    </a:lnTo>
                    <a:lnTo>
                      <a:pt x="294" y="3212"/>
                    </a:lnTo>
                    <a:lnTo>
                      <a:pt x="0" y="4526"/>
                    </a:lnTo>
                    <a:lnTo>
                      <a:pt x="0" y="4526"/>
                    </a:lnTo>
                    <a:lnTo>
                      <a:pt x="0" y="4818"/>
                    </a:lnTo>
                    <a:lnTo>
                      <a:pt x="0" y="4818"/>
                    </a:lnTo>
                    <a:lnTo>
                      <a:pt x="147" y="4891"/>
                    </a:lnTo>
                    <a:lnTo>
                      <a:pt x="1176" y="5109"/>
                    </a:lnTo>
                    <a:cubicBezTo>
                      <a:pt x="1225" y="5255"/>
                      <a:pt x="1275" y="5401"/>
                      <a:pt x="1324" y="5547"/>
                    </a:cubicBezTo>
                    <a:lnTo>
                      <a:pt x="294" y="5912"/>
                    </a:lnTo>
                    <a:lnTo>
                      <a:pt x="294" y="5912"/>
                    </a:lnTo>
                    <a:lnTo>
                      <a:pt x="147" y="6131"/>
                    </a:lnTo>
                    <a:lnTo>
                      <a:pt x="147" y="6277"/>
                    </a:lnTo>
                    <a:lnTo>
                      <a:pt x="662" y="7591"/>
                    </a:lnTo>
                    <a:lnTo>
                      <a:pt x="662" y="7591"/>
                    </a:lnTo>
                    <a:lnTo>
                      <a:pt x="809" y="7664"/>
                    </a:lnTo>
                    <a:lnTo>
                      <a:pt x="809" y="7664"/>
                    </a:lnTo>
                    <a:lnTo>
                      <a:pt x="1029" y="7664"/>
                    </a:lnTo>
                    <a:lnTo>
                      <a:pt x="2059" y="7299"/>
                    </a:lnTo>
                    <a:lnTo>
                      <a:pt x="2353" y="7591"/>
                    </a:lnTo>
                    <a:lnTo>
                      <a:pt x="1765" y="8540"/>
                    </a:lnTo>
                    <a:cubicBezTo>
                      <a:pt x="1750" y="8561"/>
                      <a:pt x="1736" y="8582"/>
                      <a:pt x="1721" y="8603"/>
                    </a:cubicBezTo>
                    <a:lnTo>
                      <a:pt x="1951" y="8840"/>
                    </a:lnTo>
                    <a:lnTo>
                      <a:pt x="3012" y="9567"/>
                    </a:lnTo>
                    <a:lnTo>
                      <a:pt x="3200" y="9621"/>
                    </a:lnTo>
                    <a:lnTo>
                      <a:pt x="3382" y="9562"/>
                    </a:lnTo>
                    <a:close/>
                  </a:path>
                </a:pathLst>
              </a:custGeom>
              <a:noFill/>
              <a:ln w="571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Oval 16"/>
              <p:cNvSpPr/>
              <p:nvPr/>
            </p:nvSpPr>
            <p:spPr>
              <a:xfrm>
                <a:off x="9056134" y="1752306"/>
                <a:ext cx="366317" cy="37803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grpSp>
          <p:nvGrpSpPr>
            <p:cNvPr id="10" name="Group 24"/>
            <p:cNvGrpSpPr/>
            <p:nvPr/>
          </p:nvGrpSpPr>
          <p:grpSpPr>
            <a:xfrm>
              <a:off x="6270431" y="1216754"/>
              <a:ext cx="1346449" cy="1438631"/>
              <a:chOff x="6270431" y="1216754"/>
              <a:chExt cx="1346449" cy="1438631"/>
            </a:xfrm>
          </p:grpSpPr>
          <p:sp>
            <p:nvSpPr>
              <p:cNvPr id="14" name="Freeform 282"/>
              <p:cNvSpPr>
                <a:spLocks/>
              </p:cNvSpPr>
              <p:nvPr/>
            </p:nvSpPr>
            <p:spPr bwMode="auto">
              <a:xfrm>
                <a:off x="6270431" y="1216754"/>
                <a:ext cx="1346449" cy="1438631"/>
              </a:xfrm>
              <a:custGeom>
                <a:avLst/>
                <a:gdLst>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263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9106 w 10000"/>
                  <a:gd name="connsiteY56" fmla="*/ 1250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172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0000" h="10000">
                    <a:moveTo>
                      <a:pt x="3382" y="9562"/>
                    </a:moveTo>
                    <a:lnTo>
                      <a:pt x="3897" y="8613"/>
                    </a:lnTo>
                    <a:lnTo>
                      <a:pt x="4338" y="8686"/>
                    </a:lnTo>
                    <a:lnTo>
                      <a:pt x="4485" y="9708"/>
                    </a:lnTo>
                    <a:lnTo>
                      <a:pt x="4485" y="9708"/>
                    </a:lnTo>
                    <a:cubicBezTo>
                      <a:pt x="4510" y="9781"/>
                      <a:pt x="4534" y="9854"/>
                      <a:pt x="4559" y="9927"/>
                    </a:cubicBezTo>
                    <a:lnTo>
                      <a:pt x="4559" y="9927"/>
                    </a:lnTo>
                    <a:lnTo>
                      <a:pt x="4632" y="10000"/>
                    </a:lnTo>
                    <a:lnTo>
                      <a:pt x="4632" y="10000"/>
                    </a:lnTo>
                    <a:lnTo>
                      <a:pt x="4779" y="10000"/>
                    </a:lnTo>
                    <a:lnTo>
                      <a:pt x="6029" y="9927"/>
                    </a:lnTo>
                    <a:lnTo>
                      <a:pt x="6029" y="9927"/>
                    </a:lnTo>
                    <a:lnTo>
                      <a:pt x="6250" y="9781"/>
                    </a:lnTo>
                    <a:lnTo>
                      <a:pt x="6250" y="9781"/>
                    </a:lnTo>
                    <a:cubicBezTo>
                      <a:pt x="6275" y="9708"/>
                      <a:pt x="6299" y="9635"/>
                      <a:pt x="6324" y="9562"/>
                    </a:cubicBezTo>
                    <a:cubicBezTo>
                      <a:pt x="6299" y="9221"/>
                      <a:pt x="6275" y="8881"/>
                      <a:pt x="6250" y="8540"/>
                    </a:cubicBezTo>
                    <a:lnTo>
                      <a:pt x="6618" y="8321"/>
                    </a:lnTo>
                    <a:lnTo>
                      <a:pt x="7353" y="9124"/>
                    </a:lnTo>
                    <a:lnTo>
                      <a:pt x="7353" y="9124"/>
                    </a:lnTo>
                    <a:lnTo>
                      <a:pt x="7574" y="9270"/>
                    </a:lnTo>
                    <a:lnTo>
                      <a:pt x="7574" y="9270"/>
                    </a:lnTo>
                    <a:lnTo>
                      <a:pt x="7721" y="9124"/>
                    </a:lnTo>
                    <a:lnTo>
                      <a:pt x="8750" y="8321"/>
                    </a:lnTo>
                    <a:lnTo>
                      <a:pt x="8750" y="8321"/>
                    </a:lnTo>
                    <a:cubicBezTo>
                      <a:pt x="8775" y="8272"/>
                      <a:pt x="8799" y="8224"/>
                      <a:pt x="8824" y="8175"/>
                    </a:cubicBezTo>
                    <a:lnTo>
                      <a:pt x="8824" y="8175"/>
                    </a:lnTo>
                    <a:cubicBezTo>
                      <a:pt x="8799" y="8102"/>
                      <a:pt x="8775" y="8029"/>
                      <a:pt x="8750" y="7956"/>
                    </a:cubicBezTo>
                    <a:lnTo>
                      <a:pt x="8088" y="7153"/>
                    </a:lnTo>
                    <a:lnTo>
                      <a:pt x="8309" y="6788"/>
                    </a:lnTo>
                    <a:lnTo>
                      <a:pt x="9338" y="7007"/>
                    </a:lnTo>
                    <a:lnTo>
                      <a:pt x="9338" y="7007"/>
                    </a:lnTo>
                    <a:lnTo>
                      <a:pt x="9559" y="6934"/>
                    </a:lnTo>
                    <a:lnTo>
                      <a:pt x="9559" y="6934"/>
                    </a:lnTo>
                    <a:lnTo>
                      <a:pt x="9706" y="6788"/>
                    </a:lnTo>
                    <a:lnTo>
                      <a:pt x="10000" y="5474"/>
                    </a:lnTo>
                    <a:lnTo>
                      <a:pt x="10000" y="5474"/>
                    </a:lnTo>
                    <a:lnTo>
                      <a:pt x="10000" y="5255"/>
                    </a:lnTo>
                    <a:lnTo>
                      <a:pt x="10000" y="5255"/>
                    </a:lnTo>
                    <a:lnTo>
                      <a:pt x="9779" y="5182"/>
                    </a:lnTo>
                    <a:lnTo>
                      <a:pt x="8750" y="4891"/>
                    </a:lnTo>
                    <a:cubicBezTo>
                      <a:pt x="8725" y="4769"/>
                      <a:pt x="8701" y="4648"/>
                      <a:pt x="8676" y="4526"/>
                    </a:cubicBezTo>
                    <a:lnTo>
                      <a:pt x="9706" y="4088"/>
                    </a:lnTo>
                    <a:lnTo>
                      <a:pt x="9706" y="4088"/>
                    </a:lnTo>
                    <a:lnTo>
                      <a:pt x="9853" y="3869"/>
                    </a:lnTo>
                    <a:lnTo>
                      <a:pt x="9853" y="3869"/>
                    </a:lnTo>
                    <a:lnTo>
                      <a:pt x="9853" y="3723"/>
                    </a:lnTo>
                    <a:lnTo>
                      <a:pt x="9338" y="2482"/>
                    </a:lnTo>
                    <a:lnTo>
                      <a:pt x="9338" y="2482"/>
                    </a:lnTo>
                    <a:lnTo>
                      <a:pt x="9118" y="2336"/>
                    </a:lnTo>
                    <a:lnTo>
                      <a:pt x="9118" y="2336"/>
                    </a:lnTo>
                    <a:lnTo>
                      <a:pt x="8971" y="2336"/>
                    </a:lnTo>
                    <a:lnTo>
                      <a:pt x="7941" y="2774"/>
                    </a:lnTo>
                    <a:lnTo>
                      <a:pt x="7647" y="2409"/>
                    </a:lnTo>
                    <a:lnTo>
                      <a:pt x="8162" y="1460"/>
                    </a:lnTo>
                    <a:lnTo>
                      <a:pt x="8162" y="1460"/>
                    </a:lnTo>
                    <a:cubicBezTo>
                      <a:pt x="8187" y="1406"/>
                      <a:pt x="8213" y="1351"/>
                      <a:pt x="8238" y="1297"/>
                    </a:cubicBezTo>
                    <a:lnTo>
                      <a:pt x="8088" y="1095"/>
                    </a:lnTo>
                    <a:lnTo>
                      <a:pt x="6985" y="438"/>
                    </a:lnTo>
                    <a:lnTo>
                      <a:pt x="6985" y="438"/>
                    </a:lnTo>
                    <a:lnTo>
                      <a:pt x="6765" y="438"/>
                    </a:lnTo>
                    <a:lnTo>
                      <a:pt x="6618" y="584"/>
                    </a:lnTo>
                    <a:lnTo>
                      <a:pt x="6029" y="1460"/>
                    </a:lnTo>
                    <a:lnTo>
                      <a:pt x="5588" y="1387"/>
                    </a:lnTo>
                    <a:cubicBezTo>
                      <a:pt x="5564" y="1022"/>
                      <a:pt x="5539" y="657"/>
                      <a:pt x="5515" y="292"/>
                    </a:cubicBezTo>
                    <a:lnTo>
                      <a:pt x="5515" y="292"/>
                    </a:lnTo>
                    <a:lnTo>
                      <a:pt x="5368" y="73"/>
                    </a:lnTo>
                    <a:lnTo>
                      <a:pt x="5368" y="73"/>
                    </a:lnTo>
                    <a:lnTo>
                      <a:pt x="5221" y="0"/>
                    </a:lnTo>
                    <a:lnTo>
                      <a:pt x="3897" y="219"/>
                    </a:lnTo>
                    <a:lnTo>
                      <a:pt x="3897" y="219"/>
                    </a:lnTo>
                    <a:lnTo>
                      <a:pt x="3750" y="292"/>
                    </a:lnTo>
                    <a:lnTo>
                      <a:pt x="3603" y="438"/>
                    </a:lnTo>
                    <a:lnTo>
                      <a:pt x="3750" y="1606"/>
                    </a:lnTo>
                    <a:lnTo>
                      <a:pt x="3382" y="1679"/>
                    </a:lnTo>
                    <a:lnTo>
                      <a:pt x="2574" y="803"/>
                    </a:lnTo>
                    <a:lnTo>
                      <a:pt x="2574" y="803"/>
                    </a:lnTo>
                    <a:lnTo>
                      <a:pt x="2426" y="730"/>
                    </a:lnTo>
                    <a:lnTo>
                      <a:pt x="2206" y="803"/>
                    </a:lnTo>
                    <a:lnTo>
                      <a:pt x="1176" y="1752"/>
                    </a:lnTo>
                    <a:lnTo>
                      <a:pt x="1176" y="1752"/>
                    </a:lnTo>
                    <a:cubicBezTo>
                      <a:pt x="1152" y="1825"/>
                      <a:pt x="1127" y="1898"/>
                      <a:pt x="1103" y="1971"/>
                    </a:cubicBezTo>
                    <a:lnTo>
                      <a:pt x="1103" y="1971"/>
                    </a:lnTo>
                    <a:cubicBezTo>
                      <a:pt x="1127" y="2020"/>
                      <a:pt x="1152" y="2068"/>
                      <a:pt x="1176" y="2117"/>
                    </a:cubicBezTo>
                    <a:lnTo>
                      <a:pt x="1838" y="2993"/>
                    </a:lnTo>
                    <a:lnTo>
                      <a:pt x="1691" y="3212"/>
                    </a:lnTo>
                    <a:lnTo>
                      <a:pt x="662" y="3066"/>
                    </a:lnTo>
                    <a:lnTo>
                      <a:pt x="662" y="3066"/>
                    </a:lnTo>
                    <a:lnTo>
                      <a:pt x="441" y="3066"/>
                    </a:lnTo>
                    <a:lnTo>
                      <a:pt x="441" y="3066"/>
                    </a:lnTo>
                    <a:lnTo>
                      <a:pt x="294" y="3212"/>
                    </a:lnTo>
                    <a:lnTo>
                      <a:pt x="0" y="4526"/>
                    </a:lnTo>
                    <a:lnTo>
                      <a:pt x="0" y="4526"/>
                    </a:lnTo>
                    <a:lnTo>
                      <a:pt x="0" y="4818"/>
                    </a:lnTo>
                    <a:lnTo>
                      <a:pt x="0" y="4818"/>
                    </a:lnTo>
                    <a:lnTo>
                      <a:pt x="147" y="4891"/>
                    </a:lnTo>
                    <a:lnTo>
                      <a:pt x="1176" y="5109"/>
                    </a:lnTo>
                    <a:cubicBezTo>
                      <a:pt x="1225" y="5255"/>
                      <a:pt x="1275" y="5401"/>
                      <a:pt x="1324" y="5547"/>
                    </a:cubicBezTo>
                    <a:lnTo>
                      <a:pt x="294" y="5912"/>
                    </a:lnTo>
                    <a:lnTo>
                      <a:pt x="294" y="5912"/>
                    </a:lnTo>
                    <a:lnTo>
                      <a:pt x="147" y="6131"/>
                    </a:lnTo>
                    <a:lnTo>
                      <a:pt x="147" y="6277"/>
                    </a:lnTo>
                    <a:lnTo>
                      <a:pt x="662" y="7591"/>
                    </a:lnTo>
                    <a:lnTo>
                      <a:pt x="662" y="7591"/>
                    </a:lnTo>
                    <a:lnTo>
                      <a:pt x="809" y="7664"/>
                    </a:lnTo>
                    <a:lnTo>
                      <a:pt x="809" y="7664"/>
                    </a:lnTo>
                    <a:lnTo>
                      <a:pt x="1029" y="7664"/>
                    </a:lnTo>
                    <a:lnTo>
                      <a:pt x="2059" y="7299"/>
                    </a:lnTo>
                    <a:lnTo>
                      <a:pt x="2353" y="7591"/>
                    </a:lnTo>
                    <a:lnTo>
                      <a:pt x="1765" y="8540"/>
                    </a:lnTo>
                  </a:path>
                </a:pathLst>
              </a:custGeom>
              <a:noFill/>
              <a:ln w="571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Oval 14"/>
              <p:cNvSpPr/>
              <p:nvPr/>
            </p:nvSpPr>
            <p:spPr>
              <a:xfrm>
                <a:off x="6769147" y="1752306"/>
                <a:ext cx="366317" cy="37803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grpSp>
          <p:nvGrpSpPr>
            <p:cNvPr id="11" name="Group 28"/>
            <p:cNvGrpSpPr/>
            <p:nvPr/>
          </p:nvGrpSpPr>
          <p:grpSpPr>
            <a:xfrm>
              <a:off x="7616879" y="1174750"/>
              <a:ext cx="953325" cy="1018592"/>
              <a:chOff x="8557418" y="1216754"/>
              <a:chExt cx="1346449" cy="1438631"/>
            </a:xfrm>
          </p:grpSpPr>
          <p:sp>
            <p:nvSpPr>
              <p:cNvPr id="12" name="Freeform 282"/>
              <p:cNvSpPr>
                <a:spLocks/>
              </p:cNvSpPr>
              <p:nvPr/>
            </p:nvSpPr>
            <p:spPr bwMode="auto">
              <a:xfrm>
                <a:off x="8557418" y="1216754"/>
                <a:ext cx="1346449" cy="1438631"/>
              </a:xfrm>
              <a:custGeom>
                <a:avLst/>
                <a:gdLst>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263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9106 w 10000"/>
                  <a:gd name="connsiteY56" fmla="*/ 1250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172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3382 w 10000"/>
                  <a:gd name="connsiteY109"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382 w 10000"/>
                  <a:gd name="connsiteY110"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129 w 10000"/>
                  <a:gd name="connsiteY110" fmla="*/ 9389 h 10000"/>
                  <a:gd name="connsiteX111" fmla="*/ 3382 w 10000"/>
                  <a:gd name="connsiteY111"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200 w 10000"/>
                  <a:gd name="connsiteY110" fmla="*/ 9621 h 10000"/>
                  <a:gd name="connsiteX111" fmla="*/ 3382 w 10000"/>
                  <a:gd name="connsiteY111"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030 w 10000"/>
                  <a:gd name="connsiteY110" fmla="*/ 9468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51 w 10000"/>
                  <a:gd name="connsiteY109" fmla="*/ 8603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51 w 10000"/>
                  <a:gd name="connsiteY109" fmla="*/ 8840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827 w 10000"/>
                  <a:gd name="connsiteY109" fmla="*/ 8641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21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39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21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0000" h="10000">
                    <a:moveTo>
                      <a:pt x="3382" y="9562"/>
                    </a:moveTo>
                    <a:lnTo>
                      <a:pt x="3897" y="8613"/>
                    </a:lnTo>
                    <a:lnTo>
                      <a:pt x="4338" y="8686"/>
                    </a:lnTo>
                    <a:lnTo>
                      <a:pt x="4485" y="9708"/>
                    </a:lnTo>
                    <a:lnTo>
                      <a:pt x="4485" y="9708"/>
                    </a:lnTo>
                    <a:cubicBezTo>
                      <a:pt x="4510" y="9781"/>
                      <a:pt x="4534" y="9854"/>
                      <a:pt x="4559" y="9927"/>
                    </a:cubicBezTo>
                    <a:lnTo>
                      <a:pt x="4559" y="9927"/>
                    </a:lnTo>
                    <a:lnTo>
                      <a:pt x="4632" y="10000"/>
                    </a:lnTo>
                    <a:lnTo>
                      <a:pt x="4632" y="10000"/>
                    </a:lnTo>
                    <a:lnTo>
                      <a:pt x="4779" y="10000"/>
                    </a:lnTo>
                    <a:lnTo>
                      <a:pt x="6029" y="9927"/>
                    </a:lnTo>
                    <a:lnTo>
                      <a:pt x="6029" y="9927"/>
                    </a:lnTo>
                    <a:lnTo>
                      <a:pt x="6250" y="9781"/>
                    </a:lnTo>
                    <a:lnTo>
                      <a:pt x="6250" y="9781"/>
                    </a:lnTo>
                    <a:cubicBezTo>
                      <a:pt x="6275" y="9708"/>
                      <a:pt x="6299" y="9635"/>
                      <a:pt x="6324" y="9562"/>
                    </a:cubicBezTo>
                    <a:cubicBezTo>
                      <a:pt x="6299" y="9221"/>
                      <a:pt x="6275" y="8881"/>
                      <a:pt x="6250" y="8540"/>
                    </a:cubicBezTo>
                    <a:lnTo>
                      <a:pt x="6618" y="8321"/>
                    </a:lnTo>
                    <a:lnTo>
                      <a:pt x="7353" y="9124"/>
                    </a:lnTo>
                    <a:lnTo>
                      <a:pt x="7353" y="9124"/>
                    </a:lnTo>
                    <a:lnTo>
                      <a:pt x="7574" y="9270"/>
                    </a:lnTo>
                    <a:lnTo>
                      <a:pt x="7574" y="9270"/>
                    </a:lnTo>
                    <a:lnTo>
                      <a:pt x="7721" y="9124"/>
                    </a:lnTo>
                    <a:lnTo>
                      <a:pt x="8750" y="8321"/>
                    </a:lnTo>
                    <a:lnTo>
                      <a:pt x="8750" y="8321"/>
                    </a:lnTo>
                    <a:cubicBezTo>
                      <a:pt x="8775" y="8272"/>
                      <a:pt x="8799" y="8224"/>
                      <a:pt x="8824" y="8175"/>
                    </a:cubicBezTo>
                    <a:lnTo>
                      <a:pt x="8824" y="8175"/>
                    </a:lnTo>
                    <a:cubicBezTo>
                      <a:pt x="8799" y="8102"/>
                      <a:pt x="8775" y="8029"/>
                      <a:pt x="8750" y="7956"/>
                    </a:cubicBezTo>
                    <a:lnTo>
                      <a:pt x="8088" y="7153"/>
                    </a:lnTo>
                    <a:lnTo>
                      <a:pt x="8309" y="6788"/>
                    </a:lnTo>
                    <a:lnTo>
                      <a:pt x="9338" y="7007"/>
                    </a:lnTo>
                    <a:lnTo>
                      <a:pt x="9338" y="7007"/>
                    </a:lnTo>
                    <a:lnTo>
                      <a:pt x="9559" y="6934"/>
                    </a:lnTo>
                    <a:lnTo>
                      <a:pt x="9559" y="6934"/>
                    </a:lnTo>
                    <a:lnTo>
                      <a:pt x="9706" y="6788"/>
                    </a:lnTo>
                    <a:lnTo>
                      <a:pt x="10000" y="5474"/>
                    </a:lnTo>
                    <a:lnTo>
                      <a:pt x="10000" y="5474"/>
                    </a:lnTo>
                    <a:lnTo>
                      <a:pt x="10000" y="5255"/>
                    </a:lnTo>
                    <a:lnTo>
                      <a:pt x="10000" y="5255"/>
                    </a:lnTo>
                    <a:lnTo>
                      <a:pt x="9779" y="5182"/>
                    </a:lnTo>
                    <a:lnTo>
                      <a:pt x="8750" y="4891"/>
                    </a:lnTo>
                    <a:cubicBezTo>
                      <a:pt x="8725" y="4769"/>
                      <a:pt x="8701" y="4648"/>
                      <a:pt x="8676" y="4526"/>
                    </a:cubicBezTo>
                    <a:lnTo>
                      <a:pt x="9706" y="4088"/>
                    </a:lnTo>
                    <a:lnTo>
                      <a:pt x="9706" y="4088"/>
                    </a:lnTo>
                    <a:lnTo>
                      <a:pt x="9853" y="3869"/>
                    </a:lnTo>
                    <a:lnTo>
                      <a:pt x="9853" y="3869"/>
                    </a:lnTo>
                    <a:lnTo>
                      <a:pt x="9853" y="3723"/>
                    </a:lnTo>
                    <a:lnTo>
                      <a:pt x="9338" y="2482"/>
                    </a:lnTo>
                    <a:lnTo>
                      <a:pt x="9338" y="2482"/>
                    </a:lnTo>
                    <a:lnTo>
                      <a:pt x="9118" y="2336"/>
                    </a:lnTo>
                    <a:lnTo>
                      <a:pt x="9118" y="2336"/>
                    </a:lnTo>
                    <a:lnTo>
                      <a:pt x="8971" y="2336"/>
                    </a:lnTo>
                    <a:lnTo>
                      <a:pt x="7941" y="2774"/>
                    </a:lnTo>
                    <a:lnTo>
                      <a:pt x="7647" y="2409"/>
                    </a:lnTo>
                    <a:lnTo>
                      <a:pt x="8162" y="1460"/>
                    </a:lnTo>
                    <a:lnTo>
                      <a:pt x="8162" y="1460"/>
                    </a:lnTo>
                    <a:cubicBezTo>
                      <a:pt x="8187" y="1406"/>
                      <a:pt x="8213" y="1351"/>
                      <a:pt x="8238" y="1297"/>
                    </a:cubicBezTo>
                    <a:lnTo>
                      <a:pt x="8088" y="1095"/>
                    </a:lnTo>
                    <a:lnTo>
                      <a:pt x="6985" y="438"/>
                    </a:lnTo>
                    <a:lnTo>
                      <a:pt x="6985" y="438"/>
                    </a:lnTo>
                    <a:lnTo>
                      <a:pt x="6765" y="438"/>
                    </a:lnTo>
                    <a:lnTo>
                      <a:pt x="6618" y="584"/>
                    </a:lnTo>
                    <a:lnTo>
                      <a:pt x="6029" y="1460"/>
                    </a:lnTo>
                    <a:lnTo>
                      <a:pt x="5588" y="1387"/>
                    </a:lnTo>
                    <a:cubicBezTo>
                      <a:pt x="5564" y="1022"/>
                      <a:pt x="5539" y="657"/>
                      <a:pt x="5515" y="292"/>
                    </a:cubicBezTo>
                    <a:lnTo>
                      <a:pt x="5515" y="292"/>
                    </a:lnTo>
                    <a:lnTo>
                      <a:pt x="5368" y="73"/>
                    </a:lnTo>
                    <a:lnTo>
                      <a:pt x="5368" y="73"/>
                    </a:lnTo>
                    <a:lnTo>
                      <a:pt x="5221" y="0"/>
                    </a:lnTo>
                    <a:lnTo>
                      <a:pt x="3897" y="219"/>
                    </a:lnTo>
                    <a:lnTo>
                      <a:pt x="3897" y="219"/>
                    </a:lnTo>
                    <a:lnTo>
                      <a:pt x="3750" y="292"/>
                    </a:lnTo>
                    <a:lnTo>
                      <a:pt x="3603" y="438"/>
                    </a:lnTo>
                    <a:lnTo>
                      <a:pt x="3750" y="1606"/>
                    </a:lnTo>
                    <a:lnTo>
                      <a:pt x="3382" y="1679"/>
                    </a:lnTo>
                    <a:lnTo>
                      <a:pt x="2574" y="803"/>
                    </a:lnTo>
                    <a:lnTo>
                      <a:pt x="2574" y="803"/>
                    </a:lnTo>
                    <a:lnTo>
                      <a:pt x="2426" y="730"/>
                    </a:lnTo>
                    <a:lnTo>
                      <a:pt x="2206" y="803"/>
                    </a:lnTo>
                    <a:lnTo>
                      <a:pt x="1176" y="1752"/>
                    </a:lnTo>
                    <a:lnTo>
                      <a:pt x="1176" y="1752"/>
                    </a:lnTo>
                    <a:cubicBezTo>
                      <a:pt x="1152" y="1825"/>
                      <a:pt x="1127" y="1898"/>
                      <a:pt x="1103" y="1971"/>
                    </a:cubicBezTo>
                    <a:lnTo>
                      <a:pt x="1103" y="1971"/>
                    </a:lnTo>
                    <a:cubicBezTo>
                      <a:pt x="1127" y="2020"/>
                      <a:pt x="1152" y="2068"/>
                      <a:pt x="1176" y="2117"/>
                    </a:cubicBezTo>
                    <a:lnTo>
                      <a:pt x="1838" y="2993"/>
                    </a:lnTo>
                    <a:lnTo>
                      <a:pt x="1691" y="3212"/>
                    </a:lnTo>
                    <a:lnTo>
                      <a:pt x="662" y="3066"/>
                    </a:lnTo>
                    <a:lnTo>
                      <a:pt x="662" y="3066"/>
                    </a:lnTo>
                    <a:lnTo>
                      <a:pt x="441" y="3066"/>
                    </a:lnTo>
                    <a:lnTo>
                      <a:pt x="441" y="3066"/>
                    </a:lnTo>
                    <a:lnTo>
                      <a:pt x="294" y="3212"/>
                    </a:lnTo>
                    <a:lnTo>
                      <a:pt x="0" y="4526"/>
                    </a:lnTo>
                    <a:lnTo>
                      <a:pt x="0" y="4526"/>
                    </a:lnTo>
                    <a:lnTo>
                      <a:pt x="0" y="4818"/>
                    </a:lnTo>
                    <a:lnTo>
                      <a:pt x="0" y="4818"/>
                    </a:lnTo>
                    <a:lnTo>
                      <a:pt x="147" y="4891"/>
                    </a:lnTo>
                    <a:lnTo>
                      <a:pt x="1176" y="5109"/>
                    </a:lnTo>
                    <a:cubicBezTo>
                      <a:pt x="1225" y="5255"/>
                      <a:pt x="1275" y="5401"/>
                      <a:pt x="1324" y="5547"/>
                    </a:cubicBezTo>
                    <a:lnTo>
                      <a:pt x="294" y="5912"/>
                    </a:lnTo>
                    <a:lnTo>
                      <a:pt x="294" y="5912"/>
                    </a:lnTo>
                    <a:lnTo>
                      <a:pt x="147" y="6131"/>
                    </a:lnTo>
                    <a:lnTo>
                      <a:pt x="147" y="6277"/>
                    </a:lnTo>
                    <a:lnTo>
                      <a:pt x="662" y="7591"/>
                    </a:lnTo>
                    <a:lnTo>
                      <a:pt x="662" y="7591"/>
                    </a:lnTo>
                    <a:lnTo>
                      <a:pt x="809" y="7664"/>
                    </a:lnTo>
                    <a:lnTo>
                      <a:pt x="809" y="7664"/>
                    </a:lnTo>
                    <a:lnTo>
                      <a:pt x="1029" y="7664"/>
                    </a:lnTo>
                    <a:lnTo>
                      <a:pt x="2059" y="7299"/>
                    </a:lnTo>
                    <a:lnTo>
                      <a:pt x="2353" y="7591"/>
                    </a:lnTo>
                    <a:lnTo>
                      <a:pt x="1765" y="8540"/>
                    </a:lnTo>
                    <a:cubicBezTo>
                      <a:pt x="1750" y="8561"/>
                      <a:pt x="1736" y="8582"/>
                      <a:pt x="1721" y="8603"/>
                    </a:cubicBezTo>
                    <a:lnTo>
                      <a:pt x="1951" y="8840"/>
                    </a:lnTo>
                    <a:lnTo>
                      <a:pt x="3012" y="9567"/>
                    </a:lnTo>
                    <a:lnTo>
                      <a:pt x="3200" y="9621"/>
                    </a:lnTo>
                    <a:lnTo>
                      <a:pt x="3382" y="9562"/>
                    </a:lnTo>
                    <a:close/>
                  </a:path>
                </a:pathLst>
              </a:custGeom>
              <a:noFill/>
              <a:ln w="571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Oval 12"/>
              <p:cNvSpPr/>
              <p:nvPr/>
            </p:nvSpPr>
            <p:spPr>
              <a:xfrm>
                <a:off x="9056134" y="1752306"/>
                <a:ext cx="366317" cy="37803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grpSp>
      <p:graphicFrame>
        <p:nvGraphicFramePr>
          <p:cNvPr id="1131577" name="Group 57"/>
          <p:cNvGraphicFramePr>
            <a:graphicFrameLocks noGrp="1"/>
          </p:cNvGraphicFramePr>
          <p:nvPr/>
        </p:nvGraphicFramePr>
        <p:xfrm>
          <a:off x="2609276" y="2222500"/>
          <a:ext cx="6113084" cy="2324100"/>
        </p:xfrm>
        <a:graphic>
          <a:graphicData uri="http://schemas.openxmlformats.org/drawingml/2006/table">
            <a:tbl>
              <a:tblPr/>
              <a:tblGrid>
                <a:gridCol w="6113084"/>
              </a:tblGrid>
              <a:tr h="581025">
                <a:tc>
                  <a:txBody>
                    <a:bodyPr/>
                    <a:lstStyle/>
                    <a:p>
                      <a:pPr marL="338138" lvl="1" indent="4763">
                        <a:lnSpc>
                          <a:spcPct val="110000"/>
                        </a:lnSpc>
                        <a:spcAft>
                          <a:spcPts val="1200"/>
                        </a:spcAft>
                        <a:buClr>
                          <a:schemeClr val="accent2"/>
                        </a:buClr>
                        <a:buFont typeface="Wingdings" pitchFamily="2" charset="2"/>
                        <a:buNone/>
                      </a:pPr>
                      <a:r>
                        <a:rPr lang="en-US" sz="1800" b="1" dirty="0" smtClean="0">
                          <a:solidFill>
                            <a:schemeClr val="tx1"/>
                          </a:solidFill>
                        </a:rPr>
                        <a:t>Capgemini Oracle Practice Overview</a:t>
                      </a:r>
                      <a:endParaRPr lang="en-US" sz="1800" b="1" dirty="0">
                        <a:solidFill>
                          <a:schemeClr val="tx1"/>
                        </a:solidFill>
                      </a:endParaRPr>
                    </a:p>
                  </a:txBody>
                  <a:tcPr anchor="ctr" horzOverflow="overflow">
                    <a:lnL cap="flat">
                      <a:noFill/>
                    </a:lnL>
                    <a:lnR cap="flat">
                      <a:noFill/>
                    </a:lnR>
                    <a:lnT w="12700" cap="flat" cmpd="sng" algn="ctr">
                      <a:solidFill>
                        <a:schemeClr val="folHlink"/>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gradFill flip="none" rotWithShape="1">
                      <a:gsLst>
                        <a:gs pos="0">
                          <a:schemeClr val="accent6">
                            <a:lumMod val="60000"/>
                            <a:lumOff val="40000"/>
                          </a:schemeClr>
                        </a:gs>
                        <a:gs pos="100000">
                          <a:schemeClr val="bg1"/>
                        </a:gs>
                      </a:gsLst>
                      <a:lin ang="0" scaled="1"/>
                      <a:tileRect/>
                    </a:gradFill>
                  </a:tcPr>
                </a:tc>
              </a:tr>
              <a:tr h="581025">
                <a:tc>
                  <a:txBody>
                    <a:bodyPr/>
                    <a:lstStyle/>
                    <a:p>
                      <a:pPr marL="342900" marR="0" lvl="1" indent="0" algn="l" defTabSz="914400" rtl="0" eaLnBrk="1" fontAlgn="auto" latinLnBrk="0" hangingPunct="1">
                        <a:lnSpc>
                          <a:spcPct val="110000"/>
                        </a:lnSpc>
                        <a:spcBef>
                          <a:spcPts val="0"/>
                        </a:spcBef>
                        <a:spcAft>
                          <a:spcPts val="1200"/>
                        </a:spcAft>
                        <a:buClr>
                          <a:schemeClr val="accent2"/>
                        </a:buClr>
                        <a:buSzTx/>
                        <a:buFont typeface="Wingdings" pitchFamily="2" charset="2"/>
                        <a:buNone/>
                        <a:tabLst/>
                        <a:defRPr/>
                      </a:pPr>
                      <a:r>
                        <a:rPr lang="en-US" sz="1800" b="1" dirty="0" smtClean="0">
                          <a:solidFill>
                            <a:schemeClr val="tx1"/>
                          </a:solidFill>
                        </a:rPr>
                        <a:t>Analyst Reporting</a:t>
                      </a:r>
                    </a:p>
                  </a:txBody>
                  <a:tcPr anchor="ctr" horzOverflow="overflow">
                    <a:lnL cap="flat">
                      <a:noFill/>
                    </a:lnL>
                    <a:lnR cap="flat">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r h="581025">
                <a:tc>
                  <a:txBody>
                    <a:bodyPr/>
                    <a:lstStyle/>
                    <a:p>
                      <a:pPr marL="342900" lvl="1" indent="0">
                        <a:lnSpc>
                          <a:spcPct val="110000"/>
                        </a:lnSpc>
                        <a:spcAft>
                          <a:spcPts val="1200"/>
                        </a:spcAft>
                        <a:buClr>
                          <a:schemeClr val="accent2"/>
                        </a:buClr>
                        <a:buFont typeface="Wingdings" pitchFamily="2" charset="2"/>
                        <a:buNone/>
                      </a:pPr>
                      <a:r>
                        <a:rPr lang="en-US" sz="1800" b="1" kern="1200" baseline="0" dirty="0" smtClean="0">
                          <a:solidFill>
                            <a:schemeClr val="tx1"/>
                          </a:solidFill>
                          <a:latin typeface="+mn-lt"/>
                          <a:ea typeface="+mn-ea"/>
                          <a:cs typeface="+mn-cs"/>
                        </a:rPr>
                        <a:t>Methodology &amp; Delivery Models</a:t>
                      </a:r>
                      <a:endParaRPr lang="en-US" sz="1800" b="1" kern="1200" dirty="0">
                        <a:solidFill>
                          <a:schemeClr val="tx1"/>
                        </a:solidFill>
                        <a:latin typeface="+mn-lt"/>
                        <a:ea typeface="+mn-ea"/>
                        <a:cs typeface="+mn-cs"/>
                      </a:endParaRPr>
                    </a:p>
                  </a:txBody>
                  <a:tcPr anchor="ctr" horzOverflow="overflow">
                    <a:lnL cap="flat">
                      <a:noFill/>
                    </a:lnL>
                    <a:lnR cap="flat">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r h="581025">
                <a:tc>
                  <a:txBody>
                    <a:bodyPr/>
                    <a:lstStyle/>
                    <a:p>
                      <a:pPr marL="342900" lvl="1" indent="0">
                        <a:lnSpc>
                          <a:spcPct val="110000"/>
                        </a:lnSpc>
                        <a:spcAft>
                          <a:spcPts val="1200"/>
                        </a:spcAft>
                        <a:buClr>
                          <a:schemeClr val="accent2"/>
                        </a:buClr>
                        <a:buFont typeface="Wingdings" pitchFamily="2" charset="2"/>
                        <a:buNone/>
                      </a:pPr>
                      <a:r>
                        <a:rPr lang="en-US" sz="1800" b="1" kern="1200" dirty="0" smtClean="0">
                          <a:solidFill>
                            <a:schemeClr val="tx1"/>
                          </a:solidFill>
                          <a:latin typeface="+mn-lt"/>
                          <a:ea typeface="+mn-ea"/>
                          <a:cs typeface="+mn-cs"/>
                        </a:rPr>
                        <a:t>Solutions &amp; Accelerators</a:t>
                      </a:r>
                      <a:endParaRPr lang="en-US" sz="1800" b="1" kern="1200" dirty="0">
                        <a:solidFill>
                          <a:schemeClr val="tx1"/>
                        </a:solidFill>
                        <a:latin typeface="+mn-lt"/>
                        <a:ea typeface="+mn-ea"/>
                        <a:cs typeface="+mn-cs"/>
                      </a:endParaRPr>
                    </a:p>
                  </a:txBody>
                  <a:tcPr anchor="ctr" horzOverflow="overflow">
                    <a:lnL cap="flat">
                      <a:noFill/>
                    </a:lnL>
                    <a:lnR cap="flat">
                      <a:noFill/>
                    </a:lnR>
                    <a:lnT w="12700" cap="flat" cmpd="sng" algn="ctr">
                      <a:solidFill>
                        <a:schemeClr val="accent6"/>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6500531" y="1028109"/>
            <a:ext cx="1133814" cy="2811439"/>
          </a:xfrm>
          <a:prstGeom prst="roundRect">
            <a:avLst/>
          </a:prstGeom>
          <a:gradFill>
            <a:gsLst>
              <a:gs pos="0">
                <a:schemeClr val="accent3"/>
              </a:gs>
              <a:gs pos="39999">
                <a:schemeClr val="accent3">
                  <a:lumMod val="40000"/>
                  <a:lumOff val="60000"/>
                </a:schemeClr>
              </a:gs>
              <a:gs pos="39999">
                <a:schemeClr val="bg1"/>
              </a:gs>
            </a:gsLst>
            <a:lin ang="8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49" name="Rounded Rectangle 48"/>
          <p:cNvSpPr/>
          <p:nvPr/>
        </p:nvSpPr>
        <p:spPr>
          <a:xfrm>
            <a:off x="7762443" y="1016732"/>
            <a:ext cx="1133814" cy="2811439"/>
          </a:xfrm>
          <a:prstGeom prst="roundRect">
            <a:avLst/>
          </a:prstGeom>
          <a:gradFill>
            <a:gsLst>
              <a:gs pos="0">
                <a:schemeClr val="accent3"/>
              </a:gs>
              <a:gs pos="39999">
                <a:schemeClr val="accent3">
                  <a:lumMod val="40000"/>
                  <a:lumOff val="60000"/>
                </a:schemeClr>
              </a:gs>
              <a:gs pos="39999">
                <a:schemeClr val="bg1"/>
              </a:gs>
            </a:gsLst>
            <a:lin ang="8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21" name="Title 20"/>
          <p:cNvSpPr>
            <a:spLocks noGrp="1"/>
          </p:cNvSpPr>
          <p:nvPr>
            <p:ph type="title"/>
          </p:nvPr>
        </p:nvSpPr>
        <p:spPr/>
        <p:txBody>
          <a:bodyPr/>
          <a:lstStyle/>
          <a:p>
            <a:r>
              <a:rPr lang="en-US" sz="2000" dirty="0" smtClean="0"/>
              <a:t>Oracle Global Delivery Center (Offshore)</a:t>
            </a:r>
            <a:endParaRPr lang="en-US" sz="2000" dirty="0"/>
          </a:p>
        </p:txBody>
      </p:sp>
      <p:pic>
        <p:nvPicPr>
          <p:cNvPr id="22" name="Picture 21" descr="O_DiamondPartner_CMYK.jpg"/>
          <p:cNvPicPr>
            <a:picLocks noChangeAspect="1"/>
          </p:cNvPicPr>
          <p:nvPr/>
        </p:nvPicPr>
        <p:blipFill>
          <a:blip r:embed="rId3" cstate="print"/>
          <a:srcRect t="14605" b="19439"/>
          <a:stretch>
            <a:fillRect/>
          </a:stretch>
        </p:blipFill>
        <p:spPr>
          <a:xfrm>
            <a:off x="6674130" y="249000"/>
            <a:ext cx="2395728" cy="347784"/>
          </a:xfrm>
          <a:prstGeom prst="rect">
            <a:avLst/>
          </a:prstGeom>
        </p:spPr>
      </p:pic>
      <p:sp>
        <p:nvSpPr>
          <p:cNvPr id="50" name="TextBox 49"/>
          <p:cNvSpPr txBox="1"/>
          <p:nvPr/>
        </p:nvSpPr>
        <p:spPr>
          <a:xfrm>
            <a:off x="6840677" y="1460155"/>
            <a:ext cx="617299" cy="307777"/>
          </a:xfrm>
          <a:prstGeom prst="rect">
            <a:avLst/>
          </a:prstGeom>
          <a:noFill/>
        </p:spPr>
        <p:txBody>
          <a:bodyPr wrap="square" rtlCol="0">
            <a:spAutoFit/>
          </a:bodyPr>
          <a:lstStyle/>
          <a:p>
            <a:r>
              <a:rPr lang="en-US" sz="1400" b="1" dirty="0" smtClean="0">
                <a:solidFill>
                  <a:schemeClr val="tx2">
                    <a:lumMod val="50000"/>
                  </a:schemeClr>
                </a:solidFill>
              </a:rPr>
              <a:t>1540</a:t>
            </a:r>
          </a:p>
        </p:txBody>
      </p:sp>
      <p:sp>
        <p:nvSpPr>
          <p:cNvPr id="51" name="TextBox 50"/>
          <p:cNvSpPr txBox="1"/>
          <p:nvPr/>
        </p:nvSpPr>
        <p:spPr>
          <a:xfrm>
            <a:off x="6880569" y="2036220"/>
            <a:ext cx="617299" cy="307777"/>
          </a:xfrm>
          <a:prstGeom prst="rect">
            <a:avLst/>
          </a:prstGeom>
          <a:noFill/>
        </p:spPr>
        <p:txBody>
          <a:bodyPr wrap="square" rtlCol="0">
            <a:spAutoFit/>
          </a:bodyPr>
          <a:lstStyle/>
          <a:p>
            <a:r>
              <a:rPr lang="en-US" sz="1400" b="1" dirty="0" smtClean="0">
                <a:solidFill>
                  <a:schemeClr val="tx2">
                    <a:lumMod val="50000"/>
                  </a:schemeClr>
                </a:solidFill>
              </a:rPr>
              <a:t>500</a:t>
            </a:r>
          </a:p>
        </p:txBody>
      </p:sp>
      <p:sp>
        <p:nvSpPr>
          <p:cNvPr id="52" name="TextBox 51"/>
          <p:cNvSpPr txBox="1"/>
          <p:nvPr/>
        </p:nvSpPr>
        <p:spPr>
          <a:xfrm>
            <a:off x="6870068" y="2693174"/>
            <a:ext cx="617299" cy="307777"/>
          </a:xfrm>
          <a:prstGeom prst="rect">
            <a:avLst/>
          </a:prstGeom>
          <a:noFill/>
        </p:spPr>
        <p:txBody>
          <a:bodyPr wrap="square" rtlCol="0">
            <a:spAutoFit/>
          </a:bodyPr>
          <a:lstStyle/>
          <a:p>
            <a:r>
              <a:rPr lang="en-US" sz="1400" b="1" dirty="0" smtClean="0">
                <a:solidFill>
                  <a:schemeClr val="tx2">
                    <a:lumMod val="50000"/>
                  </a:schemeClr>
                </a:solidFill>
              </a:rPr>
              <a:t>700</a:t>
            </a:r>
          </a:p>
        </p:txBody>
      </p:sp>
      <p:sp>
        <p:nvSpPr>
          <p:cNvPr id="53" name="TextBox 52"/>
          <p:cNvSpPr txBox="1"/>
          <p:nvPr/>
        </p:nvSpPr>
        <p:spPr>
          <a:xfrm>
            <a:off x="6872165" y="3301243"/>
            <a:ext cx="617299" cy="307777"/>
          </a:xfrm>
          <a:prstGeom prst="rect">
            <a:avLst/>
          </a:prstGeom>
          <a:noFill/>
        </p:spPr>
        <p:txBody>
          <a:bodyPr wrap="square" rtlCol="0">
            <a:spAutoFit/>
          </a:bodyPr>
          <a:lstStyle/>
          <a:p>
            <a:r>
              <a:rPr lang="en-US" sz="1400" b="1" dirty="0" smtClean="0">
                <a:solidFill>
                  <a:schemeClr val="tx2">
                    <a:lumMod val="50000"/>
                  </a:schemeClr>
                </a:solidFill>
              </a:rPr>
              <a:t>955</a:t>
            </a:r>
          </a:p>
        </p:txBody>
      </p:sp>
      <p:sp>
        <p:nvSpPr>
          <p:cNvPr id="54" name="TextBox 53"/>
          <p:cNvSpPr txBox="1"/>
          <p:nvPr/>
        </p:nvSpPr>
        <p:spPr>
          <a:xfrm>
            <a:off x="8077394" y="1448780"/>
            <a:ext cx="617299" cy="307777"/>
          </a:xfrm>
          <a:prstGeom prst="rect">
            <a:avLst/>
          </a:prstGeom>
          <a:noFill/>
        </p:spPr>
        <p:txBody>
          <a:bodyPr wrap="square" rtlCol="0">
            <a:spAutoFit/>
          </a:bodyPr>
          <a:lstStyle/>
          <a:p>
            <a:r>
              <a:rPr lang="en-US" sz="1400" b="1" dirty="0" smtClean="0">
                <a:solidFill>
                  <a:schemeClr val="tx2">
                    <a:lumMod val="50000"/>
                  </a:schemeClr>
                </a:solidFill>
              </a:rPr>
              <a:t>780</a:t>
            </a:r>
          </a:p>
        </p:txBody>
      </p:sp>
      <p:sp>
        <p:nvSpPr>
          <p:cNvPr id="55" name="TextBox 54"/>
          <p:cNvSpPr txBox="1"/>
          <p:nvPr/>
        </p:nvSpPr>
        <p:spPr>
          <a:xfrm>
            <a:off x="8117285" y="2024844"/>
            <a:ext cx="617299" cy="307777"/>
          </a:xfrm>
          <a:prstGeom prst="rect">
            <a:avLst/>
          </a:prstGeom>
          <a:noFill/>
        </p:spPr>
        <p:txBody>
          <a:bodyPr wrap="square" rtlCol="0">
            <a:spAutoFit/>
          </a:bodyPr>
          <a:lstStyle/>
          <a:p>
            <a:r>
              <a:rPr lang="en-US" sz="1400" b="1" dirty="0" smtClean="0">
                <a:solidFill>
                  <a:schemeClr val="tx2">
                    <a:lumMod val="50000"/>
                  </a:schemeClr>
                </a:solidFill>
              </a:rPr>
              <a:t>200</a:t>
            </a:r>
          </a:p>
        </p:txBody>
      </p:sp>
      <p:sp>
        <p:nvSpPr>
          <p:cNvPr id="56" name="TextBox 55"/>
          <p:cNvSpPr txBox="1"/>
          <p:nvPr/>
        </p:nvSpPr>
        <p:spPr>
          <a:xfrm>
            <a:off x="8106784" y="2681798"/>
            <a:ext cx="617299" cy="307777"/>
          </a:xfrm>
          <a:prstGeom prst="rect">
            <a:avLst/>
          </a:prstGeom>
          <a:noFill/>
        </p:spPr>
        <p:txBody>
          <a:bodyPr wrap="square" rtlCol="0">
            <a:spAutoFit/>
          </a:bodyPr>
          <a:lstStyle/>
          <a:p>
            <a:r>
              <a:rPr lang="en-US" sz="1400" b="1" dirty="0" smtClean="0">
                <a:solidFill>
                  <a:schemeClr val="tx2">
                    <a:lumMod val="50000"/>
                  </a:schemeClr>
                </a:solidFill>
              </a:rPr>
              <a:t>250</a:t>
            </a:r>
          </a:p>
        </p:txBody>
      </p:sp>
      <p:sp>
        <p:nvSpPr>
          <p:cNvPr id="57" name="TextBox 56"/>
          <p:cNvSpPr txBox="1"/>
          <p:nvPr/>
        </p:nvSpPr>
        <p:spPr>
          <a:xfrm>
            <a:off x="8108882" y="3289867"/>
            <a:ext cx="617299" cy="307777"/>
          </a:xfrm>
          <a:prstGeom prst="rect">
            <a:avLst/>
          </a:prstGeom>
          <a:noFill/>
        </p:spPr>
        <p:txBody>
          <a:bodyPr wrap="square" rtlCol="0">
            <a:spAutoFit/>
          </a:bodyPr>
          <a:lstStyle/>
          <a:p>
            <a:r>
              <a:rPr lang="en-US" sz="1400" b="1" dirty="0" smtClean="0">
                <a:solidFill>
                  <a:schemeClr val="tx2">
                    <a:lumMod val="50000"/>
                  </a:schemeClr>
                </a:solidFill>
              </a:rPr>
              <a:t>435</a:t>
            </a:r>
          </a:p>
        </p:txBody>
      </p:sp>
      <p:sp>
        <p:nvSpPr>
          <p:cNvPr id="61" name="TextBox 60"/>
          <p:cNvSpPr txBox="1"/>
          <p:nvPr/>
        </p:nvSpPr>
        <p:spPr>
          <a:xfrm>
            <a:off x="6500534" y="1016732"/>
            <a:ext cx="1133814" cy="284693"/>
          </a:xfrm>
          <a:prstGeom prst="rect">
            <a:avLst/>
          </a:prstGeom>
          <a:noFill/>
        </p:spPr>
        <p:txBody>
          <a:bodyPr wrap="square" rtlCol="0">
            <a:spAutoFit/>
          </a:bodyPr>
          <a:lstStyle/>
          <a:p>
            <a:pPr algn="ctr"/>
            <a:r>
              <a:rPr lang="en-US" sz="1250" b="1" i="1" dirty="0" smtClean="0"/>
              <a:t>GLOBAL HC</a:t>
            </a:r>
          </a:p>
        </p:txBody>
      </p:sp>
      <p:sp>
        <p:nvSpPr>
          <p:cNvPr id="62" name="TextBox 61"/>
          <p:cNvSpPr txBox="1"/>
          <p:nvPr/>
        </p:nvSpPr>
        <p:spPr>
          <a:xfrm>
            <a:off x="7762446" y="1019004"/>
            <a:ext cx="1133814" cy="292388"/>
          </a:xfrm>
          <a:prstGeom prst="rect">
            <a:avLst/>
          </a:prstGeom>
          <a:noFill/>
        </p:spPr>
        <p:txBody>
          <a:bodyPr wrap="square" rtlCol="0">
            <a:spAutoFit/>
          </a:bodyPr>
          <a:lstStyle/>
          <a:p>
            <a:pPr algn="ctr"/>
            <a:r>
              <a:rPr lang="en-US" sz="1250" b="1" i="1" dirty="0" smtClean="0"/>
              <a:t>India HC</a:t>
            </a:r>
          </a:p>
        </p:txBody>
      </p:sp>
      <p:cxnSp>
        <p:nvCxnSpPr>
          <p:cNvPr id="72" name="Straight Connector 71"/>
          <p:cNvCxnSpPr/>
          <p:nvPr/>
        </p:nvCxnSpPr>
        <p:spPr>
          <a:xfrm>
            <a:off x="4604558" y="1064525"/>
            <a:ext cx="50392" cy="5295331"/>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4793543" y="2519022"/>
            <a:ext cx="4270696" cy="557258"/>
          </a:xfrm>
          <a:prstGeom prst="roundRect">
            <a:avLst/>
          </a:prstGeom>
          <a:solidFill>
            <a:schemeClr val="accent1">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47" name="Rounded Rectangle 46"/>
          <p:cNvSpPr/>
          <p:nvPr/>
        </p:nvSpPr>
        <p:spPr>
          <a:xfrm>
            <a:off x="4806141" y="3118027"/>
            <a:ext cx="4270696" cy="557258"/>
          </a:xfrm>
          <a:prstGeom prst="roundRect">
            <a:avLst/>
          </a:prstGeom>
          <a:solidFill>
            <a:schemeClr val="accent1">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44" name="Rounded Rectangle 43"/>
          <p:cNvSpPr/>
          <p:nvPr/>
        </p:nvSpPr>
        <p:spPr>
          <a:xfrm>
            <a:off x="4778847" y="1304764"/>
            <a:ext cx="4270696" cy="557258"/>
          </a:xfrm>
          <a:prstGeom prst="roundRect">
            <a:avLst/>
          </a:prstGeom>
          <a:solidFill>
            <a:schemeClr val="accent1">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45" name="Rounded Rectangle 44"/>
          <p:cNvSpPr/>
          <p:nvPr/>
        </p:nvSpPr>
        <p:spPr>
          <a:xfrm>
            <a:off x="4793543" y="1906954"/>
            <a:ext cx="4270696" cy="557258"/>
          </a:xfrm>
          <a:prstGeom prst="roundRect">
            <a:avLst/>
          </a:prstGeom>
          <a:solidFill>
            <a:schemeClr val="accent1">
              <a:alpha val="3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39" name="Rounded Rectangle 38"/>
          <p:cNvSpPr/>
          <p:nvPr/>
        </p:nvSpPr>
        <p:spPr>
          <a:xfrm>
            <a:off x="251520" y="1294736"/>
            <a:ext cx="4162715" cy="424755"/>
          </a:xfrm>
          <a:prstGeom prst="roundRect">
            <a:avLst/>
          </a:prstGeom>
          <a:solidFill>
            <a:srgbClr val="4BACC6"/>
          </a:solidFill>
          <a:ln w="9525" cap="flat" cmpd="sng" algn="ctr">
            <a:noFill/>
            <a:prstDash val="solid"/>
          </a:ln>
          <a:effectLst>
            <a:outerShdw blurRad="50800" dist="38099" dir="2700015" rotWithShape="0">
              <a:scrgbClr r="0" g="0" b="0">
                <a:alpha val="40000"/>
              </a:scrgbClr>
            </a:outerShdw>
          </a:effectLst>
        </p:spPr>
        <p:txBody>
          <a:bodyPr rtlCol="0" anchor="ctr"/>
          <a:lstStyle/>
          <a:p>
            <a:pPr eaLnBrk="0" hangingPunct="0">
              <a:spcAft>
                <a:spcPts val="300"/>
              </a:spcAft>
              <a:defRPr/>
            </a:pPr>
            <a:r>
              <a:rPr lang="en-US" sz="1500" b="1" dirty="0" smtClean="0"/>
              <a:t>Industrialized Delivery Platform (IDP)</a:t>
            </a:r>
          </a:p>
        </p:txBody>
      </p:sp>
      <p:sp>
        <p:nvSpPr>
          <p:cNvPr id="71" name="Isosceles Triangle 70"/>
          <p:cNvSpPr/>
          <p:nvPr/>
        </p:nvSpPr>
        <p:spPr>
          <a:xfrm rot="10800000">
            <a:off x="277180" y="1764098"/>
            <a:ext cx="4114800" cy="182880"/>
          </a:xfrm>
          <a:prstGeom prst="triangle">
            <a:avLst/>
          </a:prstGeom>
          <a:solidFill>
            <a:srgbClr val="4BACC6"/>
          </a:solidFill>
          <a:ln w="9525" cap="flat" cmpd="sng" algn="ctr">
            <a:noFill/>
            <a:prstDash val="solid"/>
          </a:ln>
          <a:effectLst>
            <a:outerShdw blurRad="50800" dist="38099" dir="2700015" rotWithShape="0">
              <a:scrgbClr r="0" g="0" b="0">
                <a:alpha val="40000"/>
              </a:sc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smtClean="0">
              <a:ln>
                <a:noFill/>
              </a:ln>
              <a:solidFill>
                <a:srgbClr val="000000">
                  <a:lumMod val="75000"/>
                  <a:lumOff val="25000"/>
                </a:srgbClr>
              </a:solidFill>
              <a:effectLst/>
              <a:uLnTx/>
              <a:uFillTx/>
              <a:ea typeface="+mn-ea"/>
              <a:cs typeface="Arial" pitchFamily="34" charset="0"/>
            </a:endParaRPr>
          </a:p>
        </p:txBody>
      </p:sp>
      <p:sp>
        <p:nvSpPr>
          <p:cNvPr id="74" name="Rectangle 73"/>
          <p:cNvSpPr/>
          <p:nvPr/>
        </p:nvSpPr>
        <p:spPr>
          <a:xfrm>
            <a:off x="4835510" y="4509120"/>
            <a:ext cx="4148470" cy="171051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t"/>
          <a:lstStyle/>
          <a:p>
            <a:pPr marL="157443" indent="-157443">
              <a:spcAft>
                <a:spcPts val="184"/>
              </a:spcAft>
              <a:buClr>
                <a:srgbClr val="FFBC1D"/>
              </a:buClr>
              <a:buFont typeface="Wingdings" pitchFamily="2" charset="2"/>
              <a:buChar char="§"/>
            </a:pPr>
            <a:endParaRPr lang="en-US" sz="1100" dirty="0" smtClean="0">
              <a:solidFill>
                <a:srgbClr val="998C85">
                  <a:lumMod val="50000"/>
                </a:srgbClr>
              </a:solidFill>
            </a:endParaRPr>
          </a:p>
        </p:txBody>
      </p:sp>
      <p:sp>
        <p:nvSpPr>
          <p:cNvPr id="75" name="Round Single Corner Rectangle 74"/>
          <p:cNvSpPr/>
          <p:nvPr/>
        </p:nvSpPr>
        <p:spPr>
          <a:xfrm>
            <a:off x="4836874" y="4187924"/>
            <a:ext cx="4169965" cy="300627"/>
          </a:xfrm>
          <a:prstGeom prst="round1Rect">
            <a:avLst>
              <a:gd name="adj" fmla="val 50000"/>
            </a:avLst>
          </a:prstGeom>
          <a:solidFill>
            <a:srgbClr val="EE8E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r>
              <a:rPr lang="en-US" sz="1500" b="1" i="1" dirty="0" smtClean="0">
                <a:solidFill>
                  <a:schemeClr val="bg1"/>
                </a:solidFill>
              </a:rPr>
              <a:t>Strong Team Delivering Value for</a:t>
            </a:r>
          </a:p>
        </p:txBody>
      </p:sp>
      <p:pic>
        <p:nvPicPr>
          <p:cNvPr id="42" name="Picture 5"/>
          <p:cNvPicPr>
            <a:picLocks noChangeArrowheads="1"/>
          </p:cNvPicPr>
          <p:nvPr/>
        </p:nvPicPr>
        <p:blipFill>
          <a:blip r:embed="rId4" cstate="print"/>
          <a:stretch>
            <a:fillRect/>
          </a:stretch>
        </p:blipFill>
        <p:spPr bwMode="auto">
          <a:xfrm>
            <a:off x="5028310" y="3180892"/>
            <a:ext cx="1051560" cy="365760"/>
          </a:xfrm>
          <a:prstGeom prst="rect">
            <a:avLst/>
          </a:prstGeom>
          <a:noFill/>
          <a:ln w="9525">
            <a:noFill/>
            <a:miter lim="800000"/>
            <a:headEnd/>
            <a:tailEnd/>
          </a:ln>
        </p:spPr>
      </p:pic>
      <p:pic>
        <p:nvPicPr>
          <p:cNvPr id="40" name="Picture 3"/>
          <p:cNvPicPr>
            <a:picLocks noChangeAspect="1" noChangeArrowheads="1"/>
          </p:cNvPicPr>
          <p:nvPr/>
        </p:nvPicPr>
        <p:blipFill>
          <a:blip r:embed="rId5" cstate="print"/>
          <a:srcRect/>
          <a:stretch>
            <a:fillRect/>
          </a:stretch>
        </p:blipFill>
        <p:spPr bwMode="auto">
          <a:xfrm>
            <a:off x="5013961" y="1390627"/>
            <a:ext cx="1046831" cy="365760"/>
          </a:xfrm>
          <a:prstGeom prst="rect">
            <a:avLst/>
          </a:prstGeom>
          <a:noFill/>
          <a:ln w="9525">
            <a:noFill/>
            <a:miter lim="800000"/>
            <a:headEnd/>
            <a:tailEnd/>
          </a:ln>
        </p:spPr>
      </p:pic>
      <p:pic>
        <p:nvPicPr>
          <p:cNvPr id="828418" name="Picture 2" descr="D:\Users\sucpooja\Desktop\800px-PeopleSoft_logo.jpg"/>
          <p:cNvPicPr preferRelativeResize="0">
            <a:picLocks noChangeArrowheads="1"/>
          </p:cNvPicPr>
          <p:nvPr/>
        </p:nvPicPr>
        <p:blipFill>
          <a:blip r:embed="rId6" cstate="print"/>
          <a:srcRect/>
          <a:stretch>
            <a:fillRect/>
          </a:stretch>
        </p:blipFill>
        <p:spPr bwMode="auto">
          <a:xfrm>
            <a:off x="5033756" y="2636912"/>
            <a:ext cx="1051560" cy="365760"/>
          </a:xfrm>
          <a:prstGeom prst="rect">
            <a:avLst/>
          </a:prstGeom>
          <a:noFill/>
        </p:spPr>
      </p:pic>
      <p:pic>
        <p:nvPicPr>
          <p:cNvPr id="2" name="Picture 2"/>
          <p:cNvPicPr preferRelativeResize="0">
            <a:picLocks noChangeArrowheads="1"/>
          </p:cNvPicPr>
          <p:nvPr/>
        </p:nvPicPr>
        <p:blipFill>
          <a:blip r:embed="rId7" cstate="print"/>
          <a:stretch>
            <a:fillRect/>
          </a:stretch>
        </p:blipFill>
        <p:spPr bwMode="auto">
          <a:xfrm>
            <a:off x="5040052" y="1994401"/>
            <a:ext cx="1051560" cy="365760"/>
          </a:xfrm>
          <a:prstGeom prst="rect">
            <a:avLst/>
          </a:prstGeom>
          <a:noFill/>
          <a:ln w="9525">
            <a:noFill/>
            <a:miter lim="800000"/>
            <a:headEnd/>
            <a:tailEnd/>
          </a:ln>
        </p:spPr>
      </p:pic>
      <p:pic>
        <p:nvPicPr>
          <p:cNvPr id="41" name="Picture 2" descr="https://encrypted-tbn0.gstatic.com/images?q=tbn:ANd9GcQqwW59b9HYTdKmDCj9_rcS_57YKNXD6KE4T3ZS8k4YRMkSdZZs"/>
          <p:cNvPicPr>
            <a:picLocks noChangeAspect="1" noChangeArrowheads="1"/>
          </p:cNvPicPr>
          <p:nvPr/>
        </p:nvPicPr>
        <p:blipFill>
          <a:blip r:embed="rId8" cstate="print"/>
          <a:srcRect/>
          <a:stretch>
            <a:fillRect/>
          </a:stretch>
        </p:blipFill>
        <p:spPr bwMode="auto">
          <a:xfrm>
            <a:off x="7940671" y="4875939"/>
            <a:ext cx="949523" cy="425269"/>
          </a:xfrm>
          <a:prstGeom prst="rect">
            <a:avLst/>
          </a:prstGeom>
          <a:noFill/>
        </p:spPr>
      </p:pic>
      <p:pic>
        <p:nvPicPr>
          <p:cNvPr id="43" name="Picture 1"/>
          <p:cNvPicPr>
            <a:picLocks noChangeAspect="1" noChangeArrowheads="1"/>
          </p:cNvPicPr>
          <p:nvPr/>
        </p:nvPicPr>
        <p:blipFill>
          <a:blip r:embed="rId9" cstate="print"/>
          <a:srcRect/>
          <a:stretch>
            <a:fillRect/>
          </a:stretch>
        </p:blipFill>
        <p:spPr bwMode="auto">
          <a:xfrm>
            <a:off x="6439731" y="5498528"/>
            <a:ext cx="1600547" cy="485695"/>
          </a:xfrm>
          <a:prstGeom prst="rect">
            <a:avLst/>
          </a:prstGeom>
          <a:noFill/>
          <a:ln w="9525">
            <a:noFill/>
            <a:miter lim="800000"/>
            <a:headEnd/>
            <a:tailEnd/>
          </a:ln>
        </p:spPr>
      </p:pic>
      <p:pic>
        <p:nvPicPr>
          <p:cNvPr id="59" name="Picture 16" descr="https://encrypted-tbn2.gstatic.com/images?q=tbn:ANd9GcRRSFqAn_-MzgfTCLIxVjYFrl0fonrAV6xvOzL1TcgROj0DURRw-ama8wgP">
            <a:hlinkClick r:id="rId10"/>
          </p:cNvPr>
          <p:cNvPicPr>
            <a:picLocks noChangeAspect="1" noChangeArrowheads="1"/>
          </p:cNvPicPr>
          <p:nvPr/>
        </p:nvPicPr>
        <p:blipFill>
          <a:blip r:embed="rId11" cstate="print"/>
          <a:srcRect/>
          <a:stretch>
            <a:fillRect/>
          </a:stretch>
        </p:blipFill>
        <p:spPr bwMode="auto">
          <a:xfrm>
            <a:off x="8076977" y="5364377"/>
            <a:ext cx="890879" cy="334827"/>
          </a:xfrm>
          <a:prstGeom prst="rect">
            <a:avLst/>
          </a:prstGeom>
          <a:noFill/>
        </p:spPr>
      </p:pic>
      <p:pic>
        <p:nvPicPr>
          <p:cNvPr id="60" name="Picture 72" descr="siemens_logo"/>
          <p:cNvPicPr>
            <a:picLocks noChangeAspect="1" noChangeArrowheads="1"/>
          </p:cNvPicPr>
          <p:nvPr/>
        </p:nvPicPr>
        <p:blipFill>
          <a:blip r:embed="rId12" cstate="print"/>
          <a:srcRect/>
          <a:stretch>
            <a:fillRect/>
          </a:stretch>
        </p:blipFill>
        <p:spPr bwMode="gray">
          <a:xfrm>
            <a:off x="8117284" y="5805264"/>
            <a:ext cx="772909" cy="333414"/>
          </a:xfrm>
          <a:prstGeom prst="rect">
            <a:avLst/>
          </a:prstGeom>
          <a:noFill/>
          <a:ln w="9525">
            <a:noFill/>
            <a:miter lim="800000"/>
            <a:headEnd/>
            <a:tailEnd/>
          </a:ln>
        </p:spPr>
      </p:pic>
      <p:pic>
        <p:nvPicPr>
          <p:cNvPr id="63" name="Picture 8" descr="https://encrypted-tbn3.gstatic.com/images?q=tbn:ANd9GcTbu1l4vtCw_5jAoA0Wkxpeqekfb6iCE9eSvc9vm84tR7C1WMcBBRflnqc">
            <a:hlinkClick r:id="rId13"/>
          </p:cNvPr>
          <p:cNvPicPr>
            <a:picLocks noChangeAspect="1" noChangeArrowheads="1"/>
          </p:cNvPicPr>
          <p:nvPr/>
        </p:nvPicPr>
        <p:blipFill>
          <a:blip r:embed="rId14" cstate="print"/>
          <a:srcRect/>
          <a:stretch>
            <a:fillRect/>
          </a:stretch>
        </p:blipFill>
        <p:spPr bwMode="auto">
          <a:xfrm>
            <a:off x="7079944" y="5122487"/>
            <a:ext cx="916350" cy="409303"/>
          </a:xfrm>
          <a:prstGeom prst="rect">
            <a:avLst/>
          </a:prstGeom>
          <a:noFill/>
        </p:spPr>
      </p:pic>
      <p:pic>
        <p:nvPicPr>
          <p:cNvPr id="64" name="Picture 2" descr="Dresser-Rand® - Bringing energy and the environment into harmony.™">
            <a:hlinkClick r:id="rId15"/>
          </p:cNvPr>
          <p:cNvPicPr>
            <a:picLocks noChangeAspect="1" noChangeArrowheads="1"/>
          </p:cNvPicPr>
          <p:nvPr/>
        </p:nvPicPr>
        <p:blipFill>
          <a:blip r:embed="rId16" cstate="print"/>
          <a:srcRect/>
          <a:stretch>
            <a:fillRect/>
          </a:stretch>
        </p:blipFill>
        <p:spPr bwMode="auto">
          <a:xfrm>
            <a:off x="7030445" y="5937433"/>
            <a:ext cx="913844" cy="240260"/>
          </a:xfrm>
          <a:prstGeom prst="rect">
            <a:avLst/>
          </a:prstGeom>
          <a:noFill/>
        </p:spPr>
      </p:pic>
      <p:pic>
        <p:nvPicPr>
          <p:cNvPr id="65" name="Picture 2" descr="https://encrypted-tbn1.gstatic.com/images?q=tbn:ANd9GcTbGigm8t_CVcVKI0sRX6OwcQs60Q3VVBUwTGQg5KV1ZPf6q75MgA"/>
          <p:cNvPicPr>
            <a:picLocks noChangeAspect="1" noChangeArrowheads="1"/>
          </p:cNvPicPr>
          <p:nvPr/>
        </p:nvPicPr>
        <p:blipFill>
          <a:blip r:embed="rId17" cstate="print"/>
          <a:srcRect/>
          <a:stretch>
            <a:fillRect/>
          </a:stretch>
        </p:blipFill>
        <p:spPr bwMode="auto">
          <a:xfrm>
            <a:off x="6457879" y="4721513"/>
            <a:ext cx="1462677" cy="289231"/>
          </a:xfrm>
          <a:prstGeom prst="rect">
            <a:avLst/>
          </a:prstGeom>
          <a:noFill/>
        </p:spPr>
      </p:pic>
      <p:pic>
        <p:nvPicPr>
          <p:cNvPr id="67" name="Picture 14" descr="https://encrypted-tbn2.gstatic.com/images?q=tbn:ANd9GcT33y4kmm8y5rfpQyDWVYY3y-isLicz3o3nZgWWCbgoORP90pyiEGDV5bE">
            <a:hlinkClick r:id="rId18"/>
          </p:cNvPr>
          <p:cNvPicPr>
            <a:picLocks noChangeAspect="1" noChangeArrowheads="1"/>
          </p:cNvPicPr>
          <p:nvPr/>
        </p:nvPicPr>
        <p:blipFill>
          <a:blip r:embed="rId19" cstate="print"/>
          <a:srcRect/>
          <a:stretch>
            <a:fillRect/>
          </a:stretch>
        </p:blipFill>
        <p:spPr bwMode="auto">
          <a:xfrm>
            <a:off x="5963039" y="4507035"/>
            <a:ext cx="494840" cy="557566"/>
          </a:xfrm>
          <a:prstGeom prst="rect">
            <a:avLst/>
          </a:prstGeom>
          <a:noFill/>
        </p:spPr>
      </p:pic>
      <p:pic>
        <p:nvPicPr>
          <p:cNvPr id="66" name="Picture 6" descr="https://encrypted-tbn3.gstatic.com/images?q=tbn:ANd9GcQ1svdvZlcwVjxq2Bj6Iz9ww8rqYMmFMIrJmgkempRRXAocGLDi0w"/>
          <p:cNvPicPr>
            <a:picLocks noChangeAspect="1" noChangeArrowheads="1"/>
          </p:cNvPicPr>
          <p:nvPr/>
        </p:nvPicPr>
        <p:blipFill>
          <a:blip r:embed="rId20" cstate="print"/>
          <a:srcRect/>
          <a:stretch>
            <a:fillRect/>
          </a:stretch>
        </p:blipFill>
        <p:spPr bwMode="auto">
          <a:xfrm>
            <a:off x="6126798" y="5025105"/>
            <a:ext cx="898489" cy="509546"/>
          </a:xfrm>
          <a:prstGeom prst="rect">
            <a:avLst/>
          </a:prstGeom>
          <a:noFill/>
        </p:spPr>
      </p:pic>
      <p:pic>
        <p:nvPicPr>
          <p:cNvPr id="68" name="Picture 43" descr="logobimbo"/>
          <p:cNvPicPr>
            <a:picLocks noChangeAspect="1" noChangeArrowheads="1"/>
          </p:cNvPicPr>
          <p:nvPr/>
        </p:nvPicPr>
        <p:blipFill>
          <a:blip r:embed="rId21" cstate="print"/>
          <a:srcRect l="19237" r="19237" b="2222"/>
          <a:stretch>
            <a:fillRect/>
          </a:stretch>
        </p:blipFill>
        <p:spPr bwMode="gray">
          <a:xfrm>
            <a:off x="8136396" y="4509120"/>
            <a:ext cx="764236" cy="363278"/>
          </a:xfrm>
          <a:prstGeom prst="rect">
            <a:avLst/>
          </a:prstGeom>
          <a:noFill/>
          <a:ln w="9525">
            <a:noFill/>
            <a:miter lim="800000"/>
            <a:headEnd/>
            <a:tailEnd/>
          </a:ln>
        </p:spPr>
      </p:pic>
      <p:pic>
        <p:nvPicPr>
          <p:cNvPr id="88" name="Picture 4" descr="https://encrypted-tbn3.gstatic.com/images?q=tbn:ANd9GcRM62k_OHM52NFwGhOQFqsSyfrbnd-9TvOuL6OOFn53fZoZsK_5"/>
          <p:cNvPicPr>
            <a:picLocks noChangeAspect="1" noChangeArrowheads="1"/>
          </p:cNvPicPr>
          <p:nvPr/>
        </p:nvPicPr>
        <p:blipFill>
          <a:blip r:embed="rId22" cstate="print"/>
          <a:srcRect/>
          <a:stretch>
            <a:fillRect/>
          </a:stretch>
        </p:blipFill>
        <p:spPr bwMode="auto">
          <a:xfrm>
            <a:off x="5267846" y="4806681"/>
            <a:ext cx="686474" cy="436848"/>
          </a:xfrm>
          <a:prstGeom prst="rect">
            <a:avLst/>
          </a:prstGeom>
          <a:noFill/>
        </p:spPr>
      </p:pic>
      <p:pic>
        <p:nvPicPr>
          <p:cNvPr id="70" name="Picture 6" descr="https://encrypted-tbn3.gstatic.com/images?q=tbn:ANd9GcQ89fCaEXMuM9r5kh-_AHU4C_LrTypZ9WJ0qG-V1sZCogpoyBSL"/>
          <p:cNvPicPr>
            <a:picLocks noChangeAspect="1" noChangeArrowheads="1"/>
          </p:cNvPicPr>
          <p:nvPr/>
        </p:nvPicPr>
        <p:blipFill>
          <a:blip r:embed="rId23" cstate="print"/>
          <a:srcRect/>
          <a:stretch>
            <a:fillRect/>
          </a:stretch>
        </p:blipFill>
        <p:spPr bwMode="auto">
          <a:xfrm>
            <a:off x="5078436" y="5122487"/>
            <a:ext cx="1132023" cy="633933"/>
          </a:xfrm>
          <a:prstGeom prst="rect">
            <a:avLst/>
          </a:prstGeom>
          <a:noFill/>
        </p:spPr>
      </p:pic>
      <p:pic>
        <p:nvPicPr>
          <p:cNvPr id="87" name="Picture 4" descr="https://encrypted-tbn3.gstatic.com/images?q=tbn:ANd9GcSdKoa_HK1cymp24Fi5fYF4QGvweSCZH7s8VYH3x00wR1XrMy_4b6Zpzg">
            <a:hlinkClick r:id="rId24"/>
          </p:cNvPr>
          <p:cNvPicPr>
            <a:picLocks noChangeAspect="1" noChangeArrowheads="1"/>
          </p:cNvPicPr>
          <p:nvPr/>
        </p:nvPicPr>
        <p:blipFill>
          <a:blip r:embed="rId25" cstate="print"/>
          <a:srcRect/>
          <a:stretch>
            <a:fillRect/>
          </a:stretch>
        </p:blipFill>
        <p:spPr bwMode="auto">
          <a:xfrm>
            <a:off x="5020870" y="4547884"/>
            <a:ext cx="933450" cy="285750"/>
          </a:xfrm>
          <a:prstGeom prst="rect">
            <a:avLst/>
          </a:prstGeom>
          <a:noFill/>
        </p:spPr>
      </p:pic>
      <p:pic>
        <p:nvPicPr>
          <p:cNvPr id="69" name="Picture 8" descr="https://encrypted-tbn2.gstatic.com/images?q=tbn:ANd9GcTDbxjiEYFMBoI_f9UDCdO250kBpod3U7wBK3koUFgiBadBZFGC"/>
          <p:cNvPicPr>
            <a:picLocks noChangeAspect="1" noChangeArrowheads="1"/>
          </p:cNvPicPr>
          <p:nvPr/>
        </p:nvPicPr>
        <p:blipFill>
          <a:blip r:embed="rId26" cstate="print"/>
          <a:srcRect/>
          <a:stretch>
            <a:fillRect/>
          </a:stretch>
        </p:blipFill>
        <p:spPr bwMode="auto">
          <a:xfrm>
            <a:off x="5028310" y="5534651"/>
            <a:ext cx="927669" cy="459473"/>
          </a:xfrm>
          <a:prstGeom prst="rect">
            <a:avLst/>
          </a:prstGeom>
          <a:noFill/>
        </p:spPr>
      </p:pic>
      <p:pic>
        <p:nvPicPr>
          <p:cNvPr id="89" name="Picture 2" descr="D:\Users\ranchakr\Desktop\logo-rbs-globalnav.gif"/>
          <p:cNvPicPr>
            <a:picLocks noChangeAspect="1" noChangeArrowheads="1"/>
          </p:cNvPicPr>
          <p:nvPr/>
        </p:nvPicPr>
        <p:blipFill>
          <a:blip r:embed="rId27" cstate="print"/>
          <a:srcRect/>
          <a:stretch>
            <a:fillRect/>
          </a:stretch>
        </p:blipFill>
        <p:spPr bwMode="auto">
          <a:xfrm>
            <a:off x="4883326" y="5969890"/>
            <a:ext cx="480762" cy="214556"/>
          </a:xfrm>
          <a:prstGeom prst="rect">
            <a:avLst/>
          </a:prstGeom>
          <a:noFill/>
        </p:spPr>
      </p:pic>
      <p:pic>
        <p:nvPicPr>
          <p:cNvPr id="86" name="Picture 23" descr="RCCL Logo Top"/>
          <p:cNvPicPr>
            <a:picLocks noChangeAspect="1" noChangeArrowheads="1"/>
          </p:cNvPicPr>
          <p:nvPr/>
        </p:nvPicPr>
        <p:blipFill>
          <a:blip r:embed="rId28" cstate="print"/>
          <a:srcRect b="22935"/>
          <a:stretch>
            <a:fillRect/>
          </a:stretch>
        </p:blipFill>
        <p:spPr bwMode="auto">
          <a:xfrm>
            <a:off x="5709473" y="5904586"/>
            <a:ext cx="834650" cy="234092"/>
          </a:xfrm>
          <a:prstGeom prst="rect">
            <a:avLst/>
          </a:prstGeom>
          <a:noFill/>
          <a:ln w="9525">
            <a:noFill/>
            <a:miter lim="800000"/>
            <a:headEnd/>
            <a:tailEnd/>
          </a:ln>
        </p:spPr>
      </p:pic>
      <p:pic>
        <p:nvPicPr>
          <p:cNvPr id="90" name="Picture 2"/>
          <p:cNvPicPr>
            <a:picLocks noChangeAspect="1" noChangeArrowheads="1"/>
          </p:cNvPicPr>
          <p:nvPr/>
        </p:nvPicPr>
        <p:blipFill>
          <a:blip r:embed="rId29" cstate="print"/>
          <a:srcRect/>
          <a:stretch>
            <a:fillRect/>
          </a:stretch>
        </p:blipFill>
        <p:spPr bwMode="auto">
          <a:xfrm>
            <a:off x="4883326" y="4925481"/>
            <a:ext cx="405292" cy="286177"/>
          </a:xfrm>
          <a:prstGeom prst="rect">
            <a:avLst/>
          </a:prstGeom>
          <a:noFill/>
          <a:ln w="9525">
            <a:noFill/>
            <a:miter lim="800000"/>
            <a:headEnd/>
            <a:tailEnd/>
          </a:ln>
        </p:spPr>
      </p:pic>
      <p:pic>
        <p:nvPicPr>
          <p:cNvPr id="91" name="Picture 37"/>
          <p:cNvPicPr>
            <a:picLocks noChangeAspect="1" noChangeArrowheads="1"/>
          </p:cNvPicPr>
          <p:nvPr/>
        </p:nvPicPr>
        <p:blipFill>
          <a:blip r:embed="rId30" cstate="print"/>
          <a:srcRect/>
          <a:stretch>
            <a:fillRect/>
          </a:stretch>
        </p:blipFill>
        <p:spPr bwMode="auto">
          <a:xfrm>
            <a:off x="7538119" y="4488551"/>
            <a:ext cx="591502" cy="242453"/>
          </a:xfrm>
          <a:prstGeom prst="rect">
            <a:avLst/>
          </a:prstGeom>
          <a:noFill/>
          <a:ln w="19050" algn="ctr">
            <a:noFill/>
            <a:miter lim="800000"/>
            <a:headEnd/>
            <a:tailEnd/>
          </a:ln>
        </p:spPr>
      </p:pic>
      <p:pic>
        <p:nvPicPr>
          <p:cNvPr id="82" name="Picture 9" descr="CBE_CMJN"/>
          <p:cNvPicPr>
            <a:picLocks noChangeAspect="1" noChangeArrowheads="1"/>
          </p:cNvPicPr>
          <p:nvPr/>
        </p:nvPicPr>
        <p:blipFill>
          <a:blip r:embed="rId31" cstate="print"/>
          <a:stretch>
            <a:fillRect/>
          </a:stretch>
        </p:blipFill>
        <p:spPr bwMode="gray">
          <a:xfrm>
            <a:off x="3740109" y="1095630"/>
            <a:ext cx="879886" cy="851350"/>
          </a:xfrm>
          <a:prstGeom prst="rect">
            <a:avLst/>
          </a:prstGeom>
          <a:noFill/>
          <a:ln>
            <a:noFill/>
          </a:ln>
        </p:spPr>
      </p:pic>
      <p:sp>
        <p:nvSpPr>
          <p:cNvPr id="83" name="AutoShape 506"/>
          <p:cNvSpPr>
            <a:spLocks noChangeArrowheads="1"/>
          </p:cNvSpPr>
          <p:nvPr/>
        </p:nvSpPr>
        <p:spPr bwMode="auto">
          <a:xfrm>
            <a:off x="277178" y="2168364"/>
            <a:ext cx="4114801" cy="513434"/>
          </a:xfrm>
          <a:prstGeom prst="flowChartAlternateProcess">
            <a:avLst/>
          </a:prstGeom>
          <a:gradFill>
            <a:gsLst>
              <a:gs pos="75000">
                <a:schemeClr val="accent2"/>
              </a:gs>
              <a:gs pos="100000">
                <a:schemeClr val="accent4"/>
              </a:gs>
            </a:gsLst>
            <a:lin ang="16200000" scaled="1"/>
          </a:gradFill>
          <a:ln w="9525" algn="ctr">
            <a:solidFill>
              <a:schemeClr val="accent2"/>
            </a:solidFill>
            <a:miter lim="800000"/>
            <a:headEnd/>
            <a:tailEnd/>
          </a:ln>
          <a:effectLst>
            <a:outerShdw blurRad="50800" dist="38100" dir="5400000" algn="t" rotWithShape="0">
              <a:prstClr val="black">
                <a:alpha val="40000"/>
              </a:prstClr>
            </a:outerShdw>
          </a:effectLst>
        </p:spPr>
        <p:txBody>
          <a:bodyPr wrap="none" anchor="ctr"/>
          <a:lstStyle/>
          <a:p>
            <a:pPr algn="ctr" eaLnBrk="0" fontAlgn="base" hangingPunct="0">
              <a:spcBef>
                <a:spcPct val="0"/>
              </a:spcBef>
              <a:spcAft>
                <a:spcPct val="0"/>
              </a:spcAft>
            </a:pPr>
            <a:r>
              <a:rPr lang="en-US" sz="1200" dirty="0">
                <a:solidFill>
                  <a:schemeClr val="bg1"/>
                </a:solidFill>
                <a:latin typeface="Arial" pitchFamily="34" charset="0"/>
                <a:ea typeface="Calibri" pitchFamily="34" charset="0"/>
                <a:cs typeface="Arial" pitchFamily="34" charset="0"/>
              </a:rPr>
              <a:t>Over 65% of resources are certified consultants</a:t>
            </a:r>
          </a:p>
        </p:txBody>
      </p:sp>
      <p:sp>
        <p:nvSpPr>
          <p:cNvPr id="92" name="AutoShape 506"/>
          <p:cNvSpPr>
            <a:spLocks noChangeArrowheads="1"/>
          </p:cNvSpPr>
          <p:nvPr/>
        </p:nvSpPr>
        <p:spPr bwMode="auto">
          <a:xfrm>
            <a:off x="277179" y="2836289"/>
            <a:ext cx="4114800" cy="503592"/>
          </a:xfrm>
          <a:prstGeom prst="flowChartAlternateProcess">
            <a:avLst/>
          </a:prstGeom>
          <a:gradFill>
            <a:gsLst>
              <a:gs pos="75000">
                <a:schemeClr val="accent2"/>
              </a:gs>
              <a:gs pos="100000">
                <a:schemeClr val="accent4"/>
              </a:gs>
            </a:gsLst>
            <a:lin ang="16200000" scaled="1"/>
          </a:gradFill>
          <a:ln w="9525" algn="ctr">
            <a:solidFill>
              <a:schemeClr val="accent2"/>
            </a:solidFill>
            <a:miter lim="800000"/>
            <a:headEnd/>
            <a:tailEnd/>
          </a:ln>
          <a:effectLst>
            <a:outerShdw blurRad="50800" dist="38100" dir="5400000" algn="t" rotWithShape="0">
              <a:prstClr val="black">
                <a:alpha val="40000"/>
              </a:prstClr>
            </a:outerShdw>
          </a:effectLst>
        </p:spPr>
        <p:txBody>
          <a:bodyPr wrap="none" anchor="ctr"/>
          <a:lstStyle/>
          <a:p>
            <a:pPr algn="ctr" eaLnBrk="0" fontAlgn="base" hangingPunct="0">
              <a:spcBef>
                <a:spcPct val="0"/>
              </a:spcBef>
              <a:spcAft>
                <a:spcPct val="0"/>
              </a:spcAft>
            </a:pPr>
            <a:r>
              <a:rPr lang="en-US" sz="1200" dirty="0">
                <a:solidFill>
                  <a:schemeClr val="bg1"/>
                </a:solidFill>
                <a:latin typeface="Arial" pitchFamily="34" charset="0"/>
                <a:ea typeface="Calibri" pitchFamily="34" charset="0"/>
                <a:cs typeface="Arial" pitchFamily="34" charset="0"/>
              </a:rPr>
              <a:t>Functional: Technical ratio is 1:5 ; </a:t>
            </a:r>
          </a:p>
          <a:p>
            <a:pPr algn="ctr" eaLnBrk="0" fontAlgn="base" hangingPunct="0">
              <a:spcBef>
                <a:spcPct val="0"/>
              </a:spcBef>
              <a:spcAft>
                <a:spcPct val="0"/>
              </a:spcAft>
            </a:pPr>
            <a:r>
              <a:rPr lang="en-US" sz="1200" dirty="0">
                <a:solidFill>
                  <a:schemeClr val="bg1"/>
                </a:solidFill>
                <a:latin typeface="Arial" pitchFamily="34" charset="0"/>
                <a:ea typeface="Calibri" pitchFamily="34" charset="0"/>
                <a:cs typeface="Arial" pitchFamily="34" charset="0"/>
              </a:rPr>
              <a:t>All Resources Aligned To Competency</a:t>
            </a:r>
          </a:p>
        </p:txBody>
      </p:sp>
      <p:sp>
        <p:nvSpPr>
          <p:cNvPr id="93" name="AutoShape 506"/>
          <p:cNvSpPr>
            <a:spLocks noChangeArrowheads="1"/>
          </p:cNvSpPr>
          <p:nvPr/>
        </p:nvSpPr>
        <p:spPr bwMode="auto">
          <a:xfrm>
            <a:off x="277179" y="3497733"/>
            <a:ext cx="4137056" cy="507596"/>
          </a:xfrm>
          <a:prstGeom prst="flowChartAlternateProcess">
            <a:avLst/>
          </a:prstGeom>
          <a:gradFill>
            <a:gsLst>
              <a:gs pos="75000">
                <a:schemeClr val="accent2"/>
              </a:gs>
              <a:gs pos="100000">
                <a:schemeClr val="accent4"/>
              </a:gs>
            </a:gsLst>
            <a:lin ang="16200000" scaled="1"/>
          </a:gradFill>
          <a:ln w="9525" algn="ctr">
            <a:solidFill>
              <a:schemeClr val="accent2"/>
            </a:solidFill>
            <a:miter lim="800000"/>
            <a:headEnd/>
            <a:tailEnd/>
          </a:ln>
          <a:effectLst>
            <a:outerShdw blurRad="50800" dist="38100" dir="5400000" algn="t" rotWithShape="0">
              <a:prstClr val="black">
                <a:alpha val="40000"/>
              </a:prstClr>
            </a:outerShdw>
          </a:effectLst>
        </p:spPr>
        <p:txBody>
          <a:bodyPr wrap="none" anchor="ctr"/>
          <a:lstStyle/>
          <a:p>
            <a:pPr algn="ctr" eaLnBrk="0" fontAlgn="base" hangingPunct="0">
              <a:spcBef>
                <a:spcPct val="0"/>
              </a:spcBef>
              <a:spcAft>
                <a:spcPct val="0"/>
              </a:spcAft>
            </a:pPr>
            <a:r>
              <a:rPr lang="en-US" sz="1200" dirty="0">
                <a:solidFill>
                  <a:schemeClr val="bg1"/>
                </a:solidFill>
                <a:latin typeface="Arial" pitchFamily="34" charset="0"/>
                <a:ea typeface="Calibri" pitchFamily="34" charset="0"/>
                <a:cs typeface="Arial" pitchFamily="34" charset="0"/>
              </a:rPr>
              <a:t>Resources are </a:t>
            </a:r>
            <a:r>
              <a:rPr lang="en-US" sz="1200" dirty="0" smtClean="0">
                <a:solidFill>
                  <a:schemeClr val="bg1"/>
                </a:solidFill>
                <a:latin typeface="Arial" pitchFamily="34" charset="0"/>
                <a:ea typeface="Calibri" pitchFamily="34" charset="0"/>
                <a:cs typeface="Arial" pitchFamily="34" charset="0"/>
              </a:rPr>
              <a:t>clustered in Mumbai &amp; Bangalore; </a:t>
            </a:r>
            <a:endParaRPr lang="en-US" sz="1200" dirty="0">
              <a:solidFill>
                <a:schemeClr val="bg1"/>
              </a:solidFill>
              <a:latin typeface="Arial" pitchFamily="34" charset="0"/>
              <a:ea typeface="Calibri" pitchFamily="34" charset="0"/>
              <a:cs typeface="Arial" pitchFamily="34" charset="0"/>
            </a:endParaRPr>
          </a:p>
          <a:p>
            <a:pPr algn="ctr" eaLnBrk="0" fontAlgn="base" hangingPunct="0">
              <a:spcBef>
                <a:spcPct val="0"/>
              </a:spcBef>
              <a:spcAft>
                <a:spcPct val="0"/>
              </a:spcAft>
            </a:pPr>
            <a:r>
              <a:rPr lang="en-US" sz="1200" dirty="0">
                <a:solidFill>
                  <a:schemeClr val="bg1"/>
                </a:solidFill>
                <a:latin typeface="Arial" pitchFamily="34" charset="0"/>
                <a:ea typeface="Calibri" pitchFamily="34" charset="0"/>
                <a:cs typeface="Arial" pitchFamily="34" charset="0"/>
              </a:rPr>
              <a:t>20% Bench </a:t>
            </a:r>
            <a:r>
              <a:rPr lang="en-US" sz="1200" dirty="0" smtClean="0">
                <a:solidFill>
                  <a:schemeClr val="bg1"/>
                </a:solidFill>
                <a:latin typeface="Arial" pitchFamily="34" charset="0"/>
                <a:ea typeface="Calibri" pitchFamily="34" charset="0"/>
                <a:cs typeface="Arial" pitchFamily="34" charset="0"/>
              </a:rPr>
              <a:t>Maintained at all </a:t>
            </a:r>
            <a:r>
              <a:rPr lang="en-US" sz="1200" dirty="0">
                <a:solidFill>
                  <a:schemeClr val="bg1"/>
                </a:solidFill>
                <a:latin typeface="Arial" pitchFamily="34" charset="0"/>
                <a:ea typeface="Calibri" pitchFamily="34" charset="0"/>
                <a:cs typeface="Arial" pitchFamily="34" charset="0"/>
              </a:rPr>
              <a:t>times</a:t>
            </a:r>
          </a:p>
        </p:txBody>
      </p:sp>
      <p:sp>
        <p:nvSpPr>
          <p:cNvPr id="94" name="AutoShape 506"/>
          <p:cNvSpPr>
            <a:spLocks noChangeArrowheads="1"/>
          </p:cNvSpPr>
          <p:nvPr/>
        </p:nvSpPr>
        <p:spPr bwMode="auto">
          <a:xfrm>
            <a:off x="277179" y="4181736"/>
            <a:ext cx="4137056" cy="509023"/>
          </a:xfrm>
          <a:prstGeom prst="flowChartAlternateProcess">
            <a:avLst/>
          </a:prstGeom>
          <a:gradFill>
            <a:gsLst>
              <a:gs pos="75000">
                <a:schemeClr val="accent2"/>
              </a:gs>
              <a:gs pos="100000">
                <a:schemeClr val="accent4"/>
              </a:gs>
            </a:gsLst>
            <a:lin ang="16200000" scaled="1"/>
          </a:gradFill>
          <a:ln w="9525" algn="ctr">
            <a:solidFill>
              <a:schemeClr val="accent2"/>
            </a:solidFill>
            <a:miter lim="800000"/>
            <a:headEnd/>
            <a:tailEnd/>
          </a:ln>
          <a:effectLst>
            <a:outerShdw blurRad="50800" dist="38100" dir="5400000" algn="t" rotWithShape="0">
              <a:prstClr val="black">
                <a:alpha val="40000"/>
              </a:prstClr>
            </a:outerShdw>
          </a:effectLst>
        </p:spPr>
        <p:txBody>
          <a:bodyPr wrap="none" anchor="ctr"/>
          <a:lstStyle/>
          <a:p>
            <a:pPr algn="ctr" eaLnBrk="0" fontAlgn="base" hangingPunct="0">
              <a:spcBef>
                <a:spcPct val="0"/>
              </a:spcBef>
              <a:spcAft>
                <a:spcPct val="0"/>
              </a:spcAft>
            </a:pPr>
            <a:r>
              <a:rPr lang="en-US" sz="1200" dirty="0">
                <a:solidFill>
                  <a:schemeClr val="bg1"/>
                </a:solidFill>
                <a:latin typeface="Arial" pitchFamily="34" charset="0"/>
                <a:ea typeface="Calibri" pitchFamily="34" charset="0"/>
                <a:cs typeface="Arial" pitchFamily="34" charset="0"/>
              </a:rPr>
              <a:t>Average experience level of our resources is 5+</a:t>
            </a:r>
          </a:p>
        </p:txBody>
      </p:sp>
      <p:sp>
        <p:nvSpPr>
          <p:cNvPr id="95" name="AutoShape 506"/>
          <p:cNvSpPr>
            <a:spLocks noChangeArrowheads="1"/>
          </p:cNvSpPr>
          <p:nvPr/>
        </p:nvSpPr>
        <p:spPr bwMode="auto">
          <a:xfrm>
            <a:off x="277179" y="4848208"/>
            <a:ext cx="4137056" cy="438896"/>
          </a:xfrm>
          <a:prstGeom prst="flowChartAlternateProcess">
            <a:avLst/>
          </a:prstGeom>
          <a:gradFill>
            <a:gsLst>
              <a:gs pos="75000">
                <a:schemeClr val="accent2"/>
              </a:gs>
              <a:gs pos="100000">
                <a:schemeClr val="accent4"/>
              </a:gs>
            </a:gsLst>
            <a:lin ang="16200000" scaled="1"/>
          </a:gradFill>
          <a:ln w="9525" algn="ctr">
            <a:solidFill>
              <a:schemeClr val="accent2"/>
            </a:solidFill>
            <a:miter lim="800000"/>
            <a:headEnd/>
            <a:tailEnd/>
          </a:ln>
          <a:effectLst>
            <a:outerShdw blurRad="50800" dist="38100" dir="5400000" algn="t" rotWithShape="0">
              <a:prstClr val="black">
                <a:alpha val="40000"/>
              </a:prstClr>
            </a:outerShdw>
          </a:effectLst>
        </p:spPr>
        <p:txBody>
          <a:bodyPr wrap="none" anchor="ctr"/>
          <a:lstStyle/>
          <a:p>
            <a:pPr algn="ctr" eaLnBrk="0" fontAlgn="base" hangingPunct="0">
              <a:spcBef>
                <a:spcPct val="0"/>
              </a:spcBef>
              <a:spcAft>
                <a:spcPct val="0"/>
              </a:spcAft>
            </a:pPr>
            <a:r>
              <a:rPr lang="en-US" sz="1200" dirty="0">
                <a:solidFill>
                  <a:schemeClr val="bg1"/>
                </a:solidFill>
                <a:latin typeface="Arial" pitchFamily="34" charset="0"/>
                <a:ea typeface="Calibri" pitchFamily="34" charset="0"/>
                <a:cs typeface="Arial" pitchFamily="34" charset="0"/>
              </a:rPr>
              <a:t>Resource movements across AD &amp; AM projects </a:t>
            </a:r>
          </a:p>
          <a:p>
            <a:pPr algn="ctr" eaLnBrk="0" fontAlgn="base" hangingPunct="0">
              <a:spcBef>
                <a:spcPct val="0"/>
              </a:spcBef>
              <a:spcAft>
                <a:spcPct val="0"/>
              </a:spcAft>
            </a:pPr>
            <a:r>
              <a:rPr lang="en-US" sz="1200" dirty="0">
                <a:solidFill>
                  <a:schemeClr val="bg1"/>
                </a:solidFill>
                <a:latin typeface="Arial" pitchFamily="34" charset="0"/>
                <a:ea typeface="Calibri" pitchFamily="34" charset="0"/>
                <a:cs typeface="Arial" pitchFamily="34" charset="0"/>
              </a:rPr>
              <a:t>f</a:t>
            </a:r>
            <a:r>
              <a:rPr lang="en-US" sz="1200" dirty="0" smtClean="0">
                <a:solidFill>
                  <a:schemeClr val="bg1"/>
                </a:solidFill>
                <a:latin typeface="Arial" pitchFamily="34" charset="0"/>
                <a:ea typeface="Calibri" pitchFamily="34" charset="0"/>
                <a:cs typeface="Arial" pitchFamily="34" charset="0"/>
              </a:rPr>
              <a:t>or seamless delivery</a:t>
            </a:r>
            <a:endParaRPr lang="en-US" sz="1200" dirty="0">
              <a:solidFill>
                <a:schemeClr val="bg1"/>
              </a:solidFill>
              <a:latin typeface="Arial" pitchFamily="34" charset="0"/>
              <a:ea typeface="Calibri" pitchFamily="34" charset="0"/>
              <a:cs typeface="Arial" pitchFamily="34" charset="0"/>
            </a:endParaRPr>
          </a:p>
        </p:txBody>
      </p:sp>
      <p:sp>
        <p:nvSpPr>
          <p:cNvPr id="96" name="AutoShape 506"/>
          <p:cNvSpPr>
            <a:spLocks noChangeArrowheads="1"/>
          </p:cNvSpPr>
          <p:nvPr/>
        </p:nvSpPr>
        <p:spPr bwMode="auto">
          <a:xfrm>
            <a:off x="277179" y="5459891"/>
            <a:ext cx="4137056" cy="473443"/>
          </a:xfrm>
          <a:prstGeom prst="flowChartAlternateProcess">
            <a:avLst/>
          </a:prstGeom>
          <a:gradFill>
            <a:gsLst>
              <a:gs pos="75000">
                <a:schemeClr val="accent2"/>
              </a:gs>
              <a:gs pos="100000">
                <a:schemeClr val="accent4"/>
              </a:gs>
            </a:gsLst>
            <a:lin ang="16200000" scaled="1"/>
          </a:gradFill>
          <a:ln w="9525" algn="ctr">
            <a:solidFill>
              <a:schemeClr val="accent2"/>
            </a:solidFill>
            <a:miter lim="800000"/>
            <a:headEnd/>
            <a:tailEnd/>
          </a:ln>
          <a:effectLst>
            <a:outerShdw blurRad="50800" dist="38100" dir="5400000" algn="t" rotWithShape="0">
              <a:prstClr val="black">
                <a:alpha val="40000"/>
              </a:prstClr>
            </a:outerShdw>
          </a:effectLst>
        </p:spPr>
        <p:txBody>
          <a:bodyPr wrap="none" anchor="ctr"/>
          <a:lstStyle/>
          <a:p>
            <a:pPr algn="ctr" eaLnBrk="0" fontAlgn="base" hangingPunct="0">
              <a:spcBef>
                <a:spcPct val="0"/>
              </a:spcBef>
              <a:spcAft>
                <a:spcPct val="0"/>
              </a:spcAft>
            </a:pPr>
            <a:r>
              <a:rPr lang="en-US" sz="1200" dirty="0">
                <a:solidFill>
                  <a:schemeClr val="bg1"/>
                </a:solidFill>
                <a:latin typeface="Arial" pitchFamily="34" charset="0"/>
                <a:ea typeface="Calibri" pitchFamily="34" charset="0"/>
                <a:cs typeface="Arial" pitchFamily="34" charset="0"/>
              </a:rPr>
              <a:t>Focus on Innovation, Industrialization, Intimacy in Delivery, </a:t>
            </a:r>
          </a:p>
          <a:p>
            <a:pPr algn="ctr" eaLnBrk="0" fontAlgn="base" hangingPunct="0">
              <a:spcBef>
                <a:spcPct val="0"/>
              </a:spcBef>
              <a:spcAft>
                <a:spcPct val="0"/>
              </a:spcAft>
            </a:pPr>
            <a:r>
              <a:rPr lang="en-US" sz="1200" dirty="0">
                <a:solidFill>
                  <a:schemeClr val="bg1"/>
                </a:solidFill>
                <a:latin typeface="Arial" pitchFamily="34" charset="0"/>
                <a:ea typeface="Calibri" pitchFamily="34" charset="0"/>
                <a:cs typeface="Arial" pitchFamily="34" charset="0"/>
              </a:rPr>
              <a:t>Capability Enhancement, and Service Offerings </a:t>
            </a:r>
          </a:p>
        </p:txBody>
      </p:sp>
      <p:sp>
        <p:nvSpPr>
          <p:cNvPr id="97" name="Text Placeholder 14"/>
          <p:cNvSpPr txBox="1">
            <a:spLocks/>
          </p:cNvSpPr>
          <p:nvPr/>
        </p:nvSpPr>
        <p:spPr>
          <a:xfrm>
            <a:off x="279509" y="6074997"/>
            <a:ext cx="4134726" cy="622017"/>
          </a:xfrm>
          <a:prstGeom prst="rect">
            <a:avLst/>
          </a:prstGeom>
        </p:spPr>
        <p:txBody>
          <a:bodyPr/>
          <a:lstStyle>
            <a:lvl1pPr marL="342900" indent="-342900" algn="l" defTabSz="914400" rtl="0" eaLnBrk="1" fontAlgn="base" latinLnBrk="0" hangingPunct="1">
              <a:spcBef>
                <a:spcPct val="0"/>
              </a:spcBef>
              <a:spcAft>
                <a:spcPts val="600"/>
              </a:spcAft>
              <a:buClr>
                <a:schemeClr val="accent2"/>
              </a:buClr>
              <a:buFont typeface="Wingdings" pitchFamily="2" charset="2"/>
              <a:buChar char="§"/>
              <a:defRPr lang="en-US" sz="1600" b="0" kern="1200" dirty="0" smtClean="0">
                <a:solidFill>
                  <a:schemeClr val="tx1"/>
                </a:solidFill>
                <a:latin typeface="Arial" pitchFamily="34" charset="0"/>
                <a:ea typeface="+mn-ea"/>
                <a:cs typeface="Arial" pitchFamily="34" charset="0"/>
              </a:defRPr>
            </a:lvl1pPr>
            <a:lvl2pPr marL="742950" indent="-285750" algn="l" defTabSz="914400" rtl="0" eaLnBrk="1" fontAlgn="base" latinLnBrk="0" hangingPunct="1">
              <a:spcBef>
                <a:spcPct val="0"/>
              </a:spcBef>
              <a:spcAft>
                <a:spcPts val="600"/>
              </a:spcAft>
              <a:buClr>
                <a:schemeClr val="accent2"/>
              </a:buClr>
              <a:buFont typeface="Arial" pitchFamily="34" charset="0"/>
              <a:buChar char="–"/>
              <a:defRPr lang="en-US" sz="1600" b="0" kern="1200" dirty="0" smtClean="0">
                <a:solidFill>
                  <a:schemeClr val="tx1"/>
                </a:solidFill>
                <a:latin typeface="Arial" pitchFamily="34" charset="0"/>
                <a:ea typeface="+mn-ea"/>
                <a:cs typeface="Arial" pitchFamily="34" charset="0"/>
              </a:defRPr>
            </a:lvl2pPr>
            <a:lvl3pPr marL="1025525" indent="-228600" algn="l" defTabSz="914400" rtl="0" eaLnBrk="1" fontAlgn="base" latinLnBrk="0" hangingPunct="1">
              <a:spcBef>
                <a:spcPct val="0"/>
              </a:spcBef>
              <a:spcAft>
                <a:spcPts val="600"/>
              </a:spcAft>
              <a:buClr>
                <a:schemeClr val="accent2"/>
              </a:buClr>
              <a:buFont typeface="Arial" pitchFamily="34" charset="0"/>
              <a:buChar char="•"/>
              <a:defRPr lang="en-US" sz="1400" b="0" kern="1200" dirty="0" smtClean="0">
                <a:solidFill>
                  <a:schemeClr val="tx1"/>
                </a:solidFill>
                <a:latin typeface="Arial" pitchFamily="34" charset="0"/>
                <a:ea typeface="+mn-ea"/>
                <a:cs typeface="Arial" pitchFamily="34" charset="0"/>
              </a:defRPr>
            </a:lvl3pPr>
            <a:lvl4pPr marL="1317625"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smtClean="0">
                <a:solidFill>
                  <a:schemeClr val="tx1"/>
                </a:solidFill>
                <a:latin typeface="Arial" pitchFamily="34" charset="0"/>
                <a:ea typeface="+mn-ea"/>
                <a:cs typeface="Arial" pitchFamily="34" charset="0"/>
              </a:defRPr>
            </a:lvl4pPr>
            <a:lvl5pPr marL="1541463"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dirty="0" smtClean="0">
                <a:solidFill>
                  <a:schemeClr val="tx1">
                    <a:lumMod val="65000"/>
                    <a:lumOff val="35000"/>
                  </a:schemeClr>
                </a:solidFill>
              </a:rPr>
              <a:t>Industrialized Delivery Platform(IDP) enables seamless delivery, fine-grained delivery governance and competency development.</a:t>
            </a:r>
            <a:endParaRPr lang="en-US" sz="1000" b="1" dirty="0">
              <a:solidFill>
                <a:schemeClr val="tx1">
                  <a:lumMod val="65000"/>
                  <a:lumOff val="35000"/>
                </a:schemeClr>
              </a:solidFill>
            </a:endParaRPr>
          </a:p>
        </p:txBody>
      </p:sp>
    </p:spTree>
    <p:extLst>
      <p:ext uri="{BB962C8B-B14F-4D97-AF65-F5344CB8AC3E}">
        <p14:creationId xmlns:p14="http://schemas.microsoft.com/office/powerpoint/2010/main" val="261740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IDP’s Advanced Delivery Center for Reliability and Maximum Customer Value</a:t>
            </a:r>
            <a:endParaRPr lang="en-US" dirty="0"/>
          </a:p>
        </p:txBody>
      </p:sp>
      <p:pic>
        <p:nvPicPr>
          <p:cNvPr id="3" name="Picture 4"/>
          <p:cNvPicPr>
            <a:picLocks noChangeAspect="1" noChangeArrowheads="1"/>
          </p:cNvPicPr>
          <p:nvPr/>
        </p:nvPicPr>
        <p:blipFill>
          <a:blip r:embed="rId2" cstate="print"/>
          <a:srcRect/>
          <a:stretch>
            <a:fillRect/>
          </a:stretch>
        </p:blipFill>
        <p:spPr bwMode="auto">
          <a:xfrm>
            <a:off x="572858" y="1388389"/>
            <a:ext cx="8339322" cy="4961122"/>
          </a:xfrm>
          <a:prstGeom prst="rect">
            <a:avLst/>
          </a:prstGeom>
          <a:noFill/>
          <a:ln w="9525">
            <a:noFill/>
            <a:miter lim="800000"/>
            <a:headEnd/>
            <a:tailEnd/>
          </a:ln>
        </p:spPr>
      </p:pic>
      <p:pic>
        <p:nvPicPr>
          <p:cNvPr id="4" name="Picture 2"/>
          <p:cNvPicPr>
            <a:picLocks noChangeAspect="1" noChangeArrowheads="1"/>
          </p:cNvPicPr>
          <p:nvPr/>
        </p:nvPicPr>
        <p:blipFill>
          <a:blip r:embed="rId3" cstate="print"/>
          <a:srcRect l="17024" t="26980" r="17025" b="28054"/>
          <a:stretch>
            <a:fillRect/>
          </a:stretch>
        </p:blipFill>
        <p:spPr bwMode="auto">
          <a:xfrm>
            <a:off x="4005567" y="999492"/>
            <a:ext cx="1216321" cy="829310"/>
          </a:xfrm>
          <a:prstGeom prst="rect">
            <a:avLst/>
          </a:prstGeom>
          <a:noFill/>
          <a:ln w="9525">
            <a:noFill/>
            <a:miter lim="800000"/>
            <a:headEnd/>
            <a:tailEnd/>
          </a:ln>
          <a:effectLst>
            <a:outerShdw blurRad="190500" dist="228600" dir="2700000" algn="ctr">
              <a:srgbClr val="000000">
                <a:alpha val="30000"/>
              </a:srgbClr>
            </a:outerShdw>
            <a:softEdge rad="63500"/>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2403033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9"/>
          <p:cNvSpPr>
            <a:spLocks noGrp="1" noChangeArrowheads="1"/>
          </p:cNvSpPr>
          <p:nvPr>
            <p:ph type="title"/>
          </p:nvPr>
        </p:nvSpPr>
        <p:spPr/>
        <p:txBody>
          <a:bodyPr/>
          <a:lstStyle/>
          <a:p>
            <a:r>
              <a:rPr lang="en-US" smtClean="0"/>
              <a:t>We Make Better Decisions</a:t>
            </a:r>
          </a:p>
        </p:txBody>
      </p:sp>
      <p:sp>
        <p:nvSpPr>
          <p:cNvPr id="11267" name="Rectangle 40"/>
          <p:cNvSpPr>
            <a:spLocks noGrp="1" noChangeArrowheads="1"/>
          </p:cNvSpPr>
          <p:nvPr>
            <p:ph type="body" sz="quarter" idx="10"/>
          </p:nvPr>
        </p:nvSpPr>
        <p:spPr/>
        <p:txBody>
          <a:bodyPr/>
          <a:lstStyle/>
          <a:p>
            <a:pPr marL="0" indent="0"/>
            <a:r>
              <a:rPr lang="en-US" smtClean="0"/>
              <a:t>For over half of Fortune 100 companies, </a:t>
            </a:r>
            <a:r>
              <a:rPr lang="en-US" b="0" smtClean="0"/>
              <a:t>Capgemini’s Accelerated Solutions Environment® provides a different way of working. This creative workspace combined with a patented facilitation approach allows you to solve complex problems, develop a broad set of solution champions, and generate enormous momentum aimed at your project goals.</a:t>
            </a:r>
          </a:p>
        </p:txBody>
      </p:sp>
      <p:sp>
        <p:nvSpPr>
          <p:cNvPr id="11268" name="AutoShape 4"/>
          <p:cNvSpPr>
            <a:spLocks noChangeArrowheads="1"/>
          </p:cNvSpPr>
          <p:nvPr/>
        </p:nvSpPr>
        <p:spPr bwMode="gray">
          <a:xfrm>
            <a:off x="1302798" y="4794615"/>
            <a:ext cx="6538404" cy="1528048"/>
          </a:xfrm>
          <a:prstGeom prst="roundRect">
            <a:avLst>
              <a:gd name="adj" fmla="val 11949"/>
            </a:avLst>
          </a:prstGeom>
          <a:gradFill flip="none" rotWithShape="1">
            <a:gsLst>
              <a:gs pos="75000">
                <a:schemeClr val="accent1"/>
              </a:gs>
              <a:gs pos="100000">
                <a:schemeClr val="accent1">
                  <a:lumMod val="60000"/>
                  <a:lumOff val="40000"/>
                </a:schemeClr>
              </a:gs>
            </a:gsLst>
            <a:lin ang="16200000" scaled="1"/>
            <a:tileRect/>
          </a:gradFill>
          <a:ln w="12700" algn="ctr">
            <a:solidFill>
              <a:schemeClr val="accent1"/>
            </a:solidFill>
            <a:round/>
            <a:headEnd/>
            <a:tailEnd/>
          </a:ln>
          <a:effectLst>
            <a:outerShdw blurRad="50800" dist="38100" dir="5400000" algn="t" rotWithShape="0">
              <a:prstClr val="black">
                <a:alpha val="40000"/>
              </a:prstClr>
            </a:outerShdw>
          </a:effectLst>
        </p:spPr>
        <p:txBody>
          <a:bodyPr wrap="square" tIns="91440" bIns="91440" anchor="ctr" anchorCtr="1">
            <a:spAutoFit/>
          </a:bodyPr>
          <a:lstStyle/>
          <a:p>
            <a:pPr defTabSz="1401763">
              <a:spcAft>
                <a:spcPts val="600"/>
              </a:spcAft>
              <a:buClr>
                <a:schemeClr val="accent2"/>
              </a:buClr>
              <a:buFont typeface="Wingdings" pitchFamily="2" charset="2"/>
              <a:buNone/>
            </a:pPr>
            <a:r>
              <a:rPr lang="en-US" i="1" dirty="0">
                <a:solidFill>
                  <a:schemeClr val="bg1"/>
                </a:solidFill>
              </a:rPr>
              <a:t>“In my 14 years of IT experience, I have never seen anything like the ASE to quickly get buy-in and map out a major initiative, in 48 hours</a:t>
            </a:r>
            <a:r>
              <a:rPr lang="en-US" i="1" dirty="0" smtClean="0">
                <a:solidFill>
                  <a:schemeClr val="bg1"/>
                </a:solidFill>
              </a:rPr>
              <a:t>.”</a:t>
            </a:r>
          </a:p>
          <a:p>
            <a:pPr algn="r" defTabSz="1401763">
              <a:spcAft>
                <a:spcPts val="600"/>
              </a:spcAft>
              <a:buClr>
                <a:schemeClr val="accent2"/>
              </a:buClr>
              <a:buFont typeface="Wingdings" pitchFamily="2" charset="2"/>
              <a:buNone/>
            </a:pPr>
            <a:r>
              <a:rPr lang="en-US" b="0" dirty="0" smtClean="0">
                <a:solidFill>
                  <a:schemeClr val="bg1"/>
                </a:solidFill>
              </a:rPr>
              <a:t>- </a:t>
            </a:r>
            <a:r>
              <a:rPr lang="en-US" b="0" dirty="0">
                <a:solidFill>
                  <a:schemeClr val="bg1"/>
                </a:solidFill>
              </a:rPr>
              <a:t>Client Sponsor</a:t>
            </a:r>
          </a:p>
        </p:txBody>
      </p:sp>
      <p:grpSp>
        <p:nvGrpSpPr>
          <p:cNvPr id="2" name="Group 47"/>
          <p:cNvGrpSpPr>
            <a:grpSpLocks/>
          </p:cNvGrpSpPr>
          <p:nvPr/>
        </p:nvGrpSpPr>
        <p:grpSpPr bwMode="auto">
          <a:xfrm>
            <a:off x="219075" y="2095785"/>
            <a:ext cx="1871663" cy="2401888"/>
            <a:chOff x="138" y="1390"/>
            <a:chExt cx="1179" cy="1513"/>
          </a:xfrm>
        </p:grpSpPr>
        <p:grpSp>
          <p:nvGrpSpPr>
            <p:cNvPr id="3" name="Group 11"/>
            <p:cNvGrpSpPr>
              <a:grpSpLocks/>
            </p:cNvGrpSpPr>
            <p:nvPr/>
          </p:nvGrpSpPr>
          <p:grpSpPr bwMode="auto">
            <a:xfrm>
              <a:off x="265" y="1390"/>
              <a:ext cx="924" cy="912"/>
              <a:chOff x="265" y="1234"/>
              <a:chExt cx="924" cy="912"/>
            </a:xfrm>
          </p:grpSpPr>
          <p:pic>
            <p:nvPicPr>
              <p:cNvPr id="11295" name="Picture 12" descr="ASE_Why"/>
              <p:cNvPicPr>
                <a:picLocks noChangeAspect="1" noChangeArrowheads="1"/>
              </p:cNvPicPr>
              <p:nvPr/>
            </p:nvPicPr>
            <p:blipFill>
              <a:blip r:embed="rId3" cstate="print"/>
              <a:srcRect/>
              <a:stretch>
                <a:fillRect/>
              </a:stretch>
            </p:blipFill>
            <p:spPr bwMode="auto">
              <a:xfrm>
                <a:off x="265" y="1234"/>
                <a:ext cx="924" cy="912"/>
              </a:xfrm>
              <a:prstGeom prst="rect">
                <a:avLst/>
              </a:prstGeom>
              <a:noFill/>
              <a:ln w="9525">
                <a:noFill/>
                <a:miter lim="800000"/>
                <a:headEnd/>
                <a:tailEnd/>
              </a:ln>
            </p:spPr>
          </p:pic>
          <p:pic>
            <p:nvPicPr>
              <p:cNvPr id="11296" name="Picture 13" descr="launch"/>
              <p:cNvPicPr>
                <a:picLocks noChangeAspect="1" noChangeArrowheads="1"/>
              </p:cNvPicPr>
              <p:nvPr/>
            </p:nvPicPr>
            <p:blipFill>
              <a:blip r:embed="rId4" cstate="print"/>
              <a:srcRect/>
              <a:stretch>
                <a:fillRect/>
              </a:stretch>
            </p:blipFill>
            <p:spPr bwMode="auto">
              <a:xfrm>
                <a:off x="433" y="1397"/>
                <a:ext cx="587" cy="587"/>
              </a:xfrm>
              <a:prstGeom prst="rect">
                <a:avLst/>
              </a:prstGeom>
              <a:noFill/>
              <a:ln w="9525">
                <a:noFill/>
                <a:miter lim="800000"/>
                <a:headEnd/>
                <a:tailEnd/>
              </a:ln>
            </p:spPr>
          </p:pic>
          <p:pic>
            <p:nvPicPr>
              <p:cNvPr id="11297" name="Picture 14" descr="ASE_Why line"/>
              <p:cNvPicPr>
                <a:picLocks noChangeAspect="1" noChangeArrowheads="1"/>
              </p:cNvPicPr>
              <p:nvPr/>
            </p:nvPicPr>
            <p:blipFill>
              <a:blip r:embed="rId5" cstate="print"/>
              <a:srcRect/>
              <a:stretch>
                <a:fillRect/>
              </a:stretch>
            </p:blipFill>
            <p:spPr bwMode="auto">
              <a:xfrm>
                <a:off x="393" y="1345"/>
                <a:ext cx="720" cy="726"/>
              </a:xfrm>
              <a:prstGeom prst="rect">
                <a:avLst/>
              </a:prstGeom>
              <a:noFill/>
              <a:ln w="9525">
                <a:noFill/>
                <a:miter lim="800000"/>
                <a:headEnd/>
                <a:tailEnd/>
              </a:ln>
            </p:spPr>
          </p:pic>
        </p:grpSp>
        <p:sp>
          <p:nvSpPr>
            <p:cNvPr id="11293" name="Text Box 15"/>
            <p:cNvSpPr txBox="1">
              <a:spLocks noChangeArrowheads="1"/>
            </p:cNvSpPr>
            <p:nvPr/>
          </p:nvSpPr>
          <p:spPr bwMode="auto">
            <a:xfrm>
              <a:off x="138" y="2558"/>
              <a:ext cx="1179" cy="345"/>
            </a:xfrm>
            <a:prstGeom prst="rect">
              <a:avLst/>
            </a:prstGeom>
            <a:noFill/>
            <a:ln w="9525">
              <a:noFill/>
              <a:miter lim="800000"/>
              <a:headEnd/>
              <a:tailEnd/>
            </a:ln>
          </p:spPr>
          <p:txBody>
            <a:bodyPr lIns="0" tIns="0" rIns="0" bIns="0">
              <a:spAutoFit/>
            </a:bodyPr>
            <a:lstStyle/>
            <a:p>
              <a:pPr algn="ctr" eaLnBrk="1" hangingPunct="1"/>
              <a:r>
                <a:rPr lang="en-US" sz="1200" b="0"/>
                <a:t>make business decisions in hours and days, rather than months and years</a:t>
              </a:r>
            </a:p>
          </p:txBody>
        </p:sp>
        <p:pic>
          <p:nvPicPr>
            <p:cNvPr id="11294" name="Picture 42" descr="Acceleration"/>
            <p:cNvPicPr>
              <a:picLocks noChangeAspect="1" noChangeArrowheads="1"/>
            </p:cNvPicPr>
            <p:nvPr/>
          </p:nvPicPr>
          <p:blipFill>
            <a:blip r:embed="rId6" cstate="print"/>
            <a:srcRect/>
            <a:stretch>
              <a:fillRect/>
            </a:stretch>
          </p:blipFill>
          <p:spPr bwMode="auto">
            <a:xfrm>
              <a:off x="232" y="2227"/>
              <a:ext cx="992" cy="255"/>
            </a:xfrm>
            <a:prstGeom prst="rect">
              <a:avLst/>
            </a:prstGeom>
            <a:noFill/>
            <a:ln w="9525">
              <a:noFill/>
              <a:miter lim="800000"/>
              <a:headEnd/>
              <a:tailEnd/>
            </a:ln>
          </p:spPr>
        </p:pic>
      </p:grpSp>
      <p:grpSp>
        <p:nvGrpSpPr>
          <p:cNvPr id="4" name="Group 48"/>
          <p:cNvGrpSpPr>
            <a:grpSpLocks/>
          </p:cNvGrpSpPr>
          <p:nvPr/>
        </p:nvGrpSpPr>
        <p:grpSpPr bwMode="auto">
          <a:xfrm>
            <a:off x="2414588" y="2095785"/>
            <a:ext cx="1873250" cy="2584450"/>
            <a:chOff x="1569" y="1390"/>
            <a:chExt cx="1180" cy="1628"/>
          </a:xfrm>
        </p:grpSpPr>
        <p:sp>
          <p:nvSpPr>
            <p:cNvPr id="11285" name="Text Box 18"/>
            <p:cNvSpPr txBox="1">
              <a:spLocks noChangeArrowheads="1"/>
            </p:cNvSpPr>
            <p:nvPr/>
          </p:nvSpPr>
          <p:spPr bwMode="auto">
            <a:xfrm>
              <a:off x="1569" y="2558"/>
              <a:ext cx="1180" cy="460"/>
            </a:xfrm>
            <a:prstGeom prst="rect">
              <a:avLst/>
            </a:prstGeom>
            <a:noFill/>
            <a:ln w="9525">
              <a:noFill/>
              <a:miter lim="800000"/>
              <a:headEnd/>
              <a:tailEnd/>
            </a:ln>
          </p:spPr>
          <p:txBody>
            <a:bodyPr lIns="0" tIns="0" rIns="0" bIns="0">
              <a:spAutoFit/>
            </a:bodyPr>
            <a:lstStyle/>
            <a:p>
              <a:pPr algn="ctr" eaLnBrk="1" hangingPunct="1"/>
              <a:r>
                <a:rPr lang="en-US" sz="1200" b="0"/>
                <a:t>unleash group genius to craft a more robust and creative solution than any individual effort</a:t>
              </a:r>
            </a:p>
          </p:txBody>
        </p:sp>
        <p:grpSp>
          <p:nvGrpSpPr>
            <p:cNvPr id="5" name="Group 20"/>
            <p:cNvGrpSpPr>
              <a:grpSpLocks/>
            </p:cNvGrpSpPr>
            <p:nvPr/>
          </p:nvGrpSpPr>
          <p:grpSpPr bwMode="auto">
            <a:xfrm>
              <a:off x="1697" y="1390"/>
              <a:ext cx="924" cy="912"/>
              <a:chOff x="1695" y="1234"/>
              <a:chExt cx="924" cy="912"/>
            </a:xfrm>
          </p:grpSpPr>
          <p:pic>
            <p:nvPicPr>
              <p:cNvPr id="11288" name="Picture 21" descr="ASE_Why"/>
              <p:cNvPicPr>
                <a:picLocks noChangeAspect="1" noChangeArrowheads="1"/>
              </p:cNvPicPr>
              <p:nvPr/>
            </p:nvPicPr>
            <p:blipFill>
              <a:blip r:embed="rId7" cstate="print"/>
              <a:srcRect/>
              <a:stretch>
                <a:fillRect/>
              </a:stretch>
            </p:blipFill>
            <p:spPr bwMode="auto">
              <a:xfrm>
                <a:off x="1695" y="1234"/>
                <a:ext cx="924" cy="912"/>
              </a:xfrm>
              <a:prstGeom prst="rect">
                <a:avLst/>
              </a:prstGeom>
              <a:noFill/>
              <a:ln w="9525">
                <a:noFill/>
                <a:miter lim="800000"/>
                <a:headEnd/>
                <a:tailEnd/>
              </a:ln>
            </p:spPr>
          </p:pic>
          <p:sp>
            <p:nvSpPr>
              <p:cNvPr id="11289" name="Oval 22"/>
              <p:cNvSpPr>
                <a:spLocks noChangeArrowheads="1"/>
              </p:cNvSpPr>
              <p:nvPr/>
            </p:nvSpPr>
            <p:spPr bwMode="auto">
              <a:xfrm>
                <a:off x="1864" y="1402"/>
                <a:ext cx="587" cy="576"/>
              </a:xfrm>
              <a:prstGeom prst="ellipse">
                <a:avLst/>
              </a:prstGeom>
              <a:solidFill>
                <a:schemeClr val="bg1"/>
              </a:solidFill>
              <a:ln w="19050" algn="ctr">
                <a:noFill/>
                <a:round/>
                <a:headEnd/>
                <a:tailEnd/>
              </a:ln>
            </p:spPr>
            <p:txBody>
              <a:bodyPr anchor="ctr">
                <a:spAutoFit/>
              </a:bodyPr>
              <a:lstStyle/>
              <a:p>
                <a:endParaRPr lang="en-US"/>
              </a:p>
            </p:txBody>
          </p:sp>
          <p:pic>
            <p:nvPicPr>
              <p:cNvPr id="11290" name="Picture 23" descr="ASE-7 Step Creative Circle"/>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860" y="1395"/>
                <a:ext cx="593" cy="590"/>
              </a:xfrm>
              <a:prstGeom prst="rect">
                <a:avLst/>
              </a:prstGeom>
              <a:noFill/>
              <a:ln w="9525">
                <a:noFill/>
                <a:miter lim="800000"/>
                <a:headEnd/>
                <a:tailEnd/>
              </a:ln>
            </p:spPr>
          </p:pic>
          <p:pic>
            <p:nvPicPr>
              <p:cNvPr id="11291" name="Picture 24" descr="ASE_Why line"/>
              <p:cNvPicPr>
                <a:picLocks noChangeAspect="1" noChangeArrowheads="1"/>
              </p:cNvPicPr>
              <p:nvPr/>
            </p:nvPicPr>
            <p:blipFill>
              <a:blip r:embed="rId5" cstate="print"/>
              <a:srcRect/>
              <a:stretch>
                <a:fillRect/>
              </a:stretch>
            </p:blipFill>
            <p:spPr bwMode="auto">
              <a:xfrm>
                <a:off x="1818" y="1345"/>
                <a:ext cx="720" cy="726"/>
              </a:xfrm>
              <a:prstGeom prst="rect">
                <a:avLst/>
              </a:prstGeom>
              <a:noFill/>
              <a:ln w="9525">
                <a:noFill/>
                <a:miter lim="800000"/>
                <a:headEnd/>
                <a:tailEnd/>
              </a:ln>
            </p:spPr>
          </p:pic>
        </p:grpSp>
        <p:pic>
          <p:nvPicPr>
            <p:cNvPr id="11287" name="Picture 43" descr="INNOVATION"/>
            <p:cNvPicPr>
              <a:picLocks noChangeAspect="1" noChangeArrowheads="1"/>
            </p:cNvPicPr>
            <p:nvPr/>
          </p:nvPicPr>
          <p:blipFill>
            <a:blip r:embed="rId9" cstate="print"/>
            <a:srcRect/>
            <a:stretch>
              <a:fillRect/>
            </a:stretch>
          </p:blipFill>
          <p:spPr bwMode="auto">
            <a:xfrm>
              <a:off x="1784" y="2227"/>
              <a:ext cx="751" cy="248"/>
            </a:xfrm>
            <a:prstGeom prst="rect">
              <a:avLst/>
            </a:prstGeom>
            <a:noFill/>
            <a:ln w="9525">
              <a:noFill/>
              <a:miter lim="800000"/>
              <a:headEnd/>
              <a:tailEnd/>
            </a:ln>
          </p:spPr>
        </p:pic>
      </p:grpSp>
      <p:grpSp>
        <p:nvGrpSpPr>
          <p:cNvPr id="6" name="Group 49"/>
          <p:cNvGrpSpPr>
            <a:grpSpLocks/>
          </p:cNvGrpSpPr>
          <p:nvPr/>
        </p:nvGrpSpPr>
        <p:grpSpPr bwMode="auto">
          <a:xfrm>
            <a:off x="4584700" y="2095785"/>
            <a:ext cx="1960563" cy="2401888"/>
            <a:chOff x="2992" y="1390"/>
            <a:chExt cx="1235" cy="1513"/>
          </a:xfrm>
        </p:grpSpPr>
        <p:sp>
          <p:nvSpPr>
            <p:cNvPr id="11279" name="Text Box 26"/>
            <p:cNvSpPr txBox="1">
              <a:spLocks noChangeArrowheads="1"/>
            </p:cNvSpPr>
            <p:nvPr/>
          </p:nvSpPr>
          <p:spPr bwMode="auto">
            <a:xfrm>
              <a:off x="2992" y="2558"/>
              <a:ext cx="1235" cy="345"/>
            </a:xfrm>
            <a:prstGeom prst="rect">
              <a:avLst/>
            </a:prstGeom>
            <a:noFill/>
            <a:ln w="9525">
              <a:noFill/>
              <a:miter lim="800000"/>
              <a:headEnd/>
              <a:tailEnd/>
            </a:ln>
          </p:spPr>
          <p:txBody>
            <a:bodyPr lIns="0" tIns="0" rIns="0" bIns="0">
              <a:spAutoFit/>
            </a:bodyPr>
            <a:lstStyle/>
            <a:p>
              <a:pPr algn="ctr" eaLnBrk="1" hangingPunct="1"/>
              <a:r>
                <a:rPr lang="en-US" sz="1200" b="0"/>
                <a:t>mobilize diverse stakeholders to implement collectively created solutions</a:t>
              </a:r>
            </a:p>
          </p:txBody>
        </p:sp>
        <p:grpSp>
          <p:nvGrpSpPr>
            <p:cNvPr id="7" name="Group 28"/>
            <p:cNvGrpSpPr>
              <a:grpSpLocks/>
            </p:cNvGrpSpPr>
            <p:nvPr/>
          </p:nvGrpSpPr>
          <p:grpSpPr bwMode="auto">
            <a:xfrm>
              <a:off x="3147" y="1390"/>
              <a:ext cx="924" cy="912"/>
              <a:chOff x="3186" y="1234"/>
              <a:chExt cx="924" cy="912"/>
            </a:xfrm>
          </p:grpSpPr>
          <p:pic>
            <p:nvPicPr>
              <p:cNvPr id="11282" name="Picture 29" descr="ASE_Why"/>
              <p:cNvPicPr>
                <a:picLocks noChangeAspect="1" noChangeArrowheads="1"/>
              </p:cNvPicPr>
              <p:nvPr/>
            </p:nvPicPr>
            <p:blipFill>
              <a:blip r:embed="rId10" cstate="print"/>
              <a:srcRect/>
              <a:stretch>
                <a:fillRect/>
              </a:stretch>
            </p:blipFill>
            <p:spPr bwMode="auto">
              <a:xfrm>
                <a:off x="3186" y="1234"/>
                <a:ext cx="924" cy="912"/>
              </a:xfrm>
              <a:prstGeom prst="rect">
                <a:avLst/>
              </a:prstGeom>
              <a:noFill/>
              <a:ln w="9525">
                <a:noFill/>
                <a:miter lim="800000"/>
                <a:headEnd/>
                <a:tailEnd/>
              </a:ln>
            </p:spPr>
          </p:pic>
          <p:pic>
            <p:nvPicPr>
              <p:cNvPr id="11283" name="Picture 30" descr="flock"/>
              <p:cNvPicPr>
                <a:picLocks noChangeAspect="1" noChangeArrowheads="1"/>
              </p:cNvPicPr>
              <p:nvPr/>
            </p:nvPicPr>
            <p:blipFill>
              <a:blip r:embed="rId11" cstate="print"/>
              <a:srcRect/>
              <a:stretch>
                <a:fillRect/>
              </a:stretch>
            </p:blipFill>
            <p:spPr bwMode="auto">
              <a:xfrm>
                <a:off x="3355" y="1397"/>
                <a:ext cx="587" cy="587"/>
              </a:xfrm>
              <a:prstGeom prst="rect">
                <a:avLst/>
              </a:prstGeom>
              <a:noFill/>
              <a:ln w="9525">
                <a:noFill/>
                <a:miter lim="800000"/>
                <a:headEnd/>
                <a:tailEnd/>
              </a:ln>
            </p:spPr>
          </p:pic>
          <p:pic>
            <p:nvPicPr>
              <p:cNvPr id="11284" name="Picture 31" descr="ASE_Why line"/>
              <p:cNvPicPr>
                <a:picLocks noChangeAspect="1" noChangeArrowheads="1"/>
              </p:cNvPicPr>
              <p:nvPr/>
            </p:nvPicPr>
            <p:blipFill>
              <a:blip r:embed="rId5" cstate="print"/>
              <a:srcRect/>
              <a:stretch>
                <a:fillRect/>
              </a:stretch>
            </p:blipFill>
            <p:spPr bwMode="auto">
              <a:xfrm>
                <a:off x="3318" y="1345"/>
                <a:ext cx="720" cy="726"/>
              </a:xfrm>
              <a:prstGeom prst="rect">
                <a:avLst/>
              </a:prstGeom>
              <a:noFill/>
              <a:ln w="9525">
                <a:noFill/>
                <a:miter lim="800000"/>
                <a:headEnd/>
                <a:tailEnd/>
              </a:ln>
            </p:spPr>
          </p:pic>
        </p:grpSp>
        <p:pic>
          <p:nvPicPr>
            <p:cNvPr id="11281" name="Picture 44" descr="ALIGNMENT"/>
            <p:cNvPicPr>
              <a:picLocks noChangeAspect="1" noChangeArrowheads="1"/>
            </p:cNvPicPr>
            <p:nvPr/>
          </p:nvPicPr>
          <p:blipFill>
            <a:blip r:embed="rId12" cstate="print"/>
            <a:srcRect/>
            <a:stretch>
              <a:fillRect/>
            </a:stretch>
          </p:blipFill>
          <p:spPr bwMode="auto">
            <a:xfrm>
              <a:off x="3227" y="2227"/>
              <a:ext cx="765" cy="255"/>
            </a:xfrm>
            <a:prstGeom prst="rect">
              <a:avLst/>
            </a:prstGeom>
            <a:noFill/>
            <a:ln w="9525">
              <a:noFill/>
              <a:miter lim="800000"/>
              <a:headEnd/>
              <a:tailEnd/>
            </a:ln>
          </p:spPr>
        </p:pic>
      </p:grpSp>
      <p:grpSp>
        <p:nvGrpSpPr>
          <p:cNvPr id="8" name="Group 50"/>
          <p:cNvGrpSpPr>
            <a:grpSpLocks/>
          </p:cNvGrpSpPr>
          <p:nvPr/>
        </p:nvGrpSpPr>
        <p:grpSpPr bwMode="auto">
          <a:xfrm>
            <a:off x="6684963" y="2095785"/>
            <a:ext cx="2260600" cy="2401888"/>
            <a:chOff x="4211" y="1390"/>
            <a:chExt cx="1424" cy="1513"/>
          </a:xfrm>
        </p:grpSpPr>
        <p:sp>
          <p:nvSpPr>
            <p:cNvPr id="11273" name="Text Box 34"/>
            <p:cNvSpPr txBox="1">
              <a:spLocks noChangeArrowheads="1"/>
            </p:cNvSpPr>
            <p:nvPr/>
          </p:nvSpPr>
          <p:spPr bwMode="auto">
            <a:xfrm>
              <a:off x="4333" y="2558"/>
              <a:ext cx="1180" cy="345"/>
            </a:xfrm>
            <a:prstGeom prst="rect">
              <a:avLst/>
            </a:prstGeom>
            <a:noFill/>
            <a:ln w="9525">
              <a:noFill/>
              <a:miter lim="800000"/>
              <a:headEnd/>
              <a:tailEnd/>
            </a:ln>
          </p:spPr>
          <p:txBody>
            <a:bodyPr lIns="0" tIns="0" rIns="0" bIns="0">
              <a:spAutoFit/>
            </a:bodyPr>
            <a:lstStyle/>
            <a:p>
              <a:pPr algn="ctr" eaLnBrk="1" hangingPunct="1"/>
              <a:r>
                <a:rPr lang="en-US" sz="1200" b="0"/>
                <a:t>reduce rework and extended feedback cycles to accelerate signoff</a:t>
              </a:r>
            </a:p>
          </p:txBody>
        </p:sp>
        <p:grpSp>
          <p:nvGrpSpPr>
            <p:cNvPr id="9" name="Group 35"/>
            <p:cNvGrpSpPr>
              <a:grpSpLocks/>
            </p:cNvGrpSpPr>
            <p:nvPr/>
          </p:nvGrpSpPr>
          <p:grpSpPr bwMode="auto">
            <a:xfrm>
              <a:off x="4461" y="1390"/>
              <a:ext cx="924" cy="912"/>
              <a:chOff x="4531" y="1234"/>
              <a:chExt cx="924" cy="912"/>
            </a:xfrm>
          </p:grpSpPr>
          <p:pic>
            <p:nvPicPr>
              <p:cNvPr id="11276" name="Picture 36" descr="ASE_Why"/>
              <p:cNvPicPr>
                <a:picLocks noChangeAspect="1" noChangeArrowheads="1"/>
              </p:cNvPicPr>
              <p:nvPr/>
            </p:nvPicPr>
            <p:blipFill>
              <a:blip r:embed="rId13" cstate="print"/>
              <a:srcRect/>
              <a:stretch>
                <a:fillRect/>
              </a:stretch>
            </p:blipFill>
            <p:spPr bwMode="auto">
              <a:xfrm>
                <a:off x="4531" y="1234"/>
                <a:ext cx="924" cy="912"/>
              </a:xfrm>
              <a:prstGeom prst="rect">
                <a:avLst/>
              </a:prstGeom>
              <a:noFill/>
              <a:ln w="9525">
                <a:noFill/>
                <a:miter lim="800000"/>
                <a:headEnd/>
                <a:tailEnd/>
              </a:ln>
            </p:spPr>
          </p:pic>
          <p:pic>
            <p:nvPicPr>
              <p:cNvPr id="11277" name="Picture 37" descr="climb2"/>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4700" y="1397"/>
                <a:ext cx="587" cy="587"/>
              </a:xfrm>
              <a:prstGeom prst="rect">
                <a:avLst/>
              </a:prstGeom>
              <a:noFill/>
              <a:ln w="9525">
                <a:noFill/>
                <a:miter lim="800000"/>
                <a:headEnd/>
                <a:tailEnd/>
              </a:ln>
            </p:spPr>
          </p:pic>
          <p:pic>
            <p:nvPicPr>
              <p:cNvPr id="11278" name="Picture 38" descr="ASE_Why line"/>
              <p:cNvPicPr>
                <a:picLocks noChangeAspect="1" noChangeArrowheads="1"/>
              </p:cNvPicPr>
              <p:nvPr/>
            </p:nvPicPr>
            <p:blipFill>
              <a:blip r:embed="rId5" cstate="print"/>
              <a:srcRect/>
              <a:stretch>
                <a:fillRect/>
              </a:stretch>
            </p:blipFill>
            <p:spPr bwMode="auto">
              <a:xfrm>
                <a:off x="4663" y="1345"/>
                <a:ext cx="720" cy="726"/>
              </a:xfrm>
              <a:prstGeom prst="rect">
                <a:avLst/>
              </a:prstGeom>
              <a:noFill/>
              <a:ln w="9525">
                <a:noFill/>
                <a:miter lim="800000"/>
                <a:headEnd/>
                <a:tailEnd/>
              </a:ln>
            </p:spPr>
          </p:pic>
        </p:grpSp>
        <p:pic>
          <p:nvPicPr>
            <p:cNvPr id="11275" name="Picture 45" descr="RISK MGMT"/>
            <p:cNvPicPr>
              <a:picLocks noChangeAspect="1" noChangeArrowheads="1"/>
            </p:cNvPicPr>
            <p:nvPr/>
          </p:nvPicPr>
          <p:blipFill>
            <a:blip r:embed="rId15" cstate="print"/>
            <a:srcRect/>
            <a:stretch>
              <a:fillRect/>
            </a:stretch>
          </p:blipFill>
          <p:spPr bwMode="auto">
            <a:xfrm>
              <a:off x="4211" y="2227"/>
              <a:ext cx="1424" cy="255"/>
            </a:xfrm>
            <a:prstGeom prst="rect">
              <a:avLst/>
            </a:prstGeom>
            <a:noFill/>
            <a:ln w="9525">
              <a:noFill/>
              <a:miter lim="800000"/>
              <a:headEnd/>
              <a:tailEnd/>
            </a:ln>
          </p:spPr>
        </p:pic>
      </p:grpSp>
      <p:pic>
        <p:nvPicPr>
          <p:cNvPr id="34" name="Picture 6" descr="worksheet lower case 080508"/>
          <p:cNvPicPr>
            <a:picLocks noChangeAspect="1" noChangeArrowheads="1"/>
          </p:cNvPicPr>
          <p:nvPr/>
        </p:nvPicPr>
        <p:blipFill>
          <a:blip r:embed="rId16" cstate="print"/>
          <a:srcRect/>
          <a:stretch>
            <a:fillRect/>
          </a:stretch>
        </p:blipFill>
        <p:spPr bwMode="auto">
          <a:xfrm>
            <a:off x="6297612" y="0"/>
            <a:ext cx="2251075" cy="806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Rectangle 2"/>
          <p:cNvSpPr>
            <a:spLocks noGrp="1" noChangeArrowheads="1"/>
          </p:cNvSpPr>
          <p:nvPr>
            <p:ph type="title"/>
          </p:nvPr>
        </p:nvSpPr>
        <p:spPr/>
        <p:txBody>
          <a:bodyPr/>
          <a:lstStyle/>
          <a:p>
            <a:r>
              <a:rPr lang="en-US" altLang="en-GB" dirty="0" smtClean="0"/>
              <a:t>Table of Contents</a:t>
            </a:r>
            <a:endParaRPr lang="en-US" dirty="0"/>
          </a:p>
        </p:txBody>
      </p:sp>
      <p:grpSp>
        <p:nvGrpSpPr>
          <p:cNvPr id="2" name="Group 7"/>
          <p:cNvGrpSpPr/>
          <p:nvPr/>
        </p:nvGrpSpPr>
        <p:grpSpPr>
          <a:xfrm rot="3784749">
            <a:off x="-295898" y="2114943"/>
            <a:ext cx="2819735" cy="2150158"/>
            <a:chOff x="6270431" y="1174750"/>
            <a:chExt cx="2299773" cy="1753666"/>
          </a:xfrm>
        </p:grpSpPr>
        <p:grpSp>
          <p:nvGrpSpPr>
            <p:cNvPr id="3" name="Group 29"/>
            <p:cNvGrpSpPr/>
            <p:nvPr/>
          </p:nvGrpSpPr>
          <p:grpSpPr>
            <a:xfrm>
              <a:off x="7493230" y="2193341"/>
              <a:ext cx="687975" cy="735075"/>
              <a:chOff x="8557418" y="1216754"/>
              <a:chExt cx="1346449" cy="1438631"/>
            </a:xfrm>
          </p:grpSpPr>
          <p:sp>
            <p:nvSpPr>
              <p:cNvPr id="16" name="Freeform 282"/>
              <p:cNvSpPr>
                <a:spLocks/>
              </p:cNvSpPr>
              <p:nvPr/>
            </p:nvSpPr>
            <p:spPr bwMode="auto">
              <a:xfrm>
                <a:off x="8557418" y="1216754"/>
                <a:ext cx="1346449" cy="1438631"/>
              </a:xfrm>
              <a:custGeom>
                <a:avLst/>
                <a:gdLst>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263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9106 w 10000"/>
                  <a:gd name="connsiteY56" fmla="*/ 1250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172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3382 w 10000"/>
                  <a:gd name="connsiteY109"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382 w 10000"/>
                  <a:gd name="connsiteY110"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129 w 10000"/>
                  <a:gd name="connsiteY110" fmla="*/ 9389 h 10000"/>
                  <a:gd name="connsiteX111" fmla="*/ 3382 w 10000"/>
                  <a:gd name="connsiteY111"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200 w 10000"/>
                  <a:gd name="connsiteY110" fmla="*/ 9621 h 10000"/>
                  <a:gd name="connsiteX111" fmla="*/ 3382 w 10000"/>
                  <a:gd name="connsiteY111"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030 w 10000"/>
                  <a:gd name="connsiteY110" fmla="*/ 9468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51 w 10000"/>
                  <a:gd name="connsiteY109" fmla="*/ 8603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51 w 10000"/>
                  <a:gd name="connsiteY109" fmla="*/ 8840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827 w 10000"/>
                  <a:gd name="connsiteY109" fmla="*/ 8641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21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39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21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0000" h="10000">
                    <a:moveTo>
                      <a:pt x="3382" y="9562"/>
                    </a:moveTo>
                    <a:lnTo>
                      <a:pt x="3897" y="8613"/>
                    </a:lnTo>
                    <a:lnTo>
                      <a:pt x="4338" y="8686"/>
                    </a:lnTo>
                    <a:lnTo>
                      <a:pt x="4485" y="9708"/>
                    </a:lnTo>
                    <a:lnTo>
                      <a:pt x="4485" y="9708"/>
                    </a:lnTo>
                    <a:cubicBezTo>
                      <a:pt x="4510" y="9781"/>
                      <a:pt x="4534" y="9854"/>
                      <a:pt x="4559" y="9927"/>
                    </a:cubicBezTo>
                    <a:lnTo>
                      <a:pt x="4559" y="9927"/>
                    </a:lnTo>
                    <a:lnTo>
                      <a:pt x="4632" y="10000"/>
                    </a:lnTo>
                    <a:lnTo>
                      <a:pt x="4632" y="10000"/>
                    </a:lnTo>
                    <a:lnTo>
                      <a:pt x="4779" y="10000"/>
                    </a:lnTo>
                    <a:lnTo>
                      <a:pt x="6029" y="9927"/>
                    </a:lnTo>
                    <a:lnTo>
                      <a:pt x="6029" y="9927"/>
                    </a:lnTo>
                    <a:lnTo>
                      <a:pt x="6250" y="9781"/>
                    </a:lnTo>
                    <a:lnTo>
                      <a:pt x="6250" y="9781"/>
                    </a:lnTo>
                    <a:cubicBezTo>
                      <a:pt x="6275" y="9708"/>
                      <a:pt x="6299" y="9635"/>
                      <a:pt x="6324" y="9562"/>
                    </a:cubicBezTo>
                    <a:cubicBezTo>
                      <a:pt x="6299" y="9221"/>
                      <a:pt x="6275" y="8881"/>
                      <a:pt x="6250" y="8540"/>
                    </a:cubicBezTo>
                    <a:lnTo>
                      <a:pt x="6618" y="8321"/>
                    </a:lnTo>
                    <a:lnTo>
                      <a:pt x="7353" y="9124"/>
                    </a:lnTo>
                    <a:lnTo>
                      <a:pt x="7353" y="9124"/>
                    </a:lnTo>
                    <a:lnTo>
                      <a:pt x="7574" y="9270"/>
                    </a:lnTo>
                    <a:lnTo>
                      <a:pt x="7574" y="9270"/>
                    </a:lnTo>
                    <a:lnTo>
                      <a:pt x="7721" y="9124"/>
                    </a:lnTo>
                    <a:lnTo>
                      <a:pt x="8750" y="8321"/>
                    </a:lnTo>
                    <a:lnTo>
                      <a:pt x="8750" y="8321"/>
                    </a:lnTo>
                    <a:cubicBezTo>
                      <a:pt x="8775" y="8272"/>
                      <a:pt x="8799" y="8224"/>
                      <a:pt x="8824" y="8175"/>
                    </a:cubicBezTo>
                    <a:lnTo>
                      <a:pt x="8824" y="8175"/>
                    </a:lnTo>
                    <a:cubicBezTo>
                      <a:pt x="8799" y="8102"/>
                      <a:pt x="8775" y="8029"/>
                      <a:pt x="8750" y="7956"/>
                    </a:cubicBezTo>
                    <a:lnTo>
                      <a:pt x="8088" y="7153"/>
                    </a:lnTo>
                    <a:lnTo>
                      <a:pt x="8309" y="6788"/>
                    </a:lnTo>
                    <a:lnTo>
                      <a:pt x="9338" y="7007"/>
                    </a:lnTo>
                    <a:lnTo>
                      <a:pt x="9338" y="7007"/>
                    </a:lnTo>
                    <a:lnTo>
                      <a:pt x="9559" y="6934"/>
                    </a:lnTo>
                    <a:lnTo>
                      <a:pt x="9559" y="6934"/>
                    </a:lnTo>
                    <a:lnTo>
                      <a:pt x="9706" y="6788"/>
                    </a:lnTo>
                    <a:lnTo>
                      <a:pt x="10000" y="5474"/>
                    </a:lnTo>
                    <a:lnTo>
                      <a:pt x="10000" y="5474"/>
                    </a:lnTo>
                    <a:lnTo>
                      <a:pt x="10000" y="5255"/>
                    </a:lnTo>
                    <a:lnTo>
                      <a:pt x="10000" y="5255"/>
                    </a:lnTo>
                    <a:lnTo>
                      <a:pt x="9779" y="5182"/>
                    </a:lnTo>
                    <a:lnTo>
                      <a:pt x="8750" y="4891"/>
                    </a:lnTo>
                    <a:cubicBezTo>
                      <a:pt x="8725" y="4769"/>
                      <a:pt x="8701" y="4648"/>
                      <a:pt x="8676" y="4526"/>
                    </a:cubicBezTo>
                    <a:lnTo>
                      <a:pt x="9706" y="4088"/>
                    </a:lnTo>
                    <a:lnTo>
                      <a:pt x="9706" y="4088"/>
                    </a:lnTo>
                    <a:lnTo>
                      <a:pt x="9853" y="3869"/>
                    </a:lnTo>
                    <a:lnTo>
                      <a:pt x="9853" y="3869"/>
                    </a:lnTo>
                    <a:lnTo>
                      <a:pt x="9853" y="3723"/>
                    </a:lnTo>
                    <a:lnTo>
                      <a:pt x="9338" y="2482"/>
                    </a:lnTo>
                    <a:lnTo>
                      <a:pt x="9338" y="2482"/>
                    </a:lnTo>
                    <a:lnTo>
                      <a:pt x="9118" y="2336"/>
                    </a:lnTo>
                    <a:lnTo>
                      <a:pt x="9118" y="2336"/>
                    </a:lnTo>
                    <a:lnTo>
                      <a:pt x="8971" y="2336"/>
                    </a:lnTo>
                    <a:lnTo>
                      <a:pt x="7941" y="2774"/>
                    </a:lnTo>
                    <a:lnTo>
                      <a:pt x="7647" y="2409"/>
                    </a:lnTo>
                    <a:lnTo>
                      <a:pt x="8162" y="1460"/>
                    </a:lnTo>
                    <a:lnTo>
                      <a:pt x="8162" y="1460"/>
                    </a:lnTo>
                    <a:cubicBezTo>
                      <a:pt x="8187" y="1406"/>
                      <a:pt x="8213" y="1351"/>
                      <a:pt x="8238" y="1297"/>
                    </a:cubicBezTo>
                    <a:lnTo>
                      <a:pt x="8088" y="1095"/>
                    </a:lnTo>
                    <a:lnTo>
                      <a:pt x="6985" y="438"/>
                    </a:lnTo>
                    <a:lnTo>
                      <a:pt x="6985" y="438"/>
                    </a:lnTo>
                    <a:lnTo>
                      <a:pt x="6765" y="438"/>
                    </a:lnTo>
                    <a:lnTo>
                      <a:pt x="6618" y="584"/>
                    </a:lnTo>
                    <a:lnTo>
                      <a:pt x="6029" y="1460"/>
                    </a:lnTo>
                    <a:lnTo>
                      <a:pt x="5588" y="1387"/>
                    </a:lnTo>
                    <a:cubicBezTo>
                      <a:pt x="5564" y="1022"/>
                      <a:pt x="5539" y="657"/>
                      <a:pt x="5515" y="292"/>
                    </a:cubicBezTo>
                    <a:lnTo>
                      <a:pt x="5515" y="292"/>
                    </a:lnTo>
                    <a:lnTo>
                      <a:pt x="5368" y="73"/>
                    </a:lnTo>
                    <a:lnTo>
                      <a:pt x="5368" y="73"/>
                    </a:lnTo>
                    <a:lnTo>
                      <a:pt x="5221" y="0"/>
                    </a:lnTo>
                    <a:lnTo>
                      <a:pt x="3897" y="219"/>
                    </a:lnTo>
                    <a:lnTo>
                      <a:pt x="3897" y="219"/>
                    </a:lnTo>
                    <a:lnTo>
                      <a:pt x="3750" y="292"/>
                    </a:lnTo>
                    <a:lnTo>
                      <a:pt x="3603" y="438"/>
                    </a:lnTo>
                    <a:lnTo>
                      <a:pt x="3750" y="1606"/>
                    </a:lnTo>
                    <a:lnTo>
                      <a:pt x="3382" y="1679"/>
                    </a:lnTo>
                    <a:lnTo>
                      <a:pt x="2574" y="803"/>
                    </a:lnTo>
                    <a:lnTo>
                      <a:pt x="2574" y="803"/>
                    </a:lnTo>
                    <a:lnTo>
                      <a:pt x="2426" y="730"/>
                    </a:lnTo>
                    <a:lnTo>
                      <a:pt x="2206" y="803"/>
                    </a:lnTo>
                    <a:lnTo>
                      <a:pt x="1176" y="1752"/>
                    </a:lnTo>
                    <a:lnTo>
                      <a:pt x="1176" y="1752"/>
                    </a:lnTo>
                    <a:cubicBezTo>
                      <a:pt x="1152" y="1825"/>
                      <a:pt x="1127" y="1898"/>
                      <a:pt x="1103" y="1971"/>
                    </a:cubicBezTo>
                    <a:lnTo>
                      <a:pt x="1103" y="1971"/>
                    </a:lnTo>
                    <a:cubicBezTo>
                      <a:pt x="1127" y="2020"/>
                      <a:pt x="1152" y="2068"/>
                      <a:pt x="1176" y="2117"/>
                    </a:cubicBezTo>
                    <a:lnTo>
                      <a:pt x="1838" y="2993"/>
                    </a:lnTo>
                    <a:lnTo>
                      <a:pt x="1691" y="3212"/>
                    </a:lnTo>
                    <a:lnTo>
                      <a:pt x="662" y="3066"/>
                    </a:lnTo>
                    <a:lnTo>
                      <a:pt x="662" y="3066"/>
                    </a:lnTo>
                    <a:lnTo>
                      <a:pt x="441" y="3066"/>
                    </a:lnTo>
                    <a:lnTo>
                      <a:pt x="441" y="3066"/>
                    </a:lnTo>
                    <a:lnTo>
                      <a:pt x="294" y="3212"/>
                    </a:lnTo>
                    <a:lnTo>
                      <a:pt x="0" y="4526"/>
                    </a:lnTo>
                    <a:lnTo>
                      <a:pt x="0" y="4526"/>
                    </a:lnTo>
                    <a:lnTo>
                      <a:pt x="0" y="4818"/>
                    </a:lnTo>
                    <a:lnTo>
                      <a:pt x="0" y="4818"/>
                    </a:lnTo>
                    <a:lnTo>
                      <a:pt x="147" y="4891"/>
                    </a:lnTo>
                    <a:lnTo>
                      <a:pt x="1176" y="5109"/>
                    </a:lnTo>
                    <a:cubicBezTo>
                      <a:pt x="1225" y="5255"/>
                      <a:pt x="1275" y="5401"/>
                      <a:pt x="1324" y="5547"/>
                    </a:cubicBezTo>
                    <a:lnTo>
                      <a:pt x="294" y="5912"/>
                    </a:lnTo>
                    <a:lnTo>
                      <a:pt x="294" y="5912"/>
                    </a:lnTo>
                    <a:lnTo>
                      <a:pt x="147" y="6131"/>
                    </a:lnTo>
                    <a:lnTo>
                      <a:pt x="147" y="6277"/>
                    </a:lnTo>
                    <a:lnTo>
                      <a:pt x="662" y="7591"/>
                    </a:lnTo>
                    <a:lnTo>
                      <a:pt x="662" y="7591"/>
                    </a:lnTo>
                    <a:lnTo>
                      <a:pt x="809" y="7664"/>
                    </a:lnTo>
                    <a:lnTo>
                      <a:pt x="809" y="7664"/>
                    </a:lnTo>
                    <a:lnTo>
                      <a:pt x="1029" y="7664"/>
                    </a:lnTo>
                    <a:lnTo>
                      <a:pt x="2059" y="7299"/>
                    </a:lnTo>
                    <a:lnTo>
                      <a:pt x="2353" y="7591"/>
                    </a:lnTo>
                    <a:lnTo>
                      <a:pt x="1765" y="8540"/>
                    </a:lnTo>
                    <a:cubicBezTo>
                      <a:pt x="1750" y="8561"/>
                      <a:pt x="1736" y="8582"/>
                      <a:pt x="1721" y="8603"/>
                    </a:cubicBezTo>
                    <a:lnTo>
                      <a:pt x="1951" y="8840"/>
                    </a:lnTo>
                    <a:lnTo>
                      <a:pt x="3012" y="9567"/>
                    </a:lnTo>
                    <a:lnTo>
                      <a:pt x="3200" y="9621"/>
                    </a:lnTo>
                    <a:lnTo>
                      <a:pt x="3382" y="9562"/>
                    </a:lnTo>
                    <a:close/>
                  </a:path>
                </a:pathLst>
              </a:custGeom>
              <a:noFill/>
              <a:ln w="571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Oval 16"/>
              <p:cNvSpPr/>
              <p:nvPr/>
            </p:nvSpPr>
            <p:spPr>
              <a:xfrm>
                <a:off x="9056134" y="1752306"/>
                <a:ext cx="366317" cy="37803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grpSp>
          <p:nvGrpSpPr>
            <p:cNvPr id="4" name="Group 24"/>
            <p:cNvGrpSpPr/>
            <p:nvPr/>
          </p:nvGrpSpPr>
          <p:grpSpPr>
            <a:xfrm>
              <a:off x="6270431" y="1216754"/>
              <a:ext cx="1346449" cy="1438631"/>
              <a:chOff x="6270431" y="1216754"/>
              <a:chExt cx="1346449" cy="1438631"/>
            </a:xfrm>
          </p:grpSpPr>
          <p:sp>
            <p:nvSpPr>
              <p:cNvPr id="14" name="Freeform 282"/>
              <p:cNvSpPr>
                <a:spLocks/>
              </p:cNvSpPr>
              <p:nvPr/>
            </p:nvSpPr>
            <p:spPr bwMode="auto">
              <a:xfrm>
                <a:off x="6270431" y="1216754"/>
                <a:ext cx="1346449" cy="1438631"/>
              </a:xfrm>
              <a:custGeom>
                <a:avLst/>
                <a:gdLst>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263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9106 w 10000"/>
                  <a:gd name="connsiteY56" fmla="*/ 1250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172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0000" h="10000">
                    <a:moveTo>
                      <a:pt x="3382" y="9562"/>
                    </a:moveTo>
                    <a:lnTo>
                      <a:pt x="3897" y="8613"/>
                    </a:lnTo>
                    <a:lnTo>
                      <a:pt x="4338" y="8686"/>
                    </a:lnTo>
                    <a:lnTo>
                      <a:pt x="4485" y="9708"/>
                    </a:lnTo>
                    <a:lnTo>
                      <a:pt x="4485" y="9708"/>
                    </a:lnTo>
                    <a:cubicBezTo>
                      <a:pt x="4510" y="9781"/>
                      <a:pt x="4534" y="9854"/>
                      <a:pt x="4559" y="9927"/>
                    </a:cubicBezTo>
                    <a:lnTo>
                      <a:pt x="4559" y="9927"/>
                    </a:lnTo>
                    <a:lnTo>
                      <a:pt x="4632" y="10000"/>
                    </a:lnTo>
                    <a:lnTo>
                      <a:pt x="4632" y="10000"/>
                    </a:lnTo>
                    <a:lnTo>
                      <a:pt x="4779" y="10000"/>
                    </a:lnTo>
                    <a:lnTo>
                      <a:pt x="6029" y="9927"/>
                    </a:lnTo>
                    <a:lnTo>
                      <a:pt x="6029" y="9927"/>
                    </a:lnTo>
                    <a:lnTo>
                      <a:pt x="6250" y="9781"/>
                    </a:lnTo>
                    <a:lnTo>
                      <a:pt x="6250" y="9781"/>
                    </a:lnTo>
                    <a:cubicBezTo>
                      <a:pt x="6275" y="9708"/>
                      <a:pt x="6299" y="9635"/>
                      <a:pt x="6324" y="9562"/>
                    </a:cubicBezTo>
                    <a:cubicBezTo>
                      <a:pt x="6299" y="9221"/>
                      <a:pt x="6275" y="8881"/>
                      <a:pt x="6250" y="8540"/>
                    </a:cubicBezTo>
                    <a:lnTo>
                      <a:pt x="6618" y="8321"/>
                    </a:lnTo>
                    <a:lnTo>
                      <a:pt x="7353" y="9124"/>
                    </a:lnTo>
                    <a:lnTo>
                      <a:pt x="7353" y="9124"/>
                    </a:lnTo>
                    <a:lnTo>
                      <a:pt x="7574" y="9270"/>
                    </a:lnTo>
                    <a:lnTo>
                      <a:pt x="7574" y="9270"/>
                    </a:lnTo>
                    <a:lnTo>
                      <a:pt x="7721" y="9124"/>
                    </a:lnTo>
                    <a:lnTo>
                      <a:pt x="8750" y="8321"/>
                    </a:lnTo>
                    <a:lnTo>
                      <a:pt x="8750" y="8321"/>
                    </a:lnTo>
                    <a:cubicBezTo>
                      <a:pt x="8775" y="8272"/>
                      <a:pt x="8799" y="8224"/>
                      <a:pt x="8824" y="8175"/>
                    </a:cubicBezTo>
                    <a:lnTo>
                      <a:pt x="8824" y="8175"/>
                    </a:lnTo>
                    <a:cubicBezTo>
                      <a:pt x="8799" y="8102"/>
                      <a:pt x="8775" y="8029"/>
                      <a:pt x="8750" y="7956"/>
                    </a:cubicBezTo>
                    <a:lnTo>
                      <a:pt x="8088" y="7153"/>
                    </a:lnTo>
                    <a:lnTo>
                      <a:pt x="8309" y="6788"/>
                    </a:lnTo>
                    <a:lnTo>
                      <a:pt x="9338" y="7007"/>
                    </a:lnTo>
                    <a:lnTo>
                      <a:pt x="9338" y="7007"/>
                    </a:lnTo>
                    <a:lnTo>
                      <a:pt x="9559" y="6934"/>
                    </a:lnTo>
                    <a:lnTo>
                      <a:pt x="9559" y="6934"/>
                    </a:lnTo>
                    <a:lnTo>
                      <a:pt x="9706" y="6788"/>
                    </a:lnTo>
                    <a:lnTo>
                      <a:pt x="10000" y="5474"/>
                    </a:lnTo>
                    <a:lnTo>
                      <a:pt x="10000" y="5474"/>
                    </a:lnTo>
                    <a:lnTo>
                      <a:pt x="10000" y="5255"/>
                    </a:lnTo>
                    <a:lnTo>
                      <a:pt x="10000" y="5255"/>
                    </a:lnTo>
                    <a:lnTo>
                      <a:pt x="9779" y="5182"/>
                    </a:lnTo>
                    <a:lnTo>
                      <a:pt x="8750" y="4891"/>
                    </a:lnTo>
                    <a:cubicBezTo>
                      <a:pt x="8725" y="4769"/>
                      <a:pt x="8701" y="4648"/>
                      <a:pt x="8676" y="4526"/>
                    </a:cubicBezTo>
                    <a:lnTo>
                      <a:pt x="9706" y="4088"/>
                    </a:lnTo>
                    <a:lnTo>
                      <a:pt x="9706" y="4088"/>
                    </a:lnTo>
                    <a:lnTo>
                      <a:pt x="9853" y="3869"/>
                    </a:lnTo>
                    <a:lnTo>
                      <a:pt x="9853" y="3869"/>
                    </a:lnTo>
                    <a:lnTo>
                      <a:pt x="9853" y="3723"/>
                    </a:lnTo>
                    <a:lnTo>
                      <a:pt x="9338" y="2482"/>
                    </a:lnTo>
                    <a:lnTo>
                      <a:pt x="9338" y="2482"/>
                    </a:lnTo>
                    <a:lnTo>
                      <a:pt x="9118" y="2336"/>
                    </a:lnTo>
                    <a:lnTo>
                      <a:pt x="9118" y="2336"/>
                    </a:lnTo>
                    <a:lnTo>
                      <a:pt x="8971" y="2336"/>
                    </a:lnTo>
                    <a:lnTo>
                      <a:pt x="7941" y="2774"/>
                    </a:lnTo>
                    <a:lnTo>
                      <a:pt x="7647" y="2409"/>
                    </a:lnTo>
                    <a:lnTo>
                      <a:pt x="8162" y="1460"/>
                    </a:lnTo>
                    <a:lnTo>
                      <a:pt x="8162" y="1460"/>
                    </a:lnTo>
                    <a:cubicBezTo>
                      <a:pt x="8187" y="1406"/>
                      <a:pt x="8213" y="1351"/>
                      <a:pt x="8238" y="1297"/>
                    </a:cubicBezTo>
                    <a:lnTo>
                      <a:pt x="8088" y="1095"/>
                    </a:lnTo>
                    <a:lnTo>
                      <a:pt x="6985" y="438"/>
                    </a:lnTo>
                    <a:lnTo>
                      <a:pt x="6985" y="438"/>
                    </a:lnTo>
                    <a:lnTo>
                      <a:pt x="6765" y="438"/>
                    </a:lnTo>
                    <a:lnTo>
                      <a:pt x="6618" y="584"/>
                    </a:lnTo>
                    <a:lnTo>
                      <a:pt x="6029" y="1460"/>
                    </a:lnTo>
                    <a:lnTo>
                      <a:pt x="5588" y="1387"/>
                    </a:lnTo>
                    <a:cubicBezTo>
                      <a:pt x="5564" y="1022"/>
                      <a:pt x="5539" y="657"/>
                      <a:pt x="5515" y="292"/>
                    </a:cubicBezTo>
                    <a:lnTo>
                      <a:pt x="5515" y="292"/>
                    </a:lnTo>
                    <a:lnTo>
                      <a:pt x="5368" y="73"/>
                    </a:lnTo>
                    <a:lnTo>
                      <a:pt x="5368" y="73"/>
                    </a:lnTo>
                    <a:lnTo>
                      <a:pt x="5221" y="0"/>
                    </a:lnTo>
                    <a:lnTo>
                      <a:pt x="3897" y="219"/>
                    </a:lnTo>
                    <a:lnTo>
                      <a:pt x="3897" y="219"/>
                    </a:lnTo>
                    <a:lnTo>
                      <a:pt x="3750" y="292"/>
                    </a:lnTo>
                    <a:lnTo>
                      <a:pt x="3603" y="438"/>
                    </a:lnTo>
                    <a:lnTo>
                      <a:pt x="3750" y="1606"/>
                    </a:lnTo>
                    <a:lnTo>
                      <a:pt x="3382" y="1679"/>
                    </a:lnTo>
                    <a:lnTo>
                      <a:pt x="2574" y="803"/>
                    </a:lnTo>
                    <a:lnTo>
                      <a:pt x="2574" y="803"/>
                    </a:lnTo>
                    <a:lnTo>
                      <a:pt x="2426" y="730"/>
                    </a:lnTo>
                    <a:lnTo>
                      <a:pt x="2206" y="803"/>
                    </a:lnTo>
                    <a:lnTo>
                      <a:pt x="1176" y="1752"/>
                    </a:lnTo>
                    <a:lnTo>
                      <a:pt x="1176" y="1752"/>
                    </a:lnTo>
                    <a:cubicBezTo>
                      <a:pt x="1152" y="1825"/>
                      <a:pt x="1127" y="1898"/>
                      <a:pt x="1103" y="1971"/>
                    </a:cubicBezTo>
                    <a:lnTo>
                      <a:pt x="1103" y="1971"/>
                    </a:lnTo>
                    <a:cubicBezTo>
                      <a:pt x="1127" y="2020"/>
                      <a:pt x="1152" y="2068"/>
                      <a:pt x="1176" y="2117"/>
                    </a:cubicBezTo>
                    <a:lnTo>
                      <a:pt x="1838" y="2993"/>
                    </a:lnTo>
                    <a:lnTo>
                      <a:pt x="1691" y="3212"/>
                    </a:lnTo>
                    <a:lnTo>
                      <a:pt x="662" y="3066"/>
                    </a:lnTo>
                    <a:lnTo>
                      <a:pt x="662" y="3066"/>
                    </a:lnTo>
                    <a:lnTo>
                      <a:pt x="441" y="3066"/>
                    </a:lnTo>
                    <a:lnTo>
                      <a:pt x="441" y="3066"/>
                    </a:lnTo>
                    <a:lnTo>
                      <a:pt x="294" y="3212"/>
                    </a:lnTo>
                    <a:lnTo>
                      <a:pt x="0" y="4526"/>
                    </a:lnTo>
                    <a:lnTo>
                      <a:pt x="0" y="4526"/>
                    </a:lnTo>
                    <a:lnTo>
                      <a:pt x="0" y="4818"/>
                    </a:lnTo>
                    <a:lnTo>
                      <a:pt x="0" y="4818"/>
                    </a:lnTo>
                    <a:lnTo>
                      <a:pt x="147" y="4891"/>
                    </a:lnTo>
                    <a:lnTo>
                      <a:pt x="1176" y="5109"/>
                    </a:lnTo>
                    <a:cubicBezTo>
                      <a:pt x="1225" y="5255"/>
                      <a:pt x="1275" y="5401"/>
                      <a:pt x="1324" y="5547"/>
                    </a:cubicBezTo>
                    <a:lnTo>
                      <a:pt x="294" y="5912"/>
                    </a:lnTo>
                    <a:lnTo>
                      <a:pt x="294" y="5912"/>
                    </a:lnTo>
                    <a:lnTo>
                      <a:pt x="147" y="6131"/>
                    </a:lnTo>
                    <a:lnTo>
                      <a:pt x="147" y="6277"/>
                    </a:lnTo>
                    <a:lnTo>
                      <a:pt x="662" y="7591"/>
                    </a:lnTo>
                    <a:lnTo>
                      <a:pt x="662" y="7591"/>
                    </a:lnTo>
                    <a:lnTo>
                      <a:pt x="809" y="7664"/>
                    </a:lnTo>
                    <a:lnTo>
                      <a:pt x="809" y="7664"/>
                    </a:lnTo>
                    <a:lnTo>
                      <a:pt x="1029" y="7664"/>
                    </a:lnTo>
                    <a:lnTo>
                      <a:pt x="2059" y="7299"/>
                    </a:lnTo>
                    <a:lnTo>
                      <a:pt x="2353" y="7591"/>
                    </a:lnTo>
                    <a:lnTo>
                      <a:pt x="1765" y="8540"/>
                    </a:lnTo>
                  </a:path>
                </a:pathLst>
              </a:custGeom>
              <a:noFill/>
              <a:ln w="571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Oval 14"/>
              <p:cNvSpPr/>
              <p:nvPr/>
            </p:nvSpPr>
            <p:spPr>
              <a:xfrm>
                <a:off x="6769147" y="1752306"/>
                <a:ext cx="366317" cy="37803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grpSp>
          <p:nvGrpSpPr>
            <p:cNvPr id="5" name="Group 28"/>
            <p:cNvGrpSpPr/>
            <p:nvPr/>
          </p:nvGrpSpPr>
          <p:grpSpPr>
            <a:xfrm>
              <a:off x="7616879" y="1174750"/>
              <a:ext cx="953325" cy="1018592"/>
              <a:chOff x="8557418" y="1216754"/>
              <a:chExt cx="1346449" cy="1438631"/>
            </a:xfrm>
          </p:grpSpPr>
          <p:sp>
            <p:nvSpPr>
              <p:cNvPr id="12" name="Freeform 282"/>
              <p:cNvSpPr>
                <a:spLocks/>
              </p:cNvSpPr>
              <p:nvPr/>
            </p:nvSpPr>
            <p:spPr bwMode="auto">
              <a:xfrm>
                <a:off x="8557418" y="1216754"/>
                <a:ext cx="1346449" cy="1438631"/>
              </a:xfrm>
              <a:custGeom>
                <a:avLst/>
                <a:gdLst>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263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9106 w 10000"/>
                  <a:gd name="connsiteY56" fmla="*/ 1250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172 w 10000"/>
                  <a:gd name="connsiteY56" fmla="*/ 1271 h 10000"/>
                  <a:gd name="connsiteX57" fmla="*/ 8088 w 10000"/>
                  <a:gd name="connsiteY57" fmla="*/ 1095 h 10000"/>
                  <a:gd name="connsiteX58" fmla="*/ 6985 w 10000"/>
                  <a:gd name="connsiteY58" fmla="*/ 438 h 10000"/>
                  <a:gd name="connsiteX59" fmla="*/ 6985 w 10000"/>
                  <a:gd name="connsiteY59" fmla="*/ 438 h 10000"/>
                  <a:gd name="connsiteX60" fmla="*/ 6765 w 10000"/>
                  <a:gd name="connsiteY60" fmla="*/ 438 h 10000"/>
                  <a:gd name="connsiteX61" fmla="*/ 6618 w 10000"/>
                  <a:gd name="connsiteY61" fmla="*/ 584 h 10000"/>
                  <a:gd name="connsiteX62" fmla="*/ 6029 w 10000"/>
                  <a:gd name="connsiteY62" fmla="*/ 1460 h 10000"/>
                  <a:gd name="connsiteX63" fmla="*/ 5588 w 10000"/>
                  <a:gd name="connsiteY63" fmla="*/ 1387 h 10000"/>
                  <a:gd name="connsiteX64" fmla="*/ 5515 w 10000"/>
                  <a:gd name="connsiteY64" fmla="*/ 292 h 10000"/>
                  <a:gd name="connsiteX65" fmla="*/ 5515 w 10000"/>
                  <a:gd name="connsiteY65" fmla="*/ 292 h 10000"/>
                  <a:gd name="connsiteX66" fmla="*/ 5368 w 10000"/>
                  <a:gd name="connsiteY66" fmla="*/ 73 h 10000"/>
                  <a:gd name="connsiteX67" fmla="*/ 5368 w 10000"/>
                  <a:gd name="connsiteY67" fmla="*/ 73 h 10000"/>
                  <a:gd name="connsiteX68" fmla="*/ 5221 w 10000"/>
                  <a:gd name="connsiteY68" fmla="*/ 0 h 10000"/>
                  <a:gd name="connsiteX69" fmla="*/ 3897 w 10000"/>
                  <a:gd name="connsiteY69" fmla="*/ 219 h 10000"/>
                  <a:gd name="connsiteX70" fmla="*/ 3897 w 10000"/>
                  <a:gd name="connsiteY70" fmla="*/ 219 h 10000"/>
                  <a:gd name="connsiteX71" fmla="*/ 3750 w 10000"/>
                  <a:gd name="connsiteY71" fmla="*/ 292 h 10000"/>
                  <a:gd name="connsiteX72" fmla="*/ 3603 w 10000"/>
                  <a:gd name="connsiteY72" fmla="*/ 438 h 10000"/>
                  <a:gd name="connsiteX73" fmla="*/ 3750 w 10000"/>
                  <a:gd name="connsiteY73" fmla="*/ 1606 h 10000"/>
                  <a:gd name="connsiteX74" fmla="*/ 3382 w 10000"/>
                  <a:gd name="connsiteY74" fmla="*/ 1679 h 10000"/>
                  <a:gd name="connsiteX75" fmla="*/ 2574 w 10000"/>
                  <a:gd name="connsiteY75" fmla="*/ 803 h 10000"/>
                  <a:gd name="connsiteX76" fmla="*/ 2574 w 10000"/>
                  <a:gd name="connsiteY76" fmla="*/ 803 h 10000"/>
                  <a:gd name="connsiteX77" fmla="*/ 2426 w 10000"/>
                  <a:gd name="connsiteY77" fmla="*/ 730 h 10000"/>
                  <a:gd name="connsiteX78" fmla="*/ 2206 w 10000"/>
                  <a:gd name="connsiteY78" fmla="*/ 803 h 10000"/>
                  <a:gd name="connsiteX79" fmla="*/ 1176 w 10000"/>
                  <a:gd name="connsiteY79" fmla="*/ 1752 h 10000"/>
                  <a:gd name="connsiteX80" fmla="*/ 1176 w 10000"/>
                  <a:gd name="connsiteY80" fmla="*/ 1752 h 10000"/>
                  <a:gd name="connsiteX81" fmla="*/ 1103 w 10000"/>
                  <a:gd name="connsiteY81" fmla="*/ 1971 h 10000"/>
                  <a:gd name="connsiteX82" fmla="*/ 1103 w 10000"/>
                  <a:gd name="connsiteY82" fmla="*/ 1971 h 10000"/>
                  <a:gd name="connsiteX83" fmla="*/ 1176 w 10000"/>
                  <a:gd name="connsiteY83" fmla="*/ 2117 h 10000"/>
                  <a:gd name="connsiteX84" fmla="*/ 1838 w 10000"/>
                  <a:gd name="connsiteY84" fmla="*/ 2993 h 10000"/>
                  <a:gd name="connsiteX85" fmla="*/ 1691 w 10000"/>
                  <a:gd name="connsiteY85" fmla="*/ 3212 h 10000"/>
                  <a:gd name="connsiteX86" fmla="*/ 662 w 10000"/>
                  <a:gd name="connsiteY86" fmla="*/ 3066 h 10000"/>
                  <a:gd name="connsiteX87" fmla="*/ 662 w 10000"/>
                  <a:gd name="connsiteY87" fmla="*/ 3066 h 10000"/>
                  <a:gd name="connsiteX88" fmla="*/ 441 w 10000"/>
                  <a:gd name="connsiteY88" fmla="*/ 3066 h 10000"/>
                  <a:gd name="connsiteX89" fmla="*/ 441 w 10000"/>
                  <a:gd name="connsiteY89" fmla="*/ 3066 h 10000"/>
                  <a:gd name="connsiteX90" fmla="*/ 294 w 10000"/>
                  <a:gd name="connsiteY90" fmla="*/ 3212 h 10000"/>
                  <a:gd name="connsiteX91" fmla="*/ 0 w 10000"/>
                  <a:gd name="connsiteY91" fmla="*/ 4526 h 10000"/>
                  <a:gd name="connsiteX92" fmla="*/ 0 w 10000"/>
                  <a:gd name="connsiteY92" fmla="*/ 4526 h 10000"/>
                  <a:gd name="connsiteX93" fmla="*/ 0 w 10000"/>
                  <a:gd name="connsiteY93" fmla="*/ 4818 h 10000"/>
                  <a:gd name="connsiteX94" fmla="*/ 0 w 10000"/>
                  <a:gd name="connsiteY94" fmla="*/ 4818 h 10000"/>
                  <a:gd name="connsiteX95" fmla="*/ 147 w 10000"/>
                  <a:gd name="connsiteY95" fmla="*/ 4891 h 10000"/>
                  <a:gd name="connsiteX96" fmla="*/ 1176 w 10000"/>
                  <a:gd name="connsiteY96" fmla="*/ 5109 h 10000"/>
                  <a:gd name="connsiteX97" fmla="*/ 1324 w 10000"/>
                  <a:gd name="connsiteY97" fmla="*/ 5547 h 10000"/>
                  <a:gd name="connsiteX98" fmla="*/ 294 w 10000"/>
                  <a:gd name="connsiteY98" fmla="*/ 5912 h 10000"/>
                  <a:gd name="connsiteX99" fmla="*/ 294 w 10000"/>
                  <a:gd name="connsiteY99" fmla="*/ 5912 h 10000"/>
                  <a:gd name="connsiteX100" fmla="*/ 147 w 10000"/>
                  <a:gd name="connsiteY100" fmla="*/ 6131 h 10000"/>
                  <a:gd name="connsiteX101" fmla="*/ 147 w 10000"/>
                  <a:gd name="connsiteY101" fmla="*/ 6277 h 10000"/>
                  <a:gd name="connsiteX102" fmla="*/ 662 w 10000"/>
                  <a:gd name="connsiteY102" fmla="*/ 7591 h 10000"/>
                  <a:gd name="connsiteX103" fmla="*/ 662 w 10000"/>
                  <a:gd name="connsiteY103" fmla="*/ 7591 h 10000"/>
                  <a:gd name="connsiteX104" fmla="*/ 809 w 10000"/>
                  <a:gd name="connsiteY104" fmla="*/ 7664 h 10000"/>
                  <a:gd name="connsiteX105" fmla="*/ 809 w 10000"/>
                  <a:gd name="connsiteY105" fmla="*/ 7664 h 10000"/>
                  <a:gd name="connsiteX106" fmla="*/ 1029 w 10000"/>
                  <a:gd name="connsiteY106" fmla="*/ 7664 h 10000"/>
                  <a:gd name="connsiteX107" fmla="*/ 2059 w 10000"/>
                  <a:gd name="connsiteY107" fmla="*/ 7299 h 10000"/>
                  <a:gd name="connsiteX108" fmla="*/ 2353 w 10000"/>
                  <a:gd name="connsiteY108" fmla="*/ 7591 h 10000"/>
                  <a:gd name="connsiteX109" fmla="*/ 1765 w 10000"/>
                  <a:gd name="connsiteY109"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309 w 10000"/>
                  <a:gd name="connsiteY55" fmla="*/ 1314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3382 w 10000"/>
                  <a:gd name="connsiteY109"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382 w 10000"/>
                  <a:gd name="connsiteY110"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129 w 10000"/>
                  <a:gd name="connsiteY110" fmla="*/ 9389 h 10000"/>
                  <a:gd name="connsiteX111" fmla="*/ 3382 w 10000"/>
                  <a:gd name="connsiteY111"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200 w 10000"/>
                  <a:gd name="connsiteY110" fmla="*/ 9621 h 10000"/>
                  <a:gd name="connsiteX111" fmla="*/ 3382 w 10000"/>
                  <a:gd name="connsiteY111"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030 w 10000"/>
                  <a:gd name="connsiteY110" fmla="*/ 9468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80 w 10000"/>
                  <a:gd name="connsiteY109" fmla="*/ 8603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51 w 10000"/>
                  <a:gd name="connsiteY109" fmla="*/ 8603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951 w 10000"/>
                  <a:gd name="connsiteY109" fmla="*/ 8840 h 10000"/>
                  <a:gd name="connsiteX110" fmla="*/ 3012 w 10000"/>
                  <a:gd name="connsiteY110" fmla="*/ 9567 h 10000"/>
                  <a:gd name="connsiteX111" fmla="*/ 3200 w 10000"/>
                  <a:gd name="connsiteY111" fmla="*/ 9621 h 10000"/>
                  <a:gd name="connsiteX112" fmla="*/ 3382 w 10000"/>
                  <a:gd name="connsiteY112"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827 w 10000"/>
                  <a:gd name="connsiteY109" fmla="*/ 8641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21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39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 name="connsiteX0" fmla="*/ 3382 w 10000"/>
                  <a:gd name="connsiteY0" fmla="*/ 9562 h 10000"/>
                  <a:gd name="connsiteX1" fmla="*/ 3897 w 10000"/>
                  <a:gd name="connsiteY1" fmla="*/ 8613 h 10000"/>
                  <a:gd name="connsiteX2" fmla="*/ 4338 w 10000"/>
                  <a:gd name="connsiteY2" fmla="*/ 8686 h 10000"/>
                  <a:gd name="connsiteX3" fmla="*/ 4485 w 10000"/>
                  <a:gd name="connsiteY3" fmla="*/ 9708 h 10000"/>
                  <a:gd name="connsiteX4" fmla="*/ 4485 w 10000"/>
                  <a:gd name="connsiteY4" fmla="*/ 9708 h 10000"/>
                  <a:gd name="connsiteX5" fmla="*/ 4559 w 10000"/>
                  <a:gd name="connsiteY5" fmla="*/ 9927 h 10000"/>
                  <a:gd name="connsiteX6" fmla="*/ 4559 w 10000"/>
                  <a:gd name="connsiteY6" fmla="*/ 9927 h 10000"/>
                  <a:gd name="connsiteX7" fmla="*/ 4632 w 10000"/>
                  <a:gd name="connsiteY7" fmla="*/ 10000 h 10000"/>
                  <a:gd name="connsiteX8" fmla="*/ 4632 w 10000"/>
                  <a:gd name="connsiteY8" fmla="*/ 10000 h 10000"/>
                  <a:gd name="connsiteX9" fmla="*/ 4779 w 10000"/>
                  <a:gd name="connsiteY9" fmla="*/ 10000 h 10000"/>
                  <a:gd name="connsiteX10" fmla="*/ 6029 w 10000"/>
                  <a:gd name="connsiteY10" fmla="*/ 9927 h 10000"/>
                  <a:gd name="connsiteX11" fmla="*/ 6029 w 10000"/>
                  <a:gd name="connsiteY11" fmla="*/ 9927 h 10000"/>
                  <a:gd name="connsiteX12" fmla="*/ 6250 w 10000"/>
                  <a:gd name="connsiteY12" fmla="*/ 9781 h 10000"/>
                  <a:gd name="connsiteX13" fmla="*/ 6250 w 10000"/>
                  <a:gd name="connsiteY13" fmla="*/ 9781 h 10000"/>
                  <a:gd name="connsiteX14" fmla="*/ 6324 w 10000"/>
                  <a:gd name="connsiteY14" fmla="*/ 9562 h 10000"/>
                  <a:gd name="connsiteX15" fmla="*/ 6250 w 10000"/>
                  <a:gd name="connsiteY15" fmla="*/ 8540 h 10000"/>
                  <a:gd name="connsiteX16" fmla="*/ 6618 w 10000"/>
                  <a:gd name="connsiteY16" fmla="*/ 8321 h 10000"/>
                  <a:gd name="connsiteX17" fmla="*/ 7353 w 10000"/>
                  <a:gd name="connsiteY17" fmla="*/ 9124 h 10000"/>
                  <a:gd name="connsiteX18" fmla="*/ 7353 w 10000"/>
                  <a:gd name="connsiteY18" fmla="*/ 9124 h 10000"/>
                  <a:gd name="connsiteX19" fmla="*/ 7574 w 10000"/>
                  <a:gd name="connsiteY19" fmla="*/ 9270 h 10000"/>
                  <a:gd name="connsiteX20" fmla="*/ 7574 w 10000"/>
                  <a:gd name="connsiteY20" fmla="*/ 9270 h 10000"/>
                  <a:gd name="connsiteX21" fmla="*/ 7721 w 10000"/>
                  <a:gd name="connsiteY21" fmla="*/ 9124 h 10000"/>
                  <a:gd name="connsiteX22" fmla="*/ 8750 w 10000"/>
                  <a:gd name="connsiteY22" fmla="*/ 8321 h 10000"/>
                  <a:gd name="connsiteX23" fmla="*/ 8750 w 10000"/>
                  <a:gd name="connsiteY23" fmla="*/ 8321 h 10000"/>
                  <a:gd name="connsiteX24" fmla="*/ 8824 w 10000"/>
                  <a:gd name="connsiteY24" fmla="*/ 8175 h 10000"/>
                  <a:gd name="connsiteX25" fmla="*/ 8824 w 10000"/>
                  <a:gd name="connsiteY25" fmla="*/ 8175 h 10000"/>
                  <a:gd name="connsiteX26" fmla="*/ 8750 w 10000"/>
                  <a:gd name="connsiteY26" fmla="*/ 7956 h 10000"/>
                  <a:gd name="connsiteX27" fmla="*/ 8088 w 10000"/>
                  <a:gd name="connsiteY27" fmla="*/ 7153 h 10000"/>
                  <a:gd name="connsiteX28" fmla="*/ 8309 w 10000"/>
                  <a:gd name="connsiteY28" fmla="*/ 6788 h 10000"/>
                  <a:gd name="connsiteX29" fmla="*/ 9338 w 10000"/>
                  <a:gd name="connsiteY29" fmla="*/ 7007 h 10000"/>
                  <a:gd name="connsiteX30" fmla="*/ 9338 w 10000"/>
                  <a:gd name="connsiteY30" fmla="*/ 7007 h 10000"/>
                  <a:gd name="connsiteX31" fmla="*/ 9559 w 10000"/>
                  <a:gd name="connsiteY31" fmla="*/ 6934 h 10000"/>
                  <a:gd name="connsiteX32" fmla="*/ 9559 w 10000"/>
                  <a:gd name="connsiteY32" fmla="*/ 6934 h 10000"/>
                  <a:gd name="connsiteX33" fmla="*/ 9706 w 10000"/>
                  <a:gd name="connsiteY33" fmla="*/ 6788 h 10000"/>
                  <a:gd name="connsiteX34" fmla="*/ 10000 w 10000"/>
                  <a:gd name="connsiteY34" fmla="*/ 5474 h 10000"/>
                  <a:gd name="connsiteX35" fmla="*/ 10000 w 10000"/>
                  <a:gd name="connsiteY35" fmla="*/ 5474 h 10000"/>
                  <a:gd name="connsiteX36" fmla="*/ 10000 w 10000"/>
                  <a:gd name="connsiteY36" fmla="*/ 5255 h 10000"/>
                  <a:gd name="connsiteX37" fmla="*/ 10000 w 10000"/>
                  <a:gd name="connsiteY37" fmla="*/ 5255 h 10000"/>
                  <a:gd name="connsiteX38" fmla="*/ 9779 w 10000"/>
                  <a:gd name="connsiteY38" fmla="*/ 5182 h 10000"/>
                  <a:gd name="connsiteX39" fmla="*/ 8750 w 10000"/>
                  <a:gd name="connsiteY39" fmla="*/ 4891 h 10000"/>
                  <a:gd name="connsiteX40" fmla="*/ 8676 w 10000"/>
                  <a:gd name="connsiteY40" fmla="*/ 4526 h 10000"/>
                  <a:gd name="connsiteX41" fmla="*/ 9706 w 10000"/>
                  <a:gd name="connsiteY41" fmla="*/ 4088 h 10000"/>
                  <a:gd name="connsiteX42" fmla="*/ 9706 w 10000"/>
                  <a:gd name="connsiteY42" fmla="*/ 4088 h 10000"/>
                  <a:gd name="connsiteX43" fmla="*/ 9853 w 10000"/>
                  <a:gd name="connsiteY43" fmla="*/ 3869 h 10000"/>
                  <a:gd name="connsiteX44" fmla="*/ 9853 w 10000"/>
                  <a:gd name="connsiteY44" fmla="*/ 3869 h 10000"/>
                  <a:gd name="connsiteX45" fmla="*/ 9853 w 10000"/>
                  <a:gd name="connsiteY45" fmla="*/ 3723 h 10000"/>
                  <a:gd name="connsiteX46" fmla="*/ 9338 w 10000"/>
                  <a:gd name="connsiteY46" fmla="*/ 2482 h 10000"/>
                  <a:gd name="connsiteX47" fmla="*/ 9338 w 10000"/>
                  <a:gd name="connsiteY47" fmla="*/ 2482 h 10000"/>
                  <a:gd name="connsiteX48" fmla="*/ 9118 w 10000"/>
                  <a:gd name="connsiteY48" fmla="*/ 2336 h 10000"/>
                  <a:gd name="connsiteX49" fmla="*/ 9118 w 10000"/>
                  <a:gd name="connsiteY49" fmla="*/ 2336 h 10000"/>
                  <a:gd name="connsiteX50" fmla="*/ 8971 w 10000"/>
                  <a:gd name="connsiteY50" fmla="*/ 2336 h 10000"/>
                  <a:gd name="connsiteX51" fmla="*/ 7941 w 10000"/>
                  <a:gd name="connsiteY51" fmla="*/ 2774 h 10000"/>
                  <a:gd name="connsiteX52" fmla="*/ 7647 w 10000"/>
                  <a:gd name="connsiteY52" fmla="*/ 2409 h 10000"/>
                  <a:gd name="connsiteX53" fmla="*/ 8162 w 10000"/>
                  <a:gd name="connsiteY53" fmla="*/ 1460 h 10000"/>
                  <a:gd name="connsiteX54" fmla="*/ 8162 w 10000"/>
                  <a:gd name="connsiteY54" fmla="*/ 1460 h 10000"/>
                  <a:gd name="connsiteX55" fmla="*/ 8238 w 10000"/>
                  <a:gd name="connsiteY55" fmla="*/ 1297 h 10000"/>
                  <a:gd name="connsiteX56" fmla="*/ 8088 w 10000"/>
                  <a:gd name="connsiteY56" fmla="*/ 1095 h 10000"/>
                  <a:gd name="connsiteX57" fmla="*/ 6985 w 10000"/>
                  <a:gd name="connsiteY57" fmla="*/ 438 h 10000"/>
                  <a:gd name="connsiteX58" fmla="*/ 6985 w 10000"/>
                  <a:gd name="connsiteY58" fmla="*/ 438 h 10000"/>
                  <a:gd name="connsiteX59" fmla="*/ 6765 w 10000"/>
                  <a:gd name="connsiteY59" fmla="*/ 438 h 10000"/>
                  <a:gd name="connsiteX60" fmla="*/ 6618 w 10000"/>
                  <a:gd name="connsiteY60" fmla="*/ 584 h 10000"/>
                  <a:gd name="connsiteX61" fmla="*/ 6029 w 10000"/>
                  <a:gd name="connsiteY61" fmla="*/ 1460 h 10000"/>
                  <a:gd name="connsiteX62" fmla="*/ 5588 w 10000"/>
                  <a:gd name="connsiteY62" fmla="*/ 1387 h 10000"/>
                  <a:gd name="connsiteX63" fmla="*/ 5515 w 10000"/>
                  <a:gd name="connsiteY63" fmla="*/ 292 h 10000"/>
                  <a:gd name="connsiteX64" fmla="*/ 5515 w 10000"/>
                  <a:gd name="connsiteY64" fmla="*/ 292 h 10000"/>
                  <a:gd name="connsiteX65" fmla="*/ 5368 w 10000"/>
                  <a:gd name="connsiteY65" fmla="*/ 73 h 10000"/>
                  <a:gd name="connsiteX66" fmla="*/ 5368 w 10000"/>
                  <a:gd name="connsiteY66" fmla="*/ 73 h 10000"/>
                  <a:gd name="connsiteX67" fmla="*/ 5221 w 10000"/>
                  <a:gd name="connsiteY67" fmla="*/ 0 h 10000"/>
                  <a:gd name="connsiteX68" fmla="*/ 3897 w 10000"/>
                  <a:gd name="connsiteY68" fmla="*/ 219 h 10000"/>
                  <a:gd name="connsiteX69" fmla="*/ 3897 w 10000"/>
                  <a:gd name="connsiteY69" fmla="*/ 219 h 10000"/>
                  <a:gd name="connsiteX70" fmla="*/ 3750 w 10000"/>
                  <a:gd name="connsiteY70" fmla="*/ 292 h 10000"/>
                  <a:gd name="connsiteX71" fmla="*/ 3603 w 10000"/>
                  <a:gd name="connsiteY71" fmla="*/ 438 h 10000"/>
                  <a:gd name="connsiteX72" fmla="*/ 3750 w 10000"/>
                  <a:gd name="connsiteY72" fmla="*/ 1606 h 10000"/>
                  <a:gd name="connsiteX73" fmla="*/ 3382 w 10000"/>
                  <a:gd name="connsiteY73" fmla="*/ 1679 h 10000"/>
                  <a:gd name="connsiteX74" fmla="*/ 2574 w 10000"/>
                  <a:gd name="connsiteY74" fmla="*/ 803 h 10000"/>
                  <a:gd name="connsiteX75" fmla="*/ 2574 w 10000"/>
                  <a:gd name="connsiteY75" fmla="*/ 803 h 10000"/>
                  <a:gd name="connsiteX76" fmla="*/ 2426 w 10000"/>
                  <a:gd name="connsiteY76" fmla="*/ 730 h 10000"/>
                  <a:gd name="connsiteX77" fmla="*/ 2206 w 10000"/>
                  <a:gd name="connsiteY77" fmla="*/ 803 h 10000"/>
                  <a:gd name="connsiteX78" fmla="*/ 1176 w 10000"/>
                  <a:gd name="connsiteY78" fmla="*/ 1752 h 10000"/>
                  <a:gd name="connsiteX79" fmla="*/ 1176 w 10000"/>
                  <a:gd name="connsiteY79" fmla="*/ 1752 h 10000"/>
                  <a:gd name="connsiteX80" fmla="*/ 1103 w 10000"/>
                  <a:gd name="connsiteY80" fmla="*/ 1971 h 10000"/>
                  <a:gd name="connsiteX81" fmla="*/ 1103 w 10000"/>
                  <a:gd name="connsiteY81" fmla="*/ 1971 h 10000"/>
                  <a:gd name="connsiteX82" fmla="*/ 1176 w 10000"/>
                  <a:gd name="connsiteY82" fmla="*/ 2117 h 10000"/>
                  <a:gd name="connsiteX83" fmla="*/ 1838 w 10000"/>
                  <a:gd name="connsiteY83" fmla="*/ 2993 h 10000"/>
                  <a:gd name="connsiteX84" fmla="*/ 1691 w 10000"/>
                  <a:gd name="connsiteY84" fmla="*/ 3212 h 10000"/>
                  <a:gd name="connsiteX85" fmla="*/ 662 w 10000"/>
                  <a:gd name="connsiteY85" fmla="*/ 3066 h 10000"/>
                  <a:gd name="connsiteX86" fmla="*/ 662 w 10000"/>
                  <a:gd name="connsiteY86" fmla="*/ 3066 h 10000"/>
                  <a:gd name="connsiteX87" fmla="*/ 441 w 10000"/>
                  <a:gd name="connsiteY87" fmla="*/ 3066 h 10000"/>
                  <a:gd name="connsiteX88" fmla="*/ 441 w 10000"/>
                  <a:gd name="connsiteY88" fmla="*/ 3066 h 10000"/>
                  <a:gd name="connsiteX89" fmla="*/ 294 w 10000"/>
                  <a:gd name="connsiteY89" fmla="*/ 3212 h 10000"/>
                  <a:gd name="connsiteX90" fmla="*/ 0 w 10000"/>
                  <a:gd name="connsiteY90" fmla="*/ 4526 h 10000"/>
                  <a:gd name="connsiteX91" fmla="*/ 0 w 10000"/>
                  <a:gd name="connsiteY91" fmla="*/ 4526 h 10000"/>
                  <a:gd name="connsiteX92" fmla="*/ 0 w 10000"/>
                  <a:gd name="connsiteY92" fmla="*/ 4818 h 10000"/>
                  <a:gd name="connsiteX93" fmla="*/ 0 w 10000"/>
                  <a:gd name="connsiteY93" fmla="*/ 4818 h 10000"/>
                  <a:gd name="connsiteX94" fmla="*/ 147 w 10000"/>
                  <a:gd name="connsiteY94" fmla="*/ 4891 h 10000"/>
                  <a:gd name="connsiteX95" fmla="*/ 1176 w 10000"/>
                  <a:gd name="connsiteY95" fmla="*/ 5109 h 10000"/>
                  <a:gd name="connsiteX96" fmla="*/ 1324 w 10000"/>
                  <a:gd name="connsiteY96" fmla="*/ 5547 h 10000"/>
                  <a:gd name="connsiteX97" fmla="*/ 294 w 10000"/>
                  <a:gd name="connsiteY97" fmla="*/ 5912 h 10000"/>
                  <a:gd name="connsiteX98" fmla="*/ 294 w 10000"/>
                  <a:gd name="connsiteY98" fmla="*/ 5912 h 10000"/>
                  <a:gd name="connsiteX99" fmla="*/ 147 w 10000"/>
                  <a:gd name="connsiteY99" fmla="*/ 6131 h 10000"/>
                  <a:gd name="connsiteX100" fmla="*/ 147 w 10000"/>
                  <a:gd name="connsiteY100" fmla="*/ 6277 h 10000"/>
                  <a:gd name="connsiteX101" fmla="*/ 662 w 10000"/>
                  <a:gd name="connsiteY101" fmla="*/ 7591 h 10000"/>
                  <a:gd name="connsiteX102" fmla="*/ 662 w 10000"/>
                  <a:gd name="connsiteY102" fmla="*/ 7591 h 10000"/>
                  <a:gd name="connsiteX103" fmla="*/ 809 w 10000"/>
                  <a:gd name="connsiteY103" fmla="*/ 7664 h 10000"/>
                  <a:gd name="connsiteX104" fmla="*/ 809 w 10000"/>
                  <a:gd name="connsiteY104" fmla="*/ 7664 h 10000"/>
                  <a:gd name="connsiteX105" fmla="*/ 1029 w 10000"/>
                  <a:gd name="connsiteY105" fmla="*/ 7664 h 10000"/>
                  <a:gd name="connsiteX106" fmla="*/ 2059 w 10000"/>
                  <a:gd name="connsiteY106" fmla="*/ 7299 h 10000"/>
                  <a:gd name="connsiteX107" fmla="*/ 2353 w 10000"/>
                  <a:gd name="connsiteY107" fmla="*/ 7591 h 10000"/>
                  <a:gd name="connsiteX108" fmla="*/ 1765 w 10000"/>
                  <a:gd name="connsiteY108" fmla="*/ 8540 h 10000"/>
                  <a:gd name="connsiteX109" fmla="*/ 1721 w 10000"/>
                  <a:gd name="connsiteY109" fmla="*/ 8603 h 10000"/>
                  <a:gd name="connsiteX110" fmla="*/ 1951 w 10000"/>
                  <a:gd name="connsiteY110" fmla="*/ 8840 h 10000"/>
                  <a:gd name="connsiteX111" fmla="*/ 3012 w 10000"/>
                  <a:gd name="connsiteY111" fmla="*/ 9567 h 10000"/>
                  <a:gd name="connsiteX112" fmla="*/ 3200 w 10000"/>
                  <a:gd name="connsiteY112" fmla="*/ 9621 h 10000"/>
                  <a:gd name="connsiteX113" fmla="*/ 3382 w 10000"/>
                  <a:gd name="connsiteY113" fmla="*/ 956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0000" h="10000">
                    <a:moveTo>
                      <a:pt x="3382" y="9562"/>
                    </a:moveTo>
                    <a:lnTo>
                      <a:pt x="3897" y="8613"/>
                    </a:lnTo>
                    <a:lnTo>
                      <a:pt x="4338" y="8686"/>
                    </a:lnTo>
                    <a:lnTo>
                      <a:pt x="4485" y="9708"/>
                    </a:lnTo>
                    <a:lnTo>
                      <a:pt x="4485" y="9708"/>
                    </a:lnTo>
                    <a:cubicBezTo>
                      <a:pt x="4510" y="9781"/>
                      <a:pt x="4534" y="9854"/>
                      <a:pt x="4559" y="9927"/>
                    </a:cubicBezTo>
                    <a:lnTo>
                      <a:pt x="4559" y="9927"/>
                    </a:lnTo>
                    <a:lnTo>
                      <a:pt x="4632" y="10000"/>
                    </a:lnTo>
                    <a:lnTo>
                      <a:pt x="4632" y="10000"/>
                    </a:lnTo>
                    <a:lnTo>
                      <a:pt x="4779" y="10000"/>
                    </a:lnTo>
                    <a:lnTo>
                      <a:pt x="6029" y="9927"/>
                    </a:lnTo>
                    <a:lnTo>
                      <a:pt x="6029" y="9927"/>
                    </a:lnTo>
                    <a:lnTo>
                      <a:pt x="6250" y="9781"/>
                    </a:lnTo>
                    <a:lnTo>
                      <a:pt x="6250" y="9781"/>
                    </a:lnTo>
                    <a:cubicBezTo>
                      <a:pt x="6275" y="9708"/>
                      <a:pt x="6299" y="9635"/>
                      <a:pt x="6324" y="9562"/>
                    </a:cubicBezTo>
                    <a:cubicBezTo>
                      <a:pt x="6299" y="9221"/>
                      <a:pt x="6275" y="8881"/>
                      <a:pt x="6250" y="8540"/>
                    </a:cubicBezTo>
                    <a:lnTo>
                      <a:pt x="6618" y="8321"/>
                    </a:lnTo>
                    <a:lnTo>
                      <a:pt x="7353" y="9124"/>
                    </a:lnTo>
                    <a:lnTo>
                      <a:pt x="7353" y="9124"/>
                    </a:lnTo>
                    <a:lnTo>
                      <a:pt x="7574" y="9270"/>
                    </a:lnTo>
                    <a:lnTo>
                      <a:pt x="7574" y="9270"/>
                    </a:lnTo>
                    <a:lnTo>
                      <a:pt x="7721" y="9124"/>
                    </a:lnTo>
                    <a:lnTo>
                      <a:pt x="8750" y="8321"/>
                    </a:lnTo>
                    <a:lnTo>
                      <a:pt x="8750" y="8321"/>
                    </a:lnTo>
                    <a:cubicBezTo>
                      <a:pt x="8775" y="8272"/>
                      <a:pt x="8799" y="8224"/>
                      <a:pt x="8824" y="8175"/>
                    </a:cubicBezTo>
                    <a:lnTo>
                      <a:pt x="8824" y="8175"/>
                    </a:lnTo>
                    <a:cubicBezTo>
                      <a:pt x="8799" y="8102"/>
                      <a:pt x="8775" y="8029"/>
                      <a:pt x="8750" y="7956"/>
                    </a:cubicBezTo>
                    <a:lnTo>
                      <a:pt x="8088" y="7153"/>
                    </a:lnTo>
                    <a:lnTo>
                      <a:pt x="8309" y="6788"/>
                    </a:lnTo>
                    <a:lnTo>
                      <a:pt x="9338" y="7007"/>
                    </a:lnTo>
                    <a:lnTo>
                      <a:pt x="9338" y="7007"/>
                    </a:lnTo>
                    <a:lnTo>
                      <a:pt x="9559" y="6934"/>
                    </a:lnTo>
                    <a:lnTo>
                      <a:pt x="9559" y="6934"/>
                    </a:lnTo>
                    <a:lnTo>
                      <a:pt x="9706" y="6788"/>
                    </a:lnTo>
                    <a:lnTo>
                      <a:pt x="10000" y="5474"/>
                    </a:lnTo>
                    <a:lnTo>
                      <a:pt x="10000" y="5474"/>
                    </a:lnTo>
                    <a:lnTo>
                      <a:pt x="10000" y="5255"/>
                    </a:lnTo>
                    <a:lnTo>
                      <a:pt x="10000" y="5255"/>
                    </a:lnTo>
                    <a:lnTo>
                      <a:pt x="9779" y="5182"/>
                    </a:lnTo>
                    <a:lnTo>
                      <a:pt x="8750" y="4891"/>
                    </a:lnTo>
                    <a:cubicBezTo>
                      <a:pt x="8725" y="4769"/>
                      <a:pt x="8701" y="4648"/>
                      <a:pt x="8676" y="4526"/>
                    </a:cubicBezTo>
                    <a:lnTo>
                      <a:pt x="9706" y="4088"/>
                    </a:lnTo>
                    <a:lnTo>
                      <a:pt x="9706" y="4088"/>
                    </a:lnTo>
                    <a:lnTo>
                      <a:pt x="9853" y="3869"/>
                    </a:lnTo>
                    <a:lnTo>
                      <a:pt x="9853" y="3869"/>
                    </a:lnTo>
                    <a:lnTo>
                      <a:pt x="9853" y="3723"/>
                    </a:lnTo>
                    <a:lnTo>
                      <a:pt x="9338" y="2482"/>
                    </a:lnTo>
                    <a:lnTo>
                      <a:pt x="9338" y="2482"/>
                    </a:lnTo>
                    <a:lnTo>
                      <a:pt x="9118" y="2336"/>
                    </a:lnTo>
                    <a:lnTo>
                      <a:pt x="9118" y="2336"/>
                    </a:lnTo>
                    <a:lnTo>
                      <a:pt x="8971" y="2336"/>
                    </a:lnTo>
                    <a:lnTo>
                      <a:pt x="7941" y="2774"/>
                    </a:lnTo>
                    <a:lnTo>
                      <a:pt x="7647" y="2409"/>
                    </a:lnTo>
                    <a:lnTo>
                      <a:pt x="8162" y="1460"/>
                    </a:lnTo>
                    <a:lnTo>
                      <a:pt x="8162" y="1460"/>
                    </a:lnTo>
                    <a:cubicBezTo>
                      <a:pt x="8187" y="1406"/>
                      <a:pt x="8213" y="1351"/>
                      <a:pt x="8238" y="1297"/>
                    </a:cubicBezTo>
                    <a:lnTo>
                      <a:pt x="8088" y="1095"/>
                    </a:lnTo>
                    <a:lnTo>
                      <a:pt x="6985" y="438"/>
                    </a:lnTo>
                    <a:lnTo>
                      <a:pt x="6985" y="438"/>
                    </a:lnTo>
                    <a:lnTo>
                      <a:pt x="6765" y="438"/>
                    </a:lnTo>
                    <a:lnTo>
                      <a:pt x="6618" y="584"/>
                    </a:lnTo>
                    <a:lnTo>
                      <a:pt x="6029" y="1460"/>
                    </a:lnTo>
                    <a:lnTo>
                      <a:pt x="5588" y="1387"/>
                    </a:lnTo>
                    <a:cubicBezTo>
                      <a:pt x="5564" y="1022"/>
                      <a:pt x="5539" y="657"/>
                      <a:pt x="5515" y="292"/>
                    </a:cubicBezTo>
                    <a:lnTo>
                      <a:pt x="5515" y="292"/>
                    </a:lnTo>
                    <a:lnTo>
                      <a:pt x="5368" y="73"/>
                    </a:lnTo>
                    <a:lnTo>
                      <a:pt x="5368" y="73"/>
                    </a:lnTo>
                    <a:lnTo>
                      <a:pt x="5221" y="0"/>
                    </a:lnTo>
                    <a:lnTo>
                      <a:pt x="3897" y="219"/>
                    </a:lnTo>
                    <a:lnTo>
                      <a:pt x="3897" y="219"/>
                    </a:lnTo>
                    <a:lnTo>
                      <a:pt x="3750" y="292"/>
                    </a:lnTo>
                    <a:lnTo>
                      <a:pt x="3603" y="438"/>
                    </a:lnTo>
                    <a:lnTo>
                      <a:pt x="3750" y="1606"/>
                    </a:lnTo>
                    <a:lnTo>
                      <a:pt x="3382" y="1679"/>
                    </a:lnTo>
                    <a:lnTo>
                      <a:pt x="2574" y="803"/>
                    </a:lnTo>
                    <a:lnTo>
                      <a:pt x="2574" y="803"/>
                    </a:lnTo>
                    <a:lnTo>
                      <a:pt x="2426" y="730"/>
                    </a:lnTo>
                    <a:lnTo>
                      <a:pt x="2206" y="803"/>
                    </a:lnTo>
                    <a:lnTo>
                      <a:pt x="1176" y="1752"/>
                    </a:lnTo>
                    <a:lnTo>
                      <a:pt x="1176" y="1752"/>
                    </a:lnTo>
                    <a:cubicBezTo>
                      <a:pt x="1152" y="1825"/>
                      <a:pt x="1127" y="1898"/>
                      <a:pt x="1103" y="1971"/>
                    </a:cubicBezTo>
                    <a:lnTo>
                      <a:pt x="1103" y="1971"/>
                    </a:lnTo>
                    <a:cubicBezTo>
                      <a:pt x="1127" y="2020"/>
                      <a:pt x="1152" y="2068"/>
                      <a:pt x="1176" y="2117"/>
                    </a:cubicBezTo>
                    <a:lnTo>
                      <a:pt x="1838" y="2993"/>
                    </a:lnTo>
                    <a:lnTo>
                      <a:pt x="1691" y="3212"/>
                    </a:lnTo>
                    <a:lnTo>
                      <a:pt x="662" y="3066"/>
                    </a:lnTo>
                    <a:lnTo>
                      <a:pt x="662" y="3066"/>
                    </a:lnTo>
                    <a:lnTo>
                      <a:pt x="441" y="3066"/>
                    </a:lnTo>
                    <a:lnTo>
                      <a:pt x="441" y="3066"/>
                    </a:lnTo>
                    <a:lnTo>
                      <a:pt x="294" y="3212"/>
                    </a:lnTo>
                    <a:lnTo>
                      <a:pt x="0" y="4526"/>
                    </a:lnTo>
                    <a:lnTo>
                      <a:pt x="0" y="4526"/>
                    </a:lnTo>
                    <a:lnTo>
                      <a:pt x="0" y="4818"/>
                    </a:lnTo>
                    <a:lnTo>
                      <a:pt x="0" y="4818"/>
                    </a:lnTo>
                    <a:lnTo>
                      <a:pt x="147" y="4891"/>
                    </a:lnTo>
                    <a:lnTo>
                      <a:pt x="1176" y="5109"/>
                    </a:lnTo>
                    <a:cubicBezTo>
                      <a:pt x="1225" y="5255"/>
                      <a:pt x="1275" y="5401"/>
                      <a:pt x="1324" y="5547"/>
                    </a:cubicBezTo>
                    <a:lnTo>
                      <a:pt x="294" y="5912"/>
                    </a:lnTo>
                    <a:lnTo>
                      <a:pt x="294" y="5912"/>
                    </a:lnTo>
                    <a:lnTo>
                      <a:pt x="147" y="6131"/>
                    </a:lnTo>
                    <a:lnTo>
                      <a:pt x="147" y="6277"/>
                    </a:lnTo>
                    <a:lnTo>
                      <a:pt x="662" y="7591"/>
                    </a:lnTo>
                    <a:lnTo>
                      <a:pt x="662" y="7591"/>
                    </a:lnTo>
                    <a:lnTo>
                      <a:pt x="809" y="7664"/>
                    </a:lnTo>
                    <a:lnTo>
                      <a:pt x="809" y="7664"/>
                    </a:lnTo>
                    <a:lnTo>
                      <a:pt x="1029" y="7664"/>
                    </a:lnTo>
                    <a:lnTo>
                      <a:pt x="2059" y="7299"/>
                    </a:lnTo>
                    <a:lnTo>
                      <a:pt x="2353" y="7591"/>
                    </a:lnTo>
                    <a:lnTo>
                      <a:pt x="1765" y="8540"/>
                    </a:lnTo>
                    <a:cubicBezTo>
                      <a:pt x="1750" y="8561"/>
                      <a:pt x="1736" y="8582"/>
                      <a:pt x="1721" y="8603"/>
                    </a:cubicBezTo>
                    <a:lnTo>
                      <a:pt x="1951" y="8840"/>
                    </a:lnTo>
                    <a:lnTo>
                      <a:pt x="3012" y="9567"/>
                    </a:lnTo>
                    <a:lnTo>
                      <a:pt x="3200" y="9621"/>
                    </a:lnTo>
                    <a:lnTo>
                      <a:pt x="3382" y="9562"/>
                    </a:lnTo>
                    <a:close/>
                  </a:path>
                </a:pathLst>
              </a:custGeom>
              <a:noFill/>
              <a:ln w="571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Oval 12"/>
              <p:cNvSpPr/>
              <p:nvPr/>
            </p:nvSpPr>
            <p:spPr>
              <a:xfrm>
                <a:off x="9056134" y="1752306"/>
                <a:ext cx="366317" cy="37803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grpSp>
      <p:graphicFrame>
        <p:nvGraphicFramePr>
          <p:cNvPr id="1131577" name="Group 57"/>
          <p:cNvGraphicFramePr>
            <a:graphicFrameLocks noGrp="1"/>
          </p:cNvGraphicFramePr>
          <p:nvPr/>
        </p:nvGraphicFramePr>
        <p:xfrm>
          <a:off x="2609276" y="2222500"/>
          <a:ext cx="6113084" cy="2324100"/>
        </p:xfrm>
        <a:graphic>
          <a:graphicData uri="http://schemas.openxmlformats.org/drawingml/2006/table">
            <a:tbl>
              <a:tblPr/>
              <a:tblGrid>
                <a:gridCol w="6113084"/>
              </a:tblGrid>
              <a:tr h="581025">
                <a:tc>
                  <a:txBody>
                    <a:bodyPr/>
                    <a:lstStyle/>
                    <a:p>
                      <a:pPr marL="338138" lvl="1" indent="4763">
                        <a:lnSpc>
                          <a:spcPct val="110000"/>
                        </a:lnSpc>
                        <a:spcAft>
                          <a:spcPts val="1200"/>
                        </a:spcAft>
                        <a:buClr>
                          <a:schemeClr val="accent2"/>
                        </a:buClr>
                        <a:buFont typeface="Wingdings" pitchFamily="2" charset="2"/>
                        <a:buNone/>
                      </a:pPr>
                      <a:r>
                        <a:rPr lang="en-US" sz="1800" b="1" dirty="0" smtClean="0">
                          <a:solidFill>
                            <a:schemeClr val="tx1"/>
                          </a:solidFill>
                        </a:rPr>
                        <a:t>Capgemini Oracle Practice Overview</a:t>
                      </a:r>
                      <a:endParaRPr lang="en-US" sz="1800" b="1" dirty="0">
                        <a:solidFill>
                          <a:schemeClr val="tx1"/>
                        </a:solidFill>
                      </a:endParaRPr>
                    </a:p>
                  </a:txBody>
                  <a:tcPr anchor="ctr" horzOverflow="overflow">
                    <a:lnL cap="flat">
                      <a:noFill/>
                    </a:lnL>
                    <a:lnR cap="flat">
                      <a:noFill/>
                    </a:lnR>
                    <a:lnT w="12700" cap="flat" cmpd="sng" algn="ctr">
                      <a:solidFill>
                        <a:schemeClr val="folHlink"/>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r h="581025">
                <a:tc>
                  <a:txBody>
                    <a:bodyPr/>
                    <a:lstStyle/>
                    <a:p>
                      <a:pPr marL="342900" marR="0" lvl="1" indent="0" algn="l" defTabSz="914400" rtl="0" eaLnBrk="1" fontAlgn="auto" latinLnBrk="0" hangingPunct="1">
                        <a:lnSpc>
                          <a:spcPct val="110000"/>
                        </a:lnSpc>
                        <a:spcBef>
                          <a:spcPts val="0"/>
                        </a:spcBef>
                        <a:spcAft>
                          <a:spcPts val="1200"/>
                        </a:spcAft>
                        <a:buClr>
                          <a:schemeClr val="accent2"/>
                        </a:buClr>
                        <a:buSzTx/>
                        <a:buFont typeface="Wingdings" pitchFamily="2" charset="2"/>
                        <a:buNone/>
                        <a:tabLst/>
                        <a:defRPr/>
                      </a:pPr>
                      <a:r>
                        <a:rPr lang="en-US" sz="1800" b="1" dirty="0" smtClean="0">
                          <a:solidFill>
                            <a:schemeClr val="tx1"/>
                          </a:solidFill>
                        </a:rPr>
                        <a:t>Analyst Reporting</a:t>
                      </a:r>
                    </a:p>
                  </a:txBody>
                  <a:tcPr anchor="ctr" horzOverflow="overflow">
                    <a:lnL cap="flat">
                      <a:noFill/>
                    </a:lnL>
                    <a:lnR cap="flat">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r h="581025">
                <a:tc>
                  <a:txBody>
                    <a:bodyPr/>
                    <a:lstStyle/>
                    <a:p>
                      <a:pPr marL="342900" lvl="1" indent="0">
                        <a:lnSpc>
                          <a:spcPct val="110000"/>
                        </a:lnSpc>
                        <a:spcAft>
                          <a:spcPts val="1200"/>
                        </a:spcAft>
                        <a:buClr>
                          <a:schemeClr val="accent2"/>
                        </a:buClr>
                        <a:buFont typeface="Wingdings" pitchFamily="2" charset="2"/>
                        <a:buNone/>
                      </a:pPr>
                      <a:r>
                        <a:rPr lang="en-US" sz="1800" b="1" kern="1200" baseline="0" dirty="0" smtClean="0">
                          <a:solidFill>
                            <a:schemeClr val="tx1"/>
                          </a:solidFill>
                          <a:latin typeface="+mn-lt"/>
                          <a:ea typeface="+mn-ea"/>
                          <a:cs typeface="+mn-cs"/>
                        </a:rPr>
                        <a:t>Methodology &amp; Delivery Models</a:t>
                      </a:r>
                      <a:endParaRPr lang="en-US" sz="1800" b="1" kern="1200" dirty="0">
                        <a:solidFill>
                          <a:schemeClr val="tx1"/>
                        </a:solidFill>
                        <a:latin typeface="+mn-lt"/>
                        <a:ea typeface="+mn-ea"/>
                        <a:cs typeface="+mn-cs"/>
                      </a:endParaRPr>
                    </a:p>
                  </a:txBody>
                  <a:tcPr anchor="ctr" horzOverflow="overflow">
                    <a:lnL cap="flat">
                      <a:noFill/>
                    </a:lnL>
                    <a:lnR cap="flat">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r h="581025">
                <a:tc>
                  <a:txBody>
                    <a:bodyPr/>
                    <a:lstStyle/>
                    <a:p>
                      <a:pPr marL="342900" lvl="1" indent="0">
                        <a:lnSpc>
                          <a:spcPct val="110000"/>
                        </a:lnSpc>
                        <a:spcAft>
                          <a:spcPts val="1200"/>
                        </a:spcAft>
                        <a:buClr>
                          <a:schemeClr val="accent2"/>
                        </a:buClr>
                        <a:buFont typeface="Wingdings" pitchFamily="2" charset="2"/>
                        <a:buNone/>
                      </a:pPr>
                      <a:r>
                        <a:rPr lang="en-US" sz="1800" b="1" kern="1200" dirty="0" smtClean="0">
                          <a:solidFill>
                            <a:schemeClr val="tx1"/>
                          </a:solidFill>
                          <a:latin typeface="+mn-lt"/>
                          <a:ea typeface="+mn-ea"/>
                          <a:cs typeface="+mn-cs"/>
                        </a:rPr>
                        <a:t>Solutions &amp; Accelerators</a:t>
                      </a:r>
                      <a:endParaRPr lang="en-US" sz="1800" b="1" kern="1200" dirty="0">
                        <a:solidFill>
                          <a:schemeClr val="tx1"/>
                        </a:solidFill>
                        <a:latin typeface="+mn-lt"/>
                        <a:ea typeface="+mn-ea"/>
                        <a:cs typeface="+mn-cs"/>
                      </a:endParaRPr>
                    </a:p>
                  </a:txBody>
                  <a:tcPr anchor="ctr" horzOverflow="overflow">
                    <a:lnL cap="flat">
                      <a:noFill/>
                    </a:lnL>
                    <a:lnR cap="flat">
                      <a:noFill/>
                    </a:lnR>
                    <a:lnT w="12700" cap="flat" cmpd="sng" algn="ctr">
                      <a:solidFill>
                        <a:schemeClr val="accent6"/>
                      </a:solidFill>
                      <a:prstDash val="solid"/>
                      <a:round/>
                      <a:headEnd type="none" w="med" len="med"/>
                      <a:tailEnd type="none" w="med" len="med"/>
                    </a:lnT>
                    <a:lnB w="12700" cap="flat" cmpd="sng" algn="ctr">
                      <a:solidFill>
                        <a:schemeClr val="folHlink"/>
                      </a:solidFill>
                      <a:prstDash val="solid"/>
                      <a:round/>
                      <a:headEnd type="none" w="med" len="med"/>
                      <a:tailEnd type="none" w="med" len="med"/>
                    </a:lnB>
                    <a:lnTlToBr>
                      <a:noFill/>
                    </a:lnTlToBr>
                    <a:lnBlToTr>
                      <a:noFill/>
                    </a:lnBlToTr>
                    <a:gradFill>
                      <a:gsLst>
                        <a:gs pos="0">
                          <a:schemeClr val="accent6">
                            <a:lumMod val="60000"/>
                            <a:lumOff val="40000"/>
                          </a:schemeClr>
                        </a:gs>
                        <a:gs pos="100000">
                          <a:schemeClr val="bg1"/>
                        </a:gs>
                      </a:gsLst>
                      <a:lin ang="0" scaled="1"/>
                    </a:gra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Oracle Partner SAM Program</a:t>
            </a:r>
            <a:endParaRPr lang="en-US" dirty="0"/>
          </a:p>
        </p:txBody>
      </p:sp>
      <p:sp>
        <p:nvSpPr>
          <p:cNvPr id="3" name="Content Placeholder 2"/>
          <p:cNvSpPr>
            <a:spLocks noGrp="1"/>
          </p:cNvSpPr>
          <p:nvPr>
            <p:ph type="body" sz="quarter" idx="10"/>
          </p:nvPr>
        </p:nvSpPr>
        <p:spPr>
          <a:xfrm>
            <a:off x="320040" y="1171977"/>
            <a:ext cx="8503920" cy="4909036"/>
          </a:xfrm>
        </p:spPr>
        <p:txBody>
          <a:bodyPr/>
          <a:lstStyle/>
          <a:p>
            <a:r>
              <a:rPr lang="en-US" dirty="0" smtClean="0"/>
              <a:t>Oracle Partner SAM Program for Capgemini provides Capgemini with </a:t>
            </a:r>
            <a:br>
              <a:rPr lang="en-US" dirty="0" smtClean="0"/>
            </a:br>
            <a:r>
              <a:rPr lang="en-US" dirty="0" smtClean="0"/>
              <a:t>leading edge information on Oracle products and a direct link into </a:t>
            </a:r>
            <a:br>
              <a:rPr lang="en-US" dirty="0" smtClean="0"/>
            </a:br>
            <a:r>
              <a:rPr lang="en-US" dirty="0" smtClean="0"/>
              <a:t>Oracle Development and Support</a:t>
            </a:r>
          </a:p>
          <a:p>
            <a:r>
              <a:rPr lang="en-US" dirty="0" smtClean="0">
                <a:solidFill>
                  <a:schemeClr val="accent2"/>
                </a:solidFill>
              </a:rPr>
              <a:t>Program Highlights:</a:t>
            </a:r>
          </a:p>
          <a:p>
            <a:pPr lvl="1"/>
            <a:r>
              <a:rPr lang="en-US" dirty="0" smtClean="0"/>
              <a:t>Global Region Focused (NA, EMEA, APAC)</a:t>
            </a:r>
          </a:p>
          <a:p>
            <a:pPr lvl="1"/>
            <a:r>
              <a:rPr lang="en-US" dirty="0" smtClean="0"/>
              <a:t>Provide the most up-to-date positioning and enablement for Oracle’s fastest growing products:</a:t>
            </a:r>
          </a:p>
          <a:p>
            <a:pPr lvl="2"/>
            <a:r>
              <a:rPr lang="en-US" dirty="0" smtClean="0"/>
              <a:t>Latest Revisions of Apps Unlimited (EBS, PSFT, Siebel)</a:t>
            </a:r>
          </a:p>
          <a:p>
            <a:pPr lvl="2"/>
            <a:r>
              <a:rPr lang="en-US" dirty="0" smtClean="0"/>
              <a:t>Fusion Middleware </a:t>
            </a:r>
          </a:p>
          <a:p>
            <a:pPr lvl="2"/>
            <a:r>
              <a:rPr lang="en-US" dirty="0" smtClean="0"/>
              <a:t>Multi-Pillar Solutions: e.g. Edge Apps, EPM-Hyperion</a:t>
            </a:r>
          </a:p>
          <a:p>
            <a:pPr lvl="2"/>
            <a:r>
              <a:rPr lang="en-US" dirty="0" smtClean="0"/>
              <a:t>Fusion Applications </a:t>
            </a:r>
          </a:p>
          <a:p>
            <a:pPr lvl="1"/>
            <a:r>
              <a:rPr lang="en-US" dirty="0" smtClean="0"/>
              <a:t>Oracle Development and Support engagement with Capgemini project management as needed through lifecycle of project</a:t>
            </a:r>
          </a:p>
          <a:p>
            <a:pPr lvl="1"/>
            <a:r>
              <a:rPr lang="en-US" dirty="0" smtClean="0"/>
              <a:t>Oracle Development advice and feedback on top priority functional gap areas</a:t>
            </a:r>
          </a:p>
          <a:p>
            <a:pPr lvl="1"/>
            <a:r>
              <a:rPr lang="en-US" dirty="0" smtClean="0"/>
              <a:t>Oracle Development and Support special attention to top product issues</a:t>
            </a:r>
          </a:p>
          <a:p>
            <a:pPr lvl="1"/>
            <a:r>
              <a:rPr lang="en-US" dirty="0" smtClean="0"/>
              <a:t>Escalation Management within Oracle Support and Development through Oracle Primary Point of Contact</a:t>
            </a:r>
            <a:endParaRPr lang="en-US" dirty="0"/>
          </a:p>
        </p:txBody>
      </p:sp>
      <p:grpSp>
        <p:nvGrpSpPr>
          <p:cNvPr id="5" name="Group 6"/>
          <p:cNvGrpSpPr>
            <a:grpSpLocks noChangeAspect="1"/>
          </p:cNvGrpSpPr>
          <p:nvPr/>
        </p:nvGrpSpPr>
        <p:grpSpPr bwMode="auto">
          <a:xfrm>
            <a:off x="7327901" y="937123"/>
            <a:ext cx="1496060" cy="1509370"/>
            <a:chOff x="4653" y="1982"/>
            <a:chExt cx="562" cy="567"/>
          </a:xfrm>
        </p:grpSpPr>
        <p:sp>
          <p:nvSpPr>
            <p:cNvPr id="6" name="AutoShape 5"/>
            <p:cNvSpPr>
              <a:spLocks noChangeAspect="1" noChangeArrowheads="1" noTextEdit="1"/>
            </p:cNvSpPr>
            <p:nvPr/>
          </p:nvSpPr>
          <p:spPr bwMode="auto">
            <a:xfrm>
              <a:off x="4653" y="1982"/>
              <a:ext cx="562" cy="567"/>
            </a:xfrm>
            <a:prstGeom prst="ellipse">
              <a:avLst/>
            </a:prstGeom>
            <a:noFill/>
            <a:ln w="28575">
              <a:solidFill>
                <a:schemeClr val="accent3">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4705" y="1984"/>
              <a:ext cx="510" cy="563"/>
            </a:xfrm>
            <a:custGeom>
              <a:avLst/>
              <a:gdLst>
                <a:gd name="connsiteX0" fmla="*/ 3889 w 10000"/>
                <a:gd name="connsiteY0" fmla="*/ 0 h 10000"/>
                <a:gd name="connsiteX1" fmla="*/ 3889 w 10000"/>
                <a:gd name="connsiteY1" fmla="*/ 0 h 10000"/>
                <a:gd name="connsiteX2" fmla="*/ 4491 w 10000"/>
                <a:gd name="connsiteY2" fmla="*/ 0 h 10000"/>
                <a:gd name="connsiteX3" fmla="*/ 7083 w 10000"/>
                <a:gd name="connsiteY3" fmla="*/ 588 h 10000"/>
                <a:gd name="connsiteX4" fmla="*/ 6620 w 10000"/>
                <a:gd name="connsiteY4" fmla="*/ 1008 h 10000"/>
                <a:gd name="connsiteX5" fmla="*/ 6343 w 10000"/>
                <a:gd name="connsiteY5" fmla="*/ 1513 h 10000"/>
                <a:gd name="connsiteX6" fmla="*/ 6157 w 10000"/>
                <a:gd name="connsiteY6" fmla="*/ 1555 h 10000"/>
                <a:gd name="connsiteX7" fmla="*/ 6019 w 10000"/>
                <a:gd name="connsiteY7" fmla="*/ 1723 h 10000"/>
                <a:gd name="connsiteX8" fmla="*/ 5880 w 10000"/>
                <a:gd name="connsiteY8" fmla="*/ 1765 h 10000"/>
                <a:gd name="connsiteX9" fmla="*/ 6204 w 10000"/>
                <a:gd name="connsiteY9" fmla="*/ 2395 h 10000"/>
                <a:gd name="connsiteX10" fmla="*/ 6667 w 10000"/>
                <a:gd name="connsiteY10" fmla="*/ 2059 h 10000"/>
                <a:gd name="connsiteX11" fmla="*/ 7083 w 10000"/>
                <a:gd name="connsiteY11" fmla="*/ 1723 h 10000"/>
                <a:gd name="connsiteX12" fmla="*/ 7557 w 10000"/>
                <a:gd name="connsiteY12" fmla="*/ 2055 h 10000"/>
                <a:gd name="connsiteX13" fmla="*/ 8241 w 10000"/>
                <a:gd name="connsiteY13" fmla="*/ 2311 h 10000"/>
                <a:gd name="connsiteX14" fmla="*/ 8611 w 10000"/>
                <a:gd name="connsiteY14" fmla="*/ 2395 h 10000"/>
                <a:gd name="connsiteX15" fmla="*/ 9028 w 10000"/>
                <a:gd name="connsiteY15" fmla="*/ 2185 h 10000"/>
                <a:gd name="connsiteX16" fmla="*/ 9213 w 10000"/>
                <a:gd name="connsiteY16" fmla="*/ 2437 h 10000"/>
                <a:gd name="connsiteX17" fmla="*/ 7685 w 10000"/>
                <a:gd name="connsiteY17" fmla="*/ 2647 h 10000"/>
                <a:gd name="connsiteX18" fmla="*/ 7176 w 10000"/>
                <a:gd name="connsiteY18" fmla="*/ 2395 h 10000"/>
                <a:gd name="connsiteX19" fmla="*/ 6713 w 10000"/>
                <a:gd name="connsiteY19" fmla="*/ 2395 h 10000"/>
                <a:gd name="connsiteX20" fmla="*/ 6204 w 10000"/>
                <a:gd name="connsiteY20" fmla="*/ 2563 h 10000"/>
                <a:gd name="connsiteX21" fmla="*/ 5972 w 10000"/>
                <a:gd name="connsiteY21" fmla="*/ 2941 h 10000"/>
                <a:gd name="connsiteX22" fmla="*/ 5648 w 10000"/>
                <a:gd name="connsiteY22" fmla="*/ 3235 h 10000"/>
                <a:gd name="connsiteX23" fmla="*/ 5602 w 10000"/>
                <a:gd name="connsiteY23" fmla="*/ 3739 h 10000"/>
                <a:gd name="connsiteX24" fmla="*/ 5556 w 10000"/>
                <a:gd name="connsiteY24" fmla="*/ 4118 h 10000"/>
                <a:gd name="connsiteX25" fmla="*/ 6065 w 10000"/>
                <a:gd name="connsiteY25" fmla="*/ 4916 h 10000"/>
                <a:gd name="connsiteX26" fmla="*/ 7639 w 10000"/>
                <a:gd name="connsiteY26" fmla="*/ 4874 h 10000"/>
                <a:gd name="connsiteX27" fmla="*/ 7870 w 10000"/>
                <a:gd name="connsiteY27" fmla="*/ 5588 h 10000"/>
                <a:gd name="connsiteX28" fmla="*/ 8194 w 10000"/>
                <a:gd name="connsiteY28" fmla="*/ 8025 h 10000"/>
                <a:gd name="connsiteX29" fmla="*/ 9352 w 10000"/>
                <a:gd name="connsiteY29" fmla="*/ 6723 h 10000"/>
                <a:gd name="connsiteX30" fmla="*/ 9954 w 10000"/>
                <a:gd name="connsiteY30" fmla="*/ 4748 h 10000"/>
                <a:gd name="connsiteX31" fmla="*/ 10000 w 10000"/>
                <a:gd name="connsiteY31" fmla="*/ 5000 h 10000"/>
                <a:gd name="connsiteX32" fmla="*/ 8380 w 10000"/>
                <a:gd name="connsiteY32" fmla="*/ 8529 h 10000"/>
                <a:gd name="connsiteX33" fmla="*/ 4491 w 10000"/>
                <a:gd name="connsiteY33" fmla="*/ 10000 h 10000"/>
                <a:gd name="connsiteX34" fmla="*/ 2593 w 10000"/>
                <a:gd name="connsiteY34" fmla="*/ 9706 h 10000"/>
                <a:gd name="connsiteX35" fmla="*/ 2778 w 10000"/>
                <a:gd name="connsiteY35" fmla="*/ 8992 h 10000"/>
                <a:gd name="connsiteX36" fmla="*/ 3426 w 10000"/>
                <a:gd name="connsiteY36" fmla="*/ 8277 h 10000"/>
                <a:gd name="connsiteX37" fmla="*/ 4583 w 10000"/>
                <a:gd name="connsiteY37" fmla="*/ 6597 h 10000"/>
                <a:gd name="connsiteX38" fmla="*/ 4954 w 10000"/>
                <a:gd name="connsiteY38" fmla="*/ 6008 h 10000"/>
                <a:gd name="connsiteX39" fmla="*/ 4398 w 10000"/>
                <a:gd name="connsiteY39" fmla="*/ 5630 h 10000"/>
                <a:gd name="connsiteX40" fmla="*/ 3333 w 10000"/>
                <a:gd name="connsiteY40" fmla="*/ 5000 h 10000"/>
                <a:gd name="connsiteX41" fmla="*/ 1991 w 10000"/>
                <a:gd name="connsiteY41" fmla="*/ 4370 h 10000"/>
                <a:gd name="connsiteX42" fmla="*/ 1111 w 10000"/>
                <a:gd name="connsiteY42" fmla="*/ 4664 h 10000"/>
                <a:gd name="connsiteX43" fmla="*/ 833 w 10000"/>
                <a:gd name="connsiteY43" fmla="*/ 4328 h 10000"/>
                <a:gd name="connsiteX44" fmla="*/ 787 w 10000"/>
                <a:gd name="connsiteY44" fmla="*/ 3782 h 10000"/>
                <a:gd name="connsiteX45" fmla="*/ 741 w 10000"/>
                <a:gd name="connsiteY45" fmla="*/ 3403 h 10000"/>
                <a:gd name="connsiteX46" fmla="*/ 46 w 10000"/>
                <a:gd name="connsiteY46" fmla="*/ 3445 h 10000"/>
                <a:gd name="connsiteX47" fmla="*/ 694 w 10000"/>
                <a:gd name="connsiteY47" fmla="*/ 2563 h 10000"/>
                <a:gd name="connsiteX48" fmla="*/ 1250 w 10000"/>
                <a:gd name="connsiteY48" fmla="*/ 3067 h 10000"/>
                <a:gd name="connsiteX49" fmla="*/ 1759 w 10000"/>
                <a:gd name="connsiteY49" fmla="*/ 2479 h 10000"/>
                <a:gd name="connsiteX50" fmla="*/ 2778 w 10000"/>
                <a:gd name="connsiteY50" fmla="*/ 1555 h 10000"/>
                <a:gd name="connsiteX51" fmla="*/ 3380 w 10000"/>
                <a:gd name="connsiteY51" fmla="*/ 1092 h 10000"/>
                <a:gd name="connsiteX52" fmla="*/ 3889 w 10000"/>
                <a:gd name="connsiteY52" fmla="*/ 672 h 10000"/>
                <a:gd name="connsiteX53" fmla="*/ 3889 w 10000"/>
                <a:gd name="connsiteY53"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000" h="10000">
                  <a:moveTo>
                    <a:pt x="3889" y="0"/>
                  </a:moveTo>
                  <a:lnTo>
                    <a:pt x="3889" y="0"/>
                  </a:lnTo>
                  <a:lnTo>
                    <a:pt x="4491" y="0"/>
                  </a:lnTo>
                  <a:cubicBezTo>
                    <a:pt x="5417" y="0"/>
                    <a:pt x="6296" y="210"/>
                    <a:pt x="7083" y="588"/>
                  </a:cubicBezTo>
                  <a:cubicBezTo>
                    <a:pt x="6898" y="714"/>
                    <a:pt x="6667" y="924"/>
                    <a:pt x="6620" y="1008"/>
                  </a:cubicBezTo>
                  <a:cubicBezTo>
                    <a:pt x="6574" y="1092"/>
                    <a:pt x="6481" y="1471"/>
                    <a:pt x="6343" y="1513"/>
                  </a:cubicBezTo>
                  <a:cubicBezTo>
                    <a:pt x="6250" y="1513"/>
                    <a:pt x="6157" y="1471"/>
                    <a:pt x="6157" y="1555"/>
                  </a:cubicBezTo>
                  <a:cubicBezTo>
                    <a:pt x="6157" y="1681"/>
                    <a:pt x="6019" y="1723"/>
                    <a:pt x="6019" y="1723"/>
                  </a:cubicBezTo>
                  <a:lnTo>
                    <a:pt x="5880" y="1765"/>
                  </a:lnTo>
                  <a:cubicBezTo>
                    <a:pt x="5880" y="1765"/>
                    <a:pt x="5972" y="2395"/>
                    <a:pt x="6204" y="2395"/>
                  </a:cubicBezTo>
                  <a:cubicBezTo>
                    <a:pt x="6389" y="2395"/>
                    <a:pt x="6574" y="2143"/>
                    <a:pt x="6667" y="2059"/>
                  </a:cubicBezTo>
                  <a:cubicBezTo>
                    <a:pt x="6806" y="1933"/>
                    <a:pt x="6944" y="1597"/>
                    <a:pt x="7083" y="1723"/>
                  </a:cubicBezTo>
                  <a:cubicBezTo>
                    <a:pt x="7222" y="1891"/>
                    <a:pt x="7418" y="2013"/>
                    <a:pt x="7557" y="2055"/>
                  </a:cubicBezTo>
                  <a:cubicBezTo>
                    <a:pt x="7649" y="2097"/>
                    <a:pt x="8148" y="2227"/>
                    <a:pt x="8241" y="2311"/>
                  </a:cubicBezTo>
                  <a:cubicBezTo>
                    <a:pt x="8333" y="2437"/>
                    <a:pt x="8565" y="2521"/>
                    <a:pt x="8611" y="2395"/>
                  </a:cubicBezTo>
                  <a:cubicBezTo>
                    <a:pt x="8657" y="2353"/>
                    <a:pt x="8843" y="2269"/>
                    <a:pt x="9028" y="2185"/>
                  </a:cubicBezTo>
                  <a:cubicBezTo>
                    <a:pt x="9120" y="2269"/>
                    <a:pt x="9167" y="2353"/>
                    <a:pt x="9213" y="2437"/>
                  </a:cubicBezTo>
                  <a:cubicBezTo>
                    <a:pt x="8843" y="2479"/>
                    <a:pt x="7870" y="2689"/>
                    <a:pt x="7685" y="2647"/>
                  </a:cubicBezTo>
                  <a:cubicBezTo>
                    <a:pt x="7454" y="2605"/>
                    <a:pt x="7269" y="2395"/>
                    <a:pt x="7176" y="2395"/>
                  </a:cubicBezTo>
                  <a:cubicBezTo>
                    <a:pt x="7083" y="2353"/>
                    <a:pt x="6898" y="2437"/>
                    <a:pt x="6713" y="2395"/>
                  </a:cubicBezTo>
                  <a:cubicBezTo>
                    <a:pt x="6528" y="2395"/>
                    <a:pt x="6296" y="2521"/>
                    <a:pt x="6204" y="2563"/>
                  </a:cubicBezTo>
                  <a:cubicBezTo>
                    <a:pt x="6111" y="2647"/>
                    <a:pt x="6065" y="2815"/>
                    <a:pt x="5972" y="2941"/>
                  </a:cubicBezTo>
                  <a:cubicBezTo>
                    <a:pt x="5880" y="3025"/>
                    <a:pt x="5833" y="3109"/>
                    <a:pt x="5648" y="3235"/>
                  </a:cubicBezTo>
                  <a:cubicBezTo>
                    <a:pt x="5463" y="3403"/>
                    <a:pt x="5602" y="3529"/>
                    <a:pt x="5602" y="3739"/>
                  </a:cubicBezTo>
                  <a:cubicBezTo>
                    <a:pt x="5648" y="3950"/>
                    <a:pt x="5556" y="4118"/>
                    <a:pt x="5556" y="4118"/>
                  </a:cubicBezTo>
                  <a:cubicBezTo>
                    <a:pt x="5556" y="4118"/>
                    <a:pt x="5880" y="4706"/>
                    <a:pt x="6065" y="4916"/>
                  </a:cubicBezTo>
                  <a:cubicBezTo>
                    <a:pt x="6250" y="5084"/>
                    <a:pt x="7454" y="4832"/>
                    <a:pt x="7639" y="4874"/>
                  </a:cubicBezTo>
                  <a:cubicBezTo>
                    <a:pt x="7778" y="4916"/>
                    <a:pt x="7639" y="5210"/>
                    <a:pt x="7870" y="5588"/>
                  </a:cubicBezTo>
                  <a:cubicBezTo>
                    <a:pt x="8056" y="5966"/>
                    <a:pt x="7917" y="7941"/>
                    <a:pt x="8194" y="8025"/>
                  </a:cubicBezTo>
                  <a:cubicBezTo>
                    <a:pt x="8472" y="8109"/>
                    <a:pt x="9213" y="6975"/>
                    <a:pt x="9352" y="6723"/>
                  </a:cubicBezTo>
                  <a:cubicBezTo>
                    <a:pt x="9444" y="6513"/>
                    <a:pt x="9907" y="5420"/>
                    <a:pt x="9954" y="4748"/>
                  </a:cubicBezTo>
                  <a:cubicBezTo>
                    <a:pt x="10000" y="4832"/>
                    <a:pt x="10000" y="4916"/>
                    <a:pt x="10000" y="5000"/>
                  </a:cubicBezTo>
                  <a:cubicBezTo>
                    <a:pt x="10000" y="6387"/>
                    <a:pt x="9352" y="7605"/>
                    <a:pt x="8380" y="8529"/>
                  </a:cubicBezTo>
                  <a:cubicBezTo>
                    <a:pt x="7361" y="9412"/>
                    <a:pt x="5972" y="10000"/>
                    <a:pt x="4491" y="10000"/>
                  </a:cubicBezTo>
                  <a:cubicBezTo>
                    <a:pt x="3796" y="10000"/>
                    <a:pt x="3194" y="9874"/>
                    <a:pt x="2593" y="9706"/>
                  </a:cubicBezTo>
                  <a:cubicBezTo>
                    <a:pt x="2639" y="9580"/>
                    <a:pt x="2639" y="9202"/>
                    <a:pt x="2778" y="8992"/>
                  </a:cubicBezTo>
                  <a:cubicBezTo>
                    <a:pt x="2870" y="8739"/>
                    <a:pt x="2963" y="8655"/>
                    <a:pt x="3426" y="8277"/>
                  </a:cubicBezTo>
                  <a:cubicBezTo>
                    <a:pt x="3889" y="7941"/>
                    <a:pt x="4398" y="6933"/>
                    <a:pt x="4583" y="6597"/>
                  </a:cubicBezTo>
                  <a:cubicBezTo>
                    <a:pt x="4769" y="6261"/>
                    <a:pt x="4861" y="6176"/>
                    <a:pt x="4954" y="6008"/>
                  </a:cubicBezTo>
                  <a:cubicBezTo>
                    <a:pt x="5093" y="5798"/>
                    <a:pt x="4537" y="5714"/>
                    <a:pt x="4398" y="5630"/>
                  </a:cubicBezTo>
                  <a:cubicBezTo>
                    <a:pt x="4259" y="5504"/>
                    <a:pt x="3565" y="5252"/>
                    <a:pt x="3333" y="5000"/>
                  </a:cubicBezTo>
                  <a:cubicBezTo>
                    <a:pt x="3102" y="4748"/>
                    <a:pt x="2407" y="4538"/>
                    <a:pt x="1991" y="4370"/>
                  </a:cubicBezTo>
                  <a:cubicBezTo>
                    <a:pt x="1667" y="4244"/>
                    <a:pt x="1343" y="4412"/>
                    <a:pt x="1111" y="4664"/>
                  </a:cubicBezTo>
                  <a:cubicBezTo>
                    <a:pt x="972" y="4580"/>
                    <a:pt x="833" y="4454"/>
                    <a:pt x="833" y="4328"/>
                  </a:cubicBezTo>
                  <a:cubicBezTo>
                    <a:pt x="880" y="4160"/>
                    <a:pt x="787" y="3866"/>
                    <a:pt x="787" y="3782"/>
                  </a:cubicBezTo>
                  <a:cubicBezTo>
                    <a:pt x="787" y="3655"/>
                    <a:pt x="972" y="3361"/>
                    <a:pt x="741" y="3403"/>
                  </a:cubicBezTo>
                  <a:cubicBezTo>
                    <a:pt x="509" y="3487"/>
                    <a:pt x="0" y="3739"/>
                    <a:pt x="46" y="3445"/>
                  </a:cubicBezTo>
                  <a:cubicBezTo>
                    <a:pt x="93" y="3193"/>
                    <a:pt x="185" y="2479"/>
                    <a:pt x="694" y="2563"/>
                  </a:cubicBezTo>
                  <a:cubicBezTo>
                    <a:pt x="1204" y="2647"/>
                    <a:pt x="1065" y="3151"/>
                    <a:pt x="1250" y="3067"/>
                  </a:cubicBezTo>
                  <a:cubicBezTo>
                    <a:pt x="1481" y="3025"/>
                    <a:pt x="1620" y="2605"/>
                    <a:pt x="1759" y="2479"/>
                  </a:cubicBezTo>
                  <a:cubicBezTo>
                    <a:pt x="1898" y="2311"/>
                    <a:pt x="2546" y="1597"/>
                    <a:pt x="2778" y="1555"/>
                  </a:cubicBezTo>
                  <a:cubicBezTo>
                    <a:pt x="3009" y="1471"/>
                    <a:pt x="3148" y="1261"/>
                    <a:pt x="3380" y="1092"/>
                  </a:cubicBezTo>
                  <a:cubicBezTo>
                    <a:pt x="3657" y="966"/>
                    <a:pt x="3889" y="1008"/>
                    <a:pt x="3889" y="672"/>
                  </a:cubicBezTo>
                  <a:lnTo>
                    <a:pt x="3889" y="0"/>
                  </a:lnTo>
                  <a:close/>
                </a:path>
              </a:pathLst>
            </a:custGeom>
            <a:noFill/>
            <a:ln w="28575">
              <a:solidFill>
                <a:schemeClr val="accent3">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4653" y="2154"/>
              <a:ext cx="167" cy="369"/>
            </a:xfrm>
            <a:custGeom>
              <a:avLst/>
              <a:gdLst/>
              <a:ahLst/>
              <a:cxnLst>
                <a:cxn ang="0">
                  <a:pos x="71" y="156"/>
                </a:cxn>
                <a:cxn ang="0">
                  <a:pos x="71" y="156"/>
                </a:cxn>
                <a:cxn ang="0">
                  <a:pos x="34" y="131"/>
                </a:cxn>
                <a:cxn ang="0">
                  <a:pos x="0" y="47"/>
                </a:cxn>
                <a:cxn ang="0">
                  <a:pos x="9" y="0"/>
                </a:cxn>
                <a:cxn ang="0">
                  <a:pos x="15" y="7"/>
                </a:cxn>
                <a:cxn ang="0">
                  <a:pos x="19" y="20"/>
                </a:cxn>
                <a:cxn ang="0">
                  <a:pos x="30" y="29"/>
                </a:cxn>
                <a:cxn ang="0">
                  <a:pos x="35" y="37"/>
                </a:cxn>
                <a:cxn ang="0">
                  <a:pos x="43" y="42"/>
                </a:cxn>
                <a:cxn ang="0">
                  <a:pos x="42" y="44"/>
                </a:cxn>
                <a:cxn ang="0">
                  <a:pos x="41" y="70"/>
                </a:cxn>
                <a:cxn ang="0">
                  <a:pos x="55" y="88"/>
                </a:cxn>
                <a:cxn ang="0">
                  <a:pos x="60" y="107"/>
                </a:cxn>
                <a:cxn ang="0">
                  <a:pos x="65" y="130"/>
                </a:cxn>
                <a:cxn ang="0">
                  <a:pos x="70" y="149"/>
                </a:cxn>
                <a:cxn ang="0">
                  <a:pos x="71" y="156"/>
                </a:cxn>
              </a:cxnLst>
              <a:rect l="0" t="0" r="r" b="b"/>
              <a:pathLst>
                <a:path w="71" h="156">
                  <a:moveTo>
                    <a:pt x="71" y="156"/>
                  </a:moveTo>
                  <a:cubicBezTo>
                    <a:pt x="71" y="156"/>
                    <a:pt x="71" y="156"/>
                    <a:pt x="71" y="156"/>
                  </a:cubicBezTo>
                  <a:cubicBezTo>
                    <a:pt x="57" y="150"/>
                    <a:pt x="45" y="141"/>
                    <a:pt x="34" y="131"/>
                  </a:cubicBezTo>
                  <a:cubicBezTo>
                    <a:pt x="13" y="109"/>
                    <a:pt x="0" y="80"/>
                    <a:pt x="0" y="47"/>
                  </a:cubicBezTo>
                  <a:cubicBezTo>
                    <a:pt x="0" y="30"/>
                    <a:pt x="3" y="15"/>
                    <a:pt x="9" y="0"/>
                  </a:cubicBezTo>
                  <a:cubicBezTo>
                    <a:pt x="12" y="3"/>
                    <a:pt x="15" y="6"/>
                    <a:pt x="15" y="7"/>
                  </a:cubicBezTo>
                  <a:cubicBezTo>
                    <a:pt x="15" y="10"/>
                    <a:pt x="13" y="17"/>
                    <a:pt x="19" y="20"/>
                  </a:cubicBezTo>
                  <a:cubicBezTo>
                    <a:pt x="24" y="24"/>
                    <a:pt x="30" y="26"/>
                    <a:pt x="30" y="29"/>
                  </a:cubicBezTo>
                  <a:cubicBezTo>
                    <a:pt x="31" y="31"/>
                    <a:pt x="31" y="35"/>
                    <a:pt x="35" y="37"/>
                  </a:cubicBezTo>
                  <a:cubicBezTo>
                    <a:pt x="38" y="38"/>
                    <a:pt x="41" y="40"/>
                    <a:pt x="43" y="42"/>
                  </a:cubicBezTo>
                  <a:cubicBezTo>
                    <a:pt x="43" y="42"/>
                    <a:pt x="42" y="43"/>
                    <a:pt x="42" y="44"/>
                  </a:cubicBezTo>
                  <a:cubicBezTo>
                    <a:pt x="36" y="51"/>
                    <a:pt x="41" y="65"/>
                    <a:pt x="41" y="70"/>
                  </a:cubicBezTo>
                  <a:cubicBezTo>
                    <a:pt x="42" y="75"/>
                    <a:pt x="50" y="84"/>
                    <a:pt x="55" y="88"/>
                  </a:cubicBezTo>
                  <a:cubicBezTo>
                    <a:pt x="59" y="92"/>
                    <a:pt x="60" y="103"/>
                    <a:pt x="60" y="107"/>
                  </a:cubicBezTo>
                  <a:cubicBezTo>
                    <a:pt x="60" y="111"/>
                    <a:pt x="65" y="125"/>
                    <a:pt x="65" y="130"/>
                  </a:cubicBezTo>
                  <a:cubicBezTo>
                    <a:pt x="65" y="135"/>
                    <a:pt x="70" y="149"/>
                    <a:pt x="70" y="149"/>
                  </a:cubicBezTo>
                  <a:cubicBezTo>
                    <a:pt x="70" y="149"/>
                    <a:pt x="70" y="153"/>
                    <a:pt x="71" y="156"/>
                  </a:cubicBezTo>
                  <a:close/>
                </a:path>
              </a:pathLst>
            </a:custGeom>
            <a:noFill/>
            <a:ln w="28575">
              <a:solidFill>
                <a:schemeClr val="accent3">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 Box 6"/>
          <p:cNvSpPr txBox="1">
            <a:spLocks noChangeArrowheads="1"/>
          </p:cNvSpPr>
          <p:nvPr/>
        </p:nvSpPr>
        <p:spPr bwMode="auto">
          <a:xfrm>
            <a:off x="1003303" y="1687514"/>
            <a:ext cx="1693985" cy="369332"/>
          </a:xfrm>
          <a:prstGeom prst="rect">
            <a:avLst/>
          </a:prstGeom>
          <a:noFill/>
          <a:ln w="9525">
            <a:noFill/>
            <a:miter lim="800000"/>
            <a:headEnd/>
            <a:tailEnd/>
          </a:ln>
        </p:spPr>
        <p:txBody>
          <a:bodyPr>
            <a:spAutoFit/>
          </a:bodyPr>
          <a:lstStyle/>
          <a:p>
            <a:endParaRPr lang="en-GB" dirty="0"/>
          </a:p>
        </p:txBody>
      </p:sp>
      <p:sp>
        <p:nvSpPr>
          <p:cNvPr id="9" name="Rectangle 2"/>
          <p:cNvSpPr>
            <a:spLocks noGrp="1" noChangeArrowheads="1"/>
          </p:cNvSpPr>
          <p:nvPr>
            <p:ph type="title"/>
          </p:nvPr>
        </p:nvSpPr>
        <p:spPr/>
        <p:txBody>
          <a:bodyPr/>
          <a:lstStyle/>
          <a:p>
            <a:r>
              <a:rPr lang="en-US" dirty="0" smtClean="0"/>
              <a:t>Oracle Analytics Drive Innovation</a:t>
            </a:r>
            <a:endParaRPr lang="en-US" dirty="0"/>
          </a:p>
        </p:txBody>
      </p:sp>
      <p:sp>
        <p:nvSpPr>
          <p:cNvPr id="23" name="Content Placeholder 22"/>
          <p:cNvSpPr>
            <a:spLocks noGrp="1"/>
          </p:cNvSpPr>
          <p:nvPr>
            <p:ph sz="half" idx="1"/>
          </p:nvPr>
        </p:nvSpPr>
        <p:spPr>
          <a:xfrm>
            <a:off x="739139" y="1197735"/>
            <a:ext cx="3493159" cy="3077766"/>
          </a:xfrm>
        </p:spPr>
        <p:txBody>
          <a:bodyPr/>
          <a:lstStyle/>
          <a:p>
            <a:pPr>
              <a:spcAft>
                <a:spcPts val="300"/>
              </a:spcAft>
            </a:pPr>
            <a:r>
              <a:rPr lang="en-US" altLang="zh-TW" sz="1200" dirty="0" smtClean="0"/>
              <a:t>Global Oracle BI Practice</a:t>
            </a:r>
          </a:p>
          <a:p>
            <a:pPr lvl="1">
              <a:spcAft>
                <a:spcPts val="300"/>
              </a:spcAft>
            </a:pPr>
            <a:r>
              <a:rPr lang="en-US" altLang="zh-TW" sz="1200" dirty="0" smtClean="0"/>
              <a:t>Global Oracle BI practice with strong capabilities and thought leadership</a:t>
            </a:r>
          </a:p>
          <a:p>
            <a:pPr lvl="1">
              <a:spcAft>
                <a:spcPts val="300"/>
              </a:spcAft>
            </a:pPr>
            <a:r>
              <a:rPr lang="en-US" altLang="zh-TW" sz="1200" dirty="0" smtClean="0"/>
              <a:t>Ranked #1 Oracle BI partner in Europe, #2 in NA</a:t>
            </a:r>
          </a:p>
          <a:p>
            <a:pPr lvl="1">
              <a:spcAft>
                <a:spcPts val="300"/>
              </a:spcAft>
            </a:pPr>
            <a:r>
              <a:rPr lang="en-US" altLang="zh-TW" sz="1200" dirty="0" smtClean="0"/>
              <a:t>Successfully completed more than 500 Oracle BI, BI Apps, EPM and Data warehousing projects</a:t>
            </a:r>
          </a:p>
          <a:p>
            <a:pPr lvl="1">
              <a:spcAft>
                <a:spcPts val="300"/>
              </a:spcAft>
            </a:pPr>
            <a:r>
              <a:rPr lang="en-US" altLang="zh-TW" sz="1200" dirty="0" smtClean="0"/>
              <a:t>Over 1200 Oracle BI &amp; EPM experts located throughout Europe, Asia, and North America</a:t>
            </a:r>
          </a:p>
          <a:p>
            <a:pPr lvl="1">
              <a:spcAft>
                <a:spcPts val="300"/>
              </a:spcAft>
            </a:pPr>
            <a:r>
              <a:rPr lang="en-GB" altLang="zh-TW" sz="1200" dirty="0" smtClean="0"/>
              <a:t>Over 18 approved Oracle approved Analytics and BI Solutions</a:t>
            </a:r>
          </a:p>
          <a:p>
            <a:pPr lvl="1">
              <a:spcAft>
                <a:spcPts val="300"/>
              </a:spcAft>
            </a:pPr>
            <a:r>
              <a:rPr lang="en-GB" altLang="zh-TW" sz="1200" dirty="0" smtClean="0"/>
              <a:t>First Oracle Advanced Specialized BI Partner</a:t>
            </a:r>
          </a:p>
          <a:p>
            <a:pPr lvl="1">
              <a:spcAft>
                <a:spcPts val="300"/>
              </a:spcAft>
            </a:pPr>
            <a:r>
              <a:rPr lang="en-GB" altLang="zh-TW" sz="1200" dirty="0" smtClean="0"/>
              <a:t>Capgemini’s Christian Screen and Marty </a:t>
            </a:r>
            <a:r>
              <a:rPr lang="en-GB" altLang="zh-TW" sz="1200" dirty="0" err="1" smtClean="0"/>
              <a:t>Mersinger</a:t>
            </a:r>
            <a:r>
              <a:rPr lang="en-GB" altLang="zh-TW" sz="1200" dirty="0" smtClean="0"/>
              <a:t> recognized as Oracle Deputy CTO for BI expertise and contributions</a:t>
            </a:r>
            <a:endParaRPr lang="en-US" altLang="zh-TW" sz="1200" dirty="0" smtClean="0"/>
          </a:p>
          <a:p>
            <a:pPr>
              <a:spcAft>
                <a:spcPts val="300"/>
              </a:spcAft>
            </a:pPr>
            <a:endParaRPr lang="en-US" sz="1200" dirty="0"/>
          </a:p>
        </p:txBody>
      </p:sp>
      <p:sp>
        <p:nvSpPr>
          <p:cNvPr id="27" name="Content Placeholder 26"/>
          <p:cNvSpPr>
            <a:spLocks noGrp="1"/>
          </p:cNvSpPr>
          <p:nvPr>
            <p:ph sz="half" idx="12"/>
          </p:nvPr>
        </p:nvSpPr>
        <p:spPr>
          <a:xfrm>
            <a:off x="4925060" y="1197735"/>
            <a:ext cx="4015740" cy="4678204"/>
          </a:xfrm>
        </p:spPr>
        <p:txBody>
          <a:bodyPr/>
          <a:lstStyle/>
          <a:p>
            <a:pPr lvl="0">
              <a:spcAft>
                <a:spcPts val="300"/>
              </a:spcAft>
            </a:pPr>
            <a:r>
              <a:rPr lang="en-US" sz="1200" dirty="0" smtClean="0"/>
              <a:t>Core Offerings</a:t>
            </a:r>
          </a:p>
          <a:p>
            <a:pPr lvl="1">
              <a:spcAft>
                <a:spcPts val="300"/>
              </a:spcAft>
            </a:pPr>
            <a:r>
              <a:rPr lang="en-US" sz="1100" dirty="0" smtClean="0"/>
              <a:t>Big Data Discovery powered by </a:t>
            </a:r>
            <a:r>
              <a:rPr lang="en-US" sz="1100" dirty="0" err="1" smtClean="0"/>
              <a:t>Endeca</a:t>
            </a:r>
            <a:endParaRPr lang="en-US" sz="1100" dirty="0" smtClean="0"/>
          </a:p>
          <a:p>
            <a:pPr lvl="2">
              <a:spcAft>
                <a:spcPts val="300"/>
              </a:spcAft>
            </a:pPr>
            <a:r>
              <a:rPr lang="en-US" sz="1050" dirty="0" smtClean="0"/>
              <a:t>Industry-specific solutions</a:t>
            </a:r>
          </a:p>
          <a:p>
            <a:pPr lvl="2">
              <a:spcAft>
                <a:spcPts val="300"/>
              </a:spcAft>
            </a:pPr>
            <a:r>
              <a:rPr lang="en-US" sz="1050" dirty="0" smtClean="0"/>
              <a:t>8-week deployment models bundled with customer training</a:t>
            </a:r>
          </a:p>
          <a:p>
            <a:pPr lvl="2">
              <a:spcAft>
                <a:spcPts val="300"/>
              </a:spcAft>
            </a:pPr>
            <a:r>
              <a:rPr lang="en-US" sz="1050" dirty="0" smtClean="0"/>
              <a:t>Great wedge to developing business relationships</a:t>
            </a:r>
          </a:p>
          <a:p>
            <a:pPr lvl="1">
              <a:spcAft>
                <a:spcPts val="300"/>
              </a:spcAft>
            </a:pPr>
            <a:r>
              <a:rPr lang="en-US" sz="1100" dirty="0" smtClean="0"/>
              <a:t>OBIEE Migrations and Upgrades</a:t>
            </a:r>
          </a:p>
          <a:p>
            <a:pPr lvl="2">
              <a:spcAft>
                <a:spcPts val="300"/>
              </a:spcAft>
            </a:pPr>
            <a:r>
              <a:rPr lang="en-US" sz="1050" dirty="0" smtClean="0"/>
              <a:t>OBIEE 11g Upgrade </a:t>
            </a:r>
          </a:p>
          <a:p>
            <a:pPr lvl="2">
              <a:spcAft>
                <a:spcPts val="300"/>
              </a:spcAft>
            </a:pPr>
            <a:r>
              <a:rPr lang="en-US" sz="1050" dirty="0" smtClean="0"/>
              <a:t>Offerings to migrate from other BI tools to OBIEE </a:t>
            </a:r>
            <a:br>
              <a:rPr lang="en-US" sz="1050" dirty="0" smtClean="0"/>
            </a:br>
            <a:r>
              <a:rPr lang="en-US" sz="1050" dirty="0" smtClean="0"/>
              <a:t>(</a:t>
            </a:r>
            <a:r>
              <a:rPr lang="en-US" sz="1050" dirty="0" err="1" smtClean="0"/>
              <a:t>CoE</a:t>
            </a:r>
            <a:r>
              <a:rPr lang="en-US" sz="1050" dirty="0" smtClean="0"/>
              <a:t> and Accelerators)</a:t>
            </a:r>
          </a:p>
          <a:p>
            <a:pPr lvl="1">
              <a:spcAft>
                <a:spcPts val="300"/>
              </a:spcAft>
            </a:pPr>
            <a:r>
              <a:rPr lang="en-US" sz="1100" dirty="0" smtClean="0"/>
              <a:t>Oracle BI Applications</a:t>
            </a:r>
          </a:p>
          <a:p>
            <a:pPr lvl="2">
              <a:spcAft>
                <a:spcPts val="300"/>
              </a:spcAft>
            </a:pPr>
            <a:r>
              <a:rPr lang="en-US" sz="1050" dirty="0" smtClean="0"/>
              <a:t>Maximize value of operational systems for both ERP and CRM</a:t>
            </a:r>
          </a:p>
          <a:p>
            <a:pPr lvl="2">
              <a:spcAft>
                <a:spcPts val="300"/>
              </a:spcAft>
            </a:pPr>
            <a:r>
              <a:rPr lang="en-US" sz="1050" dirty="0" smtClean="0"/>
              <a:t>BI Application Deployment Packs</a:t>
            </a:r>
          </a:p>
          <a:p>
            <a:pPr lvl="3">
              <a:spcAft>
                <a:spcPts val="300"/>
              </a:spcAft>
            </a:pPr>
            <a:r>
              <a:rPr lang="en-US" sz="1050" dirty="0" smtClean="0"/>
              <a:t>12-week accelerators</a:t>
            </a:r>
          </a:p>
          <a:p>
            <a:pPr lvl="3">
              <a:spcAft>
                <a:spcPts val="300"/>
              </a:spcAft>
            </a:pPr>
            <a:r>
              <a:rPr lang="en-US" sz="1050" dirty="0" smtClean="0"/>
              <a:t>Deployed with BICG IP </a:t>
            </a:r>
          </a:p>
          <a:p>
            <a:pPr lvl="2">
              <a:spcAft>
                <a:spcPts val="300"/>
              </a:spcAft>
            </a:pPr>
            <a:r>
              <a:rPr lang="en-US" sz="1050" dirty="0" smtClean="0"/>
              <a:t>High user adoption, successful deployments and continuous BI Service Center revenue stream</a:t>
            </a:r>
          </a:p>
          <a:p>
            <a:pPr lvl="1">
              <a:spcAft>
                <a:spcPts val="300"/>
              </a:spcAft>
            </a:pPr>
            <a:r>
              <a:rPr lang="en-US" sz="1100" dirty="0" err="1" smtClean="0"/>
              <a:t>Exalytics</a:t>
            </a:r>
            <a:r>
              <a:rPr lang="en-US" sz="1100" dirty="0" smtClean="0"/>
              <a:t> Center of Excellence</a:t>
            </a:r>
          </a:p>
          <a:p>
            <a:pPr lvl="2">
              <a:spcAft>
                <a:spcPts val="300"/>
              </a:spcAft>
            </a:pPr>
            <a:r>
              <a:rPr lang="en-US" sz="1050" dirty="0" smtClean="0"/>
              <a:t>Proof of Concepts using Capgemini </a:t>
            </a:r>
            <a:r>
              <a:rPr lang="en-US" sz="1050" dirty="0" err="1" smtClean="0"/>
              <a:t>Exalytics</a:t>
            </a:r>
            <a:r>
              <a:rPr lang="en-US" sz="1050" dirty="0" smtClean="0"/>
              <a:t> box</a:t>
            </a:r>
          </a:p>
          <a:p>
            <a:pPr lvl="2">
              <a:spcAft>
                <a:spcPts val="300"/>
              </a:spcAft>
            </a:pPr>
            <a:r>
              <a:rPr lang="en-US" sz="1050" dirty="0" smtClean="0"/>
              <a:t>In-Memory Analytics to analyze data at the speed of thought</a:t>
            </a:r>
          </a:p>
          <a:p>
            <a:pPr lvl="2">
              <a:spcAft>
                <a:spcPts val="300"/>
              </a:spcAft>
            </a:pPr>
            <a:r>
              <a:rPr lang="en-US" sz="1050" dirty="0" smtClean="0"/>
              <a:t>Significant reduction in infrastructure needed for overall analytics environment</a:t>
            </a:r>
          </a:p>
          <a:p>
            <a:pPr lvl="1">
              <a:spcAft>
                <a:spcPts val="300"/>
              </a:spcAft>
            </a:pPr>
            <a:endParaRPr lang="en-US" sz="1100" dirty="0" smtClean="0"/>
          </a:p>
          <a:p>
            <a:pPr>
              <a:spcAft>
                <a:spcPts val="300"/>
              </a:spcAft>
            </a:pPr>
            <a:endParaRPr lang="en-US" sz="1100" dirty="0"/>
          </a:p>
        </p:txBody>
      </p:sp>
      <p:sp>
        <p:nvSpPr>
          <p:cNvPr id="21" name="TextBox 20"/>
          <p:cNvSpPr txBox="1"/>
          <p:nvPr/>
        </p:nvSpPr>
        <p:spPr>
          <a:xfrm>
            <a:off x="658254" y="4389923"/>
            <a:ext cx="1729345" cy="261610"/>
          </a:xfrm>
          <a:prstGeom prst="rect">
            <a:avLst/>
          </a:prstGeom>
          <a:noFill/>
        </p:spPr>
        <p:txBody>
          <a:bodyPr wrap="square" rtlCol="0">
            <a:spAutoFit/>
          </a:bodyPr>
          <a:lstStyle/>
          <a:p>
            <a:pPr>
              <a:spcAft>
                <a:spcPts val="600"/>
              </a:spcAft>
            </a:pPr>
            <a:r>
              <a:rPr lang="en-US" sz="1100" b="1" dirty="0" smtClean="0">
                <a:latin typeface="Arial" pitchFamily="34" charset="0"/>
                <a:cs typeface="Arial" pitchFamily="34" charset="0"/>
              </a:rPr>
              <a:t>Thought Leadership</a:t>
            </a:r>
          </a:p>
        </p:txBody>
      </p:sp>
      <p:grpSp>
        <p:nvGrpSpPr>
          <p:cNvPr id="3" name="Group 13"/>
          <p:cNvGrpSpPr/>
          <p:nvPr/>
        </p:nvGrpSpPr>
        <p:grpSpPr>
          <a:xfrm>
            <a:off x="2398130" y="4523751"/>
            <a:ext cx="2443149" cy="2070480"/>
            <a:chOff x="429323" y="4075859"/>
            <a:chExt cx="2443149" cy="2204040"/>
          </a:xfrm>
        </p:grpSpPr>
        <p:pic>
          <p:nvPicPr>
            <p:cNvPr id="91138" name="Picture 2"/>
            <p:cNvPicPr>
              <a:picLocks noChangeAspect="1" noChangeArrowheads="1"/>
            </p:cNvPicPr>
            <p:nvPr/>
          </p:nvPicPr>
          <p:blipFill>
            <a:blip r:embed="rId3" cstate="print"/>
            <a:srcRect/>
            <a:stretch>
              <a:fillRect/>
            </a:stretch>
          </p:blipFill>
          <p:spPr bwMode="auto">
            <a:xfrm>
              <a:off x="429323" y="4075859"/>
              <a:ext cx="910529" cy="1290613"/>
            </a:xfrm>
            <a:prstGeom prst="rect">
              <a:avLst/>
            </a:prstGeom>
            <a:noFill/>
            <a:ln w="9525">
              <a:solidFill>
                <a:schemeClr val="bg2">
                  <a:lumMod val="60000"/>
                  <a:lumOff val="40000"/>
                </a:schemeClr>
              </a:solidFill>
              <a:miter lim="800000"/>
              <a:headEnd/>
              <a:tailEnd/>
            </a:ln>
            <a:effectLst>
              <a:outerShdw blurRad="50800" dist="38100" dir="2700000" algn="tl" rotWithShape="0">
                <a:prstClr val="black">
                  <a:alpha val="40000"/>
                </a:prstClr>
              </a:outerShdw>
            </a:effectLst>
          </p:spPr>
        </p:pic>
        <p:pic>
          <p:nvPicPr>
            <p:cNvPr id="91139" name="Picture 3"/>
            <p:cNvPicPr>
              <a:picLocks noChangeAspect="1" noChangeArrowheads="1"/>
            </p:cNvPicPr>
            <p:nvPr/>
          </p:nvPicPr>
          <p:blipFill>
            <a:blip r:embed="rId4" cstate="print"/>
            <a:srcRect/>
            <a:stretch>
              <a:fillRect/>
            </a:stretch>
          </p:blipFill>
          <p:spPr bwMode="auto">
            <a:xfrm>
              <a:off x="1182367" y="4492132"/>
              <a:ext cx="914400" cy="1296099"/>
            </a:xfrm>
            <a:prstGeom prst="rect">
              <a:avLst/>
            </a:prstGeom>
            <a:noFill/>
            <a:ln w="9525">
              <a:solidFill>
                <a:schemeClr val="bg2">
                  <a:lumMod val="60000"/>
                  <a:lumOff val="40000"/>
                </a:schemeClr>
              </a:solidFill>
              <a:miter lim="800000"/>
              <a:headEnd/>
              <a:tailEnd/>
            </a:ln>
            <a:effectLst>
              <a:outerShdw blurRad="50800" dist="38100" dir="2700000" algn="tl" rotWithShape="0">
                <a:prstClr val="black">
                  <a:alpha val="40000"/>
                </a:prstClr>
              </a:outerShdw>
            </a:effectLst>
          </p:spPr>
        </p:pic>
        <p:pic>
          <p:nvPicPr>
            <p:cNvPr id="91140" name="Picture 4"/>
            <p:cNvPicPr>
              <a:picLocks noChangeAspect="1" noChangeArrowheads="1"/>
            </p:cNvPicPr>
            <p:nvPr/>
          </p:nvPicPr>
          <p:blipFill>
            <a:blip r:embed="rId5" cstate="print"/>
            <a:srcRect/>
            <a:stretch>
              <a:fillRect/>
            </a:stretch>
          </p:blipFill>
          <p:spPr bwMode="auto">
            <a:xfrm>
              <a:off x="1958072" y="4983800"/>
              <a:ext cx="914400" cy="1296099"/>
            </a:xfrm>
            <a:prstGeom prst="rect">
              <a:avLst/>
            </a:prstGeom>
            <a:noFill/>
            <a:ln w="9525">
              <a:solidFill>
                <a:schemeClr val="bg2">
                  <a:lumMod val="60000"/>
                  <a:lumOff val="40000"/>
                </a:schemeClr>
              </a:solidFill>
              <a:miter lim="800000"/>
              <a:headEnd/>
              <a:tailEnd/>
            </a:ln>
            <a:effectLst>
              <a:outerShdw blurRad="50800" dist="38100" dir="2700000" algn="tl" rotWithShape="0">
                <a:prstClr val="black">
                  <a:alpha val="40000"/>
                </a:prstClr>
              </a:outerShdw>
            </a:effectLst>
          </p:spPr>
        </p:pic>
      </p:grpSp>
      <p:pic>
        <p:nvPicPr>
          <p:cNvPr id="2" name="Picture 1" descr="Screen Shot 2013-03-06 at 6.52.49 PM.png"/>
          <p:cNvPicPr>
            <a:picLocks noChangeAspect="1"/>
          </p:cNvPicPr>
          <p:nvPr/>
        </p:nvPicPr>
        <p:blipFill>
          <a:blip r:embed="rId6" cstate="print">
            <a:extLst>
              <a:ext uri="{28A0092B-C50C-407E-A947-70E740481C1C}">
                <a14:useLocalDpi xmlns:a14="http://schemas.microsoft.com/office/drawing/2010/main" val="0"/>
              </a:ext>
            </a:extLst>
          </a:blip>
          <a:srcRect t="17372"/>
          <a:stretch>
            <a:fillRect/>
          </a:stretch>
        </p:blipFill>
        <p:spPr>
          <a:xfrm>
            <a:off x="5582765" y="5748870"/>
            <a:ext cx="3078970" cy="982061"/>
          </a:xfrm>
          <a:prstGeom prst="rect">
            <a:avLst/>
          </a:prstGeom>
        </p:spPr>
      </p:pic>
      <p:grpSp>
        <p:nvGrpSpPr>
          <p:cNvPr id="4" name="Groupe 723"/>
          <p:cNvGrpSpPr/>
          <p:nvPr/>
        </p:nvGrpSpPr>
        <p:grpSpPr>
          <a:xfrm>
            <a:off x="239662" y="4301291"/>
            <a:ext cx="499477" cy="383000"/>
            <a:chOff x="1735113" y="1331714"/>
            <a:chExt cx="366713" cy="265113"/>
          </a:xfrm>
        </p:grpSpPr>
        <p:sp>
          <p:nvSpPr>
            <p:cNvPr id="13" name="Freeform 282"/>
            <p:cNvSpPr>
              <a:spLocks/>
            </p:cNvSpPr>
            <p:nvPr/>
          </p:nvSpPr>
          <p:spPr bwMode="auto">
            <a:xfrm>
              <a:off x="1735113" y="1338064"/>
              <a:ext cx="215900" cy="217487"/>
            </a:xfrm>
            <a:custGeom>
              <a:avLst/>
              <a:gdLst/>
              <a:ahLst/>
              <a:cxnLst>
                <a:cxn ang="0">
                  <a:pos x="53" y="118"/>
                </a:cxn>
                <a:cxn ang="0">
                  <a:pos x="61" y="133"/>
                </a:cxn>
                <a:cxn ang="0">
                  <a:pos x="62" y="136"/>
                </a:cxn>
                <a:cxn ang="0">
                  <a:pos x="63" y="137"/>
                </a:cxn>
                <a:cxn ang="0">
                  <a:pos x="65" y="137"/>
                </a:cxn>
                <a:cxn ang="0">
                  <a:pos x="82" y="136"/>
                </a:cxn>
                <a:cxn ang="0">
                  <a:pos x="85" y="134"/>
                </a:cxn>
                <a:cxn ang="0">
                  <a:pos x="85" y="117"/>
                </a:cxn>
                <a:cxn ang="0">
                  <a:pos x="100" y="125"/>
                </a:cxn>
                <a:cxn ang="0">
                  <a:pos x="103" y="127"/>
                </a:cxn>
                <a:cxn ang="0">
                  <a:pos x="105" y="125"/>
                </a:cxn>
                <a:cxn ang="0">
                  <a:pos x="119" y="114"/>
                </a:cxn>
                <a:cxn ang="0">
                  <a:pos x="120" y="112"/>
                </a:cxn>
                <a:cxn ang="0">
                  <a:pos x="110" y="98"/>
                </a:cxn>
                <a:cxn ang="0">
                  <a:pos x="127" y="96"/>
                </a:cxn>
                <a:cxn ang="0">
                  <a:pos x="130" y="95"/>
                </a:cxn>
                <a:cxn ang="0">
                  <a:pos x="132" y="93"/>
                </a:cxn>
                <a:cxn ang="0">
                  <a:pos x="136" y="75"/>
                </a:cxn>
                <a:cxn ang="0">
                  <a:pos x="136" y="72"/>
                </a:cxn>
                <a:cxn ang="0">
                  <a:pos x="119" y="67"/>
                </a:cxn>
                <a:cxn ang="0">
                  <a:pos x="132" y="56"/>
                </a:cxn>
                <a:cxn ang="0">
                  <a:pos x="134" y="53"/>
                </a:cxn>
                <a:cxn ang="0">
                  <a:pos x="134" y="51"/>
                </a:cxn>
                <a:cxn ang="0">
                  <a:pos x="127" y="34"/>
                </a:cxn>
                <a:cxn ang="0">
                  <a:pos x="124" y="32"/>
                </a:cxn>
                <a:cxn ang="0">
                  <a:pos x="108" y="38"/>
                </a:cxn>
                <a:cxn ang="0">
                  <a:pos x="111" y="20"/>
                </a:cxn>
                <a:cxn ang="0">
                  <a:pos x="113" y="18"/>
                </a:cxn>
                <a:cxn ang="0">
                  <a:pos x="110" y="15"/>
                </a:cxn>
                <a:cxn ang="0">
                  <a:pos x="95" y="6"/>
                </a:cxn>
                <a:cxn ang="0">
                  <a:pos x="90" y="8"/>
                </a:cxn>
                <a:cxn ang="0">
                  <a:pos x="76" y="19"/>
                </a:cxn>
                <a:cxn ang="0">
                  <a:pos x="75" y="4"/>
                </a:cxn>
                <a:cxn ang="0">
                  <a:pos x="73" y="1"/>
                </a:cxn>
                <a:cxn ang="0">
                  <a:pos x="53" y="3"/>
                </a:cxn>
                <a:cxn ang="0">
                  <a:pos x="51" y="4"/>
                </a:cxn>
                <a:cxn ang="0">
                  <a:pos x="51" y="22"/>
                </a:cxn>
                <a:cxn ang="0">
                  <a:pos x="35" y="11"/>
                </a:cxn>
                <a:cxn ang="0">
                  <a:pos x="33" y="10"/>
                </a:cxn>
                <a:cxn ang="0">
                  <a:pos x="16" y="24"/>
                </a:cxn>
                <a:cxn ang="0">
                  <a:pos x="15" y="27"/>
                </a:cxn>
                <a:cxn ang="0">
                  <a:pos x="16" y="29"/>
                </a:cxn>
                <a:cxn ang="0">
                  <a:pos x="23" y="44"/>
                </a:cxn>
                <a:cxn ang="0">
                  <a:pos x="9" y="42"/>
                </a:cxn>
                <a:cxn ang="0">
                  <a:pos x="6" y="42"/>
                </a:cxn>
                <a:cxn ang="0">
                  <a:pos x="0" y="62"/>
                </a:cxn>
                <a:cxn ang="0">
                  <a:pos x="0" y="66"/>
                </a:cxn>
                <a:cxn ang="0">
                  <a:pos x="2" y="67"/>
                </a:cxn>
                <a:cxn ang="0">
                  <a:pos x="18" y="76"/>
                </a:cxn>
                <a:cxn ang="0">
                  <a:pos x="4" y="81"/>
                </a:cxn>
                <a:cxn ang="0">
                  <a:pos x="2" y="86"/>
                </a:cxn>
                <a:cxn ang="0">
                  <a:pos x="9" y="104"/>
                </a:cxn>
                <a:cxn ang="0">
                  <a:pos x="11" y="105"/>
                </a:cxn>
                <a:cxn ang="0">
                  <a:pos x="28" y="100"/>
                </a:cxn>
                <a:cxn ang="0">
                  <a:pos x="24" y="117"/>
                </a:cxn>
              </a:cxnLst>
              <a:rect l="0" t="0" r="r" b="b"/>
              <a:pathLst>
                <a:path w="136" h="137">
                  <a:moveTo>
                    <a:pt x="46" y="131"/>
                  </a:moveTo>
                  <a:lnTo>
                    <a:pt x="53" y="118"/>
                  </a:lnTo>
                  <a:lnTo>
                    <a:pt x="59" y="119"/>
                  </a:lnTo>
                  <a:lnTo>
                    <a:pt x="61" y="133"/>
                  </a:lnTo>
                  <a:lnTo>
                    <a:pt x="61" y="133"/>
                  </a:lnTo>
                  <a:lnTo>
                    <a:pt x="62" y="136"/>
                  </a:lnTo>
                  <a:lnTo>
                    <a:pt x="62" y="136"/>
                  </a:lnTo>
                  <a:lnTo>
                    <a:pt x="63" y="137"/>
                  </a:lnTo>
                  <a:lnTo>
                    <a:pt x="63" y="137"/>
                  </a:lnTo>
                  <a:lnTo>
                    <a:pt x="65" y="137"/>
                  </a:lnTo>
                  <a:lnTo>
                    <a:pt x="82" y="136"/>
                  </a:lnTo>
                  <a:lnTo>
                    <a:pt x="82" y="136"/>
                  </a:lnTo>
                  <a:lnTo>
                    <a:pt x="85" y="134"/>
                  </a:lnTo>
                  <a:lnTo>
                    <a:pt x="85" y="134"/>
                  </a:lnTo>
                  <a:lnTo>
                    <a:pt x="86" y="131"/>
                  </a:lnTo>
                  <a:lnTo>
                    <a:pt x="85" y="117"/>
                  </a:lnTo>
                  <a:lnTo>
                    <a:pt x="90" y="114"/>
                  </a:lnTo>
                  <a:lnTo>
                    <a:pt x="100" y="125"/>
                  </a:lnTo>
                  <a:lnTo>
                    <a:pt x="100" y="125"/>
                  </a:lnTo>
                  <a:lnTo>
                    <a:pt x="103" y="127"/>
                  </a:lnTo>
                  <a:lnTo>
                    <a:pt x="103" y="127"/>
                  </a:lnTo>
                  <a:lnTo>
                    <a:pt x="105" y="125"/>
                  </a:lnTo>
                  <a:lnTo>
                    <a:pt x="119" y="114"/>
                  </a:lnTo>
                  <a:lnTo>
                    <a:pt x="119" y="114"/>
                  </a:lnTo>
                  <a:lnTo>
                    <a:pt x="120" y="112"/>
                  </a:lnTo>
                  <a:lnTo>
                    <a:pt x="120" y="112"/>
                  </a:lnTo>
                  <a:lnTo>
                    <a:pt x="119" y="109"/>
                  </a:lnTo>
                  <a:lnTo>
                    <a:pt x="110" y="98"/>
                  </a:lnTo>
                  <a:lnTo>
                    <a:pt x="113" y="93"/>
                  </a:lnTo>
                  <a:lnTo>
                    <a:pt x="127" y="96"/>
                  </a:lnTo>
                  <a:lnTo>
                    <a:pt x="127" y="96"/>
                  </a:lnTo>
                  <a:lnTo>
                    <a:pt x="130" y="95"/>
                  </a:lnTo>
                  <a:lnTo>
                    <a:pt x="130" y="95"/>
                  </a:lnTo>
                  <a:lnTo>
                    <a:pt x="132" y="93"/>
                  </a:lnTo>
                  <a:lnTo>
                    <a:pt x="136" y="75"/>
                  </a:lnTo>
                  <a:lnTo>
                    <a:pt x="136" y="75"/>
                  </a:lnTo>
                  <a:lnTo>
                    <a:pt x="136" y="72"/>
                  </a:lnTo>
                  <a:lnTo>
                    <a:pt x="136" y="72"/>
                  </a:lnTo>
                  <a:lnTo>
                    <a:pt x="133" y="71"/>
                  </a:lnTo>
                  <a:lnTo>
                    <a:pt x="119" y="67"/>
                  </a:lnTo>
                  <a:lnTo>
                    <a:pt x="118" y="62"/>
                  </a:lnTo>
                  <a:lnTo>
                    <a:pt x="132" y="56"/>
                  </a:lnTo>
                  <a:lnTo>
                    <a:pt x="132" y="56"/>
                  </a:lnTo>
                  <a:lnTo>
                    <a:pt x="134" y="53"/>
                  </a:lnTo>
                  <a:lnTo>
                    <a:pt x="134" y="53"/>
                  </a:lnTo>
                  <a:lnTo>
                    <a:pt x="134" y="51"/>
                  </a:lnTo>
                  <a:lnTo>
                    <a:pt x="127" y="34"/>
                  </a:lnTo>
                  <a:lnTo>
                    <a:pt x="127" y="34"/>
                  </a:lnTo>
                  <a:lnTo>
                    <a:pt x="124" y="32"/>
                  </a:lnTo>
                  <a:lnTo>
                    <a:pt x="124" y="32"/>
                  </a:lnTo>
                  <a:lnTo>
                    <a:pt x="122" y="32"/>
                  </a:lnTo>
                  <a:lnTo>
                    <a:pt x="108" y="38"/>
                  </a:lnTo>
                  <a:lnTo>
                    <a:pt x="104" y="33"/>
                  </a:lnTo>
                  <a:lnTo>
                    <a:pt x="111" y="20"/>
                  </a:lnTo>
                  <a:lnTo>
                    <a:pt x="111" y="20"/>
                  </a:lnTo>
                  <a:lnTo>
                    <a:pt x="113" y="18"/>
                  </a:lnTo>
                  <a:lnTo>
                    <a:pt x="113" y="18"/>
                  </a:lnTo>
                  <a:lnTo>
                    <a:pt x="110" y="15"/>
                  </a:lnTo>
                  <a:lnTo>
                    <a:pt x="95" y="6"/>
                  </a:lnTo>
                  <a:lnTo>
                    <a:pt x="95" y="6"/>
                  </a:lnTo>
                  <a:lnTo>
                    <a:pt x="92" y="6"/>
                  </a:lnTo>
                  <a:lnTo>
                    <a:pt x="90" y="8"/>
                  </a:lnTo>
                  <a:lnTo>
                    <a:pt x="82" y="20"/>
                  </a:lnTo>
                  <a:lnTo>
                    <a:pt x="76" y="19"/>
                  </a:lnTo>
                  <a:lnTo>
                    <a:pt x="75" y="4"/>
                  </a:lnTo>
                  <a:lnTo>
                    <a:pt x="75" y="4"/>
                  </a:lnTo>
                  <a:lnTo>
                    <a:pt x="73" y="1"/>
                  </a:lnTo>
                  <a:lnTo>
                    <a:pt x="73" y="1"/>
                  </a:lnTo>
                  <a:lnTo>
                    <a:pt x="71" y="0"/>
                  </a:lnTo>
                  <a:lnTo>
                    <a:pt x="53" y="3"/>
                  </a:lnTo>
                  <a:lnTo>
                    <a:pt x="53" y="3"/>
                  </a:lnTo>
                  <a:lnTo>
                    <a:pt x="51" y="4"/>
                  </a:lnTo>
                  <a:lnTo>
                    <a:pt x="49" y="6"/>
                  </a:lnTo>
                  <a:lnTo>
                    <a:pt x="51" y="22"/>
                  </a:lnTo>
                  <a:lnTo>
                    <a:pt x="46" y="23"/>
                  </a:lnTo>
                  <a:lnTo>
                    <a:pt x="35" y="11"/>
                  </a:lnTo>
                  <a:lnTo>
                    <a:pt x="35" y="11"/>
                  </a:lnTo>
                  <a:lnTo>
                    <a:pt x="33" y="10"/>
                  </a:lnTo>
                  <a:lnTo>
                    <a:pt x="30" y="11"/>
                  </a:lnTo>
                  <a:lnTo>
                    <a:pt x="16" y="24"/>
                  </a:lnTo>
                  <a:lnTo>
                    <a:pt x="16" y="24"/>
                  </a:lnTo>
                  <a:lnTo>
                    <a:pt x="15" y="27"/>
                  </a:lnTo>
                  <a:lnTo>
                    <a:pt x="15" y="27"/>
                  </a:lnTo>
                  <a:lnTo>
                    <a:pt x="16" y="29"/>
                  </a:lnTo>
                  <a:lnTo>
                    <a:pt x="25" y="41"/>
                  </a:lnTo>
                  <a:lnTo>
                    <a:pt x="23" y="44"/>
                  </a:lnTo>
                  <a:lnTo>
                    <a:pt x="9" y="42"/>
                  </a:lnTo>
                  <a:lnTo>
                    <a:pt x="9" y="42"/>
                  </a:lnTo>
                  <a:lnTo>
                    <a:pt x="6" y="42"/>
                  </a:lnTo>
                  <a:lnTo>
                    <a:pt x="6" y="42"/>
                  </a:lnTo>
                  <a:lnTo>
                    <a:pt x="4" y="44"/>
                  </a:lnTo>
                  <a:lnTo>
                    <a:pt x="0" y="62"/>
                  </a:lnTo>
                  <a:lnTo>
                    <a:pt x="0" y="62"/>
                  </a:lnTo>
                  <a:lnTo>
                    <a:pt x="0" y="66"/>
                  </a:lnTo>
                  <a:lnTo>
                    <a:pt x="0" y="66"/>
                  </a:lnTo>
                  <a:lnTo>
                    <a:pt x="2" y="67"/>
                  </a:lnTo>
                  <a:lnTo>
                    <a:pt x="16" y="70"/>
                  </a:lnTo>
                  <a:lnTo>
                    <a:pt x="18" y="76"/>
                  </a:lnTo>
                  <a:lnTo>
                    <a:pt x="4" y="81"/>
                  </a:lnTo>
                  <a:lnTo>
                    <a:pt x="4" y="81"/>
                  </a:lnTo>
                  <a:lnTo>
                    <a:pt x="2" y="84"/>
                  </a:lnTo>
                  <a:lnTo>
                    <a:pt x="2" y="86"/>
                  </a:lnTo>
                  <a:lnTo>
                    <a:pt x="9" y="104"/>
                  </a:lnTo>
                  <a:lnTo>
                    <a:pt x="9" y="104"/>
                  </a:lnTo>
                  <a:lnTo>
                    <a:pt x="11" y="105"/>
                  </a:lnTo>
                  <a:lnTo>
                    <a:pt x="11" y="105"/>
                  </a:lnTo>
                  <a:lnTo>
                    <a:pt x="14" y="105"/>
                  </a:lnTo>
                  <a:lnTo>
                    <a:pt x="28" y="100"/>
                  </a:lnTo>
                  <a:lnTo>
                    <a:pt x="32" y="104"/>
                  </a:lnTo>
                  <a:lnTo>
                    <a:pt x="24" y="117"/>
                  </a:lnTo>
                </a:path>
              </a:pathLst>
            </a:custGeom>
            <a:noFill/>
            <a:ln w="19050">
              <a:solidFill>
                <a:srgbClr val="AC2B3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83"/>
            <p:cNvSpPr>
              <a:spLocks/>
            </p:cNvSpPr>
            <p:nvPr/>
          </p:nvSpPr>
          <p:spPr bwMode="auto">
            <a:xfrm>
              <a:off x="1812901" y="1419027"/>
              <a:ext cx="58738" cy="57150"/>
            </a:xfrm>
            <a:custGeom>
              <a:avLst/>
              <a:gdLst/>
              <a:ahLst/>
              <a:cxnLst>
                <a:cxn ang="0">
                  <a:pos x="37" y="21"/>
                </a:cxn>
                <a:cxn ang="0">
                  <a:pos x="37" y="21"/>
                </a:cxn>
                <a:cxn ang="0">
                  <a:pos x="33" y="29"/>
                </a:cxn>
                <a:cxn ang="0">
                  <a:pos x="28" y="34"/>
                </a:cxn>
                <a:cxn ang="0">
                  <a:pos x="22" y="36"/>
                </a:cxn>
                <a:cxn ang="0">
                  <a:pos x="14" y="36"/>
                </a:cxn>
                <a:cxn ang="0">
                  <a:pos x="14" y="36"/>
                </a:cxn>
                <a:cxn ang="0">
                  <a:pos x="8" y="33"/>
                </a:cxn>
                <a:cxn ang="0">
                  <a:pos x="3" y="28"/>
                </a:cxn>
                <a:cxn ang="0">
                  <a:pos x="0" y="21"/>
                </a:cxn>
                <a:cxn ang="0">
                  <a:pos x="0" y="14"/>
                </a:cxn>
                <a:cxn ang="0">
                  <a:pos x="0" y="14"/>
                </a:cxn>
                <a:cxn ang="0">
                  <a:pos x="4" y="7"/>
                </a:cxn>
                <a:cxn ang="0">
                  <a:pos x="9" y="2"/>
                </a:cxn>
                <a:cxn ang="0">
                  <a:pos x="16" y="0"/>
                </a:cxn>
                <a:cxn ang="0">
                  <a:pos x="23" y="0"/>
                </a:cxn>
                <a:cxn ang="0">
                  <a:pos x="23" y="0"/>
                </a:cxn>
                <a:cxn ang="0">
                  <a:pos x="29" y="2"/>
                </a:cxn>
                <a:cxn ang="0">
                  <a:pos x="35" y="7"/>
                </a:cxn>
                <a:cxn ang="0">
                  <a:pos x="37" y="15"/>
                </a:cxn>
                <a:cxn ang="0">
                  <a:pos x="37" y="21"/>
                </a:cxn>
                <a:cxn ang="0">
                  <a:pos x="37" y="21"/>
                </a:cxn>
              </a:cxnLst>
              <a:rect l="0" t="0" r="r" b="b"/>
              <a:pathLst>
                <a:path w="37" h="36">
                  <a:moveTo>
                    <a:pt x="37" y="21"/>
                  </a:moveTo>
                  <a:lnTo>
                    <a:pt x="37" y="21"/>
                  </a:lnTo>
                  <a:lnTo>
                    <a:pt x="33" y="29"/>
                  </a:lnTo>
                  <a:lnTo>
                    <a:pt x="28" y="34"/>
                  </a:lnTo>
                  <a:lnTo>
                    <a:pt x="22" y="36"/>
                  </a:lnTo>
                  <a:lnTo>
                    <a:pt x="14" y="36"/>
                  </a:lnTo>
                  <a:lnTo>
                    <a:pt x="14" y="36"/>
                  </a:lnTo>
                  <a:lnTo>
                    <a:pt x="8" y="33"/>
                  </a:lnTo>
                  <a:lnTo>
                    <a:pt x="3" y="28"/>
                  </a:lnTo>
                  <a:lnTo>
                    <a:pt x="0" y="21"/>
                  </a:lnTo>
                  <a:lnTo>
                    <a:pt x="0" y="14"/>
                  </a:lnTo>
                  <a:lnTo>
                    <a:pt x="0" y="14"/>
                  </a:lnTo>
                  <a:lnTo>
                    <a:pt x="4" y="7"/>
                  </a:lnTo>
                  <a:lnTo>
                    <a:pt x="9" y="2"/>
                  </a:lnTo>
                  <a:lnTo>
                    <a:pt x="16" y="0"/>
                  </a:lnTo>
                  <a:lnTo>
                    <a:pt x="23" y="0"/>
                  </a:lnTo>
                  <a:lnTo>
                    <a:pt x="23" y="0"/>
                  </a:lnTo>
                  <a:lnTo>
                    <a:pt x="29" y="2"/>
                  </a:lnTo>
                  <a:lnTo>
                    <a:pt x="35" y="7"/>
                  </a:lnTo>
                  <a:lnTo>
                    <a:pt x="37" y="15"/>
                  </a:lnTo>
                  <a:lnTo>
                    <a:pt x="37" y="21"/>
                  </a:lnTo>
                  <a:lnTo>
                    <a:pt x="37" y="21"/>
                  </a:lnTo>
                </a:path>
              </a:pathLst>
            </a:custGeom>
            <a:noFill/>
            <a:ln w="19050">
              <a:solidFill>
                <a:srgbClr val="AC2B3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84"/>
            <p:cNvSpPr>
              <a:spLocks noEditPoints="1"/>
            </p:cNvSpPr>
            <p:nvPr/>
          </p:nvSpPr>
          <p:spPr bwMode="auto">
            <a:xfrm>
              <a:off x="1951013" y="1331714"/>
              <a:ext cx="150813" cy="153987"/>
            </a:xfrm>
            <a:custGeom>
              <a:avLst/>
              <a:gdLst/>
              <a:ahLst/>
              <a:cxnLst>
                <a:cxn ang="0">
                  <a:pos x="84" y="76"/>
                </a:cxn>
                <a:cxn ang="0">
                  <a:pos x="89" y="67"/>
                </a:cxn>
                <a:cxn ang="0">
                  <a:pos x="91" y="67"/>
                </a:cxn>
                <a:cxn ang="0">
                  <a:pos x="95" y="52"/>
                </a:cxn>
                <a:cxn ang="0">
                  <a:pos x="93" y="50"/>
                </a:cxn>
                <a:cxn ang="0">
                  <a:pos x="92" y="38"/>
                </a:cxn>
                <a:cxn ang="0">
                  <a:pos x="93" y="37"/>
                </a:cxn>
                <a:cxn ang="0">
                  <a:pos x="88" y="23"/>
                </a:cxn>
                <a:cxn ang="0">
                  <a:pos x="76" y="27"/>
                </a:cxn>
                <a:cxn ang="0">
                  <a:pos x="78" y="14"/>
                </a:cxn>
                <a:cxn ang="0">
                  <a:pos x="77" y="10"/>
                </a:cxn>
                <a:cxn ang="0">
                  <a:pos x="63" y="4"/>
                </a:cxn>
                <a:cxn ang="0">
                  <a:pos x="53" y="13"/>
                </a:cxn>
                <a:cxn ang="0">
                  <a:pos x="50" y="2"/>
                </a:cxn>
                <a:cxn ang="0">
                  <a:pos x="35" y="2"/>
                </a:cxn>
                <a:cxn ang="0">
                  <a:pos x="34" y="5"/>
                </a:cxn>
                <a:cxn ang="0">
                  <a:pos x="24" y="9"/>
                </a:cxn>
                <a:cxn ang="0">
                  <a:pos x="22" y="8"/>
                </a:cxn>
                <a:cxn ang="0">
                  <a:pos x="10" y="18"/>
                </a:cxn>
                <a:cxn ang="0">
                  <a:pos x="10" y="22"/>
                </a:cxn>
                <a:cxn ang="0">
                  <a:pos x="5" y="31"/>
                </a:cxn>
                <a:cxn ang="0">
                  <a:pos x="2" y="32"/>
                </a:cxn>
                <a:cxn ang="0">
                  <a:pos x="0" y="47"/>
                </a:cxn>
                <a:cxn ang="0">
                  <a:pos x="11" y="51"/>
                </a:cxn>
                <a:cxn ang="0">
                  <a:pos x="2" y="59"/>
                </a:cxn>
                <a:cxn ang="0">
                  <a:pos x="6" y="74"/>
                </a:cxn>
                <a:cxn ang="0">
                  <a:pos x="7" y="75"/>
                </a:cxn>
                <a:cxn ang="0">
                  <a:pos x="21" y="74"/>
                </a:cxn>
                <a:cxn ang="0">
                  <a:pos x="16" y="85"/>
                </a:cxn>
                <a:cxn ang="0">
                  <a:pos x="17" y="86"/>
                </a:cxn>
                <a:cxn ang="0">
                  <a:pos x="29" y="94"/>
                </a:cxn>
                <a:cxn ang="0">
                  <a:pos x="32" y="93"/>
                </a:cxn>
                <a:cxn ang="0">
                  <a:pos x="43" y="95"/>
                </a:cxn>
                <a:cxn ang="0">
                  <a:pos x="44" y="97"/>
                </a:cxn>
                <a:cxn ang="0">
                  <a:pos x="58" y="95"/>
                </a:cxn>
                <a:cxn ang="0">
                  <a:pos x="60" y="93"/>
                </a:cxn>
                <a:cxn ang="0">
                  <a:pos x="70" y="89"/>
                </a:cxn>
                <a:cxn ang="0">
                  <a:pos x="72" y="89"/>
                </a:cxn>
                <a:cxn ang="0">
                  <a:pos x="83" y="80"/>
                </a:cxn>
                <a:cxn ang="0">
                  <a:pos x="55" y="59"/>
                </a:cxn>
                <a:cxn ang="0">
                  <a:pos x="46" y="62"/>
                </a:cxn>
                <a:cxn ang="0">
                  <a:pos x="38" y="57"/>
                </a:cxn>
                <a:cxn ang="0">
                  <a:pos x="35" y="43"/>
                </a:cxn>
                <a:cxn ang="0">
                  <a:pos x="43" y="37"/>
                </a:cxn>
                <a:cxn ang="0">
                  <a:pos x="57" y="40"/>
                </a:cxn>
                <a:cxn ang="0">
                  <a:pos x="60" y="50"/>
                </a:cxn>
                <a:cxn ang="0">
                  <a:pos x="55" y="59"/>
                </a:cxn>
              </a:cxnLst>
              <a:rect l="0" t="0" r="r" b="b"/>
              <a:pathLst>
                <a:path w="95" h="97">
                  <a:moveTo>
                    <a:pt x="84" y="78"/>
                  </a:moveTo>
                  <a:lnTo>
                    <a:pt x="84" y="78"/>
                  </a:lnTo>
                  <a:lnTo>
                    <a:pt x="84" y="76"/>
                  </a:lnTo>
                  <a:lnTo>
                    <a:pt x="77" y="69"/>
                  </a:lnTo>
                  <a:lnTo>
                    <a:pt x="79" y="65"/>
                  </a:lnTo>
                  <a:lnTo>
                    <a:pt x="89" y="67"/>
                  </a:lnTo>
                  <a:lnTo>
                    <a:pt x="89" y="67"/>
                  </a:lnTo>
                  <a:lnTo>
                    <a:pt x="91" y="67"/>
                  </a:lnTo>
                  <a:lnTo>
                    <a:pt x="91" y="67"/>
                  </a:lnTo>
                  <a:lnTo>
                    <a:pt x="92" y="65"/>
                  </a:lnTo>
                  <a:lnTo>
                    <a:pt x="95" y="52"/>
                  </a:lnTo>
                  <a:lnTo>
                    <a:pt x="95" y="52"/>
                  </a:lnTo>
                  <a:lnTo>
                    <a:pt x="95" y="51"/>
                  </a:lnTo>
                  <a:lnTo>
                    <a:pt x="95" y="51"/>
                  </a:lnTo>
                  <a:lnTo>
                    <a:pt x="93" y="50"/>
                  </a:lnTo>
                  <a:lnTo>
                    <a:pt x="83" y="47"/>
                  </a:lnTo>
                  <a:lnTo>
                    <a:pt x="82" y="43"/>
                  </a:lnTo>
                  <a:lnTo>
                    <a:pt x="92" y="38"/>
                  </a:lnTo>
                  <a:lnTo>
                    <a:pt x="92" y="38"/>
                  </a:lnTo>
                  <a:lnTo>
                    <a:pt x="93" y="37"/>
                  </a:lnTo>
                  <a:lnTo>
                    <a:pt x="93" y="37"/>
                  </a:lnTo>
                  <a:lnTo>
                    <a:pt x="93" y="36"/>
                  </a:lnTo>
                  <a:lnTo>
                    <a:pt x="88" y="23"/>
                  </a:lnTo>
                  <a:lnTo>
                    <a:pt x="88" y="23"/>
                  </a:lnTo>
                  <a:lnTo>
                    <a:pt x="87" y="22"/>
                  </a:lnTo>
                  <a:lnTo>
                    <a:pt x="84" y="22"/>
                  </a:lnTo>
                  <a:lnTo>
                    <a:pt x="76" y="27"/>
                  </a:lnTo>
                  <a:lnTo>
                    <a:pt x="73" y="23"/>
                  </a:lnTo>
                  <a:lnTo>
                    <a:pt x="78" y="14"/>
                  </a:lnTo>
                  <a:lnTo>
                    <a:pt x="78" y="14"/>
                  </a:lnTo>
                  <a:lnTo>
                    <a:pt x="78" y="13"/>
                  </a:lnTo>
                  <a:lnTo>
                    <a:pt x="78" y="13"/>
                  </a:lnTo>
                  <a:lnTo>
                    <a:pt x="77" y="10"/>
                  </a:lnTo>
                  <a:lnTo>
                    <a:pt x="65" y="4"/>
                  </a:lnTo>
                  <a:lnTo>
                    <a:pt x="65" y="4"/>
                  </a:lnTo>
                  <a:lnTo>
                    <a:pt x="63" y="4"/>
                  </a:lnTo>
                  <a:lnTo>
                    <a:pt x="62" y="5"/>
                  </a:lnTo>
                  <a:lnTo>
                    <a:pt x="57" y="14"/>
                  </a:lnTo>
                  <a:lnTo>
                    <a:pt x="53" y="13"/>
                  </a:lnTo>
                  <a:lnTo>
                    <a:pt x="51" y="3"/>
                  </a:lnTo>
                  <a:lnTo>
                    <a:pt x="51" y="3"/>
                  </a:lnTo>
                  <a:lnTo>
                    <a:pt x="50" y="2"/>
                  </a:lnTo>
                  <a:lnTo>
                    <a:pt x="49" y="0"/>
                  </a:lnTo>
                  <a:lnTo>
                    <a:pt x="35" y="2"/>
                  </a:lnTo>
                  <a:lnTo>
                    <a:pt x="35" y="2"/>
                  </a:lnTo>
                  <a:lnTo>
                    <a:pt x="34" y="3"/>
                  </a:lnTo>
                  <a:lnTo>
                    <a:pt x="34" y="3"/>
                  </a:lnTo>
                  <a:lnTo>
                    <a:pt x="34" y="5"/>
                  </a:lnTo>
                  <a:lnTo>
                    <a:pt x="34" y="15"/>
                  </a:lnTo>
                  <a:lnTo>
                    <a:pt x="31" y="17"/>
                  </a:lnTo>
                  <a:lnTo>
                    <a:pt x="24" y="9"/>
                  </a:lnTo>
                  <a:lnTo>
                    <a:pt x="24" y="9"/>
                  </a:lnTo>
                  <a:lnTo>
                    <a:pt x="22" y="8"/>
                  </a:lnTo>
                  <a:lnTo>
                    <a:pt x="22" y="8"/>
                  </a:lnTo>
                  <a:lnTo>
                    <a:pt x="20" y="9"/>
                  </a:lnTo>
                  <a:lnTo>
                    <a:pt x="10" y="18"/>
                  </a:lnTo>
                  <a:lnTo>
                    <a:pt x="10" y="18"/>
                  </a:lnTo>
                  <a:lnTo>
                    <a:pt x="10" y="19"/>
                  </a:lnTo>
                  <a:lnTo>
                    <a:pt x="10" y="19"/>
                  </a:lnTo>
                  <a:lnTo>
                    <a:pt x="10" y="22"/>
                  </a:lnTo>
                  <a:lnTo>
                    <a:pt x="17" y="29"/>
                  </a:lnTo>
                  <a:lnTo>
                    <a:pt x="15" y="32"/>
                  </a:lnTo>
                  <a:lnTo>
                    <a:pt x="5" y="31"/>
                  </a:lnTo>
                  <a:lnTo>
                    <a:pt x="5" y="31"/>
                  </a:lnTo>
                  <a:lnTo>
                    <a:pt x="3" y="31"/>
                  </a:lnTo>
                  <a:lnTo>
                    <a:pt x="2" y="32"/>
                  </a:lnTo>
                  <a:lnTo>
                    <a:pt x="0" y="45"/>
                  </a:lnTo>
                  <a:lnTo>
                    <a:pt x="0" y="45"/>
                  </a:lnTo>
                  <a:lnTo>
                    <a:pt x="0" y="47"/>
                  </a:lnTo>
                  <a:lnTo>
                    <a:pt x="0" y="47"/>
                  </a:lnTo>
                  <a:lnTo>
                    <a:pt x="1" y="48"/>
                  </a:lnTo>
                  <a:lnTo>
                    <a:pt x="11" y="51"/>
                  </a:lnTo>
                  <a:lnTo>
                    <a:pt x="11" y="55"/>
                  </a:lnTo>
                  <a:lnTo>
                    <a:pt x="2" y="59"/>
                  </a:lnTo>
                  <a:lnTo>
                    <a:pt x="2" y="59"/>
                  </a:lnTo>
                  <a:lnTo>
                    <a:pt x="1" y="60"/>
                  </a:lnTo>
                  <a:lnTo>
                    <a:pt x="1" y="62"/>
                  </a:lnTo>
                  <a:lnTo>
                    <a:pt x="6" y="74"/>
                  </a:lnTo>
                  <a:lnTo>
                    <a:pt x="6" y="74"/>
                  </a:lnTo>
                  <a:lnTo>
                    <a:pt x="7" y="75"/>
                  </a:lnTo>
                  <a:lnTo>
                    <a:pt x="7" y="75"/>
                  </a:lnTo>
                  <a:lnTo>
                    <a:pt x="10" y="75"/>
                  </a:lnTo>
                  <a:lnTo>
                    <a:pt x="19" y="71"/>
                  </a:lnTo>
                  <a:lnTo>
                    <a:pt x="21" y="74"/>
                  </a:lnTo>
                  <a:lnTo>
                    <a:pt x="16" y="84"/>
                  </a:lnTo>
                  <a:lnTo>
                    <a:pt x="16" y="84"/>
                  </a:lnTo>
                  <a:lnTo>
                    <a:pt x="16" y="85"/>
                  </a:lnTo>
                  <a:lnTo>
                    <a:pt x="16" y="85"/>
                  </a:lnTo>
                  <a:lnTo>
                    <a:pt x="17" y="86"/>
                  </a:lnTo>
                  <a:lnTo>
                    <a:pt x="17" y="86"/>
                  </a:lnTo>
                  <a:lnTo>
                    <a:pt x="17" y="86"/>
                  </a:lnTo>
                  <a:lnTo>
                    <a:pt x="29" y="94"/>
                  </a:lnTo>
                  <a:lnTo>
                    <a:pt x="29" y="94"/>
                  </a:lnTo>
                  <a:lnTo>
                    <a:pt x="31" y="94"/>
                  </a:lnTo>
                  <a:lnTo>
                    <a:pt x="31" y="94"/>
                  </a:lnTo>
                  <a:lnTo>
                    <a:pt x="32" y="93"/>
                  </a:lnTo>
                  <a:lnTo>
                    <a:pt x="38" y="84"/>
                  </a:lnTo>
                  <a:lnTo>
                    <a:pt x="41" y="84"/>
                  </a:lnTo>
                  <a:lnTo>
                    <a:pt x="43" y="95"/>
                  </a:lnTo>
                  <a:lnTo>
                    <a:pt x="43" y="95"/>
                  </a:lnTo>
                  <a:lnTo>
                    <a:pt x="44" y="97"/>
                  </a:lnTo>
                  <a:lnTo>
                    <a:pt x="44" y="97"/>
                  </a:lnTo>
                  <a:lnTo>
                    <a:pt x="45" y="97"/>
                  </a:lnTo>
                  <a:lnTo>
                    <a:pt x="58" y="95"/>
                  </a:lnTo>
                  <a:lnTo>
                    <a:pt x="58" y="95"/>
                  </a:lnTo>
                  <a:lnTo>
                    <a:pt x="60" y="95"/>
                  </a:lnTo>
                  <a:lnTo>
                    <a:pt x="60" y="95"/>
                  </a:lnTo>
                  <a:lnTo>
                    <a:pt x="60" y="93"/>
                  </a:lnTo>
                  <a:lnTo>
                    <a:pt x="59" y="83"/>
                  </a:lnTo>
                  <a:lnTo>
                    <a:pt x="63" y="81"/>
                  </a:lnTo>
                  <a:lnTo>
                    <a:pt x="70" y="89"/>
                  </a:lnTo>
                  <a:lnTo>
                    <a:pt x="70" y="89"/>
                  </a:lnTo>
                  <a:lnTo>
                    <a:pt x="72" y="89"/>
                  </a:lnTo>
                  <a:lnTo>
                    <a:pt x="72" y="89"/>
                  </a:lnTo>
                  <a:lnTo>
                    <a:pt x="74" y="89"/>
                  </a:lnTo>
                  <a:lnTo>
                    <a:pt x="83" y="80"/>
                  </a:lnTo>
                  <a:lnTo>
                    <a:pt x="83" y="80"/>
                  </a:lnTo>
                  <a:lnTo>
                    <a:pt x="84" y="78"/>
                  </a:lnTo>
                  <a:lnTo>
                    <a:pt x="84" y="78"/>
                  </a:lnTo>
                  <a:close/>
                  <a:moveTo>
                    <a:pt x="55" y="59"/>
                  </a:moveTo>
                  <a:lnTo>
                    <a:pt x="55" y="59"/>
                  </a:lnTo>
                  <a:lnTo>
                    <a:pt x="51" y="61"/>
                  </a:lnTo>
                  <a:lnTo>
                    <a:pt x="46" y="62"/>
                  </a:lnTo>
                  <a:lnTo>
                    <a:pt x="41" y="61"/>
                  </a:lnTo>
                  <a:lnTo>
                    <a:pt x="38" y="57"/>
                  </a:lnTo>
                  <a:lnTo>
                    <a:pt x="38" y="57"/>
                  </a:lnTo>
                  <a:lnTo>
                    <a:pt x="35" y="53"/>
                  </a:lnTo>
                  <a:lnTo>
                    <a:pt x="34" y="48"/>
                  </a:lnTo>
                  <a:lnTo>
                    <a:pt x="35" y="43"/>
                  </a:lnTo>
                  <a:lnTo>
                    <a:pt x="39" y="40"/>
                  </a:lnTo>
                  <a:lnTo>
                    <a:pt x="39" y="40"/>
                  </a:lnTo>
                  <a:lnTo>
                    <a:pt x="43" y="37"/>
                  </a:lnTo>
                  <a:lnTo>
                    <a:pt x="48" y="36"/>
                  </a:lnTo>
                  <a:lnTo>
                    <a:pt x="53" y="37"/>
                  </a:lnTo>
                  <a:lnTo>
                    <a:pt x="57" y="40"/>
                  </a:lnTo>
                  <a:lnTo>
                    <a:pt x="57" y="40"/>
                  </a:lnTo>
                  <a:lnTo>
                    <a:pt x="59" y="45"/>
                  </a:lnTo>
                  <a:lnTo>
                    <a:pt x="60" y="50"/>
                  </a:lnTo>
                  <a:lnTo>
                    <a:pt x="59" y="55"/>
                  </a:lnTo>
                  <a:lnTo>
                    <a:pt x="55" y="59"/>
                  </a:lnTo>
                  <a:lnTo>
                    <a:pt x="55" y="59"/>
                  </a:lnTo>
                  <a:close/>
                </a:path>
              </a:pathLst>
            </a:custGeom>
            <a:noFill/>
            <a:ln w="19050">
              <a:solidFill>
                <a:srgbClr val="AC2B3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85"/>
            <p:cNvSpPr>
              <a:spLocks noEditPoints="1"/>
            </p:cNvSpPr>
            <p:nvPr/>
          </p:nvSpPr>
          <p:spPr bwMode="auto">
            <a:xfrm>
              <a:off x="1925613" y="1482527"/>
              <a:ext cx="115888" cy="114300"/>
            </a:xfrm>
            <a:custGeom>
              <a:avLst/>
              <a:gdLst/>
              <a:ahLst/>
              <a:cxnLst>
                <a:cxn ang="0">
                  <a:pos x="65" y="56"/>
                </a:cxn>
                <a:cxn ang="0">
                  <a:pos x="69" y="50"/>
                </a:cxn>
                <a:cxn ang="0">
                  <a:pos x="70" y="50"/>
                </a:cxn>
                <a:cxn ang="0">
                  <a:pos x="73" y="38"/>
                </a:cxn>
                <a:cxn ang="0">
                  <a:pos x="71" y="36"/>
                </a:cxn>
                <a:cxn ang="0">
                  <a:pos x="70" y="28"/>
                </a:cxn>
                <a:cxn ang="0">
                  <a:pos x="71" y="27"/>
                </a:cxn>
                <a:cxn ang="0">
                  <a:pos x="67" y="17"/>
                </a:cxn>
                <a:cxn ang="0">
                  <a:pos x="57" y="19"/>
                </a:cxn>
                <a:cxn ang="0">
                  <a:pos x="60" y="10"/>
                </a:cxn>
                <a:cxn ang="0">
                  <a:pos x="59" y="8"/>
                </a:cxn>
                <a:cxn ang="0">
                  <a:pos x="48" y="3"/>
                </a:cxn>
                <a:cxn ang="0">
                  <a:pos x="41" y="9"/>
                </a:cxn>
                <a:cxn ang="0">
                  <a:pos x="38" y="0"/>
                </a:cxn>
                <a:cxn ang="0">
                  <a:pos x="28" y="2"/>
                </a:cxn>
                <a:cxn ang="0">
                  <a:pos x="26" y="4"/>
                </a:cxn>
                <a:cxn ang="0">
                  <a:pos x="19" y="7"/>
                </a:cxn>
                <a:cxn ang="0">
                  <a:pos x="18" y="7"/>
                </a:cxn>
                <a:cxn ang="0">
                  <a:pos x="9" y="13"/>
                </a:cxn>
                <a:cxn ang="0">
                  <a:pos x="9" y="17"/>
                </a:cxn>
                <a:cxn ang="0">
                  <a:pos x="5" y="23"/>
                </a:cxn>
                <a:cxn ang="0">
                  <a:pos x="3" y="24"/>
                </a:cxn>
                <a:cxn ang="0">
                  <a:pos x="2" y="36"/>
                </a:cxn>
                <a:cxn ang="0">
                  <a:pos x="10" y="38"/>
                </a:cxn>
                <a:cxn ang="0">
                  <a:pos x="3" y="45"/>
                </a:cxn>
                <a:cxn ang="0">
                  <a:pos x="7" y="56"/>
                </a:cxn>
                <a:cxn ang="0">
                  <a:pos x="8" y="56"/>
                </a:cxn>
                <a:cxn ang="0">
                  <a:pos x="18" y="56"/>
                </a:cxn>
                <a:cxn ang="0">
                  <a:pos x="14" y="64"/>
                </a:cxn>
                <a:cxn ang="0">
                  <a:pos x="14" y="65"/>
                </a:cxn>
                <a:cxn ang="0">
                  <a:pos x="23" y="70"/>
                </a:cxn>
                <a:cxn ang="0">
                  <a:pos x="26" y="69"/>
                </a:cxn>
                <a:cxn ang="0">
                  <a:pos x="35" y="70"/>
                </a:cxn>
                <a:cxn ang="0">
                  <a:pos x="35" y="72"/>
                </a:cxn>
                <a:cxn ang="0">
                  <a:pos x="46" y="71"/>
                </a:cxn>
                <a:cxn ang="0">
                  <a:pos x="47" y="69"/>
                </a:cxn>
                <a:cxn ang="0">
                  <a:pos x="55" y="66"/>
                </a:cxn>
                <a:cxn ang="0">
                  <a:pos x="56" y="66"/>
                </a:cxn>
                <a:cxn ang="0">
                  <a:pos x="65" y="59"/>
                </a:cxn>
                <a:cxn ang="0">
                  <a:pos x="43" y="43"/>
                </a:cxn>
                <a:cxn ang="0">
                  <a:pos x="37" y="46"/>
                </a:cxn>
                <a:cxn ang="0">
                  <a:pos x="29" y="43"/>
                </a:cxn>
                <a:cxn ang="0">
                  <a:pos x="28" y="32"/>
                </a:cxn>
                <a:cxn ang="0">
                  <a:pos x="33" y="27"/>
                </a:cxn>
                <a:cxn ang="0">
                  <a:pos x="43" y="29"/>
                </a:cxn>
                <a:cxn ang="0">
                  <a:pos x="46" y="37"/>
                </a:cxn>
                <a:cxn ang="0">
                  <a:pos x="43" y="43"/>
                </a:cxn>
              </a:cxnLst>
              <a:rect l="0" t="0" r="r" b="b"/>
              <a:pathLst>
                <a:path w="73" h="72">
                  <a:moveTo>
                    <a:pt x="65" y="57"/>
                  </a:moveTo>
                  <a:lnTo>
                    <a:pt x="65" y="57"/>
                  </a:lnTo>
                  <a:lnTo>
                    <a:pt x="65" y="56"/>
                  </a:lnTo>
                  <a:lnTo>
                    <a:pt x="60" y="51"/>
                  </a:lnTo>
                  <a:lnTo>
                    <a:pt x="61" y="48"/>
                  </a:lnTo>
                  <a:lnTo>
                    <a:pt x="69" y="50"/>
                  </a:lnTo>
                  <a:lnTo>
                    <a:pt x="69" y="50"/>
                  </a:lnTo>
                  <a:lnTo>
                    <a:pt x="70" y="50"/>
                  </a:lnTo>
                  <a:lnTo>
                    <a:pt x="70" y="50"/>
                  </a:lnTo>
                  <a:lnTo>
                    <a:pt x="71" y="48"/>
                  </a:lnTo>
                  <a:lnTo>
                    <a:pt x="73" y="38"/>
                  </a:lnTo>
                  <a:lnTo>
                    <a:pt x="73" y="38"/>
                  </a:lnTo>
                  <a:lnTo>
                    <a:pt x="73" y="37"/>
                  </a:lnTo>
                  <a:lnTo>
                    <a:pt x="73" y="37"/>
                  </a:lnTo>
                  <a:lnTo>
                    <a:pt x="71" y="36"/>
                  </a:lnTo>
                  <a:lnTo>
                    <a:pt x="64" y="34"/>
                  </a:lnTo>
                  <a:lnTo>
                    <a:pt x="64" y="32"/>
                  </a:lnTo>
                  <a:lnTo>
                    <a:pt x="70" y="28"/>
                  </a:lnTo>
                  <a:lnTo>
                    <a:pt x="70" y="28"/>
                  </a:lnTo>
                  <a:lnTo>
                    <a:pt x="71" y="27"/>
                  </a:lnTo>
                  <a:lnTo>
                    <a:pt x="71" y="27"/>
                  </a:lnTo>
                  <a:lnTo>
                    <a:pt x="71" y="26"/>
                  </a:lnTo>
                  <a:lnTo>
                    <a:pt x="67" y="17"/>
                  </a:lnTo>
                  <a:lnTo>
                    <a:pt x="67" y="17"/>
                  </a:lnTo>
                  <a:lnTo>
                    <a:pt x="66" y="15"/>
                  </a:lnTo>
                  <a:lnTo>
                    <a:pt x="65" y="15"/>
                  </a:lnTo>
                  <a:lnTo>
                    <a:pt x="57" y="19"/>
                  </a:lnTo>
                  <a:lnTo>
                    <a:pt x="56" y="17"/>
                  </a:lnTo>
                  <a:lnTo>
                    <a:pt x="60" y="10"/>
                  </a:lnTo>
                  <a:lnTo>
                    <a:pt x="60" y="10"/>
                  </a:lnTo>
                  <a:lnTo>
                    <a:pt x="60" y="9"/>
                  </a:lnTo>
                  <a:lnTo>
                    <a:pt x="60" y="9"/>
                  </a:lnTo>
                  <a:lnTo>
                    <a:pt x="59" y="8"/>
                  </a:lnTo>
                  <a:lnTo>
                    <a:pt x="50" y="3"/>
                  </a:lnTo>
                  <a:lnTo>
                    <a:pt x="50" y="3"/>
                  </a:lnTo>
                  <a:lnTo>
                    <a:pt x="48" y="3"/>
                  </a:lnTo>
                  <a:lnTo>
                    <a:pt x="47" y="4"/>
                  </a:lnTo>
                  <a:lnTo>
                    <a:pt x="43" y="10"/>
                  </a:lnTo>
                  <a:lnTo>
                    <a:pt x="41" y="9"/>
                  </a:lnTo>
                  <a:lnTo>
                    <a:pt x="40" y="2"/>
                  </a:lnTo>
                  <a:lnTo>
                    <a:pt x="40" y="2"/>
                  </a:lnTo>
                  <a:lnTo>
                    <a:pt x="38" y="0"/>
                  </a:lnTo>
                  <a:lnTo>
                    <a:pt x="37" y="0"/>
                  </a:lnTo>
                  <a:lnTo>
                    <a:pt x="28" y="2"/>
                  </a:lnTo>
                  <a:lnTo>
                    <a:pt x="28" y="2"/>
                  </a:lnTo>
                  <a:lnTo>
                    <a:pt x="27" y="2"/>
                  </a:lnTo>
                  <a:lnTo>
                    <a:pt x="27" y="2"/>
                  </a:lnTo>
                  <a:lnTo>
                    <a:pt x="26" y="4"/>
                  </a:lnTo>
                  <a:lnTo>
                    <a:pt x="27" y="12"/>
                  </a:lnTo>
                  <a:lnTo>
                    <a:pt x="24" y="13"/>
                  </a:lnTo>
                  <a:lnTo>
                    <a:pt x="19" y="7"/>
                  </a:lnTo>
                  <a:lnTo>
                    <a:pt x="19" y="7"/>
                  </a:lnTo>
                  <a:lnTo>
                    <a:pt x="18" y="7"/>
                  </a:lnTo>
                  <a:lnTo>
                    <a:pt x="18" y="7"/>
                  </a:lnTo>
                  <a:lnTo>
                    <a:pt x="16" y="7"/>
                  </a:lnTo>
                  <a:lnTo>
                    <a:pt x="9" y="13"/>
                  </a:lnTo>
                  <a:lnTo>
                    <a:pt x="9" y="13"/>
                  </a:lnTo>
                  <a:lnTo>
                    <a:pt x="8" y="14"/>
                  </a:lnTo>
                  <a:lnTo>
                    <a:pt x="8" y="14"/>
                  </a:lnTo>
                  <a:lnTo>
                    <a:pt x="9" y="17"/>
                  </a:lnTo>
                  <a:lnTo>
                    <a:pt x="14" y="22"/>
                  </a:lnTo>
                  <a:lnTo>
                    <a:pt x="13" y="24"/>
                  </a:lnTo>
                  <a:lnTo>
                    <a:pt x="5" y="23"/>
                  </a:lnTo>
                  <a:lnTo>
                    <a:pt x="5" y="23"/>
                  </a:lnTo>
                  <a:lnTo>
                    <a:pt x="4" y="23"/>
                  </a:lnTo>
                  <a:lnTo>
                    <a:pt x="3" y="24"/>
                  </a:lnTo>
                  <a:lnTo>
                    <a:pt x="0" y="34"/>
                  </a:lnTo>
                  <a:lnTo>
                    <a:pt x="0" y="34"/>
                  </a:lnTo>
                  <a:lnTo>
                    <a:pt x="2" y="36"/>
                  </a:lnTo>
                  <a:lnTo>
                    <a:pt x="2" y="36"/>
                  </a:lnTo>
                  <a:lnTo>
                    <a:pt x="3" y="36"/>
                  </a:lnTo>
                  <a:lnTo>
                    <a:pt x="10" y="38"/>
                  </a:lnTo>
                  <a:lnTo>
                    <a:pt x="10" y="41"/>
                  </a:lnTo>
                  <a:lnTo>
                    <a:pt x="3" y="45"/>
                  </a:lnTo>
                  <a:lnTo>
                    <a:pt x="3" y="45"/>
                  </a:lnTo>
                  <a:lnTo>
                    <a:pt x="2" y="45"/>
                  </a:lnTo>
                  <a:lnTo>
                    <a:pt x="3" y="47"/>
                  </a:lnTo>
                  <a:lnTo>
                    <a:pt x="7" y="56"/>
                  </a:lnTo>
                  <a:lnTo>
                    <a:pt x="7" y="56"/>
                  </a:lnTo>
                  <a:lnTo>
                    <a:pt x="8" y="56"/>
                  </a:lnTo>
                  <a:lnTo>
                    <a:pt x="8" y="56"/>
                  </a:lnTo>
                  <a:lnTo>
                    <a:pt x="9" y="56"/>
                  </a:lnTo>
                  <a:lnTo>
                    <a:pt x="16" y="53"/>
                  </a:lnTo>
                  <a:lnTo>
                    <a:pt x="18" y="56"/>
                  </a:lnTo>
                  <a:lnTo>
                    <a:pt x="14" y="62"/>
                  </a:lnTo>
                  <a:lnTo>
                    <a:pt x="14" y="62"/>
                  </a:lnTo>
                  <a:lnTo>
                    <a:pt x="14" y="64"/>
                  </a:lnTo>
                  <a:lnTo>
                    <a:pt x="14" y="64"/>
                  </a:lnTo>
                  <a:lnTo>
                    <a:pt x="14" y="65"/>
                  </a:lnTo>
                  <a:lnTo>
                    <a:pt x="14" y="65"/>
                  </a:lnTo>
                  <a:lnTo>
                    <a:pt x="16" y="65"/>
                  </a:lnTo>
                  <a:lnTo>
                    <a:pt x="23" y="70"/>
                  </a:lnTo>
                  <a:lnTo>
                    <a:pt x="23" y="70"/>
                  </a:lnTo>
                  <a:lnTo>
                    <a:pt x="26" y="70"/>
                  </a:lnTo>
                  <a:lnTo>
                    <a:pt x="26" y="70"/>
                  </a:lnTo>
                  <a:lnTo>
                    <a:pt x="26" y="69"/>
                  </a:lnTo>
                  <a:lnTo>
                    <a:pt x="29" y="62"/>
                  </a:lnTo>
                  <a:lnTo>
                    <a:pt x="33" y="62"/>
                  </a:lnTo>
                  <a:lnTo>
                    <a:pt x="35" y="70"/>
                  </a:lnTo>
                  <a:lnTo>
                    <a:pt x="35" y="70"/>
                  </a:lnTo>
                  <a:lnTo>
                    <a:pt x="35" y="72"/>
                  </a:lnTo>
                  <a:lnTo>
                    <a:pt x="35" y="72"/>
                  </a:lnTo>
                  <a:lnTo>
                    <a:pt x="36" y="72"/>
                  </a:lnTo>
                  <a:lnTo>
                    <a:pt x="46" y="71"/>
                  </a:lnTo>
                  <a:lnTo>
                    <a:pt x="46" y="71"/>
                  </a:lnTo>
                  <a:lnTo>
                    <a:pt x="47" y="70"/>
                  </a:lnTo>
                  <a:lnTo>
                    <a:pt x="47" y="70"/>
                  </a:lnTo>
                  <a:lnTo>
                    <a:pt x="47" y="69"/>
                  </a:lnTo>
                  <a:lnTo>
                    <a:pt x="46" y="61"/>
                  </a:lnTo>
                  <a:lnTo>
                    <a:pt x="50" y="60"/>
                  </a:lnTo>
                  <a:lnTo>
                    <a:pt x="55" y="66"/>
                  </a:lnTo>
                  <a:lnTo>
                    <a:pt x="55" y="66"/>
                  </a:lnTo>
                  <a:lnTo>
                    <a:pt x="56" y="66"/>
                  </a:lnTo>
                  <a:lnTo>
                    <a:pt x="56" y="66"/>
                  </a:lnTo>
                  <a:lnTo>
                    <a:pt x="57" y="66"/>
                  </a:lnTo>
                  <a:lnTo>
                    <a:pt x="65" y="59"/>
                  </a:lnTo>
                  <a:lnTo>
                    <a:pt x="65" y="59"/>
                  </a:lnTo>
                  <a:lnTo>
                    <a:pt x="65" y="57"/>
                  </a:lnTo>
                  <a:lnTo>
                    <a:pt x="65" y="57"/>
                  </a:lnTo>
                  <a:close/>
                  <a:moveTo>
                    <a:pt x="43" y="43"/>
                  </a:moveTo>
                  <a:lnTo>
                    <a:pt x="43" y="43"/>
                  </a:lnTo>
                  <a:lnTo>
                    <a:pt x="40" y="46"/>
                  </a:lnTo>
                  <a:lnTo>
                    <a:pt x="37" y="46"/>
                  </a:lnTo>
                  <a:lnTo>
                    <a:pt x="33" y="45"/>
                  </a:lnTo>
                  <a:lnTo>
                    <a:pt x="29" y="43"/>
                  </a:lnTo>
                  <a:lnTo>
                    <a:pt x="29" y="43"/>
                  </a:lnTo>
                  <a:lnTo>
                    <a:pt x="28" y="40"/>
                  </a:lnTo>
                  <a:lnTo>
                    <a:pt x="27" y="36"/>
                  </a:lnTo>
                  <a:lnTo>
                    <a:pt x="28" y="32"/>
                  </a:lnTo>
                  <a:lnTo>
                    <a:pt x="31" y="29"/>
                  </a:lnTo>
                  <a:lnTo>
                    <a:pt x="31" y="29"/>
                  </a:lnTo>
                  <a:lnTo>
                    <a:pt x="33" y="27"/>
                  </a:lnTo>
                  <a:lnTo>
                    <a:pt x="37" y="27"/>
                  </a:lnTo>
                  <a:lnTo>
                    <a:pt x="41" y="27"/>
                  </a:lnTo>
                  <a:lnTo>
                    <a:pt x="43" y="29"/>
                  </a:lnTo>
                  <a:lnTo>
                    <a:pt x="43" y="29"/>
                  </a:lnTo>
                  <a:lnTo>
                    <a:pt x="46" y="33"/>
                  </a:lnTo>
                  <a:lnTo>
                    <a:pt x="46" y="37"/>
                  </a:lnTo>
                  <a:lnTo>
                    <a:pt x="46" y="40"/>
                  </a:lnTo>
                  <a:lnTo>
                    <a:pt x="43" y="43"/>
                  </a:lnTo>
                  <a:lnTo>
                    <a:pt x="43" y="43"/>
                  </a:lnTo>
                  <a:close/>
                </a:path>
              </a:pathLst>
            </a:custGeom>
            <a:noFill/>
            <a:ln w="19050">
              <a:solidFill>
                <a:srgbClr val="AC2B3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 name="Groupe 866"/>
          <p:cNvGrpSpPr/>
          <p:nvPr/>
        </p:nvGrpSpPr>
        <p:grpSpPr>
          <a:xfrm>
            <a:off x="4232298" y="1122777"/>
            <a:ext cx="655069" cy="338934"/>
            <a:chOff x="8268771" y="2100181"/>
            <a:chExt cx="883922" cy="431180"/>
          </a:xfrm>
        </p:grpSpPr>
        <p:grpSp>
          <p:nvGrpSpPr>
            <p:cNvPr id="6" name="Groupe 307"/>
            <p:cNvGrpSpPr/>
            <p:nvPr/>
          </p:nvGrpSpPr>
          <p:grpSpPr>
            <a:xfrm>
              <a:off x="8559819" y="2100181"/>
              <a:ext cx="592874" cy="431180"/>
              <a:chOff x="8559819" y="2100181"/>
              <a:chExt cx="592874" cy="431180"/>
            </a:xfrm>
          </p:grpSpPr>
          <p:sp>
            <p:nvSpPr>
              <p:cNvPr id="22" name="Freeform 746"/>
              <p:cNvSpPr>
                <a:spLocks/>
              </p:cNvSpPr>
              <p:nvPr/>
            </p:nvSpPr>
            <p:spPr bwMode="auto">
              <a:xfrm>
                <a:off x="8559819" y="2211570"/>
                <a:ext cx="445553" cy="319791"/>
              </a:xfrm>
              <a:custGeom>
                <a:avLst/>
                <a:gdLst/>
                <a:ahLst/>
                <a:cxnLst>
                  <a:cxn ang="0">
                    <a:pos x="9" y="89"/>
                  </a:cxn>
                  <a:cxn ang="0">
                    <a:pos x="0" y="76"/>
                  </a:cxn>
                  <a:cxn ang="0">
                    <a:pos x="100" y="0"/>
                  </a:cxn>
                  <a:cxn ang="0">
                    <a:pos x="124" y="31"/>
                  </a:cxn>
                  <a:cxn ang="0">
                    <a:pos x="95" y="37"/>
                  </a:cxn>
                  <a:cxn ang="0">
                    <a:pos x="102" y="51"/>
                  </a:cxn>
                  <a:cxn ang="0">
                    <a:pos x="72" y="51"/>
                  </a:cxn>
                  <a:cxn ang="0">
                    <a:pos x="81" y="65"/>
                  </a:cxn>
                  <a:cxn ang="0">
                    <a:pos x="52" y="64"/>
                  </a:cxn>
                  <a:cxn ang="0">
                    <a:pos x="59" y="78"/>
                  </a:cxn>
                  <a:cxn ang="0">
                    <a:pos x="29" y="76"/>
                  </a:cxn>
                </a:cxnLst>
                <a:rect l="0" t="0" r="r" b="b"/>
                <a:pathLst>
                  <a:path w="124" h="89">
                    <a:moveTo>
                      <a:pt x="9" y="89"/>
                    </a:moveTo>
                    <a:lnTo>
                      <a:pt x="0" y="76"/>
                    </a:lnTo>
                    <a:lnTo>
                      <a:pt x="100" y="0"/>
                    </a:lnTo>
                    <a:lnTo>
                      <a:pt x="124" y="31"/>
                    </a:lnTo>
                    <a:lnTo>
                      <a:pt x="95" y="37"/>
                    </a:lnTo>
                    <a:lnTo>
                      <a:pt x="102" y="51"/>
                    </a:lnTo>
                    <a:lnTo>
                      <a:pt x="72" y="51"/>
                    </a:lnTo>
                    <a:lnTo>
                      <a:pt x="81" y="65"/>
                    </a:lnTo>
                    <a:lnTo>
                      <a:pt x="52" y="64"/>
                    </a:lnTo>
                    <a:lnTo>
                      <a:pt x="59" y="78"/>
                    </a:lnTo>
                    <a:lnTo>
                      <a:pt x="29" y="76"/>
                    </a:lnTo>
                  </a:path>
                </a:pathLst>
              </a:custGeom>
              <a:noFill/>
              <a:ln w="1905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747"/>
              <p:cNvSpPr>
                <a:spLocks/>
              </p:cNvSpPr>
              <p:nvPr/>
            </p:nvSpPr>
            <p:spPr bwMode="auto">
              <a:xfrm>
                <a:off x="8919136" y="2100181"/>
                <a:ext cx="233557" cy="240742"/>
              </a:xfrm>
              <a:custGeom>
                <a:avLst/>
                <a:gdLst/>
                <a:ahLst/>
                <a:cxnLst>
                  <a:cxn ang="0">
                    <a:pos x="1" y="34"/>
                  </a:cxn>
                  <a:cxn ang="0">
                    <a:pos x="1" y="34"/>
                  </a:cxn>
                  <a:cxn ang="0">
                    <a:pos x="0" y="30"/>
                  </a:cxn>
                  <a:cxn ang="0">
                    <a:pos x="0" y="25"/>
                  </a:cxn>
                  <a:cxn ang="0">
                    <a:pos x="1" y="21"/>
                  </a:cxn>
                  <a:cxn ang="0">
                    <a:pos x="4" y="19"/>
                  </a:cxn>
                  <a:cxn ang="0">
                    <a:pos x="25" y="2"/>
                  </a:cxn>
                  <a:cxn ang="0">
                    <a:pos x="25" y="2"/>
                  </a:cxn>
                  <a:cxn ang="0">
                    <a:pos x="29" y="0"/>
                  </a:cxn>
                  <a:cxn ang="0">
                    <a:pos x="34" y="0"/>
                  </a:cxn>
                  <a:cxn ang="0">
                    <a:pos x="38" y="1"/>
                  </a:cxn>
                  <a:cxn ang="0">
                    <a:pos x="41" y="3"/>
                  </a:cxn>
                  <a:cxn ang="0">
                    <a:pos x="63" y="33"/>
                  </a:cxn>
                  <a:cxn ang="0">
                    <a:pos x="63" y="33"/>
                  </a:cxn>
                  <a:cxn ang="0">
                    <a:pos x="65" y="36"/>
                  </a:cxn>
                  <a:cxn ang="0">
                    <a:pos x="65" y="40"/>
                  </a:cxn>
                  <a:cxn ang="0">
                    <a:pos x="63" y="44"/>
                  </a:cxn>
                  <a:cxn ang="0">
                    <a:pos x="61" y="48"/>
                  </a:cxn>
                  <a:cxn ang="0">
                    <a:pos x="39" y="64"/>
                  </a:cxn>
                  <a:cxn ang="0">
                    <a:pos x="39" y="64"/>
                  </a:cxn>
                  <a:cxn ang="0">
                    <a:pos x="35" y="67"/>
                  </a:cxn>
                  <a:cxn ang="0">
                    <a:pos x="30" y="67"/>
                  </a:cxn>
                  <a:cxn ang="0">
                    <a:pos x="27" y="65"/>
                  </a:cxn>
                  <a:cxn ang="0">
                    <a:pos x="24" y="62"/>
                  </a:cxn>
                  <a:cxn ang="0">
                    <a:pos x="1" y="34"/>
                  </a:cxn>
                </a:cxnLst>
                <a:rect l="0" t="0" r="r" b="b"/>
                <a:pathLst>
                  <a:path w="65" h="67">
                    <a:moveTo>
                      <a:pt x="1" y="34"/>
                    </a:moveTo>
                    <a:lnTo>
                      <a:pt x="1" y="34"/>
                    </a:lnTo>
                    <a:lnTo>
                      <a:pt x="0" y="30"/>
                    </a:lnTo>
                    <a:lnTo>
                      <a:pt x="0" y="25"/>
                    </a:lnTo>
                    <a:lnTo>
                      <a:pt x="1" y="21"/>
                    </a:lnTo>
                    <a:lnTo>
                      <a:pt x="4" y="19"/>
                    </a:lnTo>
                    <a:lnTo>
                      <a:pt x="25" y="2"/>
                    </a:lnTo>
                    <a:lnTo>
                      <a:pt x="25" y="2"/>
                    </a:lnTo>
                    <a:lnTo>
                      <a:pt x="29" y="0"/>
                    </a:lnTo>
                    <a:lnTo>
                      <a:pt x="34" y="0"/>
                    </a:lnTo>
                    <a:lnTo>
                      <a:pt x="38" y="1"/>
                    </a:lnTo>
                    <a:lnTo>
                      <a:pt x="41" y="3"/>
                    </a:lnTo>
                    <a:lnTo>
                      <a:pt x="63" y="33"/>
                    </a:lnTo>
                    <a:lnTo>
                      <a:pt x="63" y="33"/>
                    </a:lnTo>
                    <a:lnTo>
                      <a:pt x="65" y="36"/>
                    </a:lnTo>
                    <a:lnTo>
                      <a:pt x="65" y="40"/>
                    </a:lnTo>
                    <a:lnTo>
                      <a:pt x="63" y="44"/>
                    </a:lnTo>
                    <a:lnTo>
                      <a:pt x="61" y="48"/>
                    </a:lnTo>
                    <a:lnTo>
                      <a:pt x="39" y="64"/>
                    </a:lnTo>
                    <a:lnTo>
                      <a:pt x="39" y="64"/>
                    </a:lnTo>
                    <a:lnTo>
                      <a:pt x="35" y="67"/>
                    </a:lnTo>
                    <a:lnTo>
                      <a:pt x="30" y="67"/>
                    </a:lnTo>
                    <a:lnTo>
                      <a:pt x="27" y="65"/>
                    </a:lnTo>
                    <a:lnTo>
                      <a:pt x="24" y="62"/>
                    </a:lnTo>
                    <a:lnTo>
                      <a:pt x="1" y="34"/>
                    </a:lnTo>
                    <a:close/>
                  </a:path>
                </a:pathLst>
              </a:custGeom>
              <a:noFill/>
              <a:ln w="1905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48"/>
              <p:cNvSpPr>
                <a:spLocks/>
              </p:cNvSpPr>
              <p:nvPr/>
            </p:nvSpPr>
            <p:spPr bwMode="auto">
              <a:xfrm>
                <a:off x="8976627" y="2157671"/>
                <a:ext cx="114981" cy="122167"/>
              </a:xfrm>
              <a:custGeom>
                <a:avLst/>
                <a:gdLst/>
                <a:ahLst/>
                <a:cxnLst>
                  <a:cxn ang="0">
                    <a:pos x="0" y="11"/>
                  </a:cxn>
                  <a:cxn ang="0">
                    <a:pos x="16" y="0"/>
                  </a:cxn>
                  <a:cxn ang="0">
                    <a:pos x="32" y="23"/>
                  </a:cxn>
                  <a:cxn ang="0">
                    <a:pos x="17" y="34"/>
                  </a:cxn>
                  <a:cxn ang="0">
                    <a:pos x="0" y="11"/>
                  </a:cxn>
                </a:cxnLst>
                <a:rect l="0" t="0" r="r" b="b"/>
                <a:pathLst>
                  <a:path w="32" h="34">
                    <a:moveTo>
                      <a:pt x="0" y="11"/>
                    </a:moveTo>
                    <a:lnTo>
                      <a:pt x="16" y="0"/>
                    </a:lnTo>
                    <a:lnTo>
                      <a:pt x="32" y="23"/>
                    </a:lnTo>
                    <a:lnTo>
                      <a:pt x="17" y="34"/>
                    </a:lnTo>
                    <a:lnTo>
                      <a:pt x="0" y="11"/>
                    </a:lnTo>
                    <a:close/>
                  </a:path>
                </a:pathLst>
              </a:custGeom>
              <a:noFill/>
              <a:ln w="1905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 name="Freeform 749"/>
            <p:cNvSpPr>
              <a:spLocks/>
            </p:cNvSpPr>
            <p:nvPr/>
          </p:nvSpPr>
          <p:spPr bwMode="auto">
            <a:xfrm>
              <a:off x="8268771" y="2103775"/>
              <a:ext cx="492265" cy="395246"/>
            </a:xfrm>
            <a:custGeom>
              <a:avLst/>
              <a:gdLst/>
              <a:ahLst/>
              <a:cxnLst>
                <a:cxn ang="0">
                  <a:pos x="12" y="105"/>
                </a:cxn>
                <a:cxn ang="0">
                  <a:pos x="12" y="105"/>
                </a:cxn>
                <a:cxn ang="0">
                  <a:pos x="19" y="108"/>
                </a:cxn>
                <a:cxn ang="0">
                  <a:pos x="26" y="110"/>
                </a:cxn>
                <a:cxn ang="0">
                  <a:pos x="35" y="109"/>
                </a:cxn>
                <a:cxn ang="0">
                  <a:pos x="43" y="106"/>
                </a:cxn>
                <a:cxn ang="0">
                  <a:pos x="43" y="106"/>
                </a:cxn>
                <a:cxn ang="0">
                  <a:pos x="49" y="101"/>
                </a:cxn>
                <a:cxn ang="0">
                  <a:pos x="53" y="95"/>
                </a:cxn>
                <a:cxn ang="0">
                  <a:pos x="56" y="87"/>
                </a:cxn>
                <a:cxn ang="0">
                  <a:pos x="57" y="80"/>
                </a:cxn>
                <a:cxn ang="0">
                  <a:pos x="92" y="53"/>
                </a:cxn>
                <a:cxn ang="0">
                  <a:pos x="92" y="53"/>
                </a:cxn>
                <a:cxn ang="0">
                  <a:pos x="99" y="56"/>
                </a:cxn>
                <a:cxn ang="0">
                  <a:pos x="106" y="57"/>
                </a:cxn>
                <a:cxn ang="0">
                  <a:pos x="115" y="57"/>
                </a:cxn>
                <a:cxn ang="0">
                  <a:pos x="121" y="53"/>
                </a:cxn>
                <a:cxn ang="0">
                  <a:pos x="121" y="53"/>
                </a:cxn>
                <a:cxn ang="0">
                  <a:pos x="129" y="48"/>
                </a:cxn>
                <a:cxn ang="0">
                  <a:pos x="133" y="42"/>
                </a:cxn>
                <a:cxn ang="0">
                  <a:pos x="135" y="34"/>
                </a:cxn>
                <a:cxn ang="0">
                  <a:pos x="137" y="26"/>
                </a:cxn>
                <a:cxn ang="0">
                  <a:pos x="114" y="39"/>
                </a:cxn>
                <a:cxn ang="0">
                  <a:pos x="101" y="18"/>
                </a:cxn>
                <a:cxn ang="0">
                  <a:pos x="124" y="5"/>
                </a:cxn>
                <a:cxn ang="0">
                  <a:pos x="124" y="5"/>
                </a:cxn>
                <a:cxn ang="0">
                  <a:pos x="118" y="1"/>
                </a:cxn>
                <a:cxn ang="0">
                  <a:pos x="109" y="0"/>
                </a:cxn>
                <a:cxn ang="0">
                  <a:pos x="101" y="1"/>
                </a:cxn>
                <a:cxn ang="0">
                  <a:pos x="94" y="4"/>
                </a:cxn>
                <a:cxn ang="0">
                  <a:pos x="94" y="4"/>
                </a:cxn>
                <a:cxn ang="0">
                  <a:pos x="87" y="9"/>
                </a:cxn>
                <a:cxn ang="0">
                  <a:pos x="82" y="15"/>
                </a:cxn>
                <a:cxn ang="0">
                  <a:pos x="80" y="21"/>
                </a:cxn>
                <a:cxn ang="0">
                  <a:pos x="80" y="30"/>
                </a:cxn>
                <a:cxn ang="0">
                  <a:pos x="44" y="57"/>
                </a:cxn>
                <a:cxn ang="0">
                  <a:pos x="44" y="57"/>
                </a:cxn>
                <a:cxn ang="0">
                  <a:pos x="37" y="53"/>
                </a:cxn>
                <a:cxn ang="0">
                  <a:pos x="29" y="52"/>
                </a:cxn>
                <a:cxn ang="0">
                  <a:pos x="21" y="53"/>
                </a:cxn>
                <a:cxn ang="0">
                  <a:pos x="14" y="56"/>
                </a:cxn>
                <a:cxn ang="0">
                  <a:pos x="14" y="56"/>
                </a:cxn>
                <a:cxn ang="0">
                  <a:pos x="7" y="61"/>
                </a:cxn>
                <a:cxn ang="0">
                  <a:pos x="2" y="68"/>
                </a:cxn>
                <a:cxn ang="0">
                  <a:pos x="0" y="75"/>
                </a:cxn>
                <a:cxn ang="0">
                  <a:pos x="0" y="83"/>
                </a:cxn>
                <a:cxn ang="0">
                  <a:pos x="24" y="70"/>
                </a:cxn>
                <a:cxn ang="0">
                  <a:pos x="37" y="90"/>
                </a:cxn>
              </a:cxnLst>
              <a:rect l="0" t="0" r="r" b="b"/>
              <a:pathLst>
                <a:path w="137" h="110">
                  <a:moveTo>
                    <a:pt x="12" y="105"/>
                  </a:moveTo>
                  <a:lnTo>
                    <a:pt x="12" y="105"/>
                  </a:lnTo>
                  <a:lnTo>
                    <a:pt x="19" y="108"/>
                  </a:lnTo>
                  <a:lnTo>
                    <a:pt x="26" y="110"/>
                  </a:lnTo>
                  <a:lnTo>
                    <a:pt x="35" y="109"/>
                  </a:lnTo>
                  <a:lnTo>
                    <a:pt x="43" y="106"/>
                  </a:lnTo>
                  <a:lnTo>
                    <a:pt x="43" y="106"/>
                  </a:lnTo>
                  <a:lnTo>
                    <a:pt x="49" y="101"/>
                  </a:lnTo>
                  <a:lnTo>
                    <a:pt x="53" y="95"/>
                  </a:lnTo>
                  <a:lnTo>
                    <a:pt x="56" y="87"/>
                  </a:lnTo>
                  <a:lnTo>
                    <a:pt x="57" y="80"/>
                  </a:lnTo>
                  <a:lnTo>
                    <a:pt x="92" y="53"/>
                  </a:lnTo>
                  <a:lnTo>
                    <a:pt x="92" y="53"/>
                  </a:lnTo>
                  <a:lnTo>
                    <a:pt x="99" y="56"/>
                  </a:lnTo>
                  <a:lnTo>
                    <a:pt x="106" y="57"/>
                  </a:lnTo>
                  <a:lnTo>
                    <a:pt x="115" y="57"/>
                  </a:lnTo>
                  <a:lnTo>
                    <a:pt x="121" y="53"/>
                  </a:lnTo>
                  <a:lnTo>
                    <a:pt x="121" y="53"/>
                  </a:lnTo>
                  <a:lnTo>
                    <a:pt x="129" y="48"/>
                  </a:lnTo>
                  <a:lnTo>
                    <a:pt x="133" y="42"/>
                  </a:lnTo>
                  <a:lnTo>
                    <a:pt x="135" y="34"/>
                  </a:lnTo>
                  <a:lnTo>
                    <a:pt x="137" y="26"/>
                  </a:lnTo>
                  <a:lnTo>
                    <a:pt x="114" y="39"/>
                  </a:lnTo>
                  <a:lnTo>
                    <a:pt x="101" y="18"/>
                  </a:lnTo>
                  <a:lnTo>
                    <a:pt x="124" y="5"/>
                  </a:lnTo>
                  <a:lnTo>
                    <a:pt x="124" y="5"/>
                  </a:lnTo>
                  <a:lnTo>
                    <a:pt x="118" y="1"/>
                  </a:lnTo>
                  <a:lnTo>
                    <a:pt x="109" y="0"/>
                  </a:lnTo>
                  <a:lnTo>
                    <a:pt x="101" y="1"/>
                  </a:lnTo>
                  <a:lnTo>
                    <a:pt x="94" y="4"/>
                  </a:lnTo>
                  <a:lnTo>
                    <a:pt x="94" y="4"/>
                  </a:lnTo>
                  <a:lnTo>
                    <a:pt x="87" y="9"/>
                  </a:lnTo>
                  <a:lnTo>
                    <a:pt x="82" y="15"/>
                  </a:lnTo>
                  <a:lnTo>
                    <a:pt x="80" y="21"/>
                  </a:lnTo>
                  <a:lnTo>
                    <a:pt x="80" y="30"/>
                  </a:lnTo>
                  <a:lnTo>
                    <a:pt x="44" y="57"/>
                  </a:lnTo>
                  <a:lnTo>
                    <a:pt x="44" y="57"/>
                  </a:lnTo>
                  <a:lnTo>
                    <a:pt x="37" y="53"/>
                  </a:lnTo>
                  <a:lnTo>
                    <a:pt x="29" y="52"/>
                  </a:lnTo>
                  <a:lnTo>
                    <a:pt x="21" y="53"/>
                  </a:lnTo>
                  <a:lnTo>
                    <a:pt x="14" y="56"/>
                  </a:lnTo>
                  <a:lnTo>
                    <a:pt x="14" y="56"/>
                  </a:lnTo>
                  <a:lnTo>
                    <a:pt x="7" y="61"/>
                  </a:lnTo>
                  <a:lnTo>
                    <a:pt x="2" y="68"/>
                  </a:lnTo>
                  <a:lnTo>
                    <a:pt x="0" y="75"/>
                  </a:lnTo>
                  <a:lnTo>
                    <a:pt x="0" y="83"/>
                  </a:lnTo>
                  <a:lnTo>
                    <a:pt x="24" y="70"/>
                  </a:lnTo>
                  <a:lnTo>
                    <a:pt x="37" y="90"/>
                  </a:lnTo>
                </a:path>
              </a:pathLst>
            </a:custGeom>
            <a:noFill/>
            <a:ln w="1905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e 836"/>
          <p:cNvGrpSpPr/>
          <p:nvPr/>
        </p:nvGrpSpPr>
        <p:grpSpPr>
          <a:xfrm>
            <a:off x="129261" y="1204685"/>
            <a:ext cx="577844" cy="463210"/>
            <a:chOff x="1163614" y="7062589"/>
            <a:chExt cx="344488" cy="260350"/>
          </a:xfrm>
        </p:grpSpPr>
        <p:sp>
          <p:nvSpPr>
            <p:cNvPr id="33" name="Freeform 578"/>
            <p:cNvSpPr>
              <a:spLocks/>
            </p:cNvSpPr>
            <p:nvPr/>
          </p:nvSpPr>
          <p:spPr bwMode="auto">
            <a:xfrm>
              <a:off x="1477939" y="7108626"/>
              <a:ext cx="30163" cy="166687"/>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579"/>
            <p:cNvSpPr>
              <a:spLocks/>
            </p:cNvSpPr>
            <p:nvPr/>
          </p:nvSpPr>
          <p:spPr bwMode="auto">
            <a:xfrm>
              <a:off x="1277914" y="7273726"/>
              <a:ext cx="101600" cy="49212"/>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580"/>
            <p:cNvSpPr>
              <a:spLocks noChangeShapeType="1"/>
            </p:cNvSpPr>
            <p:nvPr/>
          </p:nvSpPr>
          <p:spPr bwMode="auto">
            <a:xfrm>
              <a:off x="1247751" y="7191176"/>
              <a:ext cx="1588" cy="1587"/>
            </a:xfrm>
            <a:prstGeom prst="line">
              <a:avLst/>
            </a:prstGeom>
            <a:noFill/>
            <a:ln w="19050">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581"/>
            <p:cNvSpPr>
              <a:spLocks noChangeShapeType="1"/>
            </p:cNvSpPr>
            <p:nvPr/>
          </p:nvSpPr>
          <p:spPr bwMode="auto">
            <a:xfrm>
              <a:off x="1277914" y="7108626"/>
              <a:ext cx="1588" cy="1587"/>
            </a:xfrm>
            <a:prstGeom prst="line">
              <a:avLst/>
            </a:prstGeom>
            <a:noFill/>
            <a:ln w="19050">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582"/>
            <p:cNvSpPr>
              <a:spLocks/>
            </p:cNvSpPr>
            <p:nvPr/>
          </p:nvSpPr>
          <p:spPr bwMode="auto">
            <a:xfrm>
              <a:off x="1277914" y="7062589"/>
              <a:ext cx="200025" cy="46037"/>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583"/>
            <p:cNvSpPr>
              <a:spLocks/>
            </p:cNvSpPr>
            <p:nvPr/>
          </p:nvSpPr>
          <p:spPr bwMode="auto">
            <a:xfrm>
              <a:off x="1277914" y="7108626"/>
              <a:ext cx="200025" cy="22225"/>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584"/>
            <p:cNvSpPr>
              <a:spLocks/>
            </p:cNvSpPr>
            <p:nvPr/>
          </p:nvSpPr>
          <p:spPr bwMode="auto">
            <a:xfrm>
              <a:off x="1277914" y="7251501"/>
              <a:ext cx="200025" cy="23812"/>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585"/>
            <p:cNvSpPr>
              <a:spLocks/>
            </p:cNvSpPr>
            <p:nvPr/>
          </p:nvSpPr>
          <p:spPr bwMode="auto">
            <a:xfrm>
              <a:off x="1308076" y="7062589"/>
              <a:ext cx="141288" cy="260350"/>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586"/>
            <p:cNvSpPr>
              <a:spLocks noChangeShapeType="1"/>
            </p:cNvSpPr>
            <p:nvPr/>
          </p:nvSpPr>
          <p:spPr bwMode="auto">
            <a:xfrm>
              <a:off x="1247751" y="7191176"/>
              <a:ext cx="260350" cy="1587"/>
            </a:xfrm>
            <a:prstGeom prst="line">
              <a:avLst/>
            </a:prstGeom>
            <a:noFill/>
            <a:ln w="19050">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587"/>
            <p:cNvSpPr>
              <a:spLocks noChangeShapeType="1"/>
            </p:cNvSpPr>
            <p:nvPr/>
          </p:nvSpPr>
          <p:spPr bwMode="auto">
            <a:xfrm flipV="1">
              <a:off x="1379514" y="7062589"/>
              <a:ext cx="1588" cy="260350"/>
            </a:xfrm>
            <a:prstGeom prst="line">
              <a:avLst/>
            </a:prstGeom>
            <a:noFill/>
            <a:ln w="19050">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588"/>
            <p:cNvSpPr>
              <a:spLocks noChangeShapeType="1"/>
            </p:cNvSpPr>
            <p:nvPr/>
          </p:nvSpPr>
          <p:spPr bwMode="auto">
            <a:xfrm>
              <a:off x="1163614" y="7167364"/>
              <a:ext cx="84138" cy="1587"/>
            </a:xfrm>
            <a:prstGeom prst="line">
              <a:avLst/>
            </a:prstGeom>
            <a:noFill/>
            <a:ln w="19050">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589"/>
            <p:cNvSpPr>
              <a:spLocks/>
            </p:cNvSpPr>
            <p:nvPr/>
          </p:nvSpPr>
          <p:spPr bwMode="auto">
            <a:xfrm>
              <a:off x="1247751" y="7143551"/>
              <a:ext cx="25400" cy="47625"/>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590"/>
            <p:cNvSpPr>
              <a:spLocks noChangeShapeType="1"/>
            </p:cNvSpPr>
            <p:nvPr/>
          </p:nvSpPr>
          <p:spPr bwMode="auto">
            <a:xfrm>
              <a:off x="1231876" y="7235626"/>
              <a:ext cx="87313" cy="1587"/>
            </a:xfrm>
            <a:prstGeom prst="line">
              <a:avLst/>
            </a:prstGeom>
            <a:noFill/>
            <a:ln w="19050">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591"/>
            <p:cNvSpPr>
              <a:spLocks/>
            </p:cNvSpPr>
            <p:nvPr/>
          </p:nvSpPr>
          <p:spPr bwMode="auto">
            <a:xfrm>
              <a:off x="1319189" y="7210226"/>
              <a:ext cx="23813" cy="49212"/>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accent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72062502"/>
      </p:ext>
    </p:extLst>
  </p:cSld>
  <p:clrMapOvr>
    <a:masterClrMapping/>
  </p:clrMapOvr>
  <p:transition advClick="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00B050"/>
                </a:solidFill>
              </a:rPr>
              <a:t>OracleTesting COE</a:t>
            </a:r>
            <a:endParaRPr lang="en-US" dirty="0">
              <a:solidFill>
                <a:srgbClr val="00B050"/>
              </a:solidFill>
            </a:endParaRPr>
          </a:p>
        </p:txBody>
      </p:sp>
      <p:sp>
        <p:nvSpPr>
          <p:cNvPr id="56" name="AutoShape 4"/>
          <p:cNvSpPr>
            <a:spLocks noChangeArrowheads="1"/>
          </p:cNvSpPr>
          <p:nvPr/>
        </p:nvSpPr>
        <p:spPr bwMode="auto">
          <a:xfrm>
            <a:off x="2919575" y="5370487"/>
            <a:ext cx="3584921" cy="981477"/>
          </a:xfrm>
          <a:prstGeom prst="roundRect">
            <a:avLst>
              <a:gd name="adj" fmla="val 16667"/>
            </a:avLst>
          </a:prstGeom>
          <a:gradFill>
            <a:gsLst>
              <a:gs pos="75000">
                <a:schemeClr val="bg2">
                  <a:lumMod val="40000"/>
                  <a:lumOff val="60000"/>
                </a:schemeClr>
              </a:gs>
              <a:gs pos="100000">
                <a:schemeClr val="bg2">
                  <a:lumMod val="20000"/>
                  <a:lumOff val="80000"/>
                </a:schemeClr>
              </a:gs>
            </a:gsLst>
            <a:lin ang="16200000" scaled="1"/>
          </a:gradFill>
          <a:ln w="19050" algn="ctr">
            <a:solidFill>
              <a:schemeClr val="bg2"/>
            </a:solidFill>
            <a:round/>
            <a:headEnd/>
            <a:tailEnd/>
          </a:ln>
        </p:spPr>
        <p:txBody>
          <a:bodyPr wrap="square" lIns="46800" tIns="45720" rIns="18000" bIns="45720">
            <a:noAutofit/>
          </a:bodyPr>
          <a:lstStyle/>
          <a:p>
            <a:pPr marL="179388" lvl="1" indent="-179388" algn="l">
              <a:lnSpc>
                <a:spcPct val="100000"/>
              </a:lnSpc>
              <a:spcAft>
                <a:spcPts val="200"/>
              </a:spcAft>
              <a:buClr>
                <a:schemeClr val="accent2"/>
              </a:buClr>
              <a:buFont typeface="Wingdings" pitchFamily="2" charset="2"/>
              <a:buChar char="§"/>
            </a:pPr>
            <a:r>
              <a:rPr lang="en-US" sz="1000" b="0" dirty="0" smtClean="0">
                <a:ea typeface="ＭＳ Ｐゴシック" pitchFamily="34" charset="-128"/>
              </a:rPr>
              <a:t>Create/Update Oracle Testing Capabilities deck</a:t>
            </a:r>
          </a:p>
          <a:p>
            <a:pPr marL="179388" lvl="1" indent="-179388" algn="l">
              <a:lnSpc>
                <a:spcPct val="100000"/>
              </a:lnSpc>
              <a:spcAft>
                <a:spcPts val="200"/>
              </a:spcAft>
              <a:buClr>
                <a:schemeClr val="accent2"/>
              </a:buClr>
              <a:buFont typeface="Wingdings" pitchFamily="2" charset="2"/>
              <a:buChar char="§"/>
            </a:pPr>
            <a:r>
              <a:rPr lang="en-US" sz="1000" b="0" dirty="0" smtClean="0">
                <a:ea typeface="ＭＳ Ｐゴシック" pitchFamily="34" charset="-128"/>
              </a:rPr>
              <a:t>Testing effort estimation for Oracle products implementation / upgrade projects</a:t>
            </a:r>
          </a:p>
          <a:p>
            <a:pPr marL="179388" lvl="1" indent="-179388" algn="l">
              <a:lnSpc>
                <a:spcPct val="100000"/>
              </a:lnSpc>
              <a:spcAft>
                <a:spcPts val="200"/>
              </a:spcAft>
              <a:buClr>
                <a:schemeClr val="accent2"/>
              </a:buClr>
              <a:buFont typeface="Wingdings" pitchFamily="2" charset="2"/>
              <a:buChar char="§"/>
            </a:pPr>
            <a:r>
              <a:rPr lang="en-US" sz="1000" b="0" dirty="0" smtClean="0">
                <a:ea typeface="ＭＳ Ｐゴシック" pitchFamily="34" charset="-128"/>
              </a:rPr>
              <a:t>Working on Proposals</a:t>
            </a:r>
          </a:p>
          <a:p>
            <a:pPr marL="179388" lvl="1" indent="-179388" algn="l">
              <a:lnSpc>
                <a:spcPct val="100000"/>
              </a:lnSpc>
              <a:spcAft>
                <a:spcPts val="200"/>
              </a:spcAft>
              <a:buClr>
                <a:schemeClr val="accent2"/>
              </a:buClr>
              <a:buFont typeface="Wingdings" pitchFamily="2" charset="2"/>
              <a:buChar char="§"/>
            </a:pPr>
            <a:r>
              <a:rPr lang="en-US" sz="1000" b="0" dirty="0" smtClean="0">
                <a:ea typeface="ＭＳ Ｐゴシック" pitchFamily="34" charset="-128"/>
              </a:rPr>
              <a:t>Collate and maintain case studies and numbers </a:t>
            </a:r>
            <a:endParaRPr lang="en-US" sz="1000" b="0" dirty="0">
              <a:ea typeface="ＭＳ Ｐゴシック" pitchFamily="34" charset="-128"/>
            </a:endParaRPr>
          </a:p>
        </p:txBody>
      </p:sp>
      <p:sp>
        <p:nvSpPr>
          <p:cNvPr id="57" name="AutoShape 5"/>
          <p:cNvSpPr>
            <a:spLocks noChangeArrowheads="1"/>
          </p:cNvSpPr>
          <p:nvPr/>
        </p:nvSpPr>
        <p:spPr bwMode="auto">
          <a:xfrm>
            <a:off x="215900" y="4036907"/>
            <a:ext cx="2141537" cy="812984"/>
          </a:xfrm>
          <a:prstGeom prst="roundRect">
            <a:avLst>
              <a:gd name="adj" fmla="val 16667"/>
            </a:avLst>
          </a:prstGeom>
          <a:gradFill>
            <a:gsLst>
              <a:gs pos="75000">
                <a:schemeClr val="bg2">
                  <a:lumMod val="40000"/>
                  <a:lumOff val="60000"/>
                </a:schemeClr>
              </a:gs>
              <a:gs pos="100000">
                <a:schemeClr val="bg2">
                  <a:lumMod val="20000"/>
                  <a:lumOff val="80000"/>
                </a:schemeClr>
              </a:gs>
            </a:gsLst>
            <a:lin ang="16200000" scaled="1"/>
          </a:gradFill>
          <a:ln w="19050" algn="ctr">
            <a:solidFill>
              <a:schemeClr val="bg2"/>
            </a:solidFill>
            <a:round/>
            <a:headEnd/>
            <a:tailEnd/>
          </a:ln>
        </p:spPr>
        <p:txBody>
          <a:bodyPr wrap="square" lIns="46800" tIns="45720" rIns="18000" bIns="45720">
            <a:noAutofit/>
          </a:bodyPr>
          <a:lstStyle/>
          <a:p>
            <a:pPr marL="179388" lvl="1" indent="-179388" algn="l">
              <a:lnSpc>
                <a:spcPct val="100000"/>
              </a:lnSpc>
              <a:spcAft>
                <a:spcPts val="200"/>
              </a:spcAft>
              <a:buClr>
                <a:schemeClr val="accent2"/>
              </a:buClr>
              <a:buFont typeface="Wingdings" pitchFamily="2" charset="2"/>
              <a:buChar char="§"/>
            </a:pPr>
            <a:r>
              <a:rPr lang="en-US" sz="1000" b="0" dirty="0" smtClean="0">
                <a:ea typeface="ＭＳ Ｐゴシック" pitchFamily="34" charset="-128"/>
              </a:rPr>
              <a:t>Training testers on Oracle product, Siebel modules for projects </a:t>
            </a:r>
          </a:p>
          <a:p>
            <a:pPr marL="179388" lvl="1" indent="-179388" algn="l">
              <a:lnSpc>
                <a:spcPct val="100000"/>
              </a:lnSpc>
              <a:spcAft>
                <a:spcPts val="200"/>
              </a:spcAft>
              <a:buClr>
                <a:schemeClr val="accent2"/>
              </a:buClr>
              <a:buFont typeface="Wingdings" pitchFamily="2" charset="2"/>
              <a:buChar char="§"/>
            </a:pPr>
            <a:r>
              <a:rPr lang="en-US" sz="1000" b="0" dirty="0" smtClean="0">
                <a:ea typeface="ＭＳ Ｐゴシック" pitchFamily="34" charset="-128"/>
              </a:rPr>
              <a:t>Manage knowledge artifacts </a:t>
            </a:r>
            <a:endParaRPr lang="en-US" sz="1000" b="0" dirty="0">
              <a:ea typeface="ＭＳ Ｐゴシック" pitchFamily="34" charset="-128"/>
            </a:endParaRPr>
          </a:p>
        </p:txBody>
      </p:sp>
      <p:sp>
        <p:nvSpPr>
          <p:cNvPr id="58" name="AutoShape 6"/>
          <p:cNvSpPr>
            <a:spLocks noChangeArrowheads="1"/>
          </p:cNvSpPr>
          <p:nvPr/>
        </p:nvSpPr>
        <p:spPr bwMode="auto">
          <a:xfrm>
            <a:off x="6856413" y="3862511"/>
            <a:ext cx="2004783" cy="987380"/>
          </a:xfrm>
          <a:prstGeom prst="roundRect">
            <a:avLst>
              <a:gd name="adj" fmla="val 16667"/>
            </a:avLst>
          </a:prstGeom>
          <a:gradFill>
            <a:gsLst>
              <a:gs pos="75000">
                <a:schemeClr val="bg2">
                  <a:lumMod val="40000"/>
                  <a:lumOff val="60000"/>
                </a:schemeClr>
              </a:gs>
              <a:gs pos="100000">
                <a:schemeClr val="bg2">
                  <a:lumMod val="20000"/>
                  <a:lumOff val="80000"/>
                </a:schemeClr>
              </a:gs>
            </a:gsLst>
            <a:lin ang="16200000" scaled="1"/>
          </a:gradFill>
          <a:ln w="19050" algn="ctr">
            <a:solidFill>
              <a:schemeClr val="bg2"/>
            </a:solidFill>
            <a:round/>
            <a:headEnd/>
            <a:tailEnd/>
          </a:ln>
        </p:spPr>
        <p:txBody>
          <a:bodyPr wrap="square" lIns="46800" tIns="45720" rIns="18000" bIns="45720">
            <a:noAutofit/>
          </a:bodyPr>
          <a:lstStyle/>
          <a:p>
            <a:pPr marL="179388" lvl="2" indent="-179388" algn="l">
              <a:lnSpc>
                <a:spcPct val="100000"/>
              </a:lnSpc>
              <a:spcAft>
                <a:spcPts val="200"/>
              </a:spcAft>
              <a:buClr>
                <a:schemeClr val="accent2"/>
              </a:buClr>
              <a:buFont typeface="Wingdings" pitchFamily="2" charset="2"/>
              <a:buChar char="§"/>
            </a:pPr>
            <a:r>
              <a:rPr lang="en-US" sz="1000" b="0" dirty="0" smtClean="0">
                <a:ea typeface="ＭＳ Ｐゴシック" pitchFamily="34" charset="-128"/>
              </a:rPr>
              <a:t>Collate and improve on Templates, Checklists and guideline documents</a:t>
            </a:r>
          </a:p>
          <a:p>
            <a:pPr marL="179388" lvl="2" indent="-179388" algn="l">
              <a:lnSpc>
                <a:spcPct val="100000"/>
              </a:lnSpc>
              <a:spcAft>
                <a:spcPts val="200"/>
              </a:spcAft>
              <a:buClr>
                <a:schemeClr val="accent2"/>
              </a:buClr>
              <a:buFont typeface="Wingdings" pitchFamily="2" charset="2"/>
              <a:buChar char="§"/>
            </a:pPr>
            <a:r>
              <a:rPr lang="en-US" sz="1000" b="0" dirty="0" smtClean="0">
                <a:ea typeface="ＭＳ Ｐゴシック" pitchFamily="34" charset="-128"/>
              </a:rPr>
              <a:t>Create Best Practices for Various tools</a:t>
            </a:r>
            <a:endParaRPr lang="en-US" sz="1000" b="0" dirty="0">
              <a:ea typeface="ＭＳ Ｐゴシック" pitchFamily="34" charset="-128"/>
            </a:endParaRPr>
          </a:p>
        </p:txBody>
      </p:sp>
      <p:sp>
        <p:nvSpPr>
          <p:cNvPr id="59" name="AutoShape 7"/>
          <p:cNvSpPr>
            <a:spLocks noChangeArrowheads="1"/>
          </p:cNvSpPr>
          <p:nvPr/>
        </p:nvSpPr>
        <p:spPr bwMode="auto">
          <a:xfrm>
            <a:off x="215901" y="2600404"/>
            <a:ext cx="1802103" cy="612934"/>
          </a:xfrm>
          <a:prstGeom prst="roundRect">
            <a:avLst>
              <a:gd name="adj" fmla="val 16667"/>
            </a:avLst>
          </a:prstGeom>
          <a:gradFill>
            <a:gsLst>
              <a:gs pos="75000">
                <a:schemeClr val="bg2">
                  <a:lumMod val="40000"/>
                  <a:lumOff val="60000"/>
                </a:schemeClr>
              </a:gs>
              <a:gs pos="100000">
                <a:schemeClr val="bg2">
                  <a:lumMod val="20000"/>
                  <a:lumOff val="80000"/>
                </a:schemeClr>
              </a:gs>
            </a:gsLst>
            <a:lin ang="16200000" scaled="1"/>
          </a:gradFill>
          <a:ln w="19050" algn="ctr">
            <a:solidFill>
              <a:schemeClr val="bg2"/>
            </a:solidFill>
            <a:round/>
            <a:headEnd/>
            <a:tailEnd/>
          </a:ln>
        </p:spPr>
        <p:txBody>
          <a:bodyPr wrap="square" lIns="46800" tIns="45720" rIns="18000" bIns="45720">
            <a:noAutofit/>
          </a:bodyPr>
          <a:lstStyle/>
          <a:p>
            <a:pPr marL="179388" lvl="1" indent="-179388" algn="l">
              <a:lnSpc>
                <a:spcPct val="100000"/>
              </a:lnSpc>
              <a:spcAft>
                <a:spcPts val="200"/>
              </a:spcAft>
              <a:buClr>
                <a:schemeClr val="accent2"/>
              </a:buClr>
              <a:buFont typeface="Wingdings" pitchFamily="2" charset="2"/>
              <a:buChar char="§"/>
            </a:pPr>
            <a:r>
              <a:rPr lang="en-US" sz="1000" b="0" dirty="0" smtClean="0">
                <a:ea typeface="ＭＳ Ｐゴシック" pitchFamily="34" charset="-128"/>
              </a:rPr>
              <a:t>Closely work with Staffing team to assign resources for accounts</a:t>
            </a:r>
            <a:endParaRPr lang="en-US" sz="1000" b="0" dirty="0">
              <a:ea typeface="ＭＳ Ｐゴシック" pitchFamily="34" charset="-128"/>
            </a:endParaRPr>
          </a:p>
        </p:txBody>
      </p:sp>
      <p:sp>
        <p:nvSpPr>
          <p:cNvPr id="60" name="AutoShape 8"/>
          <p:cNvSpPr>
            <a:spLocks noChangeArrowheads="1"/>
          </p:cNvSpPr>
          <p:nvPr/>
        </p:nvSpPr>
        <p:spPr bwMode="auto">
          <a:xfrm>
            <a:off x="7057903" y="2560134"/>
            <a:ext cx="1810842" cy="612934"/>
          </a:xfrm>
          <a:prstGeom prst="roundRect">
            <a:avLst>
              <a:gd name="adj" fmla="val 16667"/>
            </a:avLst>
          </a:prstGeom>
          <a:gradFill>
            <a:gsLst>
              <a:gs pos="75000">
                <a:schemeClr val="bg2">
                  <a:lumMod val="40000"/>
                  <a:lumOff val="60000"/>
                </a:schemeClr>
              </a:gs>
              <a:gs pos="100000">
                <a:schemeClr val="bg2">
                  <a:lumMod val="20000"/>
                  <a:lumOff val="80000"/>
                </a:schemeClr>
              </a:gs>
            </a:gsLst>
            <a:lin ang="16200000" scaled="1"/>
          </a:gradFill>
          <a:ln w="19050" algn="ctr">
            <a:solidFill>
              <a:schemeClr val="bg2"/>
            </a:solidFill>
            <a:round/>
            <a:headEnd/>
            <a:tailEnd/>
          </a:ln>
        </p:spPr>
        <p:txBody>
          <a:bodyPr wrap="square" lIns="46800" tIns="45720" rIns="18000" bIns="45720">
            <a:noAutofit/>
          </a:bodyPr>
          <a:lstStyle/>
          <a:p>
            <a:pPr marL="179388" lvl="2" indent="-179388" algn="l">
              <a:lnSpc>
                <a:spcPct val="100000"/>
              </a:lnSpc>
              <a:spcAft>
                <a:spcPts val="200"/>
              </a:spcAft>
              <a:buClr>
                <a:schemeClr val="accent2"/>
              </a:buClr>
              <a:buFont typeface="Wingdings" pitchFamily="2" charset="2"/>
              <a:buChar char="§"/>
            </a:pPr>
            <a:r>
              <a:rPr lang="en-US" sz="1000" b="0" dirty="0" smtClean="0">
                <a:ea typeface="ＭＳ Ｐゴシック" pitchFamily="34" charset="-128"/>
              </a:rPr>
              <a:t>Create POCs to aid customer confidence</a:t>
            </a:r>
            <a:br>
              <a:rPr lang="en-US" sz="1000" b="0" dirty="0" smtClean="0">
                <a:ea typeface="ＭＳ Ｐゴシック" pitchFamily="34" charset="-128"/>
              </a:rPr>
            </a:br>
            <a:r>
              <a:rPr lang="en-US" sz="1000" b="0" dirty="0" smtClean="0">
                <a:ea typeface="ＭＳ Ｐゴシック" pitchFamily="34" charset="-128"/>
              </a:rPr>
              <a:t>on tooling</a:t>
            </a:r>
            <a:endParaRPr lang="en-US" sz="1000" b="0" dirty="0">
              <a:ea typeface="ＭＳ Ｐゴシック" pitchFamily="34" charset="-128"/>
            </a:endParaRPr>
          </a:p>
        </p:txBody>
      </p:sp>
      <p:sp>
        <p:nvSpPr>
          <p:cNvPr id="61" name="AutoShape 9"/>
          <p:cNvSpPr>
            <a:spLocks noChangeArrowheads="1"/>
          </p:cNvSpPr>
          <p:nvPr/>
        </p:nvSpPr>
        <p:spPr bwMode="auto">
          <a:xfrm>
            <a:off x="6055925" y="1066274"/>
            <a:ext cx="2126541" cy="838200"/>
          </a:xfrm>
          <a:prstGeom prst="roundRect">
            <a:avLst>
              <a:gd name="adj" fmla="val 16667"/>
            </a:avLst>
          </a:prstGeom>
          <a:gradFill>
            <a:gsLst>
              <a:gs pos="75000">
                <a:schemeClr val="bg2">
                  <a:lumMod val="40000"/>
                  <a:lumOff val="60000"/>
                </a:schemeClr>
              </a:gs>
              <a:gs pos="100000">
                <a:schemeClr val="bg2">
                  <a:lumMod val="20000"/>
                  <a:lumOff val="80000"/>
                </a:schemeClr>
              </a:gs>
            </a:gsLst>
            <a:lin ang="16200000" scaled="1"/>
          </a:gradFill>
          <a:ln w="19050" algn="ctr">
            <a:solidFill>
              <a:schemeClr val="bg2"/>
            </a:solidFill>
            <a:round/>
            <a:headEnd/>
            <a:tailEnd/>
          </a:ln>
        </p:spPr>
        <p:txBody>
          <a:bodyPr wrap="square" lIns="46800" tIns="45720" rIns="18000" bIns="45720">
            <a:noAutofit/>
          </a:bodyPr>
          <a:lstStyle/>
          <a:p>
            <a:pPr marL="179388" lvl="2" indent="-179388" algn="l">
              <a:lnSpc>
                <a:spcPct val="100000"/>
              </a:lnSpc>
              <a:spcAft>
                <a:spcPts val="200"/>
              </a:spcAft>
              <a:buClr>
                <a:schemeClr val="accent2"/>
              </a:buClr>
              <a:buFont typeface="Wingdings" pitchFamily="2" charset="2"/>
              <a:buChar char="§"/>
            </a:pPr>
            <a:r>
              <a:rPr lang="en-US" sz="1000" b="0" dirty="0" smtClean="0">
                <a:ea typeface="ＭＳ Ｐゴシック" pitchFamily="34" charset="-128"/>
              </a:rPr>
              <a:t>Create Oracle testing Accelerators or workbenches with Blueprint Requirement Center</a:t>
            </a:r>
            <a:r>
              <a:rPr lang="en-US" sz="1000" b="0" baseline="30000" dirty="0" smtClean="0">
                <a:ea typeface="ＭＳ Ｐゴシック" pitchFamily="34" charset="-128"/>
              </a:rPr>
              <a:t>™</a:t>
            </a:r>
            <a:r>
              <a:rPr lang="en-US" sz="1000" b="0" dirty="0" smtClean="0">
                <a:ea typeface="ＭＳ Ｐゴシック" pitchFamily="34" charset="-128"/>
              </a:rPr>
              <a:t> </a:t>
            </a:r>
            <a:endParaRPr lang="en-US" sz="1000" b="0" dirty="0">
              <a:ea typeface="ＭＳ Ｐゴシック" pitchFamily="34" charset="-128"/>
            </a:endParaRPr>
          </a:p>
        </p:txBody>
      </p:sp>
      <p:sp>
        <p:nvSpPr>
          <p:cNvPr id="62" name="AutoShape 10"/>
          <p:cNvSpPr>
            <a:spLocks noChangeArrowheads="1"/>
          </p:cNvSpPr>
          <p:nvPr/>
        </p:nvSpPr>
        <p:spPr bwMode="auto">
          <a:xfrm>
            <a:off x="206998" y="1208985"/>
            <a:ext cx="2837015" cy="970177"/>
          </a:xfrm>
          <a:prstGeom prst="roundRect">
            <a:avLst>
              <a:gd name="adj" fmla="val 16667"/>
            </a:avLst>
          </a:prstGeom>
          <a:gradFill>
            <a:gsLst>
              <a:gs pos="75000">
                <a:schemeClr val="bg2">
                  <a:lumMod val="40000"/>
                  <a:lumOff val="60000"/>
                </a:schemeClr>
              </a:gs>
              <a:gs pos="100000">
                <a:schemeClr val="bg2">
                  <a:lumMod val="20000"/>
                  <a:lumOff val="80000"/>
                </a:schemeClr>
              </a:gs>
            </a:gsLst>
            <a:lin ang="16200000" scaled="1"/>
          </a:gradFill>
          <a:ln w="19050" algn="ctr">
            <a:solidFill>
              <a:schemeClr val="bg2"/>
            </a:solidFill>
            <a:round/>
            <a:headEnd/>
            <a:tailEnd/>
          </a:ln>
        </p:spPr>
        <p:txBody>
          <a:bodyPr wrap="square" lIns="46800" tIns="45720" rIns="18000" bIns="45720">
            <a:noAutofit/>
          </a:bodyPr>
          <a:lstStyle/>
          <a:p>
            <a:pPr marL="179388" lvl="1" indent="-179388" algn="l">
              <a:lnSpc>
                <a:spcPct val="100000"/>
              </a:lnSpc>
              <a:spcAft>
                <a:spcPts val="200"/>
              </a:spcAft>
              <a:buClr>
                <a:schemeClr val="accent2"/>
              </a:buClr>
              <a:buFont typeface="Wingdings" pitchFamily="2" charset="2"/>
              <a:buChar char="§"/>
            </a:pPr>
            <a:r>
              <a:rPr lang="en-US" sz="1000" b="0" dirty="0" smtClean="0">
                <a:ea typeface="ＭＳ Ｐゴシック" pitchFamily="34" charset="-128"/>
              </a:rPr>
              <a:t>Jointly work with Oracle Service Line to deliver Oracle product testing as a shared service to internal projects and external customers</a:t>
            </a:r>
          </a:p>
          <a:p>
            <a:pPr marL="179388" lvl="1" indent="-179388" algn="l">
              <a:lnSpc>
                <a:spcPct val="100000"/>
              </a:lnSpc>
              <a:spcAft>
                <a:spcPts val="200"/>
              </a:spcAft>
              <a:buClr>
                <a:schemeClr val="accent2"/>
              </a:buClr>
              <a:buFont typeface="Wingdings" pitchFamily="2" charset="2"/>
              <a:buChar char="§"/>
            </a:pPr>
            <a:r>
              <a:rPr lang="en-US" sz="1000" b="0" dirty="0" smtClean="0">
                <a:ea typeface="ＭＳ Ｐゴシック" pitchFamily="34" charset="-128"/>
              </a:rPr>
              <a:t>Address testing needs of all Oracle products </a:t>
            </a:r>
            <a:endParaRPr lang="en-US" sz="1000" b="0" dirty="0">
              <a:ea typeface="ＭＳ Ｐゴシック" pitchFamily="34" charset="-128"/>
            </a:endParaRPr>
          </a:p>
        </p:txBody>
      </p:sp>
      <p:sp>
        <p:nvSpPr>
          <p:cNvPr id="64" name="Oval 13"/>
          <p:cNvSpPr>
            <a:spLocks noChangeArrowheads="1"/>
          </p:cNvSpPr>
          <p:nvPr/>
        </p:nvSpPr>
        <p:spPr bwMode="auto">
          <a:xfrm>
            <a:off x="4711700" y="1225629"/>
            <a:ext cx="1282700" cy="1282700"/>
          </a:xfrm>
          <a:prstGeom prst="ellipse">
            <a:avLst/>
          </a:prstGeom>
          <a:gradFill>
            <a:gsLst>
              <a:gs pos="75000">
                <a:schemeClr val="accent2"/>
              </a:gs>
              <a:gs pos="100000">
                <a:schemeClr val="accent4"/>
              </a:gs>
            </a:gsLst>
            <a:lin ang="16200000" scaled="1"/>
          </a:gradFill>
          <a:ln w="9525" algn="ctr">
            <a:solidFill>
              <a:schemeClr val="accent2"/>
            </a:solidFill>
            <a:round/>
            <a:headEnd/>
            <a:tailEnd/>
          </a:ln>
          <a:effectLst>
            <a:outerShdw blurRad="50800" dist="38100" dir="5400000" algn="t" rotWithShape="0">
              <a:prstClr val="black">
                <a:alpha val="40000"/>
              </a:prstClr>
            </a:outerShdw>
          </a:effectLst>
        </p:spPr>
        <p:txBody>
          <a:bodyPr wrap="none" lIns="0" tIns="0" rIns="0" bIns="0" anchor="ctr"/>
          <a:lstStyle/>
          <a:p>
            <a:pPr algn="ctr">
              <a:lnSpc>
                <a:spcPct val="100000"/>
              </a:lnSpc>
            </a:pPr>
            <a:r>
              <a:rPr lang="en-US" sz="1200" b="1" dirty="0" smtClean="0">
                <a:solidFill>
                  <a:schemeClr val="bg1"/>
                </a:solidFill>
                <a:ea typeface="ＭＳ Ｐゴシック" pitchFamily="34" charset="-128"/>
              </a:rPr>
              <a:t>Workbench</a:t>
            </a:r>
            <a:br>
              <a:rPr lang="en-US" sz="1200" b="1" dirty="0" smtClean="0">
                <a:solidFill>
                  <a:schemeClr val="bg1"/>
                </a:solidFill>
                <a:ea typeface="ＭＳ Ｐゴシック" pitchFamily="34" charset="-128"/>
              </a:rPr>
            </a:br>
            <a:r>
              <a:rPr lang="en-US" sz="1200" b="1" dirty="0" smtClean="0">
                <a:solidFill>
                  <a:schemeClr val="bg1"/>
                </a:solidFill>
                <a:ea typeface="ＭＳ Ｐゴシック" pitchFamily="34" charset="-128"/>
              </a:rPr>
              <a:t>development</a:t>
            </a:r>
            <a:endParaRPr lang="en-US" sz="1200" b="1" dirty="0">
              <a:solidFill>
                <a:schemeClr val="bg1"/>
              </a:solidFill>
              <a:ea typeface="ＭＳ Ｐゴシック" pitchFamily="34" charset="-128"/>
            </a:endParaRPr>
          </a:p>
        </p:txBody>
      </p:sp>
      <p:sp>
        <p:nvSpPr>
          <p:cNvPr id="65" name="Oval 14"/>
          <p:cNvSpPr>
            <a:spLocks noChangeArrowheads="1"/>
          </p:cNvSpPr>
          <p:nvPr/>
        </p:nvSpPr>
        <p:spPr bwMode="auto">
          <a:xfrm>
            <a:off x="5719763" y="2205540"/>
            <a:ext cx="1282700" cy="1282700"/>
          </a:xfrm>
          <a:prstGeom prst="ellipse">
            <a:avLst/>
          </a:prstGeom>
          <a:gradFill>
            <a:gsLst>
              <a:gs pos="75000">
                <a:schemeClr val="accent2"/>
              </a:gs>
              <a:gs pos="100000">
                <a:schemeClr val="accent4"/>
              </a:gs>
            </a:gsLst>
            <a:lin ang="16200000" scaled="1"/>
          </a:gradFill>
          <a:ln w="9525" algn="ctr">
            <a:solidFill>
              <a:schemeClr val="accent2"/>
            </a:solidFill>
            <a:round/>
            <a:headEnd/>
            <a:tailEnd/>
          </a:ln>
          <a:effectLst>
            <a:outerShdw blurRad="50800" dist="38100" dir="5400000" algn="t" rotWithShape="0">
              <a:prstClr val="black">
                <a:alpha val="40000"/>
              </a:prstClr>
            </a:outerShdw>
          </a:effectLst>
        </p:spPr>
        <p:txBody>
          <a:bodyPr wrap="none" lIns="0" tIns="0" rIns="0" bIns="0" anchor="ctr"/>
          <a:lstStyle/>
          <a:p>
            <a:pPr algn="ctr">
              <a:lnSpc>
                <a:spcPct val="100000"/>
              </a:lnSpc>
            </a:pPr>
            <a:r>
              <a:rPr lang="en-US" sz="1200" b="1" dirty="0" smtClean="0">
                <a:solidFill>
                  <a:schemeClr val="bg1"/>
                </a:solidFill>
                <a:ea typeface="ＭＳ Ｐゴシック" pitchFamily="34" charset="-128"/>
              </a:rPr>
              <a:t>POCs with </a:t>
            </a:r>
          </a:p>
          <a:p>
            <a:pPr algn="ctr">
              <a:lnSpc>
                <a:spcPct val="100000"/>
              </a:lnSpc>
            </a:pPr>
            <a:r>
              <a:rPr lang="en-US" sz="1200" b="1" dirty="0" smtClean="0">
                <a:solidFill>
                  <a:schemeClr val="bg1"/>
                </a:solidFill>
                <a:ea typeface="ＭＳ Ｐゴシック" pitchFamily="34" charset="-128"/>
              </a:rPr>
              <a:t>HP, IBM </a:t>
            </a:r>
          </a:p>
          <a:p>
            <a:pPr algn="ctr">
              <a:lnSpc>
                <a:spcPct val="100000"/>
              </a:lnSpc>
            </a:pPr>
            <a:r>
              <a:rPr lang="en-US" sz="1200" b="1" dirty="0" smtClean="0">
                <a:solidFill>
                  <a:schemeClr val="bg1"/>
                </a:solidFill>
                <a:ea typeface="ＭＳ Ｐゴシック" pitchFamily="34" charset="-128"/>
              </a:rPr>
              <a:t>or Oracle </a:t>
            </a:r>
          </a:p>
          <a:p>
            <a:pPr algn="ctr">
              <a:lnSpc>
                <a:spcPct val="100000"/>
              </a:lnSpc>
            </a:pPr>
            <a:r>
              <a:rPr lang="en-US" sz="1200" b="1" dirty="0" smtClean="0">
                <a:solidFill>
                  <a:schemeClr val="bg1"/>
                </a:solidFill>
                <a:ea typeface="ＭＳ Ｐゴシック" pitchFamily="34" charset="-128"/>
              </a:rPr>
              <a:t>ATS tooling</a:t>
            </a:r>
            <a:endParaRPr lang="en-US" sz="1200" b="1" dirty="0">
              <a:solidFill>
                <a:schemeClr val="bg1"/>
              </a:solidFill>
              <a:ea typeface="ＭＳ Ｐゴシック" pitchFamily="34" charset="-128"/>
            </a:endParaRPr>
          </a:p>
        </p:txBody>
      </p:sp>
      <p:sp>
        <p:nvSpPr>
          <p:cNvPr id="66" name="Oval 15"/>
          <p:cNvSpPr>
            <a:spLocks noChangeArrowheads="1"/>
          </p:cNvSpPr>
          <p:nvPr/>
        </p:nvSpPr>
        <p:spPr bwMode="auto">
          <a:xfrm>
            <a:off x="5494338" y="3567191"/>
            <a:ext cx="1282700" cy="1282700"/>
          </a:xfrm>
          <a:prstGeom prst="ellipse">
            <a:avLst/>
          </a:prstGeom>
          <a:gradFill>
            <a:gsLst>
              <a:gs pos="75000">
                <a:schemeClr val="accent2"/>
              </a:gs>
              <a:gs pos="100000">
                <a:schemeClr val="accent4"/>
              </a:gs>
            </a:gsLst>
            <a:lin ang="16200000" scaled="1"/>
          </a:gradFill>
          <a:ln w="9525" algn="ctr">
            <a:solidFill>
              <a:schemeClr val="accent2"/>
            </a:solidFill>
            <a:round/>
            <a:headEnd/>
            <a:tailEnd/>
          </a:ln>
          <a:effectLst>
            <a:outerShdw blurRad="50800" dist="38100" dir="5400000" algn="t" rotWithShape="0">
              <a:prstClr val="black">
                <a:alpha val="40000"/>
              </a:prstClr>
            </a:outerShdw>
          </a:effectLst>
        </p:spPr>
        <p:txBody>
          <a:bodyPr wrap="none" lIns="0" tIns="0" rIns="0" bIns="0" anchor="ctr"/>
          <a:lstStyle/>
          <a:p>
            <a:pPr algn="ctr">
              <a:lnSpc>
                <a:spcPct val="100000"/>
              </a:lnSpc>
            </a:pPr>
            <a:r>
              <a:rPr lang="en-US" sz="1200" b="1" dirty="0" smtClean="0">
                <a:solidFill>
                  <a:schemeClr val="bg1"/>
                </a:solidFill>
                <a:ea typeface="ＭＳ Ｐゴシック" pitchFamily="34" charset="-128"/>
              </a:rPr>
              <a:t>Methodology </a:t>
            </a:r>
          </a:p>
          <a:p>
            <a:pPr algn="ctr">
              <a:lnSpc>
                <a:spcPct val="100000"/>
              </a:lnSpc>
            </a:pPr>
            <a:r>
              <a:rPr lang="en-US" sz="1200" b="1" dirty="0" smtClean="0">
                <a:solidFill>
                  <a:schemeClr val="bg1"/>
                </a:solidFill>
                <a:ea typeface="ＭＳ Ｐゴシック" pitchFamily="34" charset="-128"/>
              </a:rPr>
              <a:t>&amp; </a:t>
            </a:r>
          </a:p>
          <a:p>
            <a:pPr algn="ctr">
              <a:lnSpc>
                <a:spcPct val="100000"/>
              </a:lnSpc>
            </a:pPr>
            <a:r>
              <a:rPr lang="en-US" sz="1200" b="1" dirty="0" smtClean="0">
                <a:solidFill>
                  <a:schemeClr val="bg1"/>
                </a:solidFill>
                <a:ea typeface="ＭＳ Ｐゴシック" pitchFamily="34" charset="-128"/>
              </a:rPr>
              <a:t>Processes</a:t>
            </a:r>
            <a:endParaRPr lang="en-US" sz="1200" b="1" dirty="0">
              <a:solidFill>
                <a:schemeClr val="bg1"/>
              </a:solidFill>
              <a:ea typeface="ＭＳ Ｐゴシック" pitchFamily="34" charset="-128"/>
            </a:endParaRPr>
          </a:p>
        </p:txBody>
      </p:sp>
      <p:sp>
        <p:nvSpPr>
          <p:cNvPr id="67" name="Oval 16"/>
          <p:cNvSpPr>
            <a:spLocks noChangeArrowheads="1"/>
          </p:cNvSpPr>
          <p:nvPr/>
        </p:nvSpPr>
        <p:spPr bwMode="auto">
          <a:xfrm>
            <a:off x="3949700" y="4033524"/>
            <a:ext cx="1282700" cy="1282700"/>
          </a:xfrm>
          <a:prstGeom prst="ellipse">
            <a:avLst/>
          </a:prstGeom>
          <a:gradFill>
            <a:gsLst>
              <a:gs pos="75000">
                <a:schemeClr val="accent2"/>
              </a:gs>
              <a:gs pos="100000">
                <a:schemeClr val="accent4"/>
              </a:gs>
            </a:gsLst>
            <a:lin ang="16200000" scaled="1"/>
          </a:gradFill>
          <a:ln w="9525" algn="ctr">
            <a:solidFill>
              <a:schemeClr val="accent2"/>
            </a:solidFill>
            <a:round/>
            <a:headEnd/>
            <a:tailEnd/>
          </a:ln>
          <a:effectLst>
            <a:outerShdw blurRad="50800" dist="38100" dir="5400000" algn="t" rotWithShape="0">
              <a:prstClr val="black">
                <a:alpha val="40000"/>
              </a:prstClr>
            </a:outerShdw>
          </a:effectLst>
        </p:spPr>
        <p:txBody>
          <a:bodyPr wrap="none" lIns="0" tIns="0" rIns="0" bIns="0" anchor="ctr"/>
          <a:lstStyle/>
          <a:p>
            <a:pPr algn="ctr">
              <a:lnSpc>
                <a:spcPct val="100000"/>
              </a:lnSpc>
            </a:pPr>
            <a:r>
              <a:rPr lang="en-US" sz="1200" b="1" dirty="0" smtClean="0">
                <a:solidFill>
                  <a:schemeClr val="bg1"/>
                </a:solidFill>
                <a:ea typeface="ＭＳ Ｐゴシック" pitchFamily="34" charset="-128"/>
              </a:rPr>
              <a:t>Pre-Sale </a:t>
            </a:r>
          </a:p>
          <a:p>
            <a:pPr algn="ctr">
              <a:lnSpc>
                <a:spcPct val="100000"/>
              </a:lnSpc>
            </a:pPr>
            <a:r>
              <a:rPr lang="en-US" sz="1200" b="1" dirty="0" smtClean="0">
                <a:solidFill>
                  <a:schemeClr val="bg1"/>
                </a:solidFill>
                <a:ea typeface="ＭＳ Ｐゴシック" pitchFamily="34" charset="-128"/>
              </a:rPr>
              <a:t>Activities</a:t>
            </a:r>
            <a:endParaRPr lang="en-US" sz="1200" b="1" dirty="0">
              <a:solidFill>
                <a:schemeClr val="bg1"/>
              </a:solidFill>
              <a:ea typeface="ＭＳ Ｐゴシック" pitchFamily="34" charset="-128"/>
            </a:endParaRPr>
          </a:p>
        </p:txBody>
      </p:sp>
      <p:sp>
        <p:nvSpPr>
          <p:cNvPr id="68" name="Oval 17"/>
          <p:cNvSpPr>
            <a:spLocks noChangeArrowheads="1"/>
          </p:cNvSpPr>
          <p:nvPr/>
        </p:nvSpPr>
        <p:spPr bwMode="auto">
          <a:xfrm>
            <a:off x="2447925" y="3567191"/>
            <a:ext cx="1282700" cy="1282700"/>
          </a:xfrm>
          <a:prstGeom prst="ellipse">
            <a:avLst/>
          </a:prstGeom>
          <a:gradFill>
            <a:gsLst>
              <a:gs pos="75000">
                <a:schemeClr val="accent2"/>
              </a:gs>
              <a:gs pos="100000">
                <a:schemeClr val="accent4"/>
              </a:gs>
            </a:gsLst>
            <a:lin ang="16200000" scaled="1"/>
          </a:gradFill>
          <a:ln w="9525" algn="ctr">
            <a:solidFill>
              <a:schemeClr val="accent2"/>
            </a:solidFill>
            <a:round/>
            <a:headEnd/>
            <a:tailEnd/>
          </a:ln>
          <a:effectLst>
            <a:outerShdw blurRad="50800" dist="38100" dir="5400000" algn="t" rotWithShape="0">
              <a:prstClr val="black">
                <a:alpha val="40000"/>
              </a:prstClr>
            </a:outerShdw>
          </a:effectLst>
        </p:spPr>
        <p:txBody>
          <a:bodyPr wrap="none" lIns="0" tIns="0" rIns="0" bIns="0" anchor="ctr"/>
          <a:lstStyle/>
          <a:p>
            <a:pPr algn="ctr">
              <a:lnSpc>
                <a:spcPct val="100000"/>
              </a:lnSpc>
            </a:pPr>
            <a:r>
              <a:rPr lang="en-US" sz="1200" b="1" dirty="0" smtClean="0">
                <a:solidFill>
                  <a:schemeClr val="bg1"/>
                </a:solidFill>
                <a:ea typeface="ＭＳ Ｐゴシック" pitchFamily="34" charset="-128"/>
              </a:rPr>
              <a:t>Training &amp;</a:t>
            </a:r>
          </a:p>
          <a:p>
            <a:pPr algn="ctr">
              <a:lnSpc>
                <a:spcPct val="100000"/>
              </a:lnSpc>
            </a:pPr>
            <a:r>
              <a:rPr lang="en-US" sz="1200" b="1" dirty="0" smtClean="0">
                <a:solidFill>
                  <a:schemeClr val="bg1"/>
                </a:solidFill>
                <a:ea typeface="ＭＳ Ｐゴシック" pitchFamily="34" charset="-128"/>
              </a:rPr>
              <a:t>Knowledge</a:t>
            </a:r>
          </a:p>
          <a:p>
            <a:pPr algn="ctr">
              <a:lnSpc>
                <a:spcPct val="100000"/>
              </a:lnSpc>
            </a:pPr>
            <a:r>
              <a:rPr lang="en-US" sz="1200" b="1" dirty="0" smtClean="0">
                <a:solidFill>
                  <a:schemeClr val="bg1"/>
                </a:solidFill>
                <a:ea typeface="ＭＳ Ｐゴシック" pitchFamily="34" charset="-128"/>
              </a:rPr>
              <a:t>Management</a:t>
            </a:r>
            <a:endParaRPr lang="en-US" sz="1200" b="1" dirty="0">
              <a:solidFill>
                <a:schemeClr val="bg1"/>
              </a:solidFill>
              <a:ea typeface="ＭＳ Ｐゴシック" pitchFamily="34" charset="-128"/>
            </a:endParaRPr>
          </a:p>
        </p:txBody>
      </p:sp>
      <p:sp>
        <p:nvSpPr>
          <p:cNvPr id="69" name="Oval 18"/>
          <p:cNvSpPr>
            <a:spLocks noChangeArrowheads="1"/>
          </p:cNvSpPr>
          <p:nvPr/>
        </p:nvSpPr>
        <p:spPr bwMode="auto">
          <a:xfrm>
            <a:off x="2093913" y="2205540"/>
            <a:ext cx="1282700" cy="1282700"/>
          </a:xfrm>
          <a:prstGeom prst="ellipse">
            <a:avLst/>
          </a:prstGeom>
          <a:gradFill>
            <a:gsLst>
              <a:gs pos="75000">
                <a:schemeClr val="accent2"/>
              </a:gs>
              <a:gs pos="100000">
                <a:schemeClr val="accent4"/>
              </a:gs>
            </a:gsLst>
            <a:lin ang="16200000" scaled="1"/>
          </a:gradFill>
          <a:ln w="9525" algn="ctr">
            <a:solidFill>
              <a:schemeClr val="accent2"/>
            </a:solidFill>
            <a:round/>
            <a:headEnd/>
            <a:tailEnd/>
          </a:ln>
          <a:effectLst>
            <a:outerShdw blurRad="50800" dist="38100" dir="5400000" algn="t" rotWithShape="0">
              <a:prstClr val="black">
                <a:alpha val="40000"/>
              </a:prstClr>
            </a:outerShdw>
          </a:effectLst>
        </p:spPr>
        <p:txBody>
          <a:bodyPr wrap="none" lIns="0" tIns="0" rIns="0" bIns="0" anchor="ctr"/>
          <a:lstStyle/>
          <a:p>
            <a:pPr algn="ctr">
              <a:lnSpc>
                <a:spcPct val="100000"/>
              </a:lnSpc>
            </a:pPr>
            <a:r>
              <a:rPr lang="en-US" sz="1200" b="1" dirty="0" smtClean="0">
                <a:solidFill>
                  <a:schemeClr val="bg1"/>
                </a:solidFill>
                <a:ea typeface="ＭＳ Ｐゴシック" pitchFamily="34" charset="-128"/>
              </a:rPr>
              <a:t>Recruitment </a:t>
            </a:r>
          </a:p>
          <a:p>
            <a:pPr algn="ctr">
              <a:lnSpc>
                <a:spcPct val="100000"/>
              </a:lnSpc>
            </a:pPr>
            <a:r>
              <a:rPr lang="en-US" sz="1200" b="1" dirty="0" smtClean="0">
                <a:solidFill>
                  <a:schemeClr val="bg1"/>
                </a:solidFill>
                <a:ea typeface="ＭＳ Ｐゴシック" pitchFamily="34" charset="-128"/>
              </a:rPr>
              <a:t>&amp; </a:t>
            </a:r>
          </a:p>
          <a:p>
            <a:pPr algn="ctr">
              <a:lnSpc>
                <a:spcPct val="100000"/>
              </a:lnSpc>
            </a:pPr>
            <a:r>
              <a:rPr lang="en-US" sz="1200" b="1" dirty="0" smtClean="0">
                <a:solidFill>
                  <a:schemeClr val="bg1"/>
                </a:solidFill>
                <a:ea typeface="ＭＳ Ｐゴシック" pitchFamily="34" charset="-128"/>
              </a:rPr>
              <a:t>Staffing</a:t>
            </a:r>
            <a:endParaRPr lang="en-US" sz="1200" b="1" dirty="0">
              <a:solidFill>
                <a:schemeClr val="bg1"/>
              </a:solidFill>
              <a:ea typeface="ＭＳ Ｐゴシック" pitchFamily="34" charset="-128"/>
            </a:endParaRPr>
          </a:p>
        </p:txBody>
      </p:sp>
      <p:sp>
        <p:nvSpPr>
          <p:cNvPr id="70" name="Oval 19"/>
          <p:cNvSpPr>
            <a:spLocks noChangeArrowheads="1"/>
          </p:cNvSpPr>
          <p:nvPr/>
        </p:nvSpPr>
        <p:spPr bwMode="auto">
          <a:xfrm>
            <a:off x="3109913" y="1225629"/>
            <a:ext cx="1282700" cy="1282700"/>
          </a:xfrm>
          <a:prstGeom prst="ellipse">
            <a:avLst/>
          </a:prstGeom>
          <a:gradFill>
            <a:gsLst>
              <a:gs pos="75000">
                <a:schemeClr val="accent2"/>
              </a:gs>
              <a:gs pos="100000">
                <a:schemeClr val="accent4"/>
              </a:gs>
            </a:gsLst>
            <a:lin ang="16200000" scaled="1"/>
          </a:gradFill>
          <a:ln w="9525">
            <a:solidFill>
              <a:schemeClr val="accent2"/>
            </a:solidFill>
            <a:round/>
            <a:headEnd/>
            <a:tailEnd/>
          </a:ln>
          <a:effectLst>
            <a:outerShdw blurRad="50800" dist="38100" dir="5400000" algn="t" rotWithShape="0">
              <a:prstClr val="black">
                <a:alpha val="40000"/>
              </a:prstClr>
            </a:outerShdw>
          </a:effectLst>
        </p:spPr>
        <p:txBody>
          <a:bodyPr wrap="none" lIns="0" tIns="0" rIns="0" bIns="0" anchor="ctr"/>
          <a:lstStyle/>
          <a:p>
            <a:pPr algn="ctr">
              <a:lnSpc>
                <a:spcPct val="100000"/>
              </a:lnSpc>
            </a:pPr>
            <a:r>
              <a:rPr lang="en-US" sz="1200" b="1" dirty="0" smtClean="0">
                <a:solidFill>
                  <a:schemeClr val="bg1"/>
                </a:solidFill>
                <a:ea typeface="ＭＳ Ｐゴシック" pitchFamily="34" charset="-128"/>
              </a:rPr>
              <a:t>Alignment</a:t>
            </a:r>
            <a:br>
              <a:rPr lang="en-US" sz="1200" b="1" dirty="0" smtClean="0">
                <a:solidFill>
                  <a:schemeClr val="bg1"/>
                </a:solidFill>
                <a:ea typeface="ＭＳ Ｐゴシック" pitchFamily="34" charset="-128"/>
              </a:rPr>
            </a:br>
            <a:r>
              <a:rPr lang="en-US" sz="1200" b="1" dirty="0" smtClean="0">
                <a:solidFill>
                  <a:schemeClr val="bg1"/>
                </a:solidFill>
                <a:ea typeface="ＭＳ Ｐゴシック" pitchFamily="34" charset="-128"/>
              </a:rPr>
              <a:t>with Oracle </a:t>
            </a:r>
          </a:p>
          <a:p>
            <a:pPr algn="ctr">
              <a:lnSpc>
                <a:spcPct val="100000"/>
              </a:lnSpc>
            </a:pPr>
            <a:r>
              <a:rPr lang="en-US" sz="1200" b="1" dirty="0" smtClean="0">
                <a:solidFill>
                  <a:schemeClr val="bg1"/>
                </a:solidFill>
                <a:ea typeface="ＭＳ Ｐゴシック" pitchFamily="34" charset="-128"/>
              </a:rPr>
              <a:t>Service Line </a:t>
            </a:r>
            <a:endParaRPr lang="en-US" sz="1200" b="1" dirty="0">
              <a:solidFill>
                <a:schemeClr val="bg1"/>
              </a:solidFill>
              <a:ea typeface="ＭＳ Ｐゴシック" pitchFamily="34" charset="-128"/>
            </a:endParaRPr>
          </a:p>
        </p:txBody>
      </p:sp>
      <p:sp>
        <p:nvSpPr>
          <p:cNvPr id="63" name="Oval 12"/>
          <p:cNvSpPr>
            <a:spLocks noChangeArrowheads="1"/>
          </p:cNvSpPr>
          <p:nvPr/>
        </p:nvSpPr>
        <p:spPr bwMode="auto">
          <a:xfrm>
            <a:off x="3581401" y="2613106"/>
            <a:ext cx="1744513" cy="1279525"/>
          </a:xfrm>
          <a:prstGeom prst="ellipse">
            <a:avLst/>
          </a:prstGeom>
          <a:gradFill flip="none" rotWithShape="1">
            <a:gsLst>
              <a:gs pos="0">
                <a:schemeClr val="accent3">
                  <a:lumMod val="20000"/>
                  <a:lumOff val="80000"/>
                </a:schemeClr>
              </a:gs>
              <a:gs pos="100000">
                <a:schemeClr val="bg1"/>
              </a:gs>
            </a:gsLst>
            <a:path path="shape">
              <a:fillToRect l="50000" t="50000" r="50000" b="50000"/>
            </a:path>
            <a:tileRect/>
          </a:gradFill>
          <a:ln w="9525">
            <a:noFill/>
            <a:round/>
            <a:headEnd/>
            <a:tailEnd/>
          </a:ln>
        </p:spPr>
        <p:txBody>
          <a:bodyPr wrap="none" anchor="ctr"/>
          <a:lstStyle/>
          <a:p>
            <a:pPr algn="ctr">
              <a:lnSpc>
                <a:spcPct val="100000"/>
              </a:lnSpc>
            </a:pPr>
            <a:r>
              <a:rPr lang="en-US" sz="1400" b="1" dirty="0" smtClean="0">
                <a:ea typeface="ＭＳ Ｐゴシック" pitchFamily="34" charset="-128"/>
              </a:rPr>
              <a:t>OracleTesting </a:t>
            </a:r>
          </a:p>
          <a:p>
            <a:pPr algn="ctr">
              <a:lnSpc>
                <a:spcPct val="100000"/>
              </a:lnSpc>
            </a:pPr>
            <a:r>
              <a:rPr lang="en-US" sz="1400" b="1" dirty="0" smtClean="0">
                <a:ea typeface="ＭＳ Ｐゴシック" pitchFamily="34" charset="-128"/>
              </a:rPr>
              <a:t>COE</a:t>
            </a:r>
            <a:endParaRPr lang="en-US" sz="1400" b="1" dirty="0">
              <a:ea typeface="ＭＳ Ｐゴシック" pitchFamily="34" charset="-128"/>
            </a:endParaRPr>
          </a:p>
        </p:txBody>
      </p:sp>
      <p:sp>
        <p:nvSpPr>
          <p:cNvPr id="71" name="AutoShape 20"/>
          <p:cNvSpPr>
            <a:spLocks noChangeArrowheads="1"/>
          </p:cNvSpPr>
          <p:nvPr/>
        </p:nvSpPr>
        <p:spPr bwMode="auto">
          <a:xfrm>
            <a:off x="3429001" y="2470231"/>
            <a:ext cx="2076449" cy="1527175"/>
          </a:xfrm>
          <a:prstGeom prst="circularArrow">
            <a:avLst>
              <a:gd name="adj1" fmla="val 12500"/>
              <a:gd name="adj2" fmla="val 1142319"/>
              <a:gd name="adj3" fmla="val 20457681"/>
              <a:gd name="adj4" fmla="val 444112"/>
              <a:gd name="adj5" fmla="val 13573"/>
            </a:avLst>
          </a:prstGeom>
          <a:solidFill>
            <a:schemeClr val="accent3">
              <a:lumMod val="60000"/>
              <a:lumOff val="40000"/>
            </a:schemeClr>
          </a:solidFill>
          <a:ln w="9525">
            <a:noFill/>
            <a:miter lim="800000"/>
            <a:headEnd/>
            <a:tailEnd/>
          </a:ln>
          <a:effectLst/>
        </p:spPr>
        <p:txBody>
          <a:bodyPr wrap="none" anchor="ctr"/>
          <a:lstStyle/>
          <a:p>
            <a:pPr>
              <a:lnSpc>
                <a:spcPct val="100000"/>
              </a:lnSpc>
              <a:defRPr/>
            </a:pPr>
            <a:endParaRPr lang="en-US" sz="1000" dirty="0"/>
          </a:p>
        </p:txBody>
      </p:sp>
    </p:spTree>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cstate="print"/>
          <a:srcRect/>
          <a:stretch>
            <a:fillRect/>
          </a:stretch>
        </p:blipFill>
        <p:spPr bwMode="auto">
          <a:xfrm>
            <a:off x="3175000" y="4837113"/>
            <a:ext cx="2579688" cy="1838325"/>
          </a:xfrm>
          <a:prstGeom prst="rect">
            <a:avLst/>
          </a:prstGeom>
          <a:noFill/>
          <a:ln w="9525">
            <a:noFill/>
            <a:miter lim="800000"/>
            <a:headEnd/>
            <a:tailEnd/>
          </a:ln>
        </p:spPr>
      </p:pic>
      <p:sp>
        <p:nvSpPr>
          <p:cNvPr id="16" name="Rectangle 15"/>
          <p:cNvSpPr/>
          <p:nvPr/>
        </p:nvSpPr>
        <p:spPr>
          <a:xfrm>
            <a:off x="3219450" y="1220788"/>
            <a:ext cx="2725738" cy="255587"/>
          </a:xfrm>
          <a:prstGeom prst="rect">
            <a:avLst/>
          </a:prstGeom>
          <a:gradFill flip="none" rotWithShape="1">
            <a:gsLst>
              <a:gs pos="25000">
                <a:schemeClr val="bg2">
                  <a:lumMod val="40000"/>
                  <a:lumOff val="6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dirty="0">
              <a:solidFill>
                <a:schemeClr val="tx1"/>
              </a:solidFill>
              <a:cs typeface="Arial" pitchFamily="34" charset="0"/>
            </a:endParaRPr>
          </a:p>
        </p:txBody>
      </p:sp>
      <p:sp>
        <p:nvSpPr>
          <p:cNvPr id="11" name="Rectangle 10"/>
          <p:cNvSpPr/>
          <p:nvPr/>
        </p:nvSpPr>
        <p:spPr>
          <a:xfrm>
            <a:off x="-3175" y="1220788"/>
            <a:ext cx="2725738" cy="255587"/>
          </a:xfrm>
          <a:prstGeom prst="rect">
            <a:avLst/>
          </a:prstGeom>
          <a:gradFill flip="none" rotWithShape="1">
            <a:gsLst>
              <a:gs pos="25000">
                <a:schemeClr val="bg2">
                  <a:lumMod val="40000"/>
                  <a:lumOff val="6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dirty="0">
              <a:solidFill>
                <a:schemeClr val="tx1"/>
              </a:solidFill>
              <a:cs typeface="Arial" pitchFamily="34" charset="0"/>
            </a:endParaRPr>
          </a:p>
        </p:txBody>
      </p:sp>
      <p:sp>
        <p:nvSpPr>
          <p:cNvPr id="14" name="Rounded Rectangle 13"/>
          <p:cNvSpPr/>
          <p:nvPr/>
        </p:nvSpPr>
        <p:spPr>
          <a:xfrm>
            <a:off x="6049963" y="1276350"/>
            <a:ext cx="2906712" cy="1765300"/>
          </a:xfrm>
          <a:prstGeom prst="roundRect">
            <a:avLst>
              <a:gd name="adj" fmla="val 8225"/>
            </a:avLst>
          </a:prstGeom>
          <a:gradFill>
            <a:gsLst>
              <a:gs pos="75000">
                <a:schemeClr val="accent2"/>
              </a:gs>
              <a:gs pos="100000">
                <a:schemeClr val="accent4"/>
              </a:gs>
            </a:gsLst>
            <a:lin ang="16200000" scaled="1"/>
          </a:gradFill>
          <a:ln w="12700">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eaLnBrk="0" hangingPunct="0">
              <a:lnSpc>
                <a:spcPct val="85000"/>
              </a:lnSpc>
              <a:defRPr/>
            </a:pPr>
            <a:r>
              <a:rPr lang="en-US" sz="1200" b="1" dirty="0">
                <a:solidFill>
                  <a:schemeClr val="bg1"/>
                </a:solidFill>
              </a:rPr>
              <a:t>Cloud  </a:t>
            </a:r>
            <a:r>
              <a:rPr lang="en-US" sz="1200" b="1" dirty="0" smtClean="0">
                <a:solidFill>
                  <a:schemeClr val="bg1"/>
                </a:solidFill>
              </a:rPr>
              <a:t>Applications</a:t>
            </a:r>
            <a:endParaRPr lang="en-US" sz="1200" b="1" dirty="0">
              <a:solidFill>
                <a:schemeClr val="bg1"/>
              </a:solidFill>
              <a:latin typeface="Calibri"/>
            </a:endParaRPr>
          </a:p>
          <a:p>
            <a:pPr marL="177800" indent="-177800" fontAlgn="auto">
              <a:spcBef>
                <a:spcPts val="0"/>
              </a:spcBef>
              <a:spcAft>
                <a:spcPts val="0"/>
              </a:spcAft>
              <a:buFont typeface="Arial" pitchFamily="34" charset="0"/>
              <a:buChar char="•"/>
              <a:defRPr/>
            </a:pPr>
            <a:r>
              <a:rPr lang="en-US" sz="1000" dirty="0" smtClean="0"/>
              <a:t>Sales Cloud IMPACT</a:t>
            </a:r>
            <a:endParaRPr lang="en-US" sz="1000" dirty="0"/>
          </a:p>
          <a:p>
            <a:pPr marL="177800" indent="-177800" fontAlgn="ctr">
              <a:spcBef>
                <a:spcPts val="0"/>
              </a:spcBef>
              <a:spcAft>
                <a:spcPts val="0"/>
              </a:spcAft>
              <a:buFont typeface="Arial" pitchFamily="34" charset="0"/>
              <a:buChar char="•"/>
              <a:defRPr/>
            </a:pPr>
            <a:r>
              <a:rPr lang="en-US" sz="1000" dirty="0" smtClean="0"/>
              <a:t>ERP Cloud IMPACT approach</a:t>
            </a:r>
          </a:p>
          <a:p>
            <a:pPr marL="177800" indent="-177800" fontAlgn="ctr">
              <a:spcBef>
                <a:spcPts val="0"/>
              </a:spcBef>
              <a:spcAft>
                <a:spcPts val="0"/>
              </a:spcAft>
              <a:buFont typeface="Arial" pitchFamily="34" charset="0"/>
              <a:buChar char="•"/>
              <a:defRPr/>
            </a:pPr>
            <a:r>
              <a:rPr lang="en-US" sz="1000" dirty="0" smtClean="0"/>
              <a:t>Global </a:t>
            </a:r>
            <a:r>
              <a:rPr lang="en-US" sz="1000" dirty="0"/>
              <a:t>Launch of Oracle ERP Cloud: Financials Suite</a:t>
            </a:r>
          </a:p>
          <a:p>
            <a:pPr marL="177800" indent="-177800" fontAlgn="ctr">
              <a:spcBef>
                <a:spcPts val="0"/>
              </a:spcBef>
              <a:spcAft>
                <a:spcPts val="0"/>
              </a:spcAft>
              <a:buFont typeface="Arial" pitchFamily="34" charset="0"/>
              <a:buChar char="•"/>
              <a:defRPr/>
            </a:pPr>
            <a:r>
              <a:rPr lang="en-US" sz="1000" dirty="0"/>
              <a:t>HCM Cloud </a:t>
            </a:r>
            <a:r>
              <a:rPr lang="en-US" sz="1000" dirty="0" smtClean="0"/>
              <a:t>IMPACT (version 2)</a:t>
            </a:r>
          </a:p>
          <a:p>
            <a:pPr marL="177800" indent="-177800" fontAlgn="ctr">
              <a:spcBef>
                <a:spcPts val="0"/>
              </a:spcBef>
              <a:spcAft>
                <a:spcPts val="0"/>
              </a:spcAft>
              <a:buFont typeface="Arial" pitchFamily="34" charset="0"/>
              <a:buChar char="•"/>
              <a:defRPr/>
            </a:pPr>
            <a:r>
              <a:rPr lang="en-US" sz="1000" dirty="0" smtClean="0"/>
              <a:t>Oracle </a:t>
            </a:r>
            <a:r>
              <a:rPr lang="en-US" sz="1000" dirty="0"/>
              <a:t>Fusion CX/DOO Solution</a:t>
            </a:r>
          </a:p>
          <a:p>
            <a:pPr marL="177800" indent="-177800" fontAlgn="ctr">
              <a:spcBef>
                <a:spcPts val="0"/>
              </a:spcBef>
              <a:spcAft>
                <a:spcPts val="0"/>
              </a:spcAft>
              <a:buFont typeface="Arial" pitchFamily="34" charset="0"/>
              <a:buChar char="•"/>
              <a:defRPr/>
            </a:pPr>
            <a:r>
              <a:rPr lang="en-US" sz="1000" dirty="0"/>
              <a:t>Non-Fusion Focus: Marketing Cloud, Service Cloud and CPQ Cloud</a:t>
            </a:r>
          </a:p>
          <a:p>
            <a:pPr marL="177800" indent="-177800" fontAlgn="ctr">
              <a:spcBef>
                <a:spcPts val="0"/>
              </a:spcBef>
              <a:spcAft>
                <a:spcPts val="0"/>
              </a:spcAft>
              <a:buFont typeface="Arial" pitchFamily="34" charset="0"/>
              <a:buChar char="•"/>
              <a:defRPr/>
            </a:pPr>
            <a:r>
              <a:rPr lang="en-US" sz="1000" dirty="0"/>
              <a:t>Internal: Global Oracle Cloud Repository</a:t>
            </a:r>
          </a:p>
          <a:p>
            <a:pPr fontAlgn="auto">
              <a:spcBef>
                <a:spcPts val="0"/>
              </a:spcBef>
              <a:spcAft>
                <a:spcPts val="0"/>
              </a:spcAft>
              <a:defRPr/>
            </a:pPr>
            <a:endParaRPr lang="en-US" sz="1000" dirty="0">
              <a:cs typeface="Arial" pitchFamily="34" charset="0"/>
            </a:endParaRPr>
          </a:p>
        </p:txBody>
      </p:sp>
      <p:sp>
        <p:nvSpPr>
          <p:cNvPr id="35846" name="Title 3"/>
          <p:cNvSpPr>
            <a:spLocks noGrp="1"/>
          </p:cNvSpPr>
          <p:nvPr>
            <p:ph type="title"/>
          </p:nvPr>
        </p:nvSpPr>
        <p:spPr>
          <a:xfrm>
            <a:off x="0" y="25400"/>
            <a:ext cx="8823325" cy="822325"/>
          </a:xfrm>
        </p:spPr>
        <p:txBody>
          <a:bodyPr/>
          <a:lstStyle/>
          <a:p>
            <a:pPr eaLnBrk="1" hangingPunct="1"/>
            <a:r>
              <a:rPr lang="en-US" dirty="0" smtClean="0"/>
              <a:t>Developed with Industry Leading Practices and Business Processes</a:t>
            </a:r>
          </a:p>
        </p:txBody>
      </p:sp>
      <p:sp>
        <p:nvSpPr>
          <p:cNvPr id="35847" name="Text Placeholder 30"/>
          <p:cNvSpPr>
            <a:spLocks noGrp="1"/>
          </p:cNvSpPr>
          <p:nvPr>
            <p:ph sz="half" idx="1"/>
          </p:nvPr>
        </p:nvSpPr>
        <p:spPr>
          <a:xfrm>
            <a:off x="169863" y="1222375"/>
            <a:ext cx="3297237" cy="5288627"/>
          </a:xfrm>
        </p:spPr>
        <p:txBody>
          <a:bodyPr/>
          <a:lstStyle/>
          <a:p>
            <a:pPr lvl="1">
              <a:buFont typeface="Wingdings" pitchFamily="2" charset="2"/>
              <a:buNone/>
            </a:pPr>
            <a:r>
              <a:rPr b="1" smtClean="0"/>
              <a:t>Horizontals</a:t>
            </a:r>
          </a:p>
          <a:p>
            <a:pPr lvl="1">
              <a:spcAft>
                <a:spcPts val="200"/>
              </a:spcAft>
            </a:pPr>
            <a:r>
              <a:rPr sz="1100" smtClean="0"/>
              <a:t>Upgrade Labs and Offerings</a:t>
            </a:r>
          </a:p>
          <a:p>
            <a:pPr lvl="2">
              <a:spcAft>
                <a:spcPts val="200"/>
              </a:spcAft>
            </a:pPr>
            <a:r>
              <a:rPr sz="1100" smtClean="0"/>
              <a:t>PeopleSoft, EBS, Siebel and OBIEE</a:t>
            </a:r>
          </a:p>
          <a:p>
            <a:pPr lvl="1">
              <a:spcAft>
                <a:spcPts val="200"/>
              </a:spcAft>
            </a:pPr>
            <a:r>
              <a:rPr sz="1100" smtClean="0"/>
              <a:t>Fusion Technology</a:t>
            </a:r>
          </a:p>
          <a:p>
            <a:pPr lvl="2">
              <a:spcAft>
                <a:spcPts val="200"/>
              </a:spcAft>
            </a:pPr>
            <a:r>
              <a:rPr sz="1100" smtClean="0"/>
              <a:t>SOA Center of Excellence</a:t>
            </a:r>
          </a:p>
          <a:p>
            <a:pPr lvl="1">
              <a:spcAft>
                <a:spcPts val="200"/>
              </a:spcAft>
            </a:pPr>
            <a:r>
              <a:rPr lang="en-US" sz="1100" smtClean="0"/>
              <a:t>Oracle Database Rationalization</a:t>
            </a:r>
          </a:p>
          <a:p>
            <a:pPr lvl="1">
              <a:spcAft>
                <a:spcPts val="200"/>
              </a:spcAft>
            </a:pPr>
            <a:r>
              <a:rPr lang="en-US" sz="1100" smtClean="0"/>
              <a:t>Exadata Center of Excellence</a:t>
            </a:r>
          </a:p>
          <a:p>
            <a:pPr lvl="1">
              <a:spcAft>
                <a:spcPts val="200"/>
              </a:spcAft>
            </a:pPr>
            <a:r>
              <a:rPr sz="1100" smtClean="0"/>
              <a:t>HCM</a:t>
            </a:r>
          </a:p>
          <a:p>
            <a:pPr lvl="2">
              <a:spcAft>
                <a:spcPts val="200"/>
              </a:spcAft>
            </a:pPr>
            <a:r>
              <a:rPr sz="1100" smtClean="0"/>
              <a:t>Fusion HCM package offerings</a:t>
            </a:r>
          </a:p>
          <a:p>
            <a:pPr lvl="2">
              <a:spcAft>
                <a:spcPts val="200"/>
              </a:spcAft>
            </a:pPr>
            <a:r>
              <a:rPr sz="1100" smtClean="0"/>
              <a:t>HCM Process Transformations</a:t>
            </a:r>
          </a:p>
          <a:p>
            <a:pPr lvl="1">
              <a:spcAft>
                <a:spcPts val="200"/>
              </a:spcAft>
            </a:pPr>
            <a:r>
              <a:rPr sz="1100" smtClean="0"/>
              <a:t>Analytics</a:t>
            </a:r>
          </a:p>
          <a:p>
            <a:pPr lvl="2">
              <a:spcAft>
                <a:spcPts val="200"/>
              </a:spcAft>
            </a:pPr>
            <a:r>
              <a:rPr sz="1100" smtClean="0"/>
              <a:t>Big Data Discovery</a:t>
            </a:r>
          </a:p>
          <a:p>
            <a:pPr lvl="2">
              <a:spcAft>
                <a:spcPts val="200"/>
              </a:spcAft>
            </a:pPr>
            <a:r>
              <a:rPr sz="1100" smtClean="0"/>
              <a:t>OBIEE Migrations</a:t>
            </a:r>
          </a:p>
          <a:p>
            <a:pPr lvl="2">
              <a:spcAft>
                <a:spcPts val="200"/>
              </a:spcAft>
            </a:pPr>
            <a:r>
              <a:rPr sz="1100" smtClean="0"/>
              <a:t>Oracle BI Application Deployment Packs</a:t>
            </a:r>
          </a:p>
          <a:p>
            <a:pPr lvl="2">
              <a:spcAft>
                <a:spcPts val="200"/>
              </a:spcAft>
            </a:pPr>
            <a:r>
              <a:rPr sz="1100" smtClean="0"/>
              <a:t>Exalytics Center of Excellence</a:t>
            </a:r>
          </a:p>
          <a:p>
            <a:pPr lvl="1">
              <a:spcAft>
                <a:spcPts val="200"/>
              </a:spcAft>
            </a:pPr>
            <a:r>
              <a:rPr sz="1100" smtClean="0"/>
              <a:t>Supply Chain </a:t>
            </a:r>
          </a:p>
          <a:p>
            <a:pPr lvl="2">
              <a:spcAft>
                <a:spcPts val="200"/>
              </a:spcAft>
            </a:pPr>
            <a:r>
              <a:rPr sz="1100" smtClean="0"/>
              <a:t>Fusion SCM (DOO/GOP)</a:t>
            </a:r>
          </a:p>
          <a:p>
            <a:pPr lvl="2">
              <a:spcAft>
                <a:spcPts val="200"/>
              </a:spcAft>
            </a:pPr>
            <a:r>
              <a:rPr sz="1100" smtClean="0"/>
              <a:t>Move: OTM/TMS Now</a:t>
            </a:r>
          </a:p>
          <a:p>
            <a:pPr lvl="2">
              <a:spcAft>
                <a:spcPts val="200"/>
              </a:spcAft>
            </a:pPr>
            <a:r>
              <a:rPr sz="1100" smtClean="0"/>
              <a:t>Plan: Demantra/Trade Promotion Management</a:t>
            </a:r>
          </a:p>
          <a:p>
            <a:pPr lvl="2">
              <a:spcAft>
                <a:spcPts val="200"/>
              </a:spcAft>
            </a:pPr>
            <a:r>
              <a:rPr sz="1100" smtClean="0"/>
              <a:t>Buy: Fusion Procurement / iProcurement</a:t>
            </a:r>
          </a:p>
          <a:p>
            <a:pPr lvl="1">
              <a:spcAft>
                <a:spcPts val="200"/>
              </a:spcAft>
            </a:pPr>
            <a:r>
              <a:rPr sz="1100" smtClean="0"/>
              <a:t>CX/CRM Offerings</a:t>
            </a:r>
          </a:p>
          <a:p>
            <a:pPr lvl="2">
              <a:spcAft>
                <a:spcPts val="200"/>
              </a:spcAft>
            </a:pPr>
            <a:r>
              <a:rPr lang="en-US" sz="1100" smtClean="0"/>
              <a:t>Sales, Service, Marketing and CPQ Cloud</a:t>
            </a:r>
          </a:p>
          <a:p>
            <a:pPr lvl="2">
              <a:spcAft>
                <a:spcPts val="200"/>
              </a:spcAft>
            </a:pPr>
            <a:r>
              <a:rPr sz="1100" smtClean="0"/>
              <a:t>360* Customer Data Management</a:t>
            </a:r>
          </a:p>
          <a:p>
            <a:pPr lvl="2">
              <a:spcAft>
                <a:spcPts val="200"/>
              </a:spcAft>
            </a:pPr>
            <a:r>
              <a:rPr sz="1100" smtClean="0"/>
              <a:t>Siebel Innovation Offerings (User Engagement and Mobility)</a:t>
            </a:r>
            <a:endParaRPr sz="1600" dirty="0"/>
          </a:p>
        </p:txBody>
      </p:sp>
      <p:sp>
        <p:nvSpPr>
          <p:cNvPr id="35848" name="Content Placeholder 33"/>
          <p:cNvSpPr>
            <a:spLocks noGrp="1"/>
          </p:cNvSpPr>
          <p:nvPr>
            <p:ph sz="half" idx="12"/>
          </p:nvPr>
        </p:nvSpPr>
        <p:spPr>
          <a:xfrm>
            <a:off x="3363913" y="1222375"/>
            <a:ext cx="2554287" cy="3457575"/>
          </a:xfrm>
        </p:spPr>
        <p:txBody>
          <a:bodyPr/>
          <a:lstStyle/>
          <a:p>
            <a:pPr lvl="1">
              <a:buFont typeface="Wingdings" pitchFamily="2" charset="2"/>
              <a:buNone/>
            </a:pPr>
            <a:r>
              <a:rPr b="1" smtClean="0"/>
              <a:t>Verticals</a:t>
            </a:r>
          </a:p>
          <a:p>
            <a:pPr lvl="1">
              <a:spcAft>
                <a:spcPts val="200"/>
              </a:spcAft>
            </a:pPr>
            <a:r>
              <a:rPr sz="1100" smtClean="0"/>
              <a:t>Communications Transformation Platform</a:t>
            </a:r>
          </a:p>
          <a:p>
            <a:pPr lvl="1">
              <a:spcAft>
                <a:spcPts val="200"/>
              </a:spcAft>
            </a:pPr>
            <a:r>
              <a:rPr sz="1100" smtClean="0"/>
              <a:t>Distribution Execution Services </a:t>
            </a:r>
          </a:p>
          <a:p>
            <a:pPr lvl="2">
              <a:spcAft>
                <a:spcPts val="200"/>
              </a:spcAft>
            </a:pPr>
            <a:r>
              <a:rPr sz="1100" smtClean="0"/>
              <a:t>(TMS Now, Buyer’s Workbench and Seller’s Workbench for Distribution-Intensive Companies)</a:t>
            </a:r>
          </a:p>
          <a:p>
            <a:pPr lvl="1">
              <a:spcAft>
                <a:spcPts val="200"/>
              </a:spcAft>
            </a:pPr>
            <a:r>
              <a:rPr sz="1100" smtClean="0"/>
              <a:t>Manufacturing Execution Services (Chrome)</a:t>
            </a:r>
          </a:p>
          <a:p>
            <a:pPr lvl="1">
              <a:spcAft>
                <a:spcPts val="200"/>
              </a:spcAft>
            </a:pPr>
            <a:r>
              <a:rPr sz="1100" smtClean="0"/>
              <a:t>OCommerce (Retail, CPG)</a:t>
            </a:r>
          </a:p>
          <a:p>
            <a:pPr lvl="1">
              <a:spcAft>
                <a:spcPts val="200"/>
              </a:spcAft>
            </a:pPr>
            <a:r>
              <a:rPr sz="1100" smtClean="0"/>
              <a:t>Transformation Police (tPolice)</a:t>
            </a:r>
          </a:p>
          <a:p>
            <a:pPr lvl="1">
              <a:spcAft>
                <a:spcPts val="200"/>
              </a:spcAft>
            </a:pPr>
            <a:r>
              <a:rPr sz="1100" smtClean="0"/>
              <a:t>Transformation Government (tGov)</a:t>
            </a:r>
          </a:p>
          <a:p>
            <a:pPr lvl="1">
              <a:spcAft>
                <a:spcPts val="200"/>
              </a:spcAft>
            </a:pPr>
            <a:r>
              <a:rPr sz="1100" smtClean="0"/>
              <a:t>Unemployment Insurance Revenue Management</a:t>
            </a:r>
          </a:p>
          <a:p>
            <a:pPr lvl="1">
              <a:spcAft>
                <a:spcPts val="200"/>
              </a:spcAft>
            </a:pPr>
            <a:r>
              <a:rPr sz="1100" smtClean="0"/>
              <a:t>Audience Analytics (Media, Entertainment)</a:t>
            </a:r>
          </a:p>
          <a:p>
            <a:pPr lvl="1">
              <a:spcAft>
                <a:spcPts val="200"/>
              </a:spcAft>
            </a:pPr>
            <a:r>
              <a:rPr sz="1100" smtClean="0"/>
              <a:t>Tax&amp; Welfare</a:t>
            </a:r>
          </a:p>
          <a:p>
            <a:pPr lvl="1">
              <a:spcAft>
                <a:spcPts val="200"/>
              </a:spcAft>
            </a:pPr>
            <a:r>
              <a:rPr sz="1100" smtClean="0"/>
              <a:t>Smart Cities</a:t>
            </a:r>
            <a:endParaRPr dirty="0"/>
          </a:p>
        </p:txBody>
      </p:sp>
      <p:sp>
        <p:nvSpPr>
          <p:cNvPr id="35849" name="TextBox 8"/>
          <p:cNvSpPr txBox="1">
            <a:spLocks noChangeArrowheads="1"/>
          </p:cNvSpPr>
          <p:nvPr/>
        </p:nvSpPr>
        <p:spPr bwMode="auto">
          <a:xfrm>
            <a:off x="3835400" y="5426075"/>
            <a:ext cx="2044700" cy="276999"/>
          </a:xfrm>
          <a:prstGeom prst="rect">
            <a:avLst/>
          </a:prstGeom>
          <a:noFill/>
          <a:ln w="9525">
            <a:noFill/>
            <a:miter lim="800000"/>
            <a:headEnd/>
            <a:tailEnd/>
          </a:ln>
        </p:spPr>
        <p:txBody>
          <a:bodyPr>
            <a:spAutoFit/>
          </a:bodyPr>
          <a:lstStyle/>
          <a:p>
            <a:r>
              <a:rPr lang="en-US" sz="1200" b="1" dirty="0" smtClean="0"/>
              <a:t>Key Innovations</a:t>
            </a:r>
            <a:endParaRPr lang="en-US" sz="1200" b="1" dirty="0"/>
          </a:p>
        </p:txBody>
      </p:sp>
      <p:sp>
        <p:nvSpPr>
          <p:cNvPr id="15" name="Rounded Rectangle 14"/>
          <p:cNvSpPr/>
          <p:nvPr/>
        </p:nvSpPr>
        <p:spPr>
          <a:xfrm>
            <a:off x="6061075" y="3197225"/>
            <a:ext cx="2895600" cy="1908175"/>
          </a:xfrm>
          <a:prstGeom prst="roundRect">
            <a:avLst>
              <a:gd name="adj" fmla="val 8225"/>
            </a:avLst>
          </a:prstGeom>
          <a:gradFill>
            <a:gsLst>
              <a:gs pos="75000">
                <a:schemeClr val="accent2"/>
              </a:gs>
              <a:gs pos="100000">
                <a:schemeClr val="accent4"/>
              </a:gs>
            </a:gsLst>
            <a:lin ang="16200000" scaled="1"/>
          </a:gradFill>
          <a:ln w="12700">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r>
              <a:rPr lang="en-US" sz="1200" b="1" dirty="0">
                <a:solidFill>
                  <a:schemeClr val="bg1"/>
                </a:solidFill>
                <a:cs typeface="Arial" pitchFamily="34" charset="0"/>
              </a:rPr>
              <a:t>Engineered System</a:t>
            </a:r>
          </a:p>
          <a:p>
            <a:pPr marL="177800" indent="-177800" fontAlgn="auto">
              <a:spcBef>
                <a:spcPts val="0"/>
              </a:spcBef>
              <a:spcAft>
                <a:spcPts val="0"/>
              </a:spcAft>
              <a:buFont typeface="Arial" pitchFamily="34" charset="0"/>
              <a:buChar char="•"/>
              <a:defRPr/>
            </a:pPr>
            <a:r>
              <a:rPr lang="en-US" sz="1000" dirty="0"/>
              <a:t>Solution Set: </a:t>
            </a:r>
            <a:r>
              <a:rPr lang="en-US" sz="1000" dirty="0">
                <a:cs typeface="Arial" panose="020B0604020202020204" pitchFamily="34" charset="0"/>
              </a:rPr>
              <a:t>a)Infrastructure Services; b) Applications; c)BI</a:t>
            </a:r>
          </a:p>
          <a:p>
            <a:pPr marL="177800" indent="-177800" fontAlgn="auto">
              <a:spcBef>
                <a:spcPts val="0"/>
              </a:spcBef>
              <a:spcAft>
                <a:spcPts val="0"/>
              </a:spcAft>
              <a:buFont typeface="Arial" pitchFamily="34" charset="0"/>
              <a:buChar char="•"/>
              <a:defRPr/>
            </a:pPr>
            <a:r>
              <a:rPr lang="en-US" sz="1000" dirty="0">
                <a:cs typeface="Arial" panose="020B0604020202020204" pitchFamily="34" charset="0"/>
              </a:rPr>
              <a:t>COE: global COE for engineered systems</a:t>
            </a:r>
          </a:p>
          <a:p>
            <a:pPr marL="177800" indent="-177800" fontAlgn="auto">
              <a:spcBef>
                <a:spcPts val="0"/>
              </a:spcBef>
              <a:spcAft>
                <a:spcPts val="0"/>
              </a:spcAft>
              <a:buFont typeface="Arial" pitchFamily="34" charset="0"/>
              <a:buChar char="•"/>
              <a:defRPr/>
            </a:pPr>
            <a:r>
              <a:rPr lang="en-US" sz="1000" dirty="0">
                <a:cs typeface="Arial" panose="020B0604020202020204" pitchFamily="34" charset="0"/>
              </a:rPr>
              <a:t>IP: Capgemini t-Police IP solution certified on engineered systems (</a:t>
            </a:r>
            <a:r>
              <a:rPr lang="en-US" sz="1000" dirty="0" err="1">
                <a:cs typeface="Arial" panose="020B0604020202020204" pitchFamily="34" charset="0"/>
              </a:rPr>
              <a:t>exa</a:t>
            </a:r>
            <a:r>
              <a:rPr lang="en-US" sz="1000" dirty="0">
                <a:cs typeface="Arial" panose="020B0604020202020204" pitchFamily="34" charset="0"/>
              </a:rPr>
              <a:t>-ready)</a:t>
            </a:r>
          </a:p>
          <a:p>
            <a:pPr marL="177800" indent="-177800" fontAlgn="auto">
              <a:spcBef>
                <a:spcPts val="0"/>
              </a:spcBef>
              <a:spcAft>
                <a:spcPts val="0"/>
              </a:spcAft>
              <a:buFont typeface="Arial" pitchFamily="34" charset="0"/>
              <a:buChar char="•"/>
              <a:defRPr/>
            </a:pPr>
            <a:r>
              <a:rPr lang="en-US" sz="1000" dirty="0">
                <a:cs typeface="Arial" panose="020B0604020202020204" pitchFamily="34" charset="0"/>
              </a:rPr>
              <a:t>Capgemini </a:t>
            </a:r>
            <a:r>
              <a:rPr lang="en-US" sz="1000" dirty="0" err="1">
                <a:cs typeface="Arial" panose="020B0604020202020204" pitchFamily="34" charset="0"/>
              </a:rPr>
              <a:t>OCommerce</a:t>
            </a:r>
            <a:r>
              <a:rPr lang="en-US" sz="1000" dirty="0">
                <a:cs typeface="Arial" panose="020B0604020202020204" pitchFamily="34" charset="0"/>
              </a:rPr>
              <a:t> IP solution getting certified on engineered </a:t>
            </a:r>
            <a:r>
              <a:rPr lang="en-US" sz="1000" dirty="0" smtClean="0">
                <a:cs typeface="Arial" panose="020B0604020202020204" pitchFamily="34" charset="0"/>
              </a:rPr>
              <a:t>systems</a:t>
            </a:r>
            <a:br>
              <a:rPr lang="en-US" sz="1000" dirty="0" smtClean="0">
                <a:cs typeface="Arial" panose="020B0604020202020204" pitchFamily="34" charset="0"/>
              </a:rPr>
            </a:br>
            <a:r>
              <a:rPr lang="en-US" sz="1000" dirty="0" smtClean="0">
                <a:cs typeface="Arial" panose="020B0604020202020204" pitchFamily="34" charset="0"/>
              </a:rPr>
              <a:t>(</a:t>
            </a:r>
            <a:r>
              <a:rPr lang="en-US" sz="1000" dirty="0" err="1" smtClean="0">
                <a:cs typeface="Arial" panose="020B0604020202020204" pitchFamily="34" charset="0"/>
              </a:rPr>
              <a:t>exa</a:t>
            </a:r>
            <a:r>
              <a:rPr lang="en-US" sz="1000" dirty="0" smtClean="0">
                <a:cs typeface="Arial" panose="020B0604020202020204" pitchFamily="34" charset="0"/>
              </a:rPr>
              <a:t>-ready</a:t>
            </a:r>
            <a:r>
              <a:rPr lang="en-US" sz="1000" dirty="0">
                <a:cs typeface="Arial" panose="020B0604020202020204" pitchFamily="34" charset="0"/>
              </a:rPr>
              <a:t>)</a:t>
            </a:r>
          </a:p>
          <a:p>
            <a:pPr marL="177800" indent="-177800" fontAlgn="auto">
              <a:spcBef>
                <a:spcPts val="0"/>
              </a:spcBef>
              <a:spcAft>
                <a:spcPts val="0"/>
              </a:spcAft>
              <a:buFont typeface="Arial" pitchFamily="34" charset="0"/>
              <a:buChar char="•"/>
              <a:defRPr/>
            </a:pPr>
            <a:r>
              <a:rPr lang="en-US" sz="1000" dirty="0">
                <a:cs typeface="Arial" panose="020B0604020202020204" pitchFamily="34" charset="0"/>
              </a:rPr>
              <a:t>Three other Capgemini IP solutions are currently  in internal review</a:t>
            </a:r>
          </a:p>
        </p:txBody>
      </p:sp>
      <p:sp>
        <p:nvSpPr>
          <p:cNvPr id="18" name="Rounded Rectangle 17"/>
          <p:cNvSpPr/>
          <p:nvPr/>
        </p:nvSpPr>
        <p:spPr>
          <a:xfrm>
            <a:off x="6070600" y="5257800"/>
            <a:ext cx="2886075" cy="1000125"/>
          </a:xfrm>
          <a:prstGeom prst="roundRect">
            <a:avLst>
              <a:gd name="adj" fmla="val 8225"/>
            </a:avLst>
          </a:prstGeom>
          <a:gradFill>
            <a:gsLst>
              <a:gs pos="75000">
                <a:schemeClr val="accent2"/>
              </a:gs>
              <a:gs pos="100000">
                <a:schemeClr val="accent4"/>
              </a:gs>
            </a:gsLst>
            <a:lin ang="16200000" scaled="1"/>
          </a:gradFill>
          <a:ln w="12700">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eaLnBrk="0" hangingPunct="0">
              <a:spcAft>
                <a:spcPts val="0"/>
              </a:spcAft>
              <a:buClr>
                <a:schemeClr val="accent2"/>
              </a:buClr>
              <a:defRPr/>
            </a:pPr>
            <a:r>
              <a:rPr lang="en-US" sz="1200" b="1" dirty="0">
                <a:solidFill>
                  <a:schemeClr val="bg1"/>
                </a:solidFill>
                <a:cs typeface="Arial" pitchFamily="34" charset="0"/>
              </a:rPr>
              <a:t>BIM</a:t>
            </a:r>
          </a:p>
          <a:p>
            <a:pPr marL="177800" indent="-177800" fontAlgn="ctr">
              <a:spcBef>
                <a:spcPts val="0"/>
              </a:spcBef>
              <a:spcAft>
                <a:spcPts val="0"/>
              </a:spcAft>
              <a:buFont typeface="Arial" pitchFamily="34" charset="0"/>
              <a:buChar char="•"/>
              <a:defRPr/>
            </a:pPr>
            <a:r>
              <a:rPr lang="en-US" sz="1000" dirty="0">
                <a:cs typeface="Arial" panose="020B0604020202020204" pitchFamily="34" charset="0"/>
              </a:rPr>
              <a:t>Core OBIEE and BI Applications</a:t>
            </a:r>
          </a:p>
          <a:p>
            <a:pPr marL="177800" indent="-177800" fontAlgn="ctr">
              <a:spcBef>
                <a:spcPts val="0"/>
              </a:spcBef>
              <a:spcAft>
                <a:spcPts val="0"/>
              </a:spcAft>
              <a:buFont typeface="Arial" pitchFamily="34" charset="0"/>
              <a:buChar char="•"/>
              <a:defRPr/>
            </a:pPr>
            <a:r>
              <a:rPr lang="en-US" sz="1000" dirty="0">
                <a:cs typeface="Arial" panose="020B0604020202020204" pitchFamily="34" charset="0"/>
              </a:rPr>
              <a:t>BI Service Center</a:t>
            </a:r>
          </a:p>
          <a:p>
            <a:pPr marL="177800" indent="-177800" fontAlgn="ctr">
              <a:spcBef>
                <a:spcPts val="0"/>
              </a:spcBef>
              <a:spcAft>
                <a:spcPts val="0"/>
              </a:spcAft>
              <a:buFont typeface="Arial" pitchFamily="34" charset="0"/>
              <a:buChar char="•"/>
              <a:defRPr/>
            </a:pPr>
            <a:r>
              <a:rPr lang="en-US" sz="1000" dirty="0">
                <a:cs typeface="Arial" panose="020B0604020202020204" pitchFamily="34" charset="0"/>
              </a:rPr>
              <a:t>Roadmap to 12c and Big Data </a:t>
            </a:r>
          </a:p>
          <a:p>
            <a:pPr marL="177800" indent="-177800" fontAlgn="ctr">
              <a:spcBef>
                <a:spcPts val="0"/>
              </a:spcBef>
              <a:spcAft>
                <a:spcPts val="0"/>
              </a:spcAft>
              <a:buFont typeface="Arial" pitchFamily="34" charset="0"/>
              <a:buChar char="•"/>
              <a:defRPr/>
            </a:pPr>
            <a:r>
              <a:rPr lang="en-US" sz="1000" dirty="0">
                <a:cs typeface="Arial" panose="020B0604020202020204" pitchFamily="34" charset="0"/>
              </a:rPr>
              <a:t>Asset Analytics</a:t>
            </a:r>
          </a:p>
          <a:p>
            <a:pPr marL="114300" indent="-114300">
              <a:spcAft>
                <a:spcPts val="0"/>
              </a:spcAft>
              <a:buClr>
                <a:schemeClr val="bg1"/>
              </a:buClr>
              <a:buFont typeface="Wingdings" pitchFamily="2" charset="2"/>
              <a:buChar char="§"/>
              <a:defRPr/>
            </a:pPr>
            <a:endParaRPr lang="en-US" sz="1000" dirty="0">
              <a:solidFill>
                <a:schemeClr val="bg1"/>
              </a:solidFill>
              <a:cs typeface="Arial" pitchFamily="34" charset="0"/>
            </a:endParaRPr>
          </a:p>
        </p:txBody>
      </p:sp>
      <p:sp>
        <p:nvSpPr>
          <p:cNvPr id="17" name="Right Arrow 16"/>
          <p:cNvSpPr/>
          <p:nvPr/>
        </p:nvSpPr>
        <p:spPr>
          <a:xfrm>
            <a:off x="3960813" y="5218113"/>
            <a:ext cx="1092200" cy="26828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dirty="0">
              <a:cs typeface="Arial"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p:txBody>
          <a:bodyPr/>
          <a:lstStyle/>
          <a:p>
            <a:r>
              <a:rPr lang="en-US" sz="2000" dirty="0" smtClean="0"/>
              <a:t>Oracle Solution Center – Industry Focus</a:t>
            </a:r>
            <a:endParaRPr lang="en-US" sz="2000" dirty="0"/>
          </a:p>
        </p:txBody>
      </p:sp>
      <p:sp>
        <p:nvSpPr>
          <p:cNvPr id="28" name="Rounded Rectangle 27"/>
          <p:cNvSpPr/>
          <p:nvPr/>
        </p:nvSpPr>
        <p:spPr>
          <a:xfrm>
            <a:off x="215620" y="980728"/>
            <a:ext cx="8748868" cy="2634578"/>
          </a:xfrm>
          <a:prstGeom prst="roundRect">
            <a:avLst/>
          </a:prstGeom>
          <a:gradFill>
            <a:gsLst>
              <a:gs pos="0">
                <a:schemeClr val="accent4"/>
              </a:gs>
              <a:gs pos="27000">
                <a:schemeClr val="accent4">
                  <a:lumMod val="20000"/>
                  <a:lumOff val="8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30" name="TextBox 29"/>
          <p:cNvSpPr txBox="1"/>
          <p:nvPr/>
        </p:nvSpPr>
        <p:spPr>
          <a:xfrm>
            <a:off x="664936" y="1031834"/>
            <a:ext cx="5455235" cy="307777"/>
          </a:xfrm>
          <a:prstGeom prst="rect">
            <a:avLst/>
          </a:prstGeom>
          <a:noFill/>
        </p:spPr>
        <p:txBody>
          <a:bodyPr wrap="square" rtlCol="0">
            <a:spAutoFit/>
          </a:bodyPr>
          <a:lstStyle/>
          <a:p>
            <a:pPr>
              <a:spcAft>
                <a:spcPts val="600"/>
              </a:spcAft>
            </a:pPr>
            <a:r>
              <a:rPr lang="en-US" sz="1400" b="1" dirty="0" smtClean="0">
                <a:solidFill>
                  <a:schemeClr val="bg1"/>
                </a:solidFill>
                <a:latin typeface="Arial" pitchFamily="34" charset="0"/>
                <a:cs typeface="Arial" pitchFamily="34" charset="0"/>
              </a:rPr>
              <a:t>Industry Solutions (CapgeminiDIRECT)</a:t>
            </a:r>
          </a:p>
        </p:txBody>
      </p:sp>
      <p:sp>
        <p:nvSpPr>
          <p:cNvPr id="45" name="Freeform 44"/>
          <p:cNvSpPr/>
          <p:nvPr/>
        </p:nvSpPr>
        <p:spPr>
          <a:xfrm>
            <a:off x="378520" y="1318619"/>
            <a:ext cx="4143948" cy="979069"/>
          </a:xfrm>
          <a:custGeom>
            <a:avLst/>
            <a:gdLst>
              <a:gd name="connsiteX0" fmla="*/ 0 w 4143948"/>
              <a:gd name="connsiteY0" fmla="*/ 97907 h 979069"/>
              <a:gd name="connsiteX1" fmla="*/ 28676 w 4143948"/>
              <a:gd name="connsiteY1" fmla="*/ 28676 h 979069"/>
              <a:gd name="connsiteX2" fmla="*/ 97907 w 4143948"/>
              <a:gd name="connsiteY2" fmla="*/ 0 h 979069"/>
              <a:gd name="connsiteX3" fmla="*/ 4046041 w 4143948"/>
              <a:gd name="connsiteY3" fmla="*/ 0 h 979069"/>
              <a:gd name="connsiteX4" fmla="*/ 4115272 w 4143948"/>
              <a:gd name="connsiteY4" fmla="*/ 28676 h 979069"/>
              <a:gd name="connsiteX5" fmla="*/ 4143948 w 4143948"/>
              <a:gd name="connsiteY5" fmla="*/ 97907 h 979069"/>
              <a:gd name="connsiteX6" fmla="*/ 4143948 w 4143948"/>
              <a:gd name="connsiteY6" fmla="*/ 881162 h 979069"/>
              <a:gd name="connsiteX7" fmla="*/ 4115272 w 4143948"/>
              <a:gd name="connsiteY7" fmla="*/ 950393 h 979069"/>
              <a:gd name="connsiteX8" fmla="*/ 4046041 w 4143948"/>
              <a:gd name="connsiteY8" fmla="*/ 979069 h 979069"/>
              <a:gd name="connsiteX9" fmla="*/ 97907 w 4143948"/>
              <a:gd name="connsiteY9" fmla="*/ 979069 h 979069"/>
              <a:gd name="connsiteX10" fmla="*/ 28676 w 4143948"/>
              <a:gd name="connsiteY10" fmla="*/ 950393 h 979069"/>
              <a:gd name="connsiteX11" fmla="*/ 0 w 4143948"/>
              <a:gd name="connsiteY11" fmla="*/ 881162 h 979069"/>
              <a:gd name="connsiteX12" fmla="*/ 0 w 4143948"/>
              <a:gd name="connsiteY12" fmla="*/ 97907 h 9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43948" h="979069">
                <a:moveTo>
                  <a:pt x="0" y="97907"/>
                </a:moveTo>
                <a:cubicBezTo>
                  <a:pt x="0" y="71940"/>
                  <a:pt x="10315" y="47037"/>
                  <a:pt x="28676" y="28676"/>
                </a:cubicBezTo>
                <a:cubicBezTo>
                  <a:pt x="47037" y="10315"/>
                  <a:pt x="71940" y="0"/>
                  <a:pt x="97907" y="0"/>
                </a:cubicBezTo>
                <a:lnTo>
                  <a:pt x="4046041" y="0"/>
                </a:lnTo>
                <a:cubicBezTo>
                  <a:pt x="4072008" y="0"/>
                  <a:pt x="4096911" y="10315"/>
                  <a:pt x="4115272" y="28676"/>
                </a:cubicBezTo>
                <a:cubicBezTo>
                  <a:pt x="4133633" y="47037"/>
                  <a:pt x="4143948" y="71940"/>
                  <a:pt x="4143948" y="97907"/>
                </a:cubicBezTo>
                <a:lnTo>
                  <a:pt x="4143948" y="881162"/>
                </a:lnTo>
                <a:cubicBezTo>
                  <a:pt x="4143948" y="907129"/>
                  <a:pt x="4133633" y="932032"/>
                  <a:pt x="4115272" y="950393"/>
                </a:cubicBezTo>
                <a:cubicBezTo>
                  <a:pt x="4096911" y="968754"/>
                  <a:pt x="4072008" y="979069"/>
                  <a:pt x="4046041" y="979069"/>
                </a:cubicBezTo>
                <a:lnTo>
                  <a:pt x="97907" y="979069"/>
                </a:lnTo>
                <a:cubicBezTo>
                  <a:pt x="71940" y="979069"/>
                  <a:pt x="47037" y="968754"/>
                  <a:pt x="28676" y="950393"/>
                </a:cubicBezTo>
                <a:cubicBezTo>
                  <a:pt x="10315" y="932032"/>
                  <a:pt x="0" y="907129"/>
                  <a:pt x="0" y="881162"/>
                </a:cubicBezTo>
                <a:lnTo>
                  <a:pt x="0" y="97907"/>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968606" tIns="41910" rIns="41911" bIns="41910" numCol="1" spcCol="1270" anchor="ctr" anchorCtr="0">
            <a:noAutofit/>
          </a:bodyPr>
          <a:lstStyle/>
          <a:p>
            <a:pPr lvl="0" algn="l" defTabSz="488950">
              <a:lnSpc>
                <a:spcPct val="90000"/>
              </a:lnSpc>
              <a:spcBef>
                <a:spcPct val="0"/>
              </a:spcBef>
              <a:spcAft>
                <a:spcPct val="35000"/>
              </a:spcAft>
            </a:pPr>
            <a:r>
              <a:rPr lang="en-US" sz="1100" b="1" kern="1200" dirty="0" smtClean="0">
                <a:solidFill>
                  <a:schemeClr val="accent1"/>
                </a:solidFill>
              </a:rPr>
              <a:t>EnergyDIRECT</a:t>
            </a:r>
          </a:p>
          <a:p>
            <a:pPr lvl="0" algn="l" defTabSz="488950">
              <a:lnSpc>
                <a:spcPct val="90000"/>
              </a:lnSpc>
              <a:spcBef>
                <a:spcPct val="0"/>
              </a:spcBef>
              <a:spcAft>
                <a:spcPct val="35000"/>
              </a:spcAft>
            </a:pPr>
            <a:endParaRPr lang="en-US" sz="1100" b="1" kern="1200" dirty="0" smtClean="0">
              <a:solidFill>
                <a:schemeClr val="accent1"/>
              </a:solidFill>
            </a:endParaRPr>
          </a:p>
          <a:p>
            <a:pPr lvl="0" algn="l" defTabSz="488950">
              <a:lnSpc>
                <a:spcPct val="90000"/>
              </a:lnSpc>
              <a:spcBef>
                <a:spcPct val="0"/>
              </a:spcBef>
              <a:spcAft>
                <a:spcPct val="35000"/>
              </a:spcAft>
            </a:pPr>
            <a:endParaRPr lang="en-US" sz="1100" b="1" kern="1200" dirty="0" smtClean="0">
              <a:solidFill>
                <a:schemeClr val="accent1"/>
              </a:solidFill>
            </a:endParaRPr>
          </a:p>
          <a:p>
            <a:pPr lvl="0" algn="l" defTabSz="488950">
              <a:lnSpc>
                <a:spcPct val="90000"/>
              </a:lnSpc>
              <a:spcBef>
                <a:spcPct val="0"/>
              </a:spcBef>
              <a:spcAft>
                <a:spcPct val="35000"/>
              </a:spcAft>
            </a:pPr>
            <a:endParaRPr lang="en-US" sz="1100" b="1" kern="1200" dirty="0">
              <a:solidFill>
                <a:schemeClr val="accent1"/>
              </a:solidFill>
            </a:endParaRPr>
          </a:p>
        </p:txBody>
      </p:sp>
      <p:sp>
        <p:nvSpPr>
          <p:cNvPr id="46" name="Rounded Rectangle 45"/>
          <p:cNvSpPr/>
          <p:nvPr/>
        </p:nvSpPr>
        <p:spPr>
          <a:xfrm>
            <a:off x="476426" y="1416525"/>
            <a:ext cx="828789" cy="783255"/>
          </a:xfrm>
          <a:prstGeom prst="roundRect">
            <a:avLst>
              <a:gd name="adj" fmla="val 10000"/>
            </a:avLst>
          </a:prstGeom>
          <a:blipFill rotWithShape="0">
            <a:blip r:embed="rId3" cstate="print"/>
            <a:stretch>
              <a:fillRect/>
            </a:stretch>
          </a:blipFill>
        </p:spPr>
        <p:style>
          <a:lnRef idx="1">
            <a:schemeClr val="lt1">
              <a:hueOff val="0"/>
              <a:satOff val="0"/>
              <a:lumOff val="0"/>
              <a:alphaOff val="0"/>
            </a:schemeClr>
          </a:lnRef>
          <a:fillRef idx="1">
            <a:scrgbClr r="0" g="0" b="0"/>
          </a:fillRef>
          <a:effectRef idx="1">
            <a:schemeClr val="accent2">
              <a:tint val="50000"/>
              <a:hueOff val="0"/>
              <a:satOff val="0"/>
              <a:lumOff val="0"/>
              <a:alphaOff val="0"/>
            </a:schemeClr>
          </a:effectRef>
          <a:fontRef idx="minor">
            <a:schemeClr val="lt1">
              <a:hueOff val="0"/>
              <a:satOff val="0"/>
              <a:lumOff val="0"/>
              <a:alphaOff val="0"/>
            </a:schemeClr>
          </a:fontRef>
        </p:style>
      </p:sp>
      <p:sp>
        <p:nvSpPr>
          <p:cNvPr id="47" name="Freeform 46"/>
          <p:cNvSpPr/>
          <p:nvPr/>
        </p:nvSpPr>
        <p:spPr>
          <a:xfrm>
            <a:off x="378520" y="2395595"/>
            <a:ext cx="4143948" cy="979069"/>
          </a:xfrm>
          <a:custGeom>
            <a:avLst/>
            <a:gdLst>
              <a:gd name="connsiteX0" fmla="*/ 0 w 4143948"/>
              <a:gd name="connsiteY0" fmla="*/ 97907 h 979069"/>
              <a:gd name="connsiteX1" fmla="*/ 28676 w 4143948"/>
              <a:gd name="connsiteY1" fmla="*/ 28676 h 979069"/>
              <a:gd name="connsiteX2" fmla="*/ 97907 w 4143948"/>
              <a:gd name="connsiteY2" fmla="*/ 0 h 979069"/>
              <a:gd name="connsiteX3" fmla="*/ 4046041 w 4143948"/>
              <a:gd name="connsiteY3" fmla="*/ 0 h 979069"/>
              <a:gd name="connsiteX4" fmla="*/ 4115272 w 4143948"/>
              <a:gd name="connsiteY4" fmla="*/ 28676 h 979069"/>
              <a:gd name="connsiteX5" fmla="*/ 4143948 w 4143948"/>
              <a:gd name="connsiteY5" fmla="*/ 97907 h 979069"/>
              <a:gd name="connsiteX6" fmla="*/ 4143948 w 4143948"/>
              <a:gd name="connsiteY6" fmla="*/ 881162 h 979069"/>
              <a:gd name="connsiteX7" fmla="*/ 4115272 w 4143948"/>
              <a:gd name="connsiteY7" fmla="*/ 950393 h 979069"/>
              <a:gd name="connsiteX8" fmla="*/ 4046041 w 4143948"/>
              <a:gd name="connsiteY8" fmla="*/ 979069 h 979069"/>
              <a:gd name="connsiteX9" fmla="*/ 97907 w 4143948"/>
              <a:gd name="connsiteY9" fmla="*/ 979069 h 979069"/>
              <a:gd name="connsiteX10" fmla="*/ 28676 w 4143948"/>
              <a:gd name="connsiteY10" fmla="*/ 950393 h 979069"/>
              <a:gd name="connsiteX11" fmla="*/ 0 w 4143948"/>
              <a:gd name="connsiteY11" fmla="*/ 881162 h 979069"/>
              <a:gd name="connsiteX12" fmla="*/ 0 w 4143948"/>
              <a:gd name="connsiteY12" fmla="*/ 97907 h 9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43948" h="979069">
                <a:moveTo>
                  <a:pt x="0" y="97907"/>
                </a:moveTo>
                <a:cubicBezTo>
                  <a:pt x="0" y="71940"/>
                  <a:pt x="10315" y="47037"/>
                  <a:pt x="28676" y="28676"/>
                </a:cubicBezTo>
                <a:cubicBezTo>
                  <a:pt x="47037" y="10315"/>
                  <a:pt x="71940" y="0"/>
                  <a:pt x="97907" y="0"/>
                </a:cubicBezTo>
                <a:lnTo>
                  <a:pt x="4046041" y="0"/>
                </a:lnTo>
                <a:cubicBezTo>
                  <a:pt x="4072008" y="0"/>
                  <a:pt x="4096911" y="10315"/>
                  <a:pt x="4115272" y="28676"/>
                </a:cubicBezTo>
                <a:cubicBezTo>
                  <a:pt x="4133633" y="47037"/>
                  <a:pt x="4143948" y="71940"/>
                  <a:pt x="4143948" y="97907"/>
                </a:cubicBezTo>
                <a:lnTo>
                  <a:pt x="4143948" y="881162"/>
                </a:lnTo>
                <a:cubicBezTo>
                  <a:pt x="4143948" y="907129"/>
                  <a:pt x="4133633" y="932032"/>
                  <a:pt x="4115272" y="950393"/>
                </a:cubicBezTo>
                <a:cubicBezTo>
                  <a:pt x="4096911" y="968754"/>
                  <a:pt x="4072008" y="979069"/>
                  <a:pt x="4046041" y="979069"/>
                </a:cubicBezTo>
                <a:lnTo>
                  <a:pt x="97907" y="979069"/>
                </a:lnTo>
                <a:cubicBezTo>
                  <a:pt x="71940" y="979069"/>
                  <a:pt x="47037" y="968754"/>
                  <a:pt x="28676" y="950393"/>
                </a:cubicBezTo>
                <a:cubicBezTo>
                  <a:pt x="10315" y="932032"/>
                  <a:pt x="0" y="907129"/>
                  <a:pt x="0" y="881162"/>
                </a:cubicBezTo>
                <a:lnTo>
                  <a:pt x="0" y="97907"/>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spcFirstLastPara="0" vert="horz" wrap="square" lIns="968606" tIns="41910" rIns="41911" bIns="41910" numCol="1" spcCol="1270" anchor="ctr" anchorCtr="0">
            <a:noAutofit/>
          </a:bodyPr>
          <a:lstStyle/>
          <a:p>
            <a:pPr lvl="0" algn="l" defTabSz="488950">
              <a:lnSpc>
                <a:spcPct val="90000"/>
              </a:lnSpc>
              <a:spcBef>
                <a:spcPct val="0"/>
              </a:spcBef>
              <a:spcAft>
                <a:spcPct val="35000"/>
              </a:spcAft>
            </a:pPr>
            <a:r>
              <a:rPr lang="en-US" sz="1100" b="1" kern="1200" dirty="0" smtClean="0">
                <a:solidFill>
                  <a:schemeClr val="accent1"/>
                </a:solidFill>
              </a:rPr>
              <a:t>MfgDIRECT</a:t>
            </a:r>
          </a:p>
          <a:p>
            <a:pPr lvl="0" algn="l" defTabSz="488950">
              <a:lnSpc>
                <a:spcPct val="90000"/>
              </a:lnSpc>
              <a:spcBef>
                <a:spcPct val="0"/>
              </a:spcBef>
              <a:spcAft>
                <a:spcPct val="35000"/>
              </a:spcAft>
            </a:pPr>
            <a:endParaRPr lang="en-US" sz="1100" b="1" kern="1200" dirty="0" smtClean="0">
              <a:solidFill>
                <a:schemeClr val="accent1"/>
              </a:solidFill>
            </a:endParaRPr>
          </a:p>
          <a:p>
            <a:pPr lvl="0" algn="l" defTabSz="488950">
              <a:lnSpc>
                <a:spcPct val="90000"/>
              </a:lnSpc>
              <a:spcBef>
                <a:spcPct val="0"/>
              </a:spcBef>
              <a:spcAft>
                <a:spcPct val="35000"/>
              </a:spcAft>
            </a:pPr>
            <a:endParaRPr lang="en-US" sz="1100" b="1" kern="1200" dirty="0" smtClean="0">
              <a:solidFill>
                <a:schemeClr val="accent1"/>
              </a:solidFill>
            </a:endParaRPr>
          </a:p>
          <a:p>
            <a:pPr lvl="0" algn="l" defTabSz="488950">
              <a:lnSpc>
                <a:spcPct val="90000"/>
              </a:lnSpc>
              <a:spcBef>
                <a:spcPct val="0"/>
              </a:spcBef>
              <a:spcAft>
                <a:spcPct val="35000"/>
              </a:spcAft>
            </a:pPr>
            <a:endParaRPr lang="en-US" sz="1100" b="1" kern="1200" dirty="0">
              <a:solidFill>
                <a:schemeClr val="accent1"/>
              </a:solidFill>
            </a:endParaRPr>
          </a:p>
        </p:txBody>
      </p:sp>
      <p:sp>
        <p:nvSpPr>
          <p:cNvPr id="48" name="Rounded Rectangle 47"/>
          <p:cNvSpPr/>
          <p:nvPr/>
        </p:nvSpPr>
        <p:spPr>
          <a:xfrm>
            <a:off x="476426" y="2493502"/>
            <a:ext cx="828789" cy="783255"/>
          </a:xfrm>
          <a:prstGeom prst="roundRect">
            <a:avLst>
              <a:gd name="adj" fmla="val 10000"/>
            </a:avLst>
          </a:prstGeom>
          <a:blipFill rotWithShape="0">
            <a:blip r:embed="rId4" cstate="print"/>
            <a:stretch>
              <a:fillRect/>
            </a:stretch>
          </a:blipFill>
        </p:spPr>
        <p:style>
          <a:lnRef idx="1">
            <a:schemeClr val="lt1">
              <a:hueOff val="0"/>
              <a:satOff val="0"/>
              <a:lumOff val="0"/>
              <a:alphaOff val="0"/>
            </a:schemeClr>
          </a:lnRef>
          <a:fillRef idx="1">
            <a:scrgbClr r="0" g="0" b="0"/>
          </a:fillRef>
          <a:effectRef idx="1">
            <a:schemeClr val="accent3">
              <a:tint val="50000"/>
              <a:hueOff val="0"/>
              <a:satOff val="0"/>
              <a:lumOff val="0"/>
              <a:alphaOff val="0"/>
            </a:schemeClr>
          </a:effectRef>
          <a:fontRef idx="minor">
            <a:schemeClr val="lt1">
              <a:hueOff val="0"/>
              <a:satOff val="0"/>
              <a:lumOff val="0"/>
              <a:alphaOff val="0"/>
            </a:schemeClr>
          </a:fontRef>
        </p:style>
      </p:sp>
      <p:sp>
        <p:nvSpPr>
          <p:cNvPr id="49" name="Freeform 48"/>
          <p:cNvSpPr/>
          <p:nvPr/>
        </p:nvSpPr>
        <p:spPr>
          <a:xfrm>
            <a:off x="378520" y="3472572"/>
            <a:ext cx="4143948" cy="979069"/>
          </a:xfrm>
          <a:custGeom>
            <a:avLst/>
            <a:gdLst>
              <a:gd name="connsiteX0" fmla="*/ 0 w 4143948"/>
              <a:gd name="connsiteY0" fmla="*/ 97907 h 979069"/>
              <a:gd name="connsiteX1" fmla="*/ 28676 w 4143948"/>
              <a:gd name="connsiteY1" fmla="*/ 28676 h 979069"/>
              <a:gd name="connsiteX2" fmla="*/ 97907 w 4143948"/>
              <a:gd name="connsiteY2" fmla="*/ 0 h 979069"/>
              <a:gd name="connsiteX3" fmla="*/ 4046041 w 4143948"/>
              <a:gd name="connsiteY3" fmla="*/ 0 h 979069"/>
              <a:gd name="connsiteX4" fmla="*/ 4115272 w 4143948"/>
              <a:gd name="connsiteY4" fmla="*/ 28676 h 979069"/>
              <a:gd name="connsiteX5" fmla="*/ 4143948 w 4143948"/>
              <a:gd name="connsiteY5" fmla="*/ 97907 h 979069"/>
              <a:gd name="connsiteX6" fmla="*/ 4143948 w 4143948"/>
              <a:gd name="connsiteY6" fmla="*/ 881162 h 979069"/>
              <a:gd name="connsiteX7" fmla="*/ 4115272 w 4143948"/>
              <a:gd name="connsiteY7" fmla="*/ 950393 h 979069"/>
              <a:gd name="connsiteX8" fmla="*/ 4046041 w 4143948"/>
              <a:gd name="connsiteY8" fmla="*/ 979069 h 979069"/>
              <a:gd name="connsiteX9" fmla="*/ 97907 w 4143948"/>
              <a:gd name="connsiteY9" fmla="*/ 979069 h 979069"/>
              <a:gd name="connsiteX10" fmla="*/ 28676 w 4143948"/>
              <a:gd name="connsiteY10" fmla="*/ 950393 h 979069"/>
              <a:gd name="connsiteX11" fmla="*/ 0 w 4143948"/>
              <a:gd name="connsiteY11" fmla="*/ 881162 h 979069"/>
              <a:gd name="connsiteX12" fmla="*/ 0 w 4143948"/>
              <a:gd name="connsiteY12" fmla="*/ 97907 h 9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43948" h="979069">
                <a:moveTo>
                  <a:pt x="0" y="97907"/>
                </a:moveTo>
                <a:cubicBezTo>
                  <a:pt x="0" y="71940"/>
                  <a:pt x="10315" y="47037"/>
                  <a:pt x="28676" y="28676"/>
                </a:cubicBezTo>
                <a:cubicBezTo>
                  <a:pt x="47037" y="10315"/>
                  <a:pt x="71940" y="0"/>
                  <a:pt x="97907" y="0"/>
                </a:cubicBezTo>
                <a:lnTo>
                  <a:pt x="4046041" y="0"/>
                </a:lnTo>
                <a:cubicBezTo>
                  <a:pt x="4072008" y="0"/>
                  <a:pt x="4096911" y="10315"/>
                  <a:pt x="4115272" y="28676"/>
                </a:cubicBezTo>
                <a:cubicBezTo>
                  <a:pt x="4133633" y="47037"/>
                  <a:pt x="4143948" y="71940"/>
                  <a:pt x="4143948" y="97907"/>
                </a:cubicBezTo>
                <a:lnTo>
                  <a:pt x="4143948" y="881162"/>
                </a:lnTo>
                <a:cubicBezTo>
                  <a:pt x="4143948" y="907129"/>
                  <a:pt x="4133633" y="932032"/>
                  <a:pt x="4115272" y="950393"/>
                </a:cubicBezTo>
                <a:cubicBezTo>
                  <a:pt x="4096911" y="968754"/>
                  <a:pt x="4072008" y="979069"/>
                  <a:pt x="4046041" y="979069"/>
                </a:cubicBezTo>
                <a:lnTo>
                  <a:pt x="97907" y="979069"/>
                </a:lnTo>
                <a:cubicBezTo>
                  <a:pt x="71940" y="979069"/>
                  <a:pt x="47037" y="968754"/>
                  <a:pt x="28676" y="950393"/>
                </a:cubicBezTo>
                <a:cubicBezTo>
                  <a:pt x="10315" y="932032"/>
                  <a:pt x="0" y="907129"/>
                  <a:pt x="0" y="881162"/>
                </a:cubicBezTo>
                <a:lnTo>
                  <a:pt x="0" y="97907"/>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txBody>
          <a:bodyPr spcFirstLastPara="0" vert="horz" wrap="square" lIns="968606" tIns="41910" rIns="41911" bIns="41910" numCol="1" spcCol="1270" anchor="ctr" anchorCtr="0">
            <a:noAutofit/>
          </a:bodyPr>
          <a:lstStyle/>
          <a:p>
            <a:pPr lvl="0" algn="l" defTabSz="488950">
              <a:lnSpc>
                <a:spcPct val="90000"/>
              </a:lnSpc>
              <a:spcBef>
                <a:spcPct val="0"/>
              </a:spcBef>
              <a:spcAft>
                <a:spcPct val="35000"/>
              </a:spcAft>
            </a:pPr>
            <a:r>
              <a:rPr lang="en-US" sz="1100" b="1" kern="1200" dirty="0" smtClean="0">
                <a:solidFill>
                  <a:schemeClr val="accent1"/>
                </a:solidFill>
              </a:rPr>
              <a:t>FSDIRECT</a:t>
            </a:r>
          </a:p>
          <a:p>
            <a:pPr lvl="0" algn="l" defTabSz="488950">
              <a:lnSpc>
                <a:spcPct val="90000"/>
              </a:lnSpc>
              <a:spcBef>
                <a:spcPct val="0"/>
              </a:spcBef>
              <a:spcAft>
                <a:spcPct val="35000"/>
              </a:spcAft>
            </a:pPr>
            <a:endParaRPr lang="en-US" sz="1100" b="1" kern="1200" dirty="0" smtClean="0">
              <a:solidFill>
                <a:schemeClr val="accent1"/>
              </a:solidFill>
            </a:endParaRPr>
          </a:p>
          <a:p>
            <a:pPr lvl="0" algn="l" defTabSz="488950">
              <a:lnSpc>
                <a:spcPct val="90000"/>
              </a:lnSpc>
              <a:spcBef>
                <a:spcPct val="0"/>
              </a:spcBef>
              <a:spcAft>
                <a:spcPct val="35000"/>
              </a:spcAft>
            </a:pPr>
            <a:endParaRPr lang="en-US" sz="1100" b="1" kern="1200" dirty="0" smtClean="0">
              <a:solidFill>
                <a:schemeClr val="accent1"/>
              </a:solidFill>
            </a:endParaRPr>
          </a:p>
          <a:p>
            <a:pPr lvl="0" algn="l" defTabSz="488950">
              <a:lnSpc>
                <a:spcPct val="90000"/>
              </a:lnSpc>
              <a:spcBef>
                <a:spcPct val="0"/>
              </a:spcBef>
              <a:spcAft>
                <a:spcPct val="35000"/>
              </a:spcAft>
            </a:pPr>
            <a:r>
              <a:rPr lang="en-US" sz="800" kern="1200" dirty="0" smtClean="0"/>
              <a:t>.</a:t>
            </a:r>
            <a:endParaRPr lang="en-US" sz="1100" b="1" kern="1200" dirty="0" smtClean="0">
              <a:solidFill>
                <a:schemeClr val="accent1"/>
              </a:solidFill>
            </a:endParaRPr>
          </a:p>
        </p:txBody>
      </p:sp>
      <p:sp>
        <p:nvSpPr>
          <p:cNvPr id="50" name="Rounded Rectangle 49"/>
          <p:cNvSpPr/>
          <p:nvPr/>
        </p:nvSpPr>
        <p:spPr>
          <a:xfrm>
            <a:off x="476426" y="3570479"/>
            <a:ext cx="828789" cy="783255"/>
          </a:xfrm>
          <a:prstGeom prst="roundRect">
            <a:avLst>
              <a:gd name="adj" fmla="val 10000"/>
            </a:avLst>
          </a:prstGeom>
          <a:blipFill rotWithShape="0">
            <a:blip r:embed="rId5" cstate="print"/>
            <a:stretch>
              <a:fillRect/>
            </a:stretch>
          </a:blipFill>
        </p:spPr>
        <p:style>
          <a:lnRef idx="1">
            <a:schemeClr val="lt1">
              <a:hueOff val="0"/>
              <a:satOff val="0"/>
              <a:lumOff val="0"/>
              <a:alphaOff val="0"/>
            </a:schemeClr>
          </a:lnRef>
          <a:fillRef idx="1">
            <a:scrgbClr r="0" g="0" b="0"/>
          </a:fillRef>
          <a:effectRef idx="1">
            <a:schemeClr val="accent4">
              <a:tint val="50000"/>
              <a:hueOff val="0"/>
              <a:satOff val="0"/>
              <a:lumOff val="0"/>
              <a:alphaOff val="0"/>
            </a:schemeClr>
          </a:effectRef>
          <a:fontRef idx="minor">
            <a:schemeClr val="lt1">
              <a:hueOff val="0"/>
              <a:satOff val="0"/>
              <a:lumOff val="0"/>
              <a:alphaOff val="0"/>
            </a:schemeClr>
          </a:fontRef>
        </p:style>
      </p:sp>
      <p:sp>
        <p:nvSpPr>
          <p:cNvPr id="51" name="Freeform 50"/>
          <p:cNvSpPr/>
          <p:nvPr/>
        </p:nvSpPr>
        <p:spPr>
          <a:xfrm>
            <a:off x="378519" y="4549549"/>
            <a:ext cx="8428423" cy="979069"/>
          </a:xfrm>
          <a:custGeom>
            <a:avLst/>
            <a:gdLst>
              <a:gd name="connsiteX0" fmla="*/ 0 w 4143948"/>
              <a:gd name="connsiteY0" fmla="*/ 97907 h 979069"/>
              <a:gd name="connsiteX1" fmla="*/ 28676 w 4143948"/>
              <a:gd name="connsiteY1" fmla="*/ 28676 h 979069"/>
              <a:gd name="connsiteX2" fmla="*/ 97907 w 4143948"/>
              <a:gd name="connsiteY2" fmla="*/ 0 h 979069"/>
              <a:gd name="connsiteX3" fmla="*/ 4046041 w 4143948"/>
              <a:gd name="connsiteY3" fmla="*/ 0 h 979069"/>
              <a:gd name="connsiteX4" fmla="*/ 4115272 w 4143948"/>
              <a:gd name="connsiteY4" fmla="*/ 28676 h 979069"/>
              <a:gd name="connsiteX5" fmla="*/ 4143948 w 4143948"/>
              <a:gd name="connsiteY5" fmla="*/ 97907 h 979069"/>
              <a:gd name="connsiteX6" fmla="*/ 4143948 w 4143948"/>
              <a:gd name="connsiteY6" fmla="*/ 881162 h 979069"/>
              <a:gd name="connsiteX7" fmla="*/ 4115272 w 4143948"/>
              <a:gd name="connsiteY7" fmla="*/ 950393 h 979069"/>
              <a:gd name="connsiteX8" fmla="*/ 4046041 w 4143948"/>
              <a:gd name="connsiteY8" fmla="*/ 979069 h 979069"/>
              <a:gd name="connsiteX9" fmla="*/ 97907 w 4143948"/>
              <a:gd name="connsiteY9" fmla="*/ 979069 h 979069"/>
              <a:gd name="connsiteX10" fmla="*/ 28676 w 4143948"/>
              <a:gd name="connsiteY10" fmla="*/ 950393 h 979069"/>
              <a:gd name="connsiteX11" fmla="*/ 0 w 4143948"/>
              <a:gd name="connsiteY11" fmla="*/ 881162 h 979069"/>
              <a:gd name="connsiteX12" fmla="*/ 0 w 4143948"/>
              <a:gd name="connsiteY12" fmla="*/ 97907 h 9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43948" h="979069">
                <a:moveTo>
                  <a:pt x="0" y="97907"/>
                </a:moveTo>
                <a:cubicBezTo>
                  <a:pt x="0" y="71940"/>
                  <a:pt x="10315" y="47037"/>
                  <a:pt x="28676" y="28676"/>
                </a:cubicBezTo>
                <a:cubicBezTo>
                  <a:pt x="47037" y="10315"/>
                  <a:pt x="71940" y="0"/>
                  <a:pt x="97907" y="0"/>
                </a:cubicBezTo>
                <a:lnTo>
                  <a:pt x="4046041" y="0"/>
                </a:lnTo>
                <a:cubicBezTo>
                  <a:pt x="4072008" y="0"/>
                  <a:pt x="4096911" y="10315"/>
                  <a:pt x="4115272" y="28676"/>
                </a:cubicBezTo>
                <a:cubicBezTo>
                  <a:pt x="4133633" y="47037"/>
                  <a:pt x="4143948" y="71940"/>
                  <a:pt x="4143948" y="97907"/>
                </a:cubicBezTo>
                <a:lnTo>
                  <a:pt x="4143948" y="881162"/>
                </a:lnTo>
                <a:cubicBezTo>
                  <a:pt x="4143948" y="907129"/>
                  <a:pt x="4133633" y="932032"/>
                  <a:pt x="4115272" y="950393"/>
                </a:cubicBezTo>
                <a:cubicBezTo>
                  <a:pt x="4096911" y="968754"/>
                  <a:pt x="4072008" y="979069"/>
                  <a:pt x="4046041" y="979069"/>
                </a:cubicBezTo>
                <a:lnTo>
                  <a:pt x="97907" y="979069"/>
                </a:lnTo>
                <a:cubicBezTo>
                  <a:pt x="71940" y="979069"/>
                  <a:pt x="47037" y="968754"/>
                  <a:pt x="28676" y="950393"/>
                </a:cubicBezTo>
                <a:cubicBezTo>
                  <a:pt x="10315" y="932032"/>
                  <a:pt x="0" y="907129"/>
                  <a:pt x="0" y="881162"/>
                </a:cubicBezTo>
                <a:lnTo>
                  <a:pt x="0" y="97907"/>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972416" tIns="45720" rIns="45721" bIns="45720" numCol="1" spcCol="1270" anchor="ctr" anchorCtr="0">
            <a:noAutofit/>
          </a:bodyPr>
          <a:lstStyle/>
          <a:p>
            <a:pPr lvl="0" algn="l" defTabSz="533400">
              <a:lnSpc>
                <a:spcPct val="90000"/>
              </a:lnSpc>
              <a:spcBef>
                <a:spcPct val="0"/>
              </a:spcBef>
              <a:spcAft>
                <a:spcPct val="35000"/>
              </a:spcAft>
            </a:pPr>
            <a:r>
              <a:rPr lang="en-US" sz="1200" b="1" kern="1200" dirty="0" smtClean="0"/>
              <a:t>UtilityDIRECT</a:t>
            </a:r>
          </a:p>
          <a:p>
            <a:pPr lvl="0" algn="l" defTabSz="533400">
              <a:lnSpc>
                <a:spcPct val="90000"/>
              </a:lnSpc>
              <a:spcBef>
                <a:spcPct val="0"/>
              </a:spcBef>
              <a:spcAft>
                <a:spcPct val="35000"/>
              </a:spcAft>
            </a:pPr>
            <a:endParaRPr lang="en-US" sz="1200" kern="1200" dirty="0" smtClean="0"/>
          </a:p>
          <a:p>
            <a:pPr lvl="0" algn="l" defTabSz="533400">
              <a:lnSpc>
                <a:spcPct val="90000"/>
              </a:lnSpc>
              <a:spcBef>
                <a:spcPct val="0"/>
              </a:spcBef>
              <a:spcAft>
                <a:spcPct val="35000"/>
              </a:spcAft>
            </a:pPr>
            <a:endParaRPr lang="en-US" sz="1200" kern="1200" dirty="0" smtClean="0"/>
          </a:p>
          <a:p>
            <a:pPr lvl="0" algn="l" defTabSz="533400">
              <a:lnSpc>
                <a:spcPct val="90000"/>
              </a:lnSpc>
              <a:spcBef>
                <a:spcPct val="0"/>
              </a:spcBef>
              <a:spcAft>
                <a:spcPct val="35000"/>
              </a:spcAft>
            </a:pPr>
            <a:endParaRPr lang="en-US" sz="1200" kern="1200" dirty="0"/>
          </a:p>
        </p:txBody>
      </p:sp>
      <p:sp>
        <p:nvSpPr>
          <p:cNvPr id="52" name="Rounded Rectangle 51"/>
          <p:cNvSpPr/>
          <p:nvPr/>
        </p:nvSpPr>
        <p:spPr>
          <a:xfrm>
            <a:off x="476426" y="4647456"/>
            <a:ext cx="828789" cy="783255"/>
          </a:xfrm>
          <a:prstGeom prst="roundRect">
            <a:avLst>
              <a:gd name="adj" fmla="val 10000"/>
            </a:avLst>
          </a:prstGeom>
          <a:blipFill rotWithShape="0">
            <a:blip r:embed="rId6" cstate="print"/>
            <a:stretch>
              <a:fillRect/>
            </a:stretch>
          </a:blipFill>
        </p:spPr>
        <p:style>
          <a:lnRef idx="1">
            <a:schemeClr val="lt1">
              <a:hueOff val="0"/>
              <a:satOff val="0"/>
              <a:lumOff val="0"/>
              <a:alphaOff val="0"/>
            </a:schemeClr>
          </a:lnRef>
          <a:fillRef idx="1">
            <a:scrgbClr r="0" g="0" b="0"/>
          </a:fillRef>
          <a:effectRef idx="1">
            <a:schemeClr val="accent5">
              <a:tint val="50000"/>
              <a:hueOff val="0"/>
              <a:satOff val="0"/>
              <a:lumOff val="0"/>
              <a:alphaOff val="0"/>
            </a:schemeClr>
          </a:effectRef>
          <a:fontRef idx="minor">
            <a:schemeClr val="lt1">
              <a:hueOff val="0"/>
              <a:satOff val="0"/>
              <a:lumOff val="0"/>
              <a:alphaOff val="0"/>
            </a:schemeClr>
          </a:fontRef>
        </p:style>
      </p:sp>
      <p:graphicFrame>
        <p:nvGraphicFramePr>
          <p:cNvPr id="37" name="Diagram 36"/>
          <p:cNvGraphicFramePr/>
          <p:nvPr/>
        </p:nvGraphicFramePr>
        <p:xfrm>
          <a:off x="4680012" y="1318619"/>
          <a:ext cx="4143948" cy="31089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TextBox 9"/>
          <p:cNvSpPr txBox="1"/>
          <p:nvPr/>
        </p:nvSpPr>
        <p:spPr>
          <a:xfrm>
            <a:off x="1276220" y="1556792"/>
            <a:ext cx="3259776" cy="507831"/>
          </a:xfrm>
          <a:prstGeom prst="rect">
            <a:avLst/>
          </a:prstGeom>
          <a:noFill/>
        </p:spPr>
        <p:txBody>
          <a:bodyPr wrap="square" rtlCol="0">
            <a:spAutoFit/>
          </a:bodyPr>
          <a:lstStyle/>
          <a:p>
            <a:r>
              <a:rPr lang="en-US" sz="900" dirty="0" smtClean="0"/>
              <a:t>A comprehensive solution for Oil and Gas industry which incorporates leading practices developed from our extensive legacy of Capgemini led Oracle implementation</a:t>
            </a:r>
            <a:endParaRPr lang="en-US" sz="900" dirty="0" smtClean="0">
              <a:latin typeface="Arial" pitchFamily="34" charset="0"/>
              <a:cs typeface="Arial" pitchFamily="34" charset="0"/>
            </a:endParaRPr>
          </a:p>
        </p:txBody>
      </p:sp>
      <p:sp>
        <p:nvSpPr>
          <p:cNvPr id="14" name="TextBox 13"/>
          <p:cNvSpPr txBox="1"/>
          <p:nvPr/>
        </p:nvSpPr>
        <p:spPr>
          <a:xfrm>
            <a:off x="5688124" y="1531815"/>
            <a:ext cx="3135836" cy="784830"/>
          </a:xfrm>
          <a:prstGeom prst="rect">
            <a:avLst/>
          </a:prstGeom>
          <a:noFill/>
        </p:spPr>
        <p:txBody>
          <a:bodyPr wrap="square" rtlCol="0">
            <a:spAutoFit/>
          </a:bodyPr>
          <a:lstStyle/>
          <a:p>
            <a:r>
              <a:rPr lang="en-US" sz="900" dirty="0" smtClean="0">
                <a:latin typeface="Arial" pitchFamily="34" charset="0"/>
                <a:cs typeface="Arial" pitchFamily="34" charset="0"/>
              </a:rPr>
              <a:t>The solution caters to multiple industries and provides seamless integration with Oracle EBS/ WMS /OTM application portfolio. This also includes pre-built industry and geography specific leading practices based model</a:t>
            </a:r>
          </a:p>
          <a:p>
            <a:endParaRPr lang="en-US" sz="900" dirty="0" smtClean="0">
              <a:latin typeface="Arial" pitchFamily="34" charset="0"/>
              <a:cs typeface="Arial" pitchFamily="34" charset="0"/>
            </a:endParaRPr>
          </a:p>
        </p:txBody>
      </p:sp>
      <p:sp>
        <p:nvSpPr>
          <p:cNvPr id="23" name="TextBox 22"/>
          <p:cNvSpPr txBox="1"/>
          <p:nvPr/>
        </p:nvSpPr>
        <p:spPr>
          <a:xfrm>
            <a:off x="5704712" y="2650767"/>
            <a:ext cx="3102231" cy="646331"/>
          </a:xfrm>
          <a:prstGeom prst="rect">
            <a:avLst/>
          </a:prstGeom>
          <a:noFill/>
        </p:spPr>
        <p:txBody>
          <a:bodyPr wrap="square" rtlCol="0">
            <a:spAutoFit/>
          </a:bodyPr>
          <a:lstStyle/>
          <a:p>
            <a:pPr>
              <a:spcAft>
                <a:spcPts val="600"/>
              </a:spcAft>
            </a:pPr>
            <a:r>
              <a:rPr lang="en-US" sz="900" dirty="0" smtClean="0">
                <a:latin typeface="Arial" pitchFamily="34" charset="0"/>
                <a:cs typeface="Arial" pitchFamily="34" charset="0"/>
              </a:rPr>
              <a:t>Complete kit for on boarding Government agencies into Oracle Applications. This is ready to use. Currently we are planning for further extension of the solution covering SMIC and Cash Management</a:t>
            </a:r>
          </a:p>
        </p:txBody>
      </p:sp>
      <p:sp>
        <p:nvSpPr>
          <p:cNvPr id="27" name="TextBox 26"/>
          <p:cNvSpPr txBox="1"/>
          <p:nvPr/>
        </p:nvSpPr>
        <p:spPr>
          <a:xfrm>
            <a:off x="1331640" y="3755209"/>
            <a:ext cx="3259771" cy="646331"/>
          </a:xfrm>
          <a:prstGeom prst="rect">
            <a:avLst/>
          </a:prstGeom>
          <a:noFill/>
        </p:spPr>
        <p:txBody>
          <a:bodyPr wrap="square" rtlCol="0">
            <a:spAutoFit/>
          </a:bodyPr>
          <a:lstStyle/>
          <a:p>
            <a:pPr>
              <a:spcAft>
                <a:spcPts val="600"/>
              </a:spcAft>
            </a:pPr>
            <a:r>
              <a:rPr lang="en-US" sz="900" dirty="0" smtClean="0">
                <a:latin typeface="Arial" pitchFamily="34" charset="0"/>
                <a:cs typeface="Arial" pitchFamily="34" charset="0"/>
              </a:rPr>
              <a:t>FAH-OFSAA-GL Integration Solution for Enterprise Risk Management, Governance, Risk &amp; Compliance / FCCM. Phase 1 (T24/Loan products) is released. Working with FS Team for Phase 2</a:t>
            </a:r>
          </a:p>
        </p:txBody>
      </p:sp>
      <p:sp>
        <p:nvSpPr>
          <p:cNvPr id="35" name="TextBox 34"/>
          <p:cNvSpPr txBox="1"/>
          <p:nvPr/>
        </p:nvSpPr>
        <p:spPr>
          <a:xfrm>
            <a:off x="5704712" y="3741354"/>
            <a:ext cx="3119248" cy="646331"/>
          </a:xfrm>
          <a:prstGeom prst="rect">
            <a:avLst/>
          </a:prstGeom>
          <a:noFill/>
        </p:spPr>
        <p:txBody>
          <a:bodyPr wrap="square" rtlCol="0">
            <a:spAutoFit/>
          </a:bodyPr>
          <a:lstStyle/>
          <a:p>
            <a:pPr>
              <a:spcAft>
                <a:spcPts val="600"/>
              </a:spcAft>
            </a:pPr>
            <a:r>
              <a:rPr lang="en-US" sz="900" dirty="0" smtClean="0">
                <a:latin typeface="Arial" pitchFamily="34" charset="0"/>
                <a:cs typeface="Arial" pitchFamily="34" charset="0"/>
              </a:rPr>
              <a:t>Building this solution on top of  </a:t>
            </a:r>
            <a:r>
              <a:rPr lang="en-US" sz="900" dirty="0" err="1" smtClean="0">
                <a:latin typeface="Arial" pitchFamily="34" charset="0"/>
                <a:cs typeface="Arial" pitchFamily="34" charset="0"/>
              </a:rPr>
              <a:t>OCommerce</a:t>
            </a:r>
            <a:r>
              <a:rPr lang="en-US" sz="900" dirty="0" smtClean="0">
                <a:latin typeface="Arial" pitchFamily="34" charset="0"/>
                <a:cs typeface="Arial" pitchFamily="34" charset="0"/>
              </a:rPr>
              <a:t> (ATG, </a:t>
            </a:r>
            <a:r>
              <a:rPr lang="en-US" sz="900" dirty="0" err="1" smtClean="0">
                <a:latin typeface="Arial" pitchFamily="34" charset="0"/>
                <a:cs typeface="Arial" pitchFamily="34" charset="0"/>
              </a:rPr>
              <a:t>Endeca</a:t>
            </a:r>
            <a:r>
              <a:rPr lang="en-US" sz="900" dirty="0" smtClean="0">
                <a:latin typeface="Arial" pitchFamily="34" charset="0"/>
                <a:cs typeface="Arial" pitchFamily="34" charset="0"/>
              </a:rPr>
              <a:t>, </a:t>
            </a:r>
            <a:r>
              <a:rPr lang="en-US" sz="900" dirty="0" err="1" smtClean="0">
                <a:latin typeface="Arial" pitchFamily="34" charset="0"/>
                <a:cs typeface="Arial" pitchFamily="34" charset="0"/>
              </a:rPr>
              <a:t>ServiceCloud</a:t>
            </a:r>
            <a:r>
              <a:rPr lang="en-US" sz="900" dirty="0" smtClean="0">
                <a:latin typeface="Arial" pitchFamily="34" charset="0"/>
                <a:cs typeface="Arial" pitchFamily="34" charset="0"/>
              </a:rPr>
              <a:t>, DOO + integration to EBS) Work in progress. Using IKEA footprint for the development of the solution</a:t>
            </a:r>
          </a:p>
        </p:txBody>
      </p:sp>
      <p:sp>
        <p:nvSpPr>
          <p:cNvPr id="41" name="TextBox 40"/>
          <p:cNvSpPr txBox="1"/>
          <p:nvPr/>
        </p:nvSpPr>
        <p:spPr>
          <a:xfrm>
            <a:off x="1331640" y="4802713"/>
            <a:ext cx="7164796" cy="507831"/>
          </a:xfrm>
          <a:prstGeom prst="rect">
            <a:avLst/>
          </a:prstGeom>
          <a:noFill/>
        </p:spPr>
        <p:txBody>
          <a:bodyPr wrap="square" rtlCol="0">
            <a:spAutoFit/>
          </a:bodyPr>
          <a:lstStyle/>
          <a:p>
            <a:pPr>
              <a:spcAft>
                <a:spcPts val="600"/>
              </a:spcAft>
            </a:pPr>
            <a:r>
              <a:rPr lang="en-US" sz="900" dirty="0" smtClean="0">
                <a:latin typeface="Arial" pitchFamily="34" charset="0"/>
                <a:cs typeface="Arial" pitchFamily="34" charset="0"/>
              </a:rPr>
              <a:t>The solution is targeted for the Utility industry and is being developed by the CALORIE team. We are working with them in consolidating the Oracle solution under the Solution Center. Phase 1 (Back office EBS/PSFT Non UGBU product set) is completed. Waiting on Global/NA funding for Phase 2 (Operational Device Mgmt, Smart Meters Firmware upgrade, Work and Assess Mgmt, MDM)</a:t>
            </a:r>
          </a:p>
        </p:txBody>
      </p:sp>
      <p:sp>
        <p:nvSpPr>
          <p:cNvPr id="44" name="Rectangular Callout 43"/>
          <p:cNvSpPr/>
          <p:nvPr/>
        </p:nvSpPr>
        <p:spPr>
          <a:xfrm>
            <a:off x="3" y="3374664"/>
            <a:ext cx="664933" cy="763732"/>
          </a:xfrm>
          <a:prstGeom prst="wedgeRectCallout">
            <a:avLst>
              <a:gd name="adj1" fmla="val 120852"/>
              <a:gd name="adj2" fmla="val -11876"/>
            </a:avLst>
          </a:prstGeom>
          <a:solidFill>
            <a:schemeClr val="accent1"/>
          </a:solidFill>
        </p:spPr>
        <p:style>
          <a:lnRef idx="1">
            <a:schemeClr val="lt1">
              <a:hueOff val="0"/>
              <a:satOff val="0"/>
              <a:lumOff val="0"/>
              <a:alphaOff val="0"/>
            </a:schemeClr>
          </a:lnRef>
          <a:fillRef idx="1">
            <a:scrgbClr r="0" g="0" b="0"/>
          </a:fillRef>
          <a:effectRef idx="1">
            <a:schemeClr val="accent2">
              <a:tint val="50000"/>
              <a:hueOff val="0"/>
              <a:satOff val="0"/>
              <a:lumOff val="0"/>
              <a:alphaOff val="0"/>
            </a:schemeClr>
          </a:effectRef>
          <a:fontRef idx="minor">
            <a:schemeClr val="lt1">
              <a:hueOff val="0"/>
              <a:satOff val="0"/>
              <a:lumOff val="0"/>
              <a:alphaOff val="0"/>
            </a:schemeClr>
          </a:fontRef>
        </p:style>
        <p:txBody>
          <a:bodyPr rtlCol="0" anchor="ctr"/>
          <a:lstStyle/>
          <a:p>
            <a:pPr algn="ctr"/>
            <a:r>
              <a:rPr lang="en-US" sz="800" dirty="0" smtClean="0"/>
              <a:t>Co-developed with FS</a:t>
            </a:r>
            <a:endParaRPr lang="en-US" sz="800" dirty="0"/>
          </a:p>
        </p:txBody>
      </p:sp>
      <p:sp>
        <p:nvSpPr>
          <p:cNvPr id="53" name="Rectangle 52"/>
          <p:cNvSpPr/>
          <p:nvPr/>
        </p:nvSpPr>
        <p:spPr>
          <a:xfrm>
            <a:off x="378519" y="5608194"/>
            <a:ext cx="8445441" cy="72327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4" name="TextBox 53"/>
          <p:cNvSpPr txBox="1"/>
          <p:nvPr/>
        </p:nvSpPr>
        <p:spPr>
          <a:xfrm>
            <a:off x="395536" y="5594339"/>
            <a:ext cx="1440161" cy="73866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spcAft>
                <a:spcPts val="600"/>
              </a:spcAft>
            </a:pPr>
            <a:r>
              <a:rPr lang="en-US" sz="1400" b="1" dirty="0" smtClean="0">
                <a:solidFill>
                  <a:schemeClr val="accent1"/>
                </a:solidFill>
                <a:effectLst>
                  <a:outerShdw blurRad="38100" dist="38100" dir="2700000" algn="tl">
                    <a:srgbClr val="000000">
                      <a:alpha val="43137"/>
                    </a:srgbClr>
                  </a:outerShdw>
                </a:effectLst>
                <a:latin typeface="Arial" pitchFamily="34" charset="0"/>
                <a:cs typeface="Arial" pitchFamily="34" charset="0"/>
              </a:rPr>
              <a:t>Cloud Delivery Platform (CDP)</a:t>
            </a:r>
            <a:endParaRPr lang="en-US" sz="1200" b="1" dirty="0" smtClean="0">
              <a:solidFill>
                <a:schemeClr val="accent1"/>
              </a:solidFill>
              <a:effectLst>
                <a:outerShdw blurRad="38100" dist="38100" dir="2700000" algn="tl">
                  <a:srgbClr val="000000">
                    <a:alpha val="43137"/>
                  </a:srgbClr>
                </a:outerShdw>
              </a:effectLst>
              <a:latin typeface="Arial" pitchFamily="34" charset="0"/>
              <a:cs typeface="Arial" pitchFamily="34" charset="0"/>
            </a:endParaRPr>
          </a:p>
        </p:txBody>
      </p:sp>
      <p:sp>
        <p:nvSpPr>
          <p:cNvPr id="55" name="TextBox 54"/>
          <p:cNvSpPr txBox="1"/>
          <p:nvPr/>
        </p:nvSpPr>
        <p:spPr>
          <a:xfrm>
            <a:off x="1835696" y="5608194"/>
            <a:ext cx="7128792" cy="707886"/>
          </a:xfrm>
          <a:prstGeom prst="rect">
            <a:avLst/>
          </a:prstGeom>
          <a:noFill/>
        </p:spPr>
        <p:txBody>
          <a:bodyPr wrap="square" rtlCol="0">
            <a:spAutoFit/>
          </a:bodyPr>
          <a:lstStyle/>
          <a:p>
            <a:pPr>
              <a:spcAft>
                <a:spcPts val="600"/>
              </a:spcAft>
            </a:pPr>
            <a:r>
              <a:rPr lang="en-US" sz="1000" dirty="0" smtClean="0">
                <a:solidFill>
                  <a:schemeClr val="bg1"/>
                </a:solidFill>
                <a:latin typeface="Arial" pitchFamily="34" charset="0"/>
                <a:cs typeface="Arial" pitchFamily="34" charset="0"/>
              </a:rPr>
              <a:t>We will introduce one of the most comprehensive offerings from Oracle IDP, The Cloud Delivery Platform (CDP),  in 2015. The CDP is the delivery of Services of an Oracle product through an infrastructure hosted in a private cloud environment. The offering will be tailored to include either one or a combination of Software as a Service (SaaS), Infrastructure as a Service (IaaS), Platform as a Service (PaaS), Communications as a service (CaaS) or Monitoring as a service (Maas). </a:t>
            </a:r>
          </a:p>
        </p:txBody>
      </p:sp>
      <p:sp>
        <p:nvSpPr>
          <p:cNvPr id="56" name="TextBox 55"/>
          <p:cNvSpPr txBox="1"/>
          <p:nvPr/>
        </p:nvSpPr>
        <p:spPr>
          <a:xfrm>
            <a:off x="1305214" y="2600908"/>
            <a:ext cx="3374793" cy="784830"/>
          </a:xfrm>
          <a:prstGeom prst="rect">
            <a:avLst/>
          </a:prstGeom>
          <a:noFill/>
        </p:spPr>
        <p:txBody>
          <a:bodyPr wrap="square" rtlCol="0">
            <a:spAutoFit/>
          </a:bodyPr>
          <a:lstStyle/>
          <a:p>
            <a:r>
              <a:rPr lang="en-US" sz="900" dirty="0" smtClean="0">
                <a:latin typeface="Arial" pitchFamily="34" charset="0"/>
                <a:cs typeface="Arial" pitchFamily="34" charset="0"/>
              </a:rPr>
              <a:t>MFGDirect  solution fits industrial manufacturers and automotive clients. It has process models, pre-configured instance, testing and deployment accelerators. Our plan is to build the phase 2 of the solution while Phase 1 is already operational.</a:t>
            </a:r>
          </a:p>
        </p:txBody>
      </p:sp>
    </p:spTree>
    <p:extLst>
      <p:ext uri="{BB962C8B-B14F-4D97-AF65-F5344CB8AC3E}">
        <p14:creationId xmlns:p14="http://schemas.microsoft.com/office/powerpoint/2010/main" val="1337052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ounded Rectangle 68"/>
          <p:cNvSpPr/>
          <p:nvPr/>
        </p:nvSpPr>
        <p:spPr>
          <a:xfrm>
            <a:off x="215620" y="4038621"/>
            <a:ext cx="8748868" cy="2633472"/>
          </a:xfrm>
          <a:prstGeom prst="roundRect">
            <a:avLst/>
          </a:prstGeom>
          <a:gradFill>
            <a:gsLst>
              <a:gs pos="0">
                <a:schemeClr val="accent4"/>
              </a:gs>
              <a:gs pos="27000">
                <a:schemeClr val="accent4">
                  <a:lumMod val="20000"/>
                  <a:lumOff val="8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60" name="Rectangle 59"/>
          <p:cNvSpPr/>
          <p:nvPr/>
        </p:nvSpPr>
        <p:spPr>
          <a:xfrm>
            <a:off x="2735796" y="5714311"/>
            <a:ext cx="6184393" cy="72327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9" name="Rectangle 78"/>
          <p:cNvSpPr/>
          <p:nvPr/>
        </p:nvSpPr>
        <p:spPr>
          <a:xfrm>
            <a:off x="7560332" y="4423448"/>
            <a:ext cx="1182935" cy="1221588"/>
          </a:xfrm>
          <a:prstGeom prst="rect">
            <a:avLst/>
          </a:prstGeom>
          <a:solidFill>
            <a:schemeClr val="accent1"/>
          </a:solidFill>
        </p:spPr>
        <p:style>
          <a:lnRef idx="1">
            <a:schemeClr val="lt1">
              <a:hueOff val="0"/>
              <a:satOff val="0"/>
              <a:lumOff val="0"/>
              <a:alphaOff val="0"/>
            </a:schemeClr>
          </a:lnRef>
          <a:fillRef idx="1">
            <a:scrgbClr r="0" g="0" b="0"/>
          </a:fillRef>
          <a:effectRef idx="1">
            <a:schemeClr val="accent2">
              <a:tint val="50000"/>
              <a:hueOff val="0"/>
              <a:satOff val="0"/>
              <a:lumOff val="0"/>
              <a:alphaOff val="0"/>
            </a:schemeClr>
          </a:effectRef>
          <a:fontRef idx="minor">
            <a:schemeClr val="lt1">
              <a:hueOff val="0"/>
              <a:satOff val="0"/>
              <a:lumOff val="0"/>
              <a:alphaOff val="0"/>
            </a:schemeClr>
          </a:fontRef>
        </p:style>
        <p:txBody>
          <a:bodyPr rtlCol="0" anchor="ctr"/>
          <a:lstStyle/>
          <a:p>
            <a:pPr algn="ctr"/>
            <a:endParaRPr lang="en-US"/>
          </a:p>
        </p:txBody>
      </p:sp>
      <p:sp>
        <p:nvSpPr>
          <p:cNvPr id="28" name="Rounded Rectangle 27"/>
          <p:cNvSpPr/>
          <p:nvPr/>
        </p:nvSpPr>
        <p:spPr>
          <a:xfrm>
            <a:off x="215620" y="1088740"/>
            <a:ext cx="8748868" cy="2633472"/>
          </a:xfrm>
          <a:prstGeom prst="roundRect">
            <a:avLst/>
          </a:prstGeom>
          <a:gradFill>
            <a:gsLst>
              <a:gs pos="0">
                <a:schemeClr val="accent4"/>
              </a:gs>
              <a:gs pos="27000">
                <a:schemeClr val="accent4">
                  <a:lumMod val="20000"/>
                  <a:lumOff val="8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30" name="TextBox 29"/>
          <p:cNvSpPr txBox="1"/>
          <p:nvPr/>
        </p:nvSpPr>
        <p:spPr>
          <a:xfrm>
            <a:off x="664936" y="1139846"/>
            <a:ext cx="5455235" cy="307777"/>
          </a:xfrm>
          <a:prstGeom prst="rect">
            <a:avLst/>
          </a:prstGeom>
          <a:noFill/>
        </p:spPr>
        <p:txBody>
          <a:bodyPr wrap="square" rtlCol="0">
            <a:spAutoFit/>
          </a:bodyPr>
          <a:lstStyle/>
          <a:p>
            <a:pPr>
              <a:spcAft>
                <a:spcPts val="600"/>
              </a:spcAft>
            </a:pPr>
            <a:r>
              <a:rPr lang="en-US" sz="1400" b="1" dirty="0" smtClean="0">
                <a:solidFill>
                  <a:schemeClr val="bg1"/>
                </a:solidFill>
                <a:latin typeface="Arial" pitchFamily="34" charset="0"/>
                <a:cs typeface="Arial" pitchFamily="34" charset="0"/>
              </a:rPr>
              <a:t>Preconfigured Package Solutions (CapgeminiADVANTAGE)</a:t>
            </a:r>
          </a:p>
        </p:txBody>
      </p:sp>
      <p:sp>
        <p:nvSpPr>
          <p:cNvPr id="45" name="Freeform 44"/>
          <p:cNvSpPr/>
          <p:nvPr/>
        </p:nvSpPr>
        <p:spPr>
          <a:xfrm>
            <a:off x="378520" y="1459448"/>
            <a:ext cx="4143948" cy="1141460"/>
          </a:xfrm>
          <a:custGeom>
            <a:avLst/>
            <a:gdLst>
              <a:gd name="connsiteX0" fmla="*/ 0 w 4143948"/>
              <a:gd name="connsiteY0" fmla="*/ 97907 h 979069"/>
              <a:gd name="connsiteX1" fmla="*/ 28676 w 4143948"/>
              <a:gd name="connsiteY1" fmla="*/ 28676 h 979069"/>
              <a:gd name="connsiteX2" fmla="*/ 97907 w 4143948"/>
              <a:gd name="connsiteY2" fmla="*/ 0 h 979069"/>
              <a:gd name="connsiteX3" fmla="*/ 4046041 w 4143948"/>
              <a:gd name="connsiteY3" fmla="*/ 0 h 979069"/>
              <a:gd name="connsiteX4" fmla="*/ 4115272 w 4143948"/>
              <a:gd name="connsiteY4" fmla="*/ 28676 h 979069"/>
              <a:gd name="connsiteX5" fmla="*/ 4143948 w 4143948"/>
              <a:gd name="connsiteY5" fmla="*/ 97907 h 979069"/>
              <a:gd name="connsiteX6" fmla="*/ 4143948 w 4143948"/>
              <a:gd name="connsiteY6" fmla="*/ 881162 h 979069"/>
              <a:gd name="connsiteX7" fmla="*/ 4115272 w 4143948"/>
              <a:gd name="connsiteY7" fmla="*/ 950393 h 979069"/>
              <a:gd name="connsiteX8" fmla="*/ 4046041 w 4143948"/>
              <a:gd name="connsiteY8" fmla="*/ 979069 h 979069"/>
              <a:gd name="connsiteX9" fmla="*/ 97907 w 4143948"/>
              <a:gd name="connsiteY9" fmla="*/ 979069 h 979069"/>
              <a:gd name="connsiteX10" fmla="*/ 28676 w 4143948"/>
              <a:gd name="connsiteY10" fmla="*/ 950393 h 979069"/>
              <a:gd name="connsiteX11" fmla="*/ 0 w 4143948"/>
              <a:gd name="connsiteY11" fmla="*/ 881162 h 979069"/>
              <a:gd name="connsiteX12" fmla="*/ 0 w 4143948"/>
              <a:gd name="connsiteY12" fmla="*/ 97907 h 9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43948" h="979069">
                <a:moveTo>
                  <a:pt x="0" y="97907"/>
                </a:moveTo>
                <a:cubicBezTo>
                  <a:pt x="0" y="71940"/>
                  <a:pt x="10315" y="47037"/>
                  <a:pt x="28676" y="28676"/>
                </a:cubicBezTo>
                <a:cubicBezTo>
                  <a:pt x="47037" y="10315"/>
                  <a:pt x="71940" y="0"/>
                  <a:pt x="97907" y="0"/>
                </a:cubicBezTo>
                <a:lnTo>
                  <a:pt x="4046041" y="0"/>
                </a:lnTo>
                <a:cubicBezTo>
                  <a:pt x="4072008" y="0"/>
                  <a:pt x="4096911" y="10315"/>
                  <a:pt x="4115272" y="28676"/>
                </a:cubicBezTo>
                <a:cubicBezTo>
                  <a:pt x="4133633" y="47037"/>
                  <a:pt x="4143948" y="71940"/>
                  <a:pt x="4143948" y="97907"/>
                </a:cubicBezTo>
                <a:lnTo>
                  <a:pt x="4143948" y="881162"/>
                </a:lnTo>
                <a:cubicBezTo>
                  <a:pt x="4143948" y="907129"/>
                  <a:pt x="4133633" y="932032"/>
                  <a:pt x="4115272" y="950393"/>
                </a:cubicBezTo>
                <a:cubicBezTo>
                  <a:pt x="4096911" y="968754"/>
                  <a:pt x="4072008" y="979069"/>
                  <a:pt x="4046041" y="979069"/>
                </a:cubicBezTo>
                <a:lnTo>
                  <a:pt x="97907" y="979069"/>
                </a:lnTo>
                <a:cubicBezTo>
                  <a:pt x="71940" y="979069"/>
                  <a:pt x="47037" y="968754"/>
                  <a:pt x="28676" y="950393"/>
                </a:cubicBezTo>
                <a:cubicBezTo>
                  <a:pt x="10315" y="932032"/>
                  <a:pt x="0" y="907129"/>
                  <a:pt x="0" y="881162"/>
                </a:cubicBezTo>
                <a:lnTo>
                  <a:pt x="0" y="97907"/>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968606" tIns="41910" rIns="41911" bIns="41910" numCol="1" spcCol="1270" anchor="t" anchorCtr="0">
            <a:noAutofit/>
          </a:bodyPr>
          <a:lstStyle/>
          <a:p>
            <a:pPr lvl="0" algn="l" defTabSz="488950">
              <a:lnSpc>
                <a:spcPct val="90000"/>
              </a:lnSpc>
              <a:spcBef>
                <a:spcPct val="0"/>
              </a:spcBef>
              <a:spcAft>
                <a:spcPct val="35000"/>
              </a:spcAft>
            </a:pPr>
            <a:r>
              <a:rPr lang="en-US" sz="1100" b="1" kern="1200" dirty="0" smtClean="0">
                <a:solidFill>
                  <a:schemeClr val="accent1"/>
                </a:solidFill>
              </a:rPr>
              <a:t>HCMAdvantage</a:t>
            </a:r>
          </a:p>
          <a:p>
            <a:pPr lvl="0" algn="l" defTabSz="488950">
              <a:lnSpc>
                <a:spcPct val="90000"/>
              </a:lnSpc>
              <a:spcBef>
                <a:spcPct val="0"/>
              </a:spcBef>
              <a:spcAft>
                <a:spcPct val="35000"/>
              </a:spcAft>
            </a:pPr>
            <a:endParaRPr lang="en-US" sz="1100" b="1" kern="1200" dirty="0" smtClean="0">
              <a:solidFill>
                <a:schemeClr val="accent1"/>
              </a:solidFill>
            </a:endParaRPr>
          </a:p>
          <a:p>
            <a:pPr lvl="0" algn="l" defTabSz="488950">
              <a:lnSpc>
                <a:spcPct val="90000"/>
              </a:lnSpc>
              <a:spcBef>
                <a:spcPct val="0"/>
              </a:spcBef>
              <a:spcAft>
                <a:spcPct val="35000"/>
              </a:spcAft>
            </a:pPr>
            <a:endParaRPr lang="en-US" sz="1100" b="1" kern="1200" dirty="0" smtClean="0">
              <a:solidFill>
                <a:schemeClr val="accent1"/>
              </a:solidFill>
            </a:endParaRPr>
          </a:p>
          <a:p>
            <a:pPr lvl="0" algn="l" defTabSz="488950">
              <a:lnSpc>
                <a:spcPct val="90000"/>
              </a:lnSpc>
              <a:spcBef>
                <a:spcPct val="0"/>
              </a:spcBef>
              <a:spcAft>
                <a:spcPct val="35000"/>
              </a:spcAft>
            </a:pPr>
            <a:endParaRPr lang="en-US" sz="1100" b="1" kern="1200" dirty="0">
              <a:solidFill>
                <a:schemeClr val="accent1"/>
              </a:solidFill>
            </a:endParaRPr>
          </a:p>
        </p:txBody>
      </p:sp>
      <p:sp>
        <p:nvSpPr>
          <p:cNvPr id="47" name="Freeform 46"/>
          <p:cNvSpPr/>
          <p:nvPr/>
        </p:nvSpPr>
        <p:spPr>
          <a:xfrm>
            <a:off x="378520" y="2701958"/>
            <a:ext cx="4143948" cy="1284815"/>
          </a:xfrm>
          <a:custGeom>
            <a:avLst/>
            <a:gdLst>
              <a:gd name="connsiteX0" fmla="*/ 0 w 4143948"/>
              <a:gd name="connsiteY0" fmla="*/ 97907 h 979069"/>
              <a:gd name="connsiteX1" fmla="*/ 28676 w 4143948"/>
              <a:gd name="connsiteY1" fmla="*/ 28676 h 979069"/>
              <a:gd name="connsiteX2" fmla="*/ 97907 w 4143948"/>
              <a:gd name="connsiteY2" fmla="*/ 0 h 979069"/>
              <a:gd name="connsiteX3" fmla="*/ 4046041 w 4143948"/>
              <a:gd name="connsiteY3" fmla="*/ 0 h 979069"/>
              <a:gd name="connsiteX4" fmla="*/ 4115272 w 4143948"/>
              <a:gd name="connsiteY4" fmla="*/ 28676 h 979069"/>
              <a:gd name="connsiteX5" fmla="*/ 4143948 w 4143948"/>
              <a:gd name="connsiteY5" fmla="*/ 97907 h 979069"/>
              <a:gd name="connsiteX6" fmla="*/ 4143948 w 4143948"/>
              <a:gd name="connsiteY6" fmla="*/ 881162 h 979069"/>
              <a:gd name="connsiteX7" fmla="*/ 4115272 w 4143948"/>
              <a:gd name="connsiteY7" fmla="*/ 950393 h 979069"/>
              <a:gd name="connsiteX8" fmla="*/ 4046041 w 4143948"/>
              <a:gd name="connsiteY8" fmla="*/ 979069 h 979069"/>
              <a:gd name="connsiteX9" fmla="*/ 97907 w 4143948"/>
              <a:gd name="connsiteY9" fmla="*/ 979069 h 979069"/>
              <a:gd name="connsiteX10" fmla="*/ 28676 w 4143948"/>
              <a:gd name="connsiteY10" fmla="*/ 950393 h 979069"/>
              <a:gd name="connsiteX11" fmla="*/ 0 w 4143948"/>
              <a:gd name="connsiteY11" fmla="*/ 881162 h 979069"/>
              <a:gd name="connsiteX12" fmla="*/ 0 w 4143948"/>
              <a:gd name="connsiteY12" fmla="*/ 97907 h 9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43948" h="979069">
                <a:moveTo>
                  <a:pt x="0" y="97907"/>
                </a:moveTo>
                <a:cubicBezTo>
                  <a:pt x="0" y="71940"/>
                  <a:pt x="10315" y="47037"/>
                  <a:pt x="28676" y="28676"/>
                </a:cubicBezTo>
                <a:cubicBezTo>
                  <a:pt x="47037" y="10315"/>
                  <a:pt x="71940" y="0"/>
                  <a:pt x="97907" y="0"/>
                </a:cubicBezTo>
                <a:lnTo>
                  <a:pt x="4046041" y="0"/>
                </a:lnTo>
                <a:cubicBezTo>
                  <a:pt x="4072008" y="0"/>
                  <a:pt x="4096911" y="10315"/>
                  <a:pt x="4115272" y="28676"/>
                </a:cubicBezTo>
                <a:cubicBezTo>
                  <a:pt x="4133633" y="47037"/>
                  <a:pt x="4143948" y="71940"/>
                  <a:pt x="4143948" y="97907"/>
                </a:cubicBezTo>
                <a:lnTo>
                  <a:pt x="4143948" y="881162"/>
                </a:lnTo>
                <a:cubicBezTo>
                  <a:pt x="4143948" y="907129"/>
                  <a:pt x="4133633" y="932032"/>
                  <a:pt x="4115272" y="950393"/>
                </a:cubicBezTo>
                <a:cubicBezTo>
                  <a:pt x="4096911" y="968754"/>
                  <a:pt x="4072008" y="979069"/>
                  <a:pt x="4046041" y="979069"/>
                </a:cubicBezTo>
                <a:lnTo>
                  <a:pt x="97907" y="979069"/>
                </a:lnTo>
                <a:cubicBezTo>
                  <a:pt x="71940" y="979069"/>
                  <a:pt x="47037" y="968754"/>
                  <a:pt x="28676" y="950393"/>
                </a:cubicBezTo>
                <a:cubicBezTo>
                  <a:pt x="10315" y="932032"/>
                  <a:pt x="0" y="907129"/>
                  <a:pt x="0" y="881162"/>
                </a:cubicBezTo>
                <a:lnTo>
                  <a:pt x="0" y="97907"/>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spcFirstLastPara="0" vert="horz" wrap="square" lIns="968606" tIns="41910" rIns="41911" bIns="41910" numCol="1" spcCol="1270" anchor="t" anchorCtr="0">
            <a:noAutofit/>
          </a:bodyPr>
          <a:lstStyle/>
          <a:p>
            <a:pPr lvl="0" algn="l" defTabSz="488950">
              <a:lnSpc>
                <a:spcPct val="90000"/>
              </a:lnSpc>
              <a:spcBef>
                <a:spcPct val="0"/>
              </a:spcBef>
              <a:spcAft>
                <a:spcPct val="35000"/>
              </a:spcAft>
            </a:pPr>
            <a:r>
              <a:rPr lang="en-US" sz="1100" b="1" kern="1200" dirty="0" smtClean="0">
                <a:solidFill>
                  <a:schemeClr val="accent1"/>
                </a:solidFill>
              </a:rPr>
              <a:t>EAMAdvantage</a:t>
            </a:r>
          </a:p>
          <a:p>
            <a:pPr lvl="0" algn="l" defTabSz="488950">
              <a:lnSpc>
                <a:spcPct val="90000"/>
              </a:lnSpc>
              <a:spcBef>
                <a:spcPct val="0"/>
              </a:spcBef>
              <a:spcAft>
                <a:spcPct val="35000"/>
              </a:spcAft>
            </a:pPr>
            <a:endParaRPr lang="en-US" sz="1100" b="1" kern="1200" dirty="0" smtClean="0">
              <a:solidFill>
                <a:schemeClr val="accent1"/>
              </a:solidFill>
            </a:endParaRPr>
          </a:p>
          <a:p>
            <a:pPr lvl="0" algn="l" defTabSz="488950">
              <a:lnSpc>
                <a:spcPct val="90000"/>
              </a:lnSpc>
              <a:spcBef>
                <a:spcPct val="0"/>
              </a:spcBef>
              <a:spcAft>
                <a:spcPct val="35000"/>
              </a:spcAft>
            </a:pPr>
            <a:endParaRPr lang="en-US" sz="1100" b="1" kern="1200" dirty="0" smtClean="0">
              <a:solidFill>
                <a:schemeClr val="accent1"/>
              </a:solidFill>
            </a:endParaRPr>
          </a:p>
          <a:p>
            <a:pPr lvl="0" algn="l" defTabSz="488950">
              <a:lnSpc>
                <a:spcPct val="90000"/>
              </a:lnSpc>
              <a:spcBef>
                <a:spcPct val="0"/>
              </a:spcBef>
              <a:spcAft>
                <a:spcPct val="35000"/>
              </a:spcAft>
            </a:pPr>
            <a:endParaRPr lang="en-US" sz="1100" b="1" kern="1200" dirty="0">
              <a:solidFill>
                <a:schemeClr val="accent1"/>
              </a:solidFill>
            </a:endParaRPr>
          </a:p>
        </p:txBody>
      </p:sp>
      <p:sp>
        <p:nvSpPr>
          <p:cNvPr id="55" name="Freeform 54"/>
          <p:cNvSpPr/>
          <p:nvPr/>
        </p:nvSpPr>
        <p:spPr>
          <a:xfrm>
            <a:off x="4680012" y="1459448"/>
            <a:ext cx="4143948" cy="1141460"/>
          </a:xfrm>
          <a:custGeom>
            <a:avLst/>
            <a:gdLst>
              <a:gd name="connsiteX0" fmla="*/ 0 w 4143948"/>
              <a:gd name="connsiteY0" fmla="*/ 97155 h 971549"/>
              <a:gd name="connsiteX1" fmla="*/ 28456 w 4143948"/>
              <a:gd name="connsiteY1" fmla="*/ 28456 h 971549"/>
              <a:gd name="connsiteX2" fmla="*/ 97155 w 4143948"/>
              <a:gd name="connsiteY2" fmla="*/ 0 h 971549"/>
              <a:gd name="connsiteX3" fmla="*/ 4046793 w 4143948"/>
              <a:gd name="connsiteY3" fmla="*/ 0 h 971549"/>
              <a:gd name="connsiteX4" fmla="*/ 4115492 w 4143948"/>
              <a:gd name="connsiteY4" fmla="*/ 28456 h 971549"/>
              <a:gd name="connsiteX5" fmla="*/ 4143948 w 4143948"/>
              <a:gd name="connsiteY5" fmla="*/ 97155 h 971549"/>
              <a:gd name="connsiteX6" fmla="*/ 4143948 w 4143948"/>
              <a:gd name="connsiteY6" fmla="*/ 874394 h 971549"/>
              <a:gd name="connsiteX7" fmla="*/ 4115492 w 4143948"/>
              <a:gd name="connsiteY7" fmla="*/ 943093 h 971549"/>
              <a:gd name="connsiteX8" fmla="*/ 4046793 w 4143948"/>
              <a:gd name="connsiteY8" fmla="*/ 971549 h 971549"/>
              <a:gd name="connsiteX9" fmla="*/ 97155 w 4143948"/>
              <a:gd name="connsiteY9" fmla="*/ 971549 h 971549"/>
              <a:gd name="connsiteX10" fmla="*/ 28456 w 4143948"/>
              <a:gd name="connsiteY10" fmla="*/ 943093 h 971549"/>
              <a:gd name="connsiteX11" fmla="*/ 0 w 4143948"/>
              <a:gd name="connsiteY11" fmla="*/ 874394 h 971549"/>
              <a:gd name="connsiteX12" fmla="*/ 0 w 4143948"/>
              <a:gd name="connsiteY12" fmla="*/ 97155 h 97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43948" h="971549">
                <a:moveTo>
                  <a:pt x="0" y="97155"/>
                </a:moveTo>
                <a:cubicBezTo>
                  <a:pt x="0" y="71388"/>
                  <a:pt x="10236" y="46676"/>
                  <a:pt x="28456" y="28456"/>
                </a:cubicBezTo>
                <a:cubicBezTo>
                  <a:pt x="46676" y="10236"/>
                  <a:pt x="71388" y="0"/>
                  <a:pt x="97155" y="0"/>
                </a:cubicBezTo>
                <a:lnTo>
                  <a:pt x="4046793" y="0"/>
                </a:lnTo>
                <a:cubicBezTo>
                  <a:pt x="4072560" y="0"/>
                  <a:pt x="4097272" y="10236"/>
                  <a:pt x="4115492" y="28456"/>
                </a:cubicBezTo>
                <a:cubicBezTo>
                  <a:pt x="4133712" y="46676"/>
                  <a:pt x="4143948" y="71388"/>
                  <a:pt x="4143948" y="97155"/>
                </a:cubicBezTo>
                <a:lnTo>
                  <a:pt x="4143948" y="874394"/>
                </a:lnTo>
                <a:cubicBezTo>
                  <a:pt x="4143948" y="900161"/>
                  <a:pt x="4133712" y="924873"/>
                  <a:pt x="4115492" y="943093"/>
                </a:cubicBezTo>
                <a:cubicBezTo>
                  <a:pt x="4097272" y="961313"/>
                  <a:pt x="4072560" y="971549"/>
                  <a:pt x="4046793" y="971549"/>
                </a:cubicBezTo>
                <a:lnTo>
                  <a:pt x="97155" y="971549"/>
                </a:lnTo>
                <a:cubicBezTo>
                  <a:pt x="71388" y="971549"/>
                  <a:pt x="46676" y="961313"/>
                  <a:pt x="28456" y="943093"/>
                </a:cubicBezTo>
                <a:cubicBezTo>
                  <a:pt x="10236" y="924873"/>
                  <a:pt x="0" y="900161"/>
                  <a:pt x="0" y="874394"/>
                </a:cubicBezTo>
                <a:lnTo>
                  <a:pt x="0" y="97155"/>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967854" tIns="41910" rIns="41911" bIns="41910" numCol="1" spcCol="1270" anchor="t" anchorCtr="0">
            <a:noAutofit/>
          </a:bodyPr>
          <a:lstStyle/>
          <a:p>
            <a:pPr lvl="0" algn="l" defTabSz="488950">
              <a:lnSpc>
                <a:spcPct val="90000"/>
              </a:lnSpc>
              <a:spcBef>
                <a:spcPct val="0"/>
              </a:spcBef>
              <a:spcAft>
                <a:spcPct val="35000"/>
              </a:spcAft>
            </a:pPr>
            <a:r>
              <a:rPr lang="en-US" sz="1100" b="1" kern="1200" dirty="0" smtClean="0">
                <a:solidFill>
                  <a:schemeClr val="accent1"/>
                </a:solidFill>
              </a:rPr>
              <a:t>CRMAdvantage</a:t>
            </a:r>
          </a:p>
          <a:p>
            <a:pPr lvl="0" algn="l" defTabSz="488950">
              <a:lnSpc>
                <a:spcPct val="90000"/>
              </a:lnSpc>
              <a:spcBef>
                <a:spcPct val="0"/>
              </a:spcBef>
              <a:spcAft>
                <a:spcPct val="35000"/>
              </a:spcAft>
            </a:pPr>
            <a:endParaRPr lang="en-US" sz="1100" b="1" kern="1200" dirty="0" smtClean="0">
              <a:solidFill>
                <a:schemeClr val="accent1"/>
              </a:solidFill>
            </a:endParaRPr>
          </a:p>
          <a:p>
            <a:pPr lvl="0" algn="l" defTabSz="488950">
              <a:lnSpc>
                <a:spcPct val="90000"/>
              </a:lnSpc>
              <a:spcBef>
                <a:spcPct val="0"/>
              </a:spcBef>
              <a:spcAft>
                <a:spcPct val="35000"/>
              </a:spcAft>
            </a:pPr>
            <a:endParaRPr lang="en-US" sz="1100" b="1" kern="1200" dirty="0" smtClean="0">
              <a:solidFill>
                <a:schemeClr val="accent1"/>
              </a:solidFill>
            </a:endParaRPr>
          </a:p>
          <a:p>
            <a:pPr lvl="0" algn="l" defTabSz="488950">
              <a:lnSpc>
                <a:spcPct val="90000"/>
              </a:lnSpc>
              <a:spcBef>
                <a:spcPct val="0"/>
              </a:spcBef>
              <a:spcAft>
                <a:spcPct val="35000"/>
              </a:spcAft>
            </a:pPr>
            <a:endParaRPr lang="en-US" sz="1100" b="1" kern="1200" dirty="0">
              <a:solidFill>
                <a:schemeClr val="accent1"/>
              </a:solidFill>
            </a:endParaRPr>
          </a:p>
        </p:txBody>
      </p:sp>
      <p:sp>
        <p:nvSpPr>
          <p:cNvPr id="57" name="Freeform 56"/>
          <p:cNvSpPr/>
          <p:nvPr/>
        </p:nvSpPr>
        <p:spPr>
          <a:xfrm>
            <a:off x="4680012" y="2693688"/>
            <a:ext cx="4143948" cy="1293085"/>
          </a:xfrm>
          <a:custGeom>
            <a:avLst/>
            <a:gdLst>
              <a:gd name="connsiteX0" fmla="*/ 0 w 4143948"/>
              <a:gd name="connsiteY0" fmla="*/ 97155 h 971549"/>
              <a:gd name="connsiteX1" fmla="*/ 28456 w 4143948"/>
              <a:gd name="connsiteY1" fmla="*/ 28456 h 971549"/>
              <a:gd name="connsiteX2" fmla="*/ 97155 w 4143948"/>
              <a:gd name="connsiteY2" fmla="*/ 0 h 971549"/>
              <a:gd name="connsiteX3" fmla="*/ 4046793 w 4143948"/>
              <a:gd name="connsiteY3" fmla="*/ 0 h 971549"/>
              <a:gd name="connsiteX4" fmla="*/ 4115492 w 4143948"/>
              <a:gd name="connsiteY4" fmla="*/ 28456 h 971549"/>
              <a:gd name="connsiteX5" fmla="*/ 4143948 w 4143948"/>
              <a:gd name="connsiteY5" fmla="*/ 97155 h 971549"/>
              <a:gd name="connsiteX6" fmla="*/ 4143948 w 4143948"/>
              <a:gd name="connsiteY6" fmla="*/ 874394 h 971549"/>
              <a:gd name="connsiteX7" fmla="*/ 4115492 w 4143948"/>
              <a:gd name="connsiteY7" fmla="*/ 943093 h 971549"/>
              <a:gd name="connsiteX8" fmla="*/ 4046793 w 4143948"/>
              <a:gd name="connsiteY8" fmla="*/ 971549 h 971549"/>
              <a:gd name="connsiteX9" fmla="*/ 97155 w 4143948"/>
              <a:gd name="connsiteY9" fmla="*/ 971549 h 971549"/>
              <a:gd name="connsiteX10" fmla="*/ 28456 w 4143948"/>
              <a:gd name="connsiteY10" fmla="*/ 943093 h 971549"/>
              <a:gd name="connsiteX11" fmla="*/ 0 w 4143948"/>
              <a:gd name="connsiteY11" fmla="*/ 874394 h 971549"/>
              <a:gd name="connsiteX12" fmla="*/ 0 w 4143948"/>
              <a:gd name="connsiteY12" fmla="*/ 97155 h 97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43948" h="971549">
                <a:moveTo>
                  <a:pt x="0" y="97155"/>
                </a:moveTo>
                <a:cubicBezTo>
                  <a:pt x="0" y="71388"/>
                  <a:pt x="10236" y="46676"/>
                  <a:pt x="28456" y="28456"/>
                </a:cubicBezTo>
                <a:cubicBezTo>
                  <a:pt x="46676" y="10236"/>
                  <a:pt x="71388" y="0"/>
                  <a:pt x="97155" y="0"/>
                </a:cubicBezTo>
                <a:lnTo>
                  <a:pt x="4046793" y="0"/>
                </a:lnTo>
                <a:cubicBezTo>
                  <a:pt x="4072560" y="0"/>
                  <a:pt x="4097272" y="10236"/>
                  <a:pt x="4115492" y="28456"/>
                </a:cubicBezTo>
                <a:cubicBezTo>
                  <a:pt x="4133712" y="46676"/>
                  <a:pt x="4143948" y="71388"/>
                  <a:pt x="4143948" y="97155"/>
                </a:cubicBezTo>
                <a:lnTo>
                  <a:pt x="4143948" y="874394"/>
                </a:lnTo>
                <a:cubicBezTo>
                  <a:pt x="4143948" y="900161"/>
                  <a:pt x="4133712" y="924873"/>
                  <a:pt x="4115492" y="943093"/>
                </a:cubicBezTo>
                <a:cubicBezTo>
                  <a:pt x="4097272" y="961313"/>
                  <a:pt x="4072560" y="971549"/>
                  <a:pt x="4046793" y="971549"/>
                </a:cubicBezTo>
                <a:lnTo>
                  <a:pt x="97155" y="971549"/>
                </a:lnTo>
                <a:cubicBezTo>
                  <a:pt x="71388" y="971549"/>
                  <a:pt x="46676" y="961313"/>
                  <a:pt x="28456" y="943093"/>
                </a:cubicBezTo>
                <a:cubicBezTo>
                  <a:pt x="10236" y="924873"/>
                  <a:pt x="0" y="900161"/>
                  <a:pt x="0" y="874394"/>
                </a:cubicBezTo>
                <a:lnTo>
                  <a:pt x="0" y="97155"/>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spcFirstLastPara="0" vert="horz" wrap="square" lIns="967854" tIns="41910" rIns="41911" bIns="41910" numCol="1" spcCol="1270" anchor="t" anchorCtr="0">
            <a:noAutofit/>
          </a:bodyPr>
          <a:lstStyle/>
          <a:p>
            <a:pPr lvl="0" algn="l" defTabSz="488950">
              <a:lnSpc>
                <a:spcPct val="90000"/>
              </a:lnSpc>
              <a:spcBef>
                <a:spcPct val="0"/>
              </a:spcBef>
              <a:spcAft>
                <a:spcPct val="35000"/>
              </a:spcAft>
            </a:pPr>
            <a:r>
              <a:rPr lang="en-US" sz="1100" b="1" dirty="0" smtClean="0">
                <a:solidFill>
                  <a:schemeClr val="accent1"/>
                </a:solidFill>
              </a:rPr>
              <a:t>BPMAdvantage</a:t>
            </a:r>
            <a:endParaRPr lang="en-US" sz="1100" b="1" kern="1200" dirty="0" smtClean="0">
              <a:solidFill>
                <a:schemeClr val="accent1"/>
              </a:solidFill>
            </a:endParaRPr>
          </a:p>
          <a:p>
            <a:pPr lvl="0" algn="l" defTabSz="488950">
              <a:lnSpc>
                <a:spcPct val="90000"/>
              </a:lnSpc>
              <a:spcBef>
                <a:spcPct val="0"/>
              </a:spcBef>
              <a:spcAft>
                <a:spcPct val="35000"/>
              </a:spcAft>
            </a:pPr>
            <a:endParaRPr lang="en-US" sz="1100" b="1" kern="1200" dirty="0" smtClean="0">
              <a:solidFill>
                <a:schemeClr val="accent1"/>
              </a:solidFill>
            </a:endParaRPr>
          </a:p>
          <a:p>
            <a:pPr lvl="0" algn="l" defTabSz="488950">
              <a:lnSpc>
                <a:spcPct val="90000"/>
              </a:lnSpc>
              <a:spcBef>
                <a:spcPct val="0"/>
              </a:spcBef>
              <a:spcAft>
                <a:spcPct val="35000"/>
              </a:spcAft>
            </a:pPr>
            <a:endParaRPr lang="en-US" sz="1100" b="1" kern="1200" dirty="0" smtClean="0">
              <a:solidFill>
                <a:schemeClr val="accent1"/>
              </a:solidFill>
            </a:endParaRPr>
          </a:p>
          <a:p>
            <a:pPr lvl="0" algn="l" defTabSz="488950">
              <a:lnSpc>
                <a:spcPct val="90000"/>
              </a:lnSpc>
              <a:spcBef>
                <a:spcPct val="0"/>
              </a:spcBef>
              <a:spcAft>
                <a:spcPct val="35000"/>
              </a:spcAft>
            </a:pPr>
            <a:endParaRPr lang="en-US" sz="1100" b="1" kern="1200" dirty="0">
              <a:solidFill>
                <a:schemeClr val="accent1"/>
              </a:solidFill>
            </a:endParaRPr>
          </a:p>
        </p:txBody>
      </p:sp>
      <p:sp>
        <p:nvSpPr>
          <p:cNvPr id="10" name="TextBox 9"/>
          <p:cNvSpPr txBox="1"/>
          <p:nvPr/>
        </p:nvSpPr>
        <p:spPr>
          <a:xfrm>
            <a:off x="1223628" y="1677578"/>
            <a:ext cx="3396942" cy="923330"/>
          </a:xfrm>
          <a:prstGeom prst="rect">
            <a:avLst/>
          </a:prstGeom>
          <a:noFill/>
        </p:spPr>
        <p:txBody>
          <a:bodyPr wrap="square" rtlCol="0">
            <a:spAutoFit/>
          </a:bodyPr>
          <a:lstStyle/>
          <a:p>
            <a:r>
              <a:rPr lang="en-US" sz="900" dirty="0" smtClean="0">
                <a:latin typeface="Arial" pitchFamily="34" charset="0"/>
                <a:cs typeface="Arial" pitchFamily="34" charset="0"/>
              </a:rPr>
              <a:t>Helps in smooth transition from on-premise HCM Application to Oracle HCM Cloud application. Apart from our pre-configured HCM Cloud environment with industry best business processes and use cases, the solution comes with a set of configuration workbooks, ready-to-use mapping, configuration template </a:t>
            </a:r>
          </a:p>
          <a:p>
            <a:r>
              <a:rPr lang="en-US" sz="900" dirty="0" smtClean="0">
                <a:latin typeface="Arial" pitchFamily="34" charset="0"/>
                <a:cs typeface="Arial" pitchFamily="34" charset="0"/>
              </a:rPr>
              <a:t>and scripts for HCM Cloud application.</a:t>
            </a:r>
          </a:p>
        </p:txBody>
      </p:sp>
      <p:sp>
        <p:nvSpPr>
          <p:cNvPr id="19" name="TextBox 18"/>
          <p:cNvSpPr txBox="1"/>
          <p:nvPr/>
        </p:nvSpPr>
        <p:spPr>
          <a:xfrm>
            <a:off x="1269215" y="2924944"/>
            <a:ext cx="3351355" cy="1061829"/>
          </a:xfrm>
          <a:prstGeom prst="rect">
            <a:avLst/>
          </a:prstGeom>
          <a:noFill/>
        </p:spPr>
        <p:txBody>
          <a:bodyPr wrap="square" rtlCol="0">
            <a:spAutoFit/>
          </a:bodyPr>
          <a:lstStyle/>
          <a:p>
            <a:r>
              <a:rPr lang="en-US" sz="900" dirty="0" smtClean="0"/>
              <a:t>This solution will aim to complete the journey of an organization from EAM point solution to an integrated ERP. This will facilitate the above migration in a much accelerated pace than a traditional implementation. In addition to that the solution will help in departmental billing and charge back functionality and provide a Single Sign On feature using Oracle Identity federation.</a:t>
            </a:r>
            <a:endParaRPr lang="en-US" sz="900" dirty="0"/>
          </a:p>
        </p:txBody>
      </p:sp>
      <p:sp>
        <p:nvSpPr>
          <p:cNvPr id="53" name="Title 1"/>
          <p:cNvSpPr>
            <a:spLocks noGrp="1"/>
          </p:cNvSpPr>
          <p:nvPr>
            <p:ph type="title"/>
          </p:nvPr>
        </p:nvSpPr>
        <p:spPr>
          <a:xfrm>
            <a:off x="3" y="25263"/>
            <a:ext cx="8823957" cy="822960"/>
          </a:xfrm>
        </p:spPr>
        <p:txBody>
          <a:bodyPr/>
          <a:lstStyle/>
          <a:p>
            <a:r>
              <a:rPr lang="en-US" sz="2000" dirty="0" smtClean="0"/>
              <a:t>Oracle Solution Center – Technology Accelerators</a:t>
            </a:r>
            <a:endParaRPr lang="en-US" sz="2000" dirty="0"/>
          </a:p>
        </p:txBody>
      </p:sp>
      <p:pic>
        <p:nvPicPr>
          <p:cNvPr id="61" name="Picture 60" descr="Estimators.jpg"/>
          <p:cNvPicPr>
            <a:picLocks noChangeAspect="1"/>
          </p:cNvPicPr>
          <p:nvPr/>
        </p:nvPicPr>
        <p:blipFill>
          <a:blip r:embed="rId3" cstate="print"/>
          <a:stretch>
            <a:fillRect/>
          </a:stretch>
        </p:blipFill>
        <p:spPr>
          <a:xfrm>
            <a:off x="440298" y="1542937"/>
            <a:ext cx="783330" cy="783330"/>
          </a:xfrm>
          <a:prstGeom prst="rect">
            <a:avLst/>
          </a:prstGeom>
        </p:spPr>
      </p:pic>
      <p:pic>
        <p:nvPicPr>
          <p:cNvPr id="62" name="Picture 61" descr="DataTemplate.jpg"/>
          <p:cNvPicPr>
            <a:picLocks noChangeAspect="1"/>
          </p:cNvPicPr>
          <p:nvPr/>
        </p:nvPicPr>
        <p:blipFill>
          <a:blip r:embed="rId4" cstate="print"/>
          <a:stretch>
            <a:fillRect/>
          </a:stretch>
        </p:blipFill>
        <p:spPr>
          <a:xfrm>
            <a:off x="4763311" y="1534643"/>
            <a:ext cx="786384" cy="786384"/>
          </a:xfrm>
          <a:prstGeom prst="rect">
            <a:avLst/>
          </a:prstGeom>
        </p:spPr>
      </p:pic>
      <p:sp>
        <p:nvSpPr>
          <p:cNvPr id="64" name="TextBox 63"/>
          <p:cNvSpPr txBox="1"/>
          <p:nvPr/>
        </p:nvSpPr>
        <p:spPr>
          <a:xfrm>
            <a:off x="5553692" y="2841814"/>
            <a:ext cx="3352643" cy="1200329"/>
          </a:xfrm>
          <a:prstGeom prst="rect">
            <a:avLst/>
          </a:prstGeom>
          <a:noFill/>
        </p:spPr>
        <p:txBody>
          <a:bodyPr wrap="square" rtlCol="0">
            <a:spAutoFit/>
          </a:bodyPr>
          <a:lstStyle/>
          <a:p>
            <a:pPr>
              <a:spcAft>
                <a:spcPts val="600"/>
              </a:spcAft>
            </a:pPr>
            <a:r>
              <a:rPr lang="en-US" sz="900" dirty="0" smtClean="0"/>
              <a:t>This pre-configured integration solution will be  designed to help our customers to make their core processes leaner, more flexible, and more efficient. The solution’s Self Service functionality and robust case management capability will help the business users, IT specialists, and system administrators to work together under ideal conditions along the whole process chain, with no loss of efficiency due to media discontinuities.</a:t>
            </a:r>
            <a:endParaRPr lang="en-US" sz="900" dirty="0" smtClean="0">
              <a:latin typeface="Arial" pitchFamily="34" charset="0"/>
              <a:cs typeface="Arial" pitchFamily="34" charset="0"/>
            </a:endParaRPr>
          </a:p>
        </p:txBody>
      </p:sp>
      <p:pic>
        <p:nvPicPr>
          <p:cNvPr id="67" name="Picture 66" descr="Configuration.jpg"/>
          <p:cNvPicPr>
            <a:picLocks noChangeAspect="1"/>
          </p:cNvPicPr>
          <p:nvPr/>
        </p:nvPicPr>
        <p:blipFill>
          <a:blip r:embed="rId5" cstate="print"/>
          <a:stretch>
            <a:fillRect/>
          </a:stretch>
        </p:blipFill>
        <p:spPr>
          <a:xfrm>
            <a:off x="4777166" y="2780215"/>
            <a:ext cx="786384" cy="786384"/>
          </a:xfrm>
          <a:prstGeom prst="rect">
            <a:avLst/>
          </a:prstGeom>
        </p:spPr>
      </p:pic>
      <p:pic>
        <p:nvPicPr>
          <p:cNvPr id="68" name="Picture 67" descr="Design.jpg"/>
          <p:cNvPicPr>
            <a:picLocks noChangeAspect="1"/>
          </p:cNvPicPr>
          <p:nvPr/>
        </p:nvPicPr>
        <p:blipFill>
          <a:blip r:embed="rId6" cstate="print"/>
          <a:stretch>
            <a:fillRect/>
          </a:stretch>
        </p:blipFill>
        <p:spPr>
          <a:xfrm>
            <a:off x="482831" y="2791596"/>
            <a:ext cx="786384" cy="786384"/>
          </a:xfrm>
          <a:prstGeom prst="rect">
            <a:avLst/>
          </a:prstGeom>
        </p:spPr>
      </p:pic>
      <p:sp>
        <p:nvSpPr>
          <p:cNvPr id="71" name="TextBox 70"/>
          <p:cNvSpPr txBox="1"/>
          <p:nvPr/>
        </p:nvSpPr>
        <p:spPr>
          <a:xfrm>
            <a:off x="664936" y="4089727"/>
            <a:ext cx="5455235" cy="307777"/>
          </a:xfrm>
          <a:prstGeom prst="rect">
            <a:avLst/>
          </a:prstGeom>
          <a:noFill/>
        </p:spPr>
        <p:txBody>
          <a:bodyPr wrap="square" rtlCol="0">
            <a:spAutoFit/>
          </a:bodyPr>
          <a:lstStyle/>
          <a:p>
            <a:pPr>
              <a:spcAft>
                <a:spcPts val="600"/>
              </a:spcAft>
            </a:pPr>
            <a:r>
              <a:rPr lang="en-US" sz="1400" b="1" dirty="0" smtClean="0">
                <a:solidFill>
                  <a:schemeClr val="bg1"/>
                </a:solidFill>
                <a:latin typeface="Arial" pitchFamily="34" charset="0"/>
                <a:cs typeface="Arial" pitchFamily="34" charset="0"/>
              </a:rPr>
              <a:t>Productivity Improvement Tools and Point Solutions (VAULT)</a:t>
            </a:r>
            <a:endParaRPr lang="en-US" sz="1200" b="1" dirty="0" smtClean="0">
              <a:solidFill>
                <a:schemeClr val="accent1"/>
              </a:solidFill>
              <a:latin typeface="Arial" pitchFamily="34" charset="0"/>
              <a:cs typeface="Arial" pitchFamily="34" charset="0"/>
            </a:endParaRPr>
          </a:p>
        </p:txBody>
      </p:sp>
      <p:sp>
        <p:nvSpPr>
          <p:cNvPr id="34" name="Rectangle 33"/>
          <p:cNvSpPr/>
          <p:nvPr/>
        </p:nvSpPr>
        <p:spPr>
          <a:xfrm>
            <a:off x="482831" y="4423447"/>
            <a:ext cx="2252965" cy="2078761"/>
          </a:xfrm>
          <a:prstGeom prst="rect">
            <a:avLst/>
          </a:prstGeom>
          <a:solidFill>
            <a:schemeClr val="bg2"/>
          </a:solidFill>
        </p:spPr>
        <p:style>
          <a:lnRef idx="1">
            <a:schemeClr val="lt1">
              <a:hueOff val="0"/>
              <a:satOff val="0"/>
              <a:lumOff val="0"/>
              <a:alphaOff val="0"/>
            </a:schemeClr>
          </a:lnRef>
          <a:fillRef idx="1">
            <a:scrgbClr r="0" g="0" b="0"/>
          </a:fillRef>
          <a:effectRef idx="1">
            <a:schemeClr val="accent2">
              <a:tint val="50000"/>
              <a:hueOff val="0"/>
              <a:satOff val="0"/>
              <a:lumOff val="0"/>
              <a:alphaOff val="0"/>
            </a:schemeClr>
          </a:effectRef>
          <a:fontRef idx="minor">
            <a:schemeClr val="lt1">
              <a:hueOff val="0"/>
              <a:satOff val="0"/>
              <a:lumOff val="0"/>
              <a:alphaOff val="0"/>
            </a:schemeClr>
          </a:fontRef>
        </p:style>
        <p:txBody>
          <a:bodyPr rtlCol="0" anchor="t"/>
          <a:lstStyle/>
          <a:p>
            <a:r>
              <a:rPr lang="en-US" sz="1400" b="1" dirty="0" smtClean="0"/>
              <a:t>EBS Enablers</a:t>
            </a:r>
            <a:endParaRPr lang="en-US" sz="1400" b="1" dirty="0"/>
          </a:p>
        </p:txBody>
      </p:sp>
      <p:sp>
        <p:nvSpPr>
          <p:cNvPr id="35" name="TextBox 34"/>
          <p:cNvSpPr txBox="1"/>
          <p:nvPr/>
        </p:nvSpPr>
        <p:spPr>
          <a:xfrm>
            <a:off x="664936" y="4888766"/>
            <a:ext cx="918732" cy="29260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spcAft>
                <a:spcPts val="600"/>
              </a:spcAft>
            </a:pPr>
            <a:r>
              <a:rPr lang="en-US" sz="1000" dirty="0" smtClean="0">
                <a:latin typeface="Arial" pitchFamily="34" charset="0"/>
                <a:cs typeface="Arial" pitchFamily="34" charset="0"/>
              </a:rPr>
              <a:t>AUTOFORM</a:t>
            </a:r>
          </a:p>
        </p:txBody>
      </p:sp>
      <p:sp>
        <p:nvSpPr>
          <p:cNvPr id="36" name="TextBox 35"/>
          <p:cNvSpPr txBox="1"/>
          <p:nvPr/>
        </p:nvSpPr>
        <p:spPr>
          <a:xfrm>
            <a:off x="1600945" y="4874912"/>
            <a:ext cx="918732" cy="2880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spcAft>
                <a:spcPts val="600"/>
              </a:spcAft>
            </a:pPr>
            <a:r>
              <a:rPr lang="en-US" sz="1200" dirty="0" smtClean="0">
                <a:latin typeface="Arial" pitchFamily="34" charset="0"/>
                <a:cs typeface="Arial" pitchFamily="34" charset="0"/>
              </a:rPr>
              <a:t>CART</a:t>
            </a:r>
          </a:p>
        </p:txBody>
      </p:sp>
      <p:sp>
        <p:nvSpPr>
          <p:cNvPr id="37" name="TextBox 36"/>
          <p:cNvSpPr txBox="1"/>
          <p:nvPr/>
        </p:nvSpPr>
        <p:spPr>
          <a:xfrm>
            <a:off x="669713" y="5270956"/>
            <a:ext cx="918732" cy="2880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spcAft>
                <a:spcPts val="600"/>
              </a:spcAft>
            </a:pPr>
            <a:r>
              <a:rPr lang="en-US" sz="1200" dirty="0" smtClean="0">
                <a:latin typeface="Arial" pitchFamily="34" charset="0"/>
                <a:cs typeface="Arial" pitchFamily="34" charset="0"/>
              </a:rPr>
              <a:t>RAPTOR</a:t>
            </a:r>
          </a:p>
        </p:txBody>
      </p:sp>
      <p:sp>
        <p:nvSpPr>
          <p:cNvPr id="38" name="TextBox 37"/>
          <p:cNvSpPr txBox="1"/>
          <p:nvPr/>
        </p:nvSpPr>
        <p:spPr>
          <a:xfrm>
            <a:off x="1605722" y="5270956"/>
            <a:ext cx="918732" cy="2880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spcAft>
                <a:spcPts val="600"/>
              </a:spcAft>
            </a:pPr>
            <a:r>
              <a:rPr lang="en-US" sz="1200" dirty="0" smtClean="0">
                <a:latin typeface="Arial" pitchFamily="34" charset="0"/>
                <a:cs typeface="Arial" pitchFamily="34" charset="0"/>
              </a:rPr>
              <a:t>SPEED</a:t>
            </a:r>
          </a:p>
        </p:txBody>
      </p:sp>
      <p:sp>
        <p:nvSpPr>
          <p:cNvPr id="39" name="TextBox 38"/>
          <p:cNvSpPr txBox="1"/>
          <p:nvPr/>
        </p:nvSpPr>
        <p:spPr>
          <a:xfrm>
            <a:off x="665031" y="5658891"/>
            <a:ext cx="918732" cy="2880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spcAft>
                <a:spcPts val="600"/>
              </a:spcAft>
            </a:pPr>
            <a:r>
              <a:rPr lang="en-US" sz="1200" dirty="0" smtClean="0">
                <a:latin typeface="Arial" pitchFamily="34" charset="0"/>
                <a:cs typeface="Arial" pitchFamily="34" charset="0"/>
              </a:rPr>
              <a:t>COMET</a:t>
            </a:r>
          </a:p>
        </p:txBody>
      </p:sp>
      <p:sp>
        <p:nvSpPr>
          <p:cNvPr id="40" name="TextBox 39"/>
          <p:cNvSpPr txBox="1"/>
          <p:nvPr/>
        </p:nvSpPr>
        <p:spPr>
          <a:xfrm>
            <a:off x="1601040" y="5658891"/>
            <a:ext cx="918732" cy="2880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spcAft>
                <a:spcPts val="600"/>
              </a:spcAft>
            </a:pPr>
            <a:r>
              <a:rPr lang="en-US" sz="1200" dirty="0" smtClean="0">
                <a:latin typeface="Arial" pitchFamily="34" charset="0"/>
                <a:cs typeface="Arial" pitchFamily="34" charset="0"/>
              </a:rPr>
              <a:t>METEOR</a:t>
            </a:r>
          </a:p>
        </p:txBody>
      </p:sp>
      <p:sp>
        <p:nvSpPr>
          <p:cNvPr id="41" name="TextBox 40"/>
          <p:cNvSpPr txBox="1"/>
          <p:nvPr/>
        </p:nvSpPr>
        <p:spPr>
          <a:xfrm>
            <a:off x="664936" y="6035334"/>
            <a:ext cx="918732" cy="2880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spcAft>
                <a:spcPts val="600"/>
              </a:spcAft>
            </a:pPr>
            <a:r>
              <a:rPr lang="en-US" sz="1200" dirty="0" smtClean="0">
                <a:latin typeface="Arial" pitchFamily="34" charset="0"/>
                <a:cs typeface="Arial" pitchFamily="34" charset="0"/>
              </a:rPr>
              <a:t>ROATS</a:t>
            </a:r>
          </a:p>
        </p:txBody>
      </p:sp>
      <p:sp>
        <p:nvSpPr>
          <p:cNvPr id="42" name="Rectangle 41"/>
          <p:cNvSpPr/>
          <p:nvPr/>
        </p:nvSpPr>
        <p:spPr>
          <a:xfrm>
            <a:off x="2780095" y="4429009"/>
            <a:ext cx="2295962" cy="1216027"/>
          </a:xfrm>
          <a:prstGeom prst="rect">
            <a:avLst/>
          </a:prstGeom>
          <a:solidFill>
            <a:schemeClr val="bg2"/>
          </a:solidFill>
        </p:spPr>
        <p:style>
          <a:lnRef idx="1">
            <a:schemeClr val="lt1">
              <a:hueOff val="0"/>
              <a:satOff val="0"/>
              <a:lumOff val="0"/>
              <a:alphaOff val="0"/>
            </a:schemeClr>
          </a:lnRef>
          <a:fillRef idx="1">
            <a:scrgbClr r="0" g="0" b="0"/>
          </a:fillRef>
          <a:effectRef idx="1">
            <a:schemeClr val="accent2">
              <a:tint val="50000"/>
              <a:hueOff val="0"/>
              <a:satOff val="0"/>
              <a:lumOff val="0"/>
              <a:alphaOff val="0"/>
            </a:schemeClr>
          </a:effectRef>
          <a:fontRef idx="minor">
            <a:schemeClr val="lt1">
              <a:hueOff val="0"/>
              <a:satOff val="0"/>
              <a:lumOff val="0"/>
              <a:alphaOff val="0"/>
            </a:schemeClr>
          </a:fontRef>
        </p:style>
        <p:txBody>
          <a:bodyPr rtlCol="0" anchor="t"/>
          <a:lstStyle/>
          <a:p>
            <a:r>
              <a:rPr lang="en-US" sz="1400" b="1" dirty="0" smtClean="0"/>
              <a:t>PeopleSoft Enablers</a:t>
            </a:r>
            <a:endParaRPr lang="en-US" sz="1400" b="1" dirty="0"/>
          </a:p>
        </p:txBody>
      </p:sp>
      <p:sp>
        <p:nvSpPr>
          <p:cNvPr id="43" name="TextBox 42"/>
          <p:cNvSpPr txBox="1"/>
          <p:nvPr/>
        </p:nvSpPr>
        <p:spPr>
          <a:xfrm>
            <a:off x="2962199" y="4852761"/>
            <a:ext cx="918732" cy="29260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spcAft>
                <a:spcPts val="600"/>
              </a:spcAft>
            </a:pPr>
            <a:r>
              <a:rPr lang="en-US" sz="1000" dirty="0" smtClean="0">
                <a:latin typeface="Arial" pitchFamily="34" charset="0"/>
                <a:cs typeface="Arial" pitchFamily="34" charset="0"/>
              </a:rPr>
              <a:t>CAPSULE</a:t>
            </a:r>
          </a:p>
        </p:txBody>
      </p:sp>
      <p:sp>
        <p:nvSpPr>
          <p:cNvPr id="44" name="TextBox 43"/>
          <p:cNvSpPr txBox="1"/>
          <p:nvPr/>
        </p:nvSpPr>
        <p:spPr>
          <a:xfrm>
            <a:off x="3898208" y="4838908"/>
            <a:ext cx="918732" cy="29260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spcAft>
                <a:spcPts val="600"/>
              </a:spcAft>
            </a:pPr>
            <a:r>
              <a:rPr lang="en-US" sz="1200" dirty="0" smtClean="0">
                <a:latin typeface="Arial" pitchFamily="34" charset="0"/>
                <a:cs typeface="Arial" pitchFamily="34" charset="0"/>
              </a:rPr>
              <a:t>RAFT</a:t>
            </a:r>
          </a:p>
        </p:txBody>
      </p:sp>
      <p:sp>
        <p:nvSpPr>
          <p:cNvPr id="46" name="TextBox 45"/>
          <p:cNvSpPr txBox="1"/>
          <p:nvPr/>
        </p:nvSpPr>
        <p:spPr>
          <a:xfrm>
            <a:off x="2966976" y="5234952"/>
            <a:ext cx="918732" cy="29260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spcAft>
                <a:spcPts val="600"/>
              </a:spcAft>
            </a:pPr>
            <a:r>
              <a:rPr lang="en-US" sz="1200" dirty="0" smtClean="0">
                <a:latin typeface="Arial" pitchFamily="34" charset="0"/>
                <a:cs typeface="Arial" pitchFamily="34" charset="0"/>
              </a:rPr>
              <a:t>PART</a:t>
            </a:r>
          </a:p>
        </p:txBody>
      </p:sp>
      <p:sp>
        <p:nvSpPr>
          <p:cNvPr id="48" name="TextBox 47"/>
          <p:cNvSpPr txBox="1"/>
          <p:nvPr/>
        </p:nvSpPr>
        <p:spPr>
          <a:xfrm>
            <a:off x="3902985" y="5234952"/>
            <a:ext cx="918732" cy="29260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spcAft>
                <a:spcPts val="600"/>
              </a:spcAft>
            </a:pPr>
            <a:r>
              <a:rPr lang="en-US" sz="800" dirty="0" smtClean="0">
                <a:latin typeface="Arial" pitchFamily="34" charset="0"/>
                <a:cs typeface="Arial" pitchFamily="34" charset="0"/>
              </a:rPr>
              <a:t>SPOT LIGHTER</a:t>
            </a:r>
          </a:p>
        </p:txBody>
      </p:sp>
      <p:sp>
        <p:nvSpPr>
          <p:cNvPr id="52" name="Rectangle 51"/>
          <p:cNvSpPr/>
          <p:nvPr/>
        </p:nvSpPr>
        <p:spPr>
          <a:xfrm>
            <a:off x="5156358" y="4429009"/>
            <a:ext cx="2295962" cy="1216027"/>
          </a:xfrm>
          <a:prstGeom prst="rect">
            <a:avLst/>
          </a:prstGeom>
          <a:solidFill>
            <a:schemeClr val="bg2"/>
          </a:solidFill>
        </p:spPr>
        <p:style>
          <a:lnRef idx="1">
            <a:schemeClr val="lt1">
              <a:hueOff val="0"/>
              <a:satOff val="0"/>
              <a:lumOff val="0"/>
              <a:alphaOff val="0"/>
            </a:schemeClr>
          </a:lnRef>
          <a:fillRef idx="1">
            <a:scrgbClr r="0" g="0" b="0"/>
          </a:fillRef>
          <a:effectRef idx="1">
            <a:schemeClr val="accent2">
              <a:tint val="50000"/>
              <a:hueOff val="0"/>
              <a:satOff val="0"/>
              <a:lumOff val="0"/>
              <a:alphaOff val="0"/>
            </a:schemeClr>
          </a:effectRef>
          <a:fontRef idx="minor">
            <a:schemeClr val="lt1">
              <a:hueOff val="0"/>
              <a:satOff val="0"/>
              <a:lumOff val="0"/>
              <a:alphaOff val="0"/>
            </a:schemeClr>
          </a:fontRef>
        </p:style>
        <p:txBody>
          <a:bodyPr rtlCol="0" anchor="t"/>
          <a:lstStyle/>
          <a:p>
            <a:r>
              <a:rPr lang="en-US" sz="1400" b="1" dirty="0" smtClean="0"/>
              <a:t>Point Solutions</a:t>
            </a:r>
            <a:endParaRPr lang="en-US" sz="1400" b="1" dirty="0"/>
          </a:p>
        </p:txBody>
      </p:sp>
      <p:sp>
        <p:nvSpPr>
          <p:cNvPr id="54" name="TextBox 53"/>
          <p:cNvSpPr txBox="1"/>
          <p:nvPr/>
        </p:nvSpPr>
        <p:spPr>
          <a:xfrm>
            <a:off x="5268766" y="4823208"/>
            <a:ext cx="918732" cy="25391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spcAft>
                <a:spcPts val="600"/>
              </a:spcAft>
            </a:pPr>
            <a:r>
              <a:rPr lang="en-US" sz="1050" dirty="0" smtClean="0">
                <a:latin typeface="Arial" pitchFamily="34" charset="0"/>
                <a:cs typeface="Arial" pitchFamily="34" charset="0"/>
              </a:rPr>
              <a:t>CAPTURE</a:t>
            </a:r>
          </a:p>
        </p:txBody>
      </p:sp>
      <p:sp>
        <p:nvSpPr>
          <p:cNvPr id="56" name="TextBox 55"/>
          <p:cNvSpPr txBox="1"/>
          <p:nvPr/>
        </p:nvSpPr>
        <p:spPr>
          <a:xfrm>
            <a:off x="6204775" y="4809355"/>
            <a:ext cx="91873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spcAft>
                <a:spcPts val="600"/>
              </a:spcAft>
            </a:pPr>
            <a:r>
              <a:rPr lang="en-US" sz="1200" dirty="0" smtClean="0">
                <a:latin typeface="Arial" pitchFamily="34" charset="0"/>
                <a:cs typeface="Arial" pitchFamily="34" charset="0"/>
              </a:rPr>
              <a:t>CSL</a:t>
            </a:r>
          </a:p>
        </p:txBody>
      </p:sp>
      <p:sp>
        <p:nvSpPr>
          <p:cNvPr id="58" name="TextBox 57"/>
          <p:cNvSpPr txBox="1"/>
          <p:nvPr/>
        </p:nvSpPr>
        <p:spPr>
          <a:xfrm>
            <a:off x="5273543" y="5205399"/>
            <a:ext cx="918732" cy="27699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spcAft>
                <a:spcPts val="600"/>
              </a:spcAft>
            </a:pPr>
            <a:r>
              <a:rPr lang="en-US" sz="1200" dirty="0" smtClean="0">
                <a:latin typeface="Arial" pitchFamily="34" charset="0"/>
                <a:cs typeface="Arial" pitchFamily="34" charset="0"/>
              </a:rPr>
              <a:t>CLOSEIT</a:t>
            </a:r>
          </a:p>
        </p:txBody>
      </p:sp>
      <p:sp>
        <p:nvSpPr>
          <p:cNvPr id="59" name="TextBox 58"/>
          <p:cNvSpPr txBox="1"/>
          <p:nvPr/>
        </p:nvSpPr>
        <p:spPr>
          <a:xfrm>
            <a:off x="6209552" y="5205399"/>
            <a:ext cx="918732" cy="2616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spcAft>
                <a:spcPts val="600"/>
              </a:spcAft>
            </a:pPr>
            <a:r>
              <a:rPr lang="en-US" sz="1100" dirty="0" smtClean="0">
                <a:latin typeface="Arial" pitchFamily="34" charset="0"/>
                <a:cs typeface="Arial" pitchFamily="34" charset="0"/>
              </a:rPr>
              <a:t>MOSS</a:t>
            </a:r>
          </a:p>
        </p:txBody>
      </p:sp>
      <p:sp>
        <p:nvSpPr>
          <p:cNvPr id="72" name="TextBox 71"/>
          <p:cNvSpPr txBox="1"/>
          <p:nvPr/>
        </p:nvSpPr>
        <p:spPr>
          <a:xfrm>
            <a:off x="2780095" y="5686601"/>
            <a:ext cx="1467869" cy="81560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spcAft>
                <a:spcPts val="600"/>
              </a:spcAft>
            </a:pPr>
            <a:r>
              <a:rPr lang="en-US" sz="1400" b="1" dirty="0" smtClean="0">
                <a:solidFill>
                  <a:schemeClr val="accent1"/>
                </a:solidFill>
                <a:latin typeface="Arial" pitchFamily="34" charset="0"/>
                <a:cs typeface="Arial" pitchFamily="34" charset="0"/>
              </a:rPr>
              <a:t>Methodologies (LEAP)</a:t>
            </a:r>
          </a:p>
          <a:p>
            <a:pPr>
              <a:spcAft>
                <a:spcPts val="600"/>
              </a:spcAft>
            </a:pPr>
            <a:endParaRPr lang="en-US" sz="1400" b="1" dirty="0" smtClean="0">
              <a:solidFill>
                <a:schemeClr val="accent1"/>
              </a:solidFill>
              <a:latin typeface="Arial" pitchFamily="34" charset="0"/>
              <a:cs typeface="Arial" pitchFamily="34" charset="0"/>
            </a:endParaRPr>
          </a:p>
        </p:txBody>
      </p:sp>
      <p:sp>
        <p:nvSpPr>
          <p:cNvPr id="73" name="TextBox 72"/>
          <p:cNvSpPr txBox="1"/>
          <p:nvPr/>
        </p:nvSpPr>
        <p:spPr>
          <a:xfrm>
            <a:off x="4431595" y="5863607"/>
            <a:ext cx="1764101"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spcAft>
                <a:spcPts val="600"/>
              </a:spcAft>
            </a:pPr>
            <a:r>
              <a:rPr lang="en-US" sz="1200" dirty="0" smtClean="0">
                <a:latin typeface="Arial" pitchFamily="34" charset="0"/>
                <a:cs typeface="Arial" pitchFamily="34" charset="0"/>
              </a:rPr>
              <a:t>IMPACT (Cloud Implementation)</a:t>
            </a:r>
          </a:p>
        </p:txBody>
      </p:sp>
      <p:sp>
        <p:nvSpPr>
          <p:cNvPr id="74" name="TextBox 73"/>
          <p:cNvSpPr txBox="1"/>
          <p:nvPr/>
        </p:nvSpPr>
        <p:spPr>
          <a:xfrm>
            <a:off x="6754389" y="5855314"/>
            <a:ext cx="201622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spcAft>
                <a:spcPts val="600"/>
              </a:spcAft>
            </a:pPr>
            <a:r>
              <a:rPr lang="en-US" sz="1200" dirty="0" smtClean="0">
                <a:latin typeface="Arial" pitchFamily="34" charset="0"/>
                <a:cs typeface="Arial" pitchFamily="34" charset="0"/>
              </a:rPr>
              <a:t>UPSTREAM (Upgrade Methodology)</a:t>
            </a:r>
          </a:p>
        </p:txBody>
      </p:sp>
      <p:sp>
        <p:nvSpPr>
          <p:cNvPr id="76" name="TextBox 75"/>
          <p:cNvSpPr txBox="1"/>
          <p:nvPr/>
        </p:nvSpPr>
        <p:spPr>
          <a:xfrm>
            <a:off x="7641025" y="4797393"/>
            <a:ext cx="918732" cy="27699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spcAft>
                <a:spcPts val="600"/>
              </a:spcAft>
            </a:pPr>
            <a:r>
              <a:rPr lang="en-US" sz="1200" dirty="0" smtClean="0">
                <a:latin typeface="Arial" pitchFamily="34" charset="0"/>
                <a:cs typeface="Arial" pitchFamily="34" charset="0"/>
              </a:rPr>
              <a:t>Completed</a:t>
            </a:r>
          </a:p>
        </p:txBody>
      </p:sp>
      <p:sp>
        <p:nvSpPr>
          <p:cNvPr id="77" name="TextBox 76"/>
          <p:cNvSpPr txBox="1"/>
          <p:nvPr/>
        </p:nvSpPr>
        <p:spPr>
          <a:xfrm>
            <a:off x="7641025" y="5200789"/>
            <a:ext cx="918732" cy="2616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spcAft>
                <a:spcPts val="600"/>
              </a:spcAft>
            </a:pPr>
            <a:r>
              <a:rPr lang="en-US" sz="1100" dirty="0" smtClean="0">
                <a:latin typeface="Arial" pitchFamily="34" charset="0"/>
                <a:cs typeface="Arial" pitchFamily="34" charset="0"/>
              </a:rPr>
              <a:t>In Progress</a:t>
            </a:r>
          </a:p>
        </p:txBody>
      </p:sp>
      <p:sp>
        <p:nvSpPr>
          <p:cNvPr id="78" name="TextBox 77"/>
          <p:cNvSpPr txBox="1"/>
          <p:nvPr/>
        </p:nvSpPr>
        <p:spPr>
          <a:xfrm>
            <a:off x="7641025" y="4423448"/>
            <a:ext cx="918732" cy="276999"/>
          </a:xfrm>
          <a:prstGeom prst="rect">
            <a:avLst/>
          </a:prstGeom>
          <a:noFill/>
        </p:spPr>
        <p:txBody>
          <a:bodyPr wrap="square" rtlCol="0">
            <a:spAutoFit/>
          </a:bodyPr>
          <a:lstStyle/>
          <a:p>
            <a:pPr>
              <a:spcAft>
                <a:spcPts val="600"/>
              </a:spcAft>
            </a:pPr>
            <a:r>
              <a:rPr lang="en-US" sz="1200" b="1" dirty="0" smtClean="0">
                <a:solidFill>
                  <a:schemeClr val="bg1"/>
                </a:solidFill>
                <a:latin typeface="Arial" pitchFamily="34" charset="0"/>
                <a:cs typeface="Arial" pitchFamily="34" charset="0"/>
              </a:rPr>
              <a:t>Legends</a:t>
            </a:r>
          </a:p>
        </p:txBody>
      </p:sp>
      <p:sp>
        <p:nvSpPr>
          <p:cNvPr id="70" name="TextBox 69"/>
          <p:cNvSpPr txBox="1"/>
          <p:nvPr/>
        </p:nvSpPr>
        <p:spPr>
          <a:xfrm>
            <a:off x="5567546" y="1708066"/>
            <a:ext cx="3396942" cy="784830"/>
          </a:xfrm>
          <a:prstGeom prst="rect">
            <a:avLst/>
          </a:prstGeom>
          <a:noFill/>
        </p:spPr>
        <p:txBody>
          <a:bodyPr wrap="square" rtlCol="0">
            <a:spAutoFit/>
          </a:bodyPr>
          <a:lstStyle/>
          <a:p>
            <a:r>
              <a:rPr lang="en-US" sz="900" dirty="0" smtClean="0">
                <a:latin typeface="Arial" pitchFamily="34" charset="0"/>
                <a:cs typeface="Arial" pitchFamily="34" charset="0"/>
              </a:rPr>
              <a:t>CRMAdvantage is an end-to-end solution that leverages customers' existing Oracle legacy systems as well as the embedded business intelligence and social media functions of the Oracle Sales Cloud to help your organization rapidly transform its business.</a:t>
            </a:r>
          </a:p>
        </p:txBody>
      </p:sp>
    </p:spTree>
    <p:extLst>
      <p:ext uri="{BB962C8B-B14F-4D97-AF65-F5344CB8AC3E}">
        <p14:creationId xmlns:p14="http://schemas.microsoft.com/office/powerpoint/2010/main" val="1553044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US" smtClean="0"/>
              <a:t>Capgemini – Global Oracle Overview</a:t>
            </a:r>
            <a:endParaRPr lang="en-US" dirty="0"/>
          </a:p>
        </p:txBody>
      </p:sp>
      <p:pic>
        <p:nvPicPr>
          <p:cNvPr id="22" name="Picture 21" descr="O_DiamondPartner_CMYK.jpg"/>
          <p:cNvPicPr>
            <a:picLocks noChangeAspect="1"/>
          </p:cNvPicPr>
          <p:nvPr/>
        </p:nvPicPr>
        <p:blipFill>
          <a:blip r:embed="rId3" cstate="print"/>
          <a:srcRect t="14605" b="19439"/>
          <a:stretch>
            <a:fillRect/>
          </a:stretch>
        </p:blipFill>
        <p:spPr>
          <a:xfrm>
            <a:off x="6674130" y="249000"/>
            <a:ext cx="2395728" cy="347784"/>
          </a:xfrm>
          <a:prstGeom prst="rect">
            <a:avLst/>
          </a:prstGeom>
        </p:spPr>
      </p:pic>
      <p:grpSp>
        <p:nvGrpSpPr>
          <p:cNvPr id="17" name="Group 16"/>
          <p:cNvGrpSpPr/>
          <p:nvPr/>
        </p:nvGrpSpPr>
        <p:grpSpPr>
          <a:xfrm>
            <a:off x="319668" y="1043642"/>
            <a:ext cx="8584961" cy="5257146"/>
            <a:chOff x="319668" y="1279177"/>
            <a:chExt cx="8584961" cy="4633919"/>
          </a:xfrm>
        </p:grpSpPr>
        <p:sp>
          <p:nvSpPr>
            <p:cNvPr id="27652" name="AutoShape 514"/>
            <p:cNvSpPr>
              <a:spLocks noChangeArrowheads="1"/>
            </p:cNvSpPr>
            <p:nvPr/>
          </p:nvSpPr>
          <p:spPr bwMode="auto">
            <a:xfrm>
              <a:off x="319668" y="3128626"/>
              <a:ext cx="8584961" cy="929482"/>
            </a:xfrm>
            <a:prstGeom prst="flowChartAlternateProcess">
              <a:avLst/>
            </a:prstGeom>
            <a:gradFill>
              <a:gsLst>
                <a:gs pos="0">
                  <a:schemeClr val="accent1">
                    <a:lumMod val="20000"/>
                    <a:lumOff val="80000"/>
                  </a:schemeClr>
                </a:gs>
                <a:gs pos="100000">
                  <a:schemeClr val="bg1">
                    <a:alpha val="0"/>
                  </a:schemeClr>
                </a:gs>
              </a:gsLst>
              <a:lin ang="10800000" scaled="1"/>
            </a:gradFill>
            <a:ln w="28575">
              <a:gradFill flip="none" rotWithShape="1">
                <a:gsLst>
                  <a:gs pos="0">
                    <a:schemeClr val="accent1"/>
                  </a:gs>
                  <a:gs pos="100000">
                    <a:schemeClr val="bg1">
                      <a:alpha val="0"/>
                    </a:schemeClr>
                  </a:gs>
                </a:gsLst>
                <a:lin ang="108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Ins="1280160" rtlCol="0" anchor="ctr"/>
            <a:lstStyle/>
            <a:p>
              <a:pPr lvl="0" algn="r">
                <a:spcAft>
                  <a:spcPct val="100000"/>
                </a:spcAft>
                <a:buClr>
                  <a:srgbClr val="969696"/>
                </a:buClr>
              </a:pPr>
              <a:r>
                <a:rPr lang="en-US" sz="2000" dirty="0" smtClean="0">
                  <a:solidFill>
                    <a:schemeClr val="accent1"/>
                  </a:solidFill>
                </a:rPr>
                <a:t>Capgemini is the first </a:t>
              </a:r>
              <a:r>
                <a:rPr lang="en-US" sz="1600" dirty="0" smtClean="0">
                  <a:solidFill>
                    <a:prstClr val="black"/>
                  </a:solidFill>
                </a:rPr>
                <a:t>among all our competitors globally to adopt </a:t>
              </a:r>
              <a:br>
                <a:rPr lang="en-US" sz="1600" dirty="0" smtClean="0">
                  <a:solidFill>
                    <a:prstClr val="black"/>
                  </a:solidFill>
                </a:rPr>
              </a:br>
              <a:r>
                <a:rPr lang="en-US" sz="1600" dirty="0" smtClean="0">
                  <a:solidFill>
                    <a:prstClr val="black"/>
                  </a:solidFill>
                </a:rPr>
                <a:t>Oracle Unified Methods (OUM) and become certified as trainers on OUM</a:t>
              </a:r>
            </a:p>
          </p:txBody>
        </p:sp>
        <p:sp>
          <p:nvSpPr>
            <p:cNvPr id="8" name="AutoShape 513"/>
            <p:cNvSpPr>
              <a:spLocks noChangeArrowheads="1"/>
            </p:cNvSpPr>
            <p:nvPr/>
          </p:nvSpPr>
          <p:spPr bwMode="auto">
            <a:xfrm>
              <a:off x="319669" y="2198637"/>
              <a:ext cx="8584959" cy="929482"/>
            </a:xfrm>
            <a:prstGeom prst="flowChartAlternateProcess">
              <a:avLst/>
            </a:prstGeom>
            <a:gradFill flip="none" rotWithShape="1">
              <a:gsLst>
                <a:gs pos="0">
                  <a:schemeClr val="accent5">
                    <a:lumMod val="20000"/>
                    <a:lumOff val="80000"/>
                  </a:schemeClr>
                </a:gs>
                <a:gs pos="100000">
                  <a:schemeClr val="bg1">
                    <a:alpha val="0"/>
                  </a:schemeClr>
                </a:gs>
              </a:gsLst>
              <a:lin ang="0" scaled="1"/>
              <a:tileRect/>
            </a:gradFill>
            <a:ln w="28575">
              <a:gradFill flip="none" rotWithShape="1">
                <a:gsLst>
                  <a:gs pos="0">
                    <a:schemeClr val="accent5">
                      <a:lumMod val="60000"/>
                      <a:lumOff val="40000"/>
                    </a:schemeClr>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1280160" rtlCol="0" anchor="ctr"/>
            <a:lstStyle/>
            <a:p>
              <a:pPr>
                <a:buClr>
                  <a:srgbClr val="009ACC"/>
                </a:buClr>
                <a:defRPr/>
              </a:pPr>
              <a:r>
                <a:rPr lang="en-US" sz="1600" dirty="0" smtClean="0">
                  <a:solidFill>
                    <a:prstClr val="black"/>
                  </a:solidFill>
                </a:rPr>
                <a:t>Over </a:t>
              </a:r>
              <a:r>
                <a:rPr lang="en-US" sz="2000" dirty="0" smtClean="0">
                  <a:solidFill>
                    <a:schemeClr val="accent5"/>
                  </a:solidFill>
                </a:rPr>
                <a:t>4,000</a:t>
              </a:r>
              <a:r>
                <a:rPr lang="en-US" sz="1600" dirty="0" smtClean="0">
                  <a:solidFill>
                    <a:prstClr val="black"/>
                  </a:solidFill>
                </a:rPr>
                <a:t> successful implementations of Oracle applications across all industry sectors. Ensuring the quality of delivery through various dedicated Delivery centers, </a:t>
              </a:r>
              <a:r>
                <a:rPr lang="en-US" sz="1600" dirty="0" err="1" smtClean="0">
                  <a:solidFill>
                    <a:prstClr val="black"/>
                  </a:solidFill>
                </a:rPr>
                <a:t>CoEs</a:t>
              </a:r>
              <a:r>
                <a:rPr lang="en-US" sz="1600" dirty="0" smtClean="0">
                  <a:solidFill>
                    <a:prstClr val="black"/>
                  </a:solidFill>
                </a:rPr>
                <a:t> and various Capgemini’s innovative methodologies</a:t>
              </a:r>
              <a:br>
                <a:rPr lang="en-US" sz="1600" dirty="0" smtClean="0">
                  <a:solidFill>
                    <a:prstClr val="black"/>
                  </a:solidFill>
                </a:rPr>
              </a:br>
              <a:r>
                <a:rPr lang="en-US" sz="1600" dirty="0" smtClean="0">
                  <a:solidFill>
                    <a:prstClr val="black"/>
                  </a:solidFill>
                </a:rPr>
                <a:t>(Rightshore</a:t>
              </a:r>
              <a:r>
                <a:rPr lang="en-US" sz="1600" baseline="30000" dirty="0" smtClean="0">
                  <a:solidFill>
                    <a:prstClr val="black"/>
                  </a:solidFill>
                </a:rPr>
                <a:t>®</a:t>
              </a:r>
              <a:r>
                <a:rPr lang="en-US" sz="1600" dirty="0" smtClean="0">
                  <a:solidFill>
                    <a:prstClr val="black"/>
                  </a:solidFill>
                </a:rPr>
                <a:t>, Rapid, ASE</a:t>
              </a:r>
              <a:r>
                <a:rPr lang="en-US" sz="1600" baseline="30000" dirty="0" smtClean="0">
                  <a:solidFill>
                    <a:prstClr val="black"/>
                  </a:solidFill>
                </a:rPr>
                <a:t>®</a:t>
              </a:r>
              <a:r>
                <a:rPr lang="en-US" sz="1600" dirty="0" smtClean="0">
                  <a:solidFill>
                    <a:prstClr val="black"/>
                  </a:solidFill>
                </a:rPr>
                <a:t> and more)</a:t>
              </a:r>
            </a:p>
          </p:txBody>
        </p:sp>
        <p:sp>
          <p:nvSpPr>
            <p:cNvPr id="9" name="AutoShape 506"/>
            <p:cNvSpPr>
              <a:spLocks noChangeArrowheads="1"/>
            </p:cNvSpPr>
            <p:nvPr/>
          </p:nvSpPr>
          <p:spPr bwMode="auto">
            <a:xfrm>
              <a:off x="319668" y="1279177"/>
              <a:ext cx="8584960" cy="929482"/>
            </a:xfrm>
            <a:prstGeom prst="flowChartAlternateProcess">
              <a:avLst/>
            </a:prstGeom>
            <a:gradFill flip="none" rotWithShape="1">
              <a:gsLst>
                <a:gs pos="0">
                  <a:schemeClr val="accent5">
                    <a:lumMod val="20000"/>
                    <a:lumOff val="80000"/>
                  </a:schemeClr>
                </a:gs>
                <a:gs pos="100000">
                  <a:schemeClr val="bg1">
                    <a:alpha val="0"/>
                  </a:schemeClr>
                </a:gs>
              </a:gsLst>
              <a:lin ang="10800000" scaled="1"/>
              <a:tileRect/>
            </a:gradFill>
            <a:ln w="28575">
              <a:gradFill flip="none" rotWithShape="1">
                <a:gsLst>
                  <a:gs pos="0">
                    <a:schemeClr val="accent5"/>
                  </a:gs>
                  <a:gs pos="100000">
                    <a:schemeClr val="bg1">
                      <a:alpha val="0"/>
                    </a:schemeClr>
                  </a:gs>
                </a:gsLst>
                <a:lin ang="108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Ins="1280160" rtlCol="0" anchor="ctr"/>
            <a:lstStyle/>
            <a:p>
              <a:pPr algn="r">
                <a:buClr>
                  <a:srgbClr val="009ACC"/>
                </a:buClr>
                <a:defRPr/>
              </a:pPr>
              <a:r>
                <a:rPr lang="en-US" sz="1600" dirty="0" smtClean="0">
                  <a:solidFill>
                    <a:prstClr val="black"/>
                  </a:solidFill>
                </a:rPr>
                <a:t>Over </a:t>
              </a:r>
              <a:r>
                <a:rPr lang="en-US" sz="2000" dirty="0" smtClean="0">
                  <a:solidFill>
                    <a:schemeClr val="accent5"/>
                  </a:solidFill>
                </a:rPr>
                <a:t>13,000</a:t>
              </a:r>
              <a:r>
                <a:rPr lang="en-US" sz="1600" dirty="0" smtClean="0">
                  <a:solidFill>
                    <a:prstClr val="black"/>
                  </a:solidFill>
                </a:rPr>
                <a:t> Oracle trained resources </a:t>
              </a:r>
              <a:br>
                <a:rPr lang="en-US" sz="1600" dirty="0" smtClean="0">
                  <a:solidFill>
                    <a:prstClr val="black"/>
                  </a:solidFill>
                </a:rPr>
              </a:br>
              <a:r>
                <a:rPr lang="en-US" sz="1600" dirty="0" smtClean="0">
                  <a:solidFill>
                    <a:prstClr val="black"/>
                  </a:solidFill>
                </a:rPr>
                <a:t>including </a:t>
              </a:r>
              <a:r>
                <a:rPr lang="en-US" sz="2000" dirty="0" smtClean="0">
                  <a:solidFill>
                    <a:schemeClr val="accent5"/>
                  </a:solidFill>
                </a:rPr>
                <a:t>70% + </a:t>
              </a:r>
              <a:r>
                <a:rPr lang="en-US" sz="1600" dirty="0" smtClean="0">
                  <a:solidFill>
                    <a:prstClr val="black"/>
                  </a:solidFill>
                </a:rPr>
                <a:t>Oracle certified consultants.</a:t>
              </a:r>
            </a:p>
          </p:txBody>
        </p:sp>
        <p:sp>
          <p:nvSpPr>
            <p:cNvPr id="27651" name="AutoShape 515"/>
            <p:cNvSpPr>
              <a:spLocks noChangeArrowheads="1"/>
            </p:cNvSpPr>
            <p:nvPr/>
          </p:nvSpPr>
          <p:spPr bwMode="auto">
            <a:xfrm>
              <a:off x="319668" y="4053626"/>
              <a:ext cx="8584961" cy="929482"/>
            </a:xfrm>
            <a:prstGeom prst="flowChartAlternateProcess">
              <a:avLst/>
            </a:prstGeom>
            <a:gradFill flip="none" rotWithShape="1">
              <a:gsLst>
                <a:gs pos="0">
                  <a:schemeClr val="accent6">
                    <a:lumMod val="40000"/>
                    <a:lumOff val="60000"/>
                  </a:schemeClr>
                </a:gs>
                <a:gs pos="100000">
                  <a:schemeClr val="bg1">
                    <a:alpha val="0"/>
                  </a:schemeClr>
                </a:gs>
              </a:gsLst>
              <a:lin ang="0" scaled="1"/>
              <a:tileRect/>
            </a:gradFill>
            <a:ln w="28575">
              <a:gradFill flip="none" rotWithShape="1">
                <a:gsLst>
                  <a:gs pos="0">
                    <a:schemeClr val="accent2"/>
                  </a:gs>
                  <a:gs pos="100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1280160" rtlCol="0" anchor="ctr"/>
            <a:lstStyle/>
            <a:p>
              <a:pPr>
                <a:buClr>
                  <a:srgbClr val="009ACC"/>
                </a:buClr>
                <a:defRPr/>
              </a:pPr>
              <a:r>
                <a:rPr lang="en-US" sz="2000" dirty="0" smtClean="0">
                  <a:solidFill>
                    <a:schemeClr val="accent2"/>
                  </a:solidFill>
                </a:rPr>
                <a:t>15+</a:t>
              </a:r>
              <a:r>
                <a:rPr lang="en-US" sz="1600" dirty="0" smtClean="0">
                  <a:solidFill>
                    <a:prstClr val="black"/>
                  </a:solidFill>
                </a:rPr>
                <a:t> Oracle Approved Solutions globally and expertise spread throughout the Americas, Europe, Asia Pac, etc. With </a:t>
              </a:r>
              <a:r>
                <a:rPr lang="en-US" sz="2000" dirty="0" smtClean="0">
                  <a:solidFill>
                    <a:schemeClr val="accent2"/>
                  </a:solidFill>
                </a:rPr>
                <a:t>20+</a:t>
              </a:r>
              <a:r>
                <a:rPr lang="en-US" sz="1600" dirty="0" smtClean="0">
                  <a:solidFill>
                    <a:prstClr val="black"/>
                  </a:solidFill>
                </a:rPr>
                <a:t>demo centers and </a:t>
              </a:r>
              <a:br>
                <a:rPr lang="en-US" sz="1600" dirty="0" smtClean="0">
                  <a:solidFill>
                    <a:prstClr val="black"/>
                  </a:solidFill>
                </a:rPr>
              </a:br>
              <a:r>
                <a:rPr lang="en-US" sz="2000" dirty="0" smtClean="0">
                  <a:solidFill>
                    <a:schemeClr val="accent2"/>
                  </a:solidFill>
                </a:rPr>
                <a:t>20+ </a:t>
              </a:r>
              <a:r>
                <a:rPr lang="en-US" sz="1600" dirty="0" err="1" smtClean="0">
                  <a:solidFill>
                    <a:prstClr val="black"/>
                  </a:solidFill>
                </a:rPr>
                <a:t>CoEs</a:t>
              </a:r>
              <a:r>
                <a:rPr lang="en-US" sz="1600" dirty="0" smtClean="0">
                  <a:solidFill>
                    <a:prstClr val="black"/>
                  </a:solidFill>
                </a:rPr>
                <a:t> Worldwide.</a:t>
              </a:r>
            </a:p>
          </p:txBody>
        </p:sp>
        <p:sp>
          <p:nvSpPr>
            <p:cNvPr id="27659" name="AutoShape 517"/>
            <p:cNvSpPr>
              <a:spLocks noChangeArrowheads="1"/>
            </p:cNvSpPr>
            <p:nvPr/>
          </p:nvSpPr>
          <p:spPr bwMode="auto">
            <a:xfrm>
              <a:off x="319668" y="4983614"/>
              <a:ext cx="8584961" cy="929482"/>
            </a:xfrm>
            <a:prstGeom prst="flowChartAlternateProcess">
              <a:avLst/>
            </a:prstGeom>
            <a:gradFill flip="none" rotWithShape="1">
              <a:gsLst>
                <a:gs pos="0">
                  <a:schemeClr val="accent3">
                    <a:lumMod val="40000"/>
                    <a:lumOff val="60000"/>
                  </a:schemeClr>
                </a:gs>
                <a:gs pos="100000">
                  <a:schemeClr val="bg1">
                    <a:alpha val="0"/>
                  </a:schemeClr>
                </a:gs>
              </a:gsLst>
              <a:lin ang="10800000" scaled="1"/>
              <a:tileRect/>
            </a:gradFill>
            <a:ln w="28575">
              <a:gradFill flip="none" rotWithShape="1">
                <a:gsLst>
                  <a:gs pos="0">
                    <a:schemeClr val="accent3"/>
                  </a:gs>
                  <a:gs pos="100000">
                    <a:schemeClr val="bg1">
                      <a:alpha val="0"/>
                    </a:schemeClr>
                  </a:gs>
                </a:gsLst>
                <a:lin ang="108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Ins="2286000" rtlCol="0" anchor="ctr"/>
            <a:lstStyle/>
            <a:p>
              <a:pPr algn="r">
                <a:lnSpc>
                  <a:spcPct val="90000"/>
                </a:lnSpc>
                <a:buClr>
                  <a:srgbClr val="009ACC"/>
                </a:buClr>
                <a:defRPr/>
              </a:pPr>
              <a:r>
                <a:rPr lang="en-US" sz="1600" dirty="0" smtClean="0">
                  <a:solidFill>
                    <a:prstClr val="black"/>
                  </a:solidFill>
                </a:rPr>
                <a:t>Capgemini is recognized as a </a:t>
              </a:r>
              <a:r>
                <a:rPr lang="en-US" sz="2000" dirty="0" smtClean="0">
                  <a:solidFill>
                    <a:schemeClr val="accent3">
                      <a:lumMod val="75000"/>
                    </a:schemeClr>
                  </a:solidFill>
                </a:rPr>
                <a:t>Diamond Level Partner </a:t>
              </a:r>
              <a:r>
                <a:rPr lang="en-US" sz="1600" dirty="0" smtClean="0">
                  <a:solidFill>
                    <a:prstClr val="black"/>
                  </a:solidFill>
                </a:rPr>
                <a:t>of Oracle, which is the highest of the OPN status.</a:t>
              </a:r>
            </a:p>
            <a:p>
              <a:pPr algn="r">
                <a:lnSpc>
                  <a:spcPct val="90000"/>
                </a:lnSpc>
                <a:buClr>
                  <a:srgbClr val="009ACC"/>
                </a:buClr>
                <a:defRPr/>
              </a:pPr>
              <a:r>
                <a:rPr lang="en-US" sz="1600" dirty="0" smtClean="0">
                  <a:solidFill>
                    <a:prstClr val="black"/>
                  </a:solidFill>
                </a:rPr>
                <a:t>Over 30 specializations with </a:t>
              </a:r>
              <a:r>
                <a:rPr lang="en-US" sz="2000" dirty="0" smtClean="0">
                  <a:solidFill>
                    <a:schemeClr val="accent3">
                      <a:lumMod val="75000"/>
                    </a:schemeClr>
                  </a:solidFill>
                </a:rPr>
                <a:t>13 advanced specializations </a:t>
              </a:r>
              <a:r>
                <a:rPr lang="en-US" sz="1600" dirty="0" smtClean="0">
                  <a:solidFill>
                    <a:prstClr val="black"/>
                  </a:solidFill>
                </a:rPr>
                <a:t>on Oracle applications, middleware and technology.</a:t>
              </a:r>
            </a:p>
          </p:txBody>
        </p:sp>
      </p:grpSp>
      <p:pic>
        <p:nvPicPr>
          <p:cNvPr id="27662" name="Picture 21"/>
          <p:cNvPicPr>
            <a:picLocks noChangeAspect="1" noChangeArrowheads="1"/>
          </p:cNvPicPr>
          <p:nvPr/>
        </p:nvPicPr>
        <p:blipFill>
          <a:blip r:embed="rId4" cstate="print"/>
          <a:stretch>
            <a:fillRect/>
          </a:stretch>
        </p:blipFill>
        <p:spPr bwMode="auto">
          <a:xfrm>
            <a:off x="426886" y="2203263"/>
            <a:ext cx="1146048" cy="804123"/>
          </a:xfrm>
          <a:prstGeom prst="rect">
            <a:avLst/>
          </a:prstGeom>
          <a:noFill/>
          <a:ln>
            <a:noFill/>
          </a:ln>
        </p:spPr>
      </p:pic>
      <p:pic>
        <p:nvPicPr>
          <p:cNvPr id="27664" name="Picture 18" descr="O_DiamondPartner_clr.jpg"/>
          <p:cNvPicPr>
            <a:picLocks noChangeAspect="1"/>
          </p:cNvPicPr>
          <p:nvPr/>
        </p:nvPicPr>
        <p:blipFill>
          <a:blip r:embed="rId5" cstate="print"/>
          <a:stretch>
            <a:fillRect/>
          </a:stretch>
        </p:blipFill>
        <p:spPr bwMode="auto">
          <a:xfrm>
            <a:off x="6871855" y="5423325"/>
            <a:ext cx="1880767" cy="655745"/>
          </a:xfrm>
          <a:prstGeom prst="rect">
            <a:avLst/>
          </a:prstGeom>
          <a:noFill/>
          <a:ln>
            <a:noFill/>
          </a:ln>
          <a:effectLst/>
        </p:spPr>
      </p:pic>
      <p:sp>
        <p:nvSpPr>
          <p:cNvPr id="18" name="Freeform 718"/>
          <p:cNvSpPr>
            <a:spLocks noChangeAspect="1" noEditPoints="1"/>
          </p:cNvSpPr>
          <p:nvPr/>
        </p:nvSpPr>
        <p:spPr bwMode="auto">
          <a:xfrm>
            <a:off x="7968186" y="1130670"/>
            <a:ext cx="640080" cy="852854"/>
          </a:xfrm>
          <a:custGeom>
            <a:avLst/>
            <a:gdLst/>
            <a:ahLst/>
            <a:cxnLst>
              <a:cxn ang="0">
                <a:pos x="99" y="87"/>
              </a:cxn>
              <a:cxn ang="0">
                <a:pos x="102" y="103"/>
              </a:cxn>
              <a:cxn ang="0">
                <a:pos x="89" y="130"/>
              </a:cxn>
              <a:cxn ang="0">
                <a:pos x="109" y="143"/>
              </a:cxn>
              <a:cxn ang="0">
                <a:pos x="69" y="74"/>
              </a:cxn>
              <a:cxn ang="0">
                <a:pos x="77" y="72"/>
              </a:cxn>
              <a:cxn ang="0">
                <a:pos x="99" y="87"/>
              </a:cxn>
              <a:cxn ang="0">
                <a:pos x="109" y="143"/>
              </a:cxn>
              <a:cxn ang="0">
                <a:pos x="128" y="210"/>
              </a:cxn>
              <a:cxn ang="0">
                <a:pos x="57" y="215"/>
              </a:cxn>
              <a:cxn ang="0">
                <a:pos x="52" y="100"/>
              </a:cxn>
              <a:cxn ang="0">
                <a:pos x="52" y="103"/>
              </a:cxn>
              <a:cxn ang="0">
                <a:pos x="66" y="130"/>
              </a:cxn>
              <a:cxn ang="0">
                <a:pos x="26" y="210"/>
              </a:cxn>
              <a:cxn ang="0">
                <a:pos x="52" y="100"/>
              </a:cxn>
              <a:cxn ang="0">
                <a:pos x="69" y="74"/>
              </a:cxn>
              <a:cxn ang="0">
                <a:pos x="99" y="87"/>
              </a:cxn>
              <a:cxn ang="0">
                <a:pos x="119" y="73"/>
              </a:cxn>
              <a:cxn ang="0">
                <a:pos x="108" y="50"/>
              </a:cxn>
              <a:cxn ang="0">
                <a:pos x="128" y="25"/>
              </a:cxn>
              <a:cxn ang="0">
                <a:pos x="149" y="50"/>
              </a:cxn>
              <a:cxn ang="0">
                <a:pos x="138" y="73"/>
              </a:cxn>
              <a:cxn ang="0">
                <a:pos x="170" y="139"/>
              </a:cxn>
              <a:cxn ang="0">
                <a:pos x="109" y="143"/>
              </a:cxn>
              <a:cxn ang="0">
                <a:pos x="52" y="100"/>
              </a:cxn>
              <a:cxn ang="0">
                <a:pos x="21" y="100"/>
              </a:cxn>
              <a:cxn ang="0">
                <a:pos x="69" y="74"/>
              </a:cxn>
              <a:cxn ang="0">
                <a:pos x="44" y="41"/>
              </a:cxn>
              <a:cxn ang="0">
                <a:pos x="53" y="22"/>
              </a:cxn>
              <a:cxn ang="0">
                <a:pos x="36" y="0"/>
              </a:cxn>
              <a:cxn ang="0">
                <a:pos x="18" y="22"/>
              </a:cxn>
              <a:cxn ang="0">
                <a:pos x="28" y="41"/>
              </a:cxn>
              <a:cxn ang="0">
                <a:pos x="0" y="97"/>
              </a:cxn>
            </a:cxnLst>
            <a:rect l="0" t="0" r="r" b="b"/>
            <a:pathLst>
              <a:path w="170" h="216">
                <a:moveTo>
                  <a:pt x="99" y="87"/>
                </a:moveTo>
                <a:cubicBezTo>
                  <a:pt x="101" y="92"/>
                  <a:pt x="102" y="97"/>
                  <a:pt x="102" y="103"/>
                </a:cubicBezTo>
                <a:cubicBezTo>
                  <a:pt x="102" y="113"/>
                  <a:pt x="95" y="125"/>
                  <a:pt x="89" y="130"/>
                </a:cubicBezTo>
                <a:cubicBezTo>
                  <a:pt x="97" y="133"/>
                  <a:pt x="103" y="137"/>
                  <a:pt x="109" y="143"/>
                </a:cubicBezTo>
                <a:moveTo>
                  <a:pt x="69" y="74"/>
                </a:moveTo>
                <a:cubicBezTo>
                  <a:pt x="72" y="73"/>
                  <a:pt x="75" y="72"/>
                  <a:pt x="77" y="72"/>
                </a:cubicBezTo>
                <a:cubicBezTo>
                  <a:pt x="87" y="72"/>
                  <a:pt x="95" y="78"/>
                  <a:pt x="99" y="87"/>
                </a:cubicBezTo>
                <a:moveTo>
                  <a:pt x="109" y="143"/>
                </a:moveTo>
                <a:cubicBezTo>
                  <a:pt x="123" y="157"/>
                  <a:pt x="128" y="182"/>
                  <a:pt x="128" y="210"/>
                </a:cubicBezTo>
                <a:cubicBezTo>
                  <a:pt x="128" y="214"/>
                  <a:pt x="87" y="216"/>
                  <a:pt x="57" y="215"/>
                </a:cubicBezTo>
                <a:moveTo>
                  <a:pt x="52" y="100"/>
                </a:moveTo>
                <a:cubicBezTo>
                  <a:pt x="52" y="101"/>
                  <a:pt x="52" y="102"/>
                  <a:pt x="52" y="103"/>
                </a:cubicBezTo>
                <a:cubicBezTo>
                  <a:pt x="52" y="113"/>
                  <a:pt x="60" y="125"/>
                  <a:pt x="66" y="130"/>
                </a:cubicBezTo>
                <a:cubicBezTo>
                  <a:pt x="36" y="139"/>
                  <a:pt x="26" y="171"/>
                  <a:pt x="26" y="210"/>
                </a:cubicBezTo>
                <a:moveTo>
                  <a:pt x="52" y="100"/>
                </a:moveTo>
                <a:cubicBezTo>
                  <a:pt x="53" y="87"/>
                  <a:pt x="60" y="77"/>
                  <a:pt x="69" y="74"/>
                </a:cubicBezTo>
                <a:moveTo>
                  <a:pt x="99" y="87"/>
                </a:moveTo>
                <a:cubicBezTo>
                  <a:pt x="104" y="80"/>
                  <a:pt x="110" y="76"/>
                  <a:pt x="119" y="73"/>
                </a:cubicBezTo>
                <a:cubicBezTo>
                  <a:pt x="114" y="68"/>
                  <a:pt x="108" y="59"/>
                  <a:pt x="108" y="50"/>
                </a:cubicBezTo>
                <a:cubicBezTo>
                  <a:pt x="108" y="35"/>
                  <a:pt x="117" y="25"/>
                  <a:pt x="128" y="25"/>
                </a:cubicBezTo>
                <a:cubicBezTo>
                  <a:pt x="140" y="25"/>
                  <a:pt x="149" y="35"/>
                  <a:pt x="149" y="50"/>
                </a:cubicBezTo>
                <a:cubicBezTo>
                  <a:pt x="149" y="59"/>
                  <a:pt x="143" y="68"/>
                  <a:pt x="138" y="73"/>
                </a:cubicBezTo>
                <a:cubicBezTo>
                  <a:pt x="162" y="80"/>
                  <a:pt x="170" y="107"/>
                  <a:pt x="170" y="139"/>
                </a:cubicBezTo>
                <a:cubicBezTo>
                  <a:pt x="170" y="143"/>
                  <a:pt x="134" y="144"/>
                  <a:pt x="109" y="143"/>
                </a:cubicBezTo>
                <a:moveTo>
                  <a:pt x="52" y="100"/>
                </a:moveTo>
                <a:cubicBezTo>
                  <a:pt x="43" y="101"/>
                  <a:pt x="31" y="101"/>
                  <a:pt x="21" y="100"/>
                </a:cubicBezTo>
                <a:moveTo>
                  <a:pt x="69" y="74"/>
                </a:moveTo>
                <a:cubicBezTo>
                  <a:pt x="66" y="57"/>
                  <a:pt x="58" y="45"/>
                  <a:pt x="44" y="41"/>
                </a:cubicBezTo>
                <a:cubicBezTo>
                  <a:pt x="48" y="37"/>
                  <a:pt x="53" y="29"/>
                  <a:pt x="53" y="22"/>
                </a:cubicBezTo>
                <a:cubicBezTo>
                  <a:pt x="53" y="9"/>
                  <a:pt x="46" y="0"/>
                  <a:pt x="36" y="0"/>
                </a:cubicBezTo>
                <a:cubicBezTo>
                  <a:pt x="26" y="0"/>
                  <a:pt x="18" y="9"/>
                  <a:pt x="18" y="22"/>
                </a:cubicBezTo>
                <a:cubicBezTo>
                  <a:pt x="18" y="29"/>
                  <a:pt x="24" y="37"/>
                  <a:pt x="28" y="41"/>
                </a:cubicBezTo>
                <a:cubicBezTo>
                  <a:pt x="7" y="47"/>
                  <a:pt x="0" y="70"/>
                  <a:pt x="0" y="97"/>
                </a:cubicBezTo>
              </a:path>
            </a:pathLst>
          </a:custGeom>
          <a:noFill/>
          <a:ln w="28575"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9" name="Groupe 35"/>
          <p:cNvGrpSpPr>
            <a:grpSpLocks noChangeAspect="1"/>
          </p:cNvGrpSpPr>
          <p:nvPr/>
        </p:nvGrpSpPr>
        <p:grpSpPr>
          <a:xfrm>
            <a:off x="8037137" y="3259041"/>
            <a:ext cx="509087" cy="861560"/>
            <a:chOff x="3453122" y="2307298"/>
            <a:chExt cx="203200" cy="303213"/>
          </a:xfrm>
        </p:grpSpPr>
        <p:sp>
          <p:nvSpPr>
            <p:cNvPr id="20" name="Freeform 875"/>
            <p:cNvSpPr>
              <a:spLocks/>
            </p:cNvSpPr>
            <p:nvPr/>
          </p:nvSpPr>
          <p:spPr bwMode="auto">
            <a:xfrm>
              <a:off x="3453122" y="2307298"/>
              <a:ext cx="134938" cy="150813"/>
            </a:xfrm>
            <a:custGeom>
              <a:avLst/>
              <a:gdLst/>
              <a:ahLst/>
              <a:cxnLst>
                <a:cxn ang="0">
                  <a:pos x="48" y="0"/>
                </a:cxn>
                <a:cxn ang="0">
                  <a:pos x="85" y="95"/>
                </a:cxn>
                <a:cxn ang="0">
                  <a:pos x="37" y="94"/>
                </a:cxn>
                <a:cxn ang="0">
                  <a:pos x="0" y="0"/>
                </a:cxn>
              </a:cxnLst>
              <a:rect l="0" t="0" r="r" b="b"/>
              <a:pathLst>
                <a:path w="85" h="95">
                  <a:moveTo>
                    <a:pt x="48" y="0"/>
                  </a:moveTo>
                  <a:lnTo>
                    <a:pt x="85" y="95"/>
                  </a:lnTo>
                  <a:lnTo>
                    <a:pt x="37" y="94"/>
                  </a:lnTo>
                  <a:lnTo>
                    <a:pt x="0" y="0"/>
                  </a:lnTo>
                </a:path>
              </a:pathLst>
            </a:custGeom>
            <a:noFill/>
            <a:ln w="2857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23" name="Freeform 876"/>
            <p:cNvSpPr>
              <a:spLocks/>
            </p:cNvSpPr>
            <p:nvPr/>
          </p:nvSpPr>
          <p:spPr bwMode="auto">
            <a:xfrm>
              <a:off x="3567422" y="2307298"/>
              <a:ext cx="88900" cy="133350"/>
            </a:xfrm>
            <a:custGeom>
              <a:avLst/>
              <a:gdLst/>
              <a:ahLst/>
              <a:cxnLst>
                <a:cxn ang="0">
                  <a:pos x="12" y="0"/>
                </a:cxn>
                <a:cxn ang="0">
                  <a:pos x="0" y="28"/>
                </a:cxn>
                <a:cxn ang="0">
                  <a:pos x="23" y="84"/>
                </a:cxn>
                <a:cxn ang="0">
                  <a:pos x="56" y="1"/>
                </a:cxn>
              </a:cxnLst>
              <a:rect l="0" t="0" r="r" b="b"/>
              <a:pathLst>
                <a:path w="56" h="84">
                  <a:moveTo>
                    <a:pt x="12" y="0"/>
                  </a:moveTo>
                  <a:lnTo>
                    <a:pt x="0" y="28"/>
                  </a:lnTo>
                  <a:lnTo>
                    <a:pt x="23" y="84"/>
                  </a:lnTo>
                  <a:lnTo>
                    <a:pt x="56" y="1"/>
                  </a:lnTo>
                </a:path>
              </a:pathLst>
            </a:custGeom>
            <a:noFill/>
            <a:ln w="2857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24" name="Freeform 877"/>
            <p:cNvSpPr>
              <a:spLocks/>
            </p:cNvSpPr>
            <p:nvPr/>
          </p:nvSpPr>
          <p:spPr bwMode="auto">
            <a:xfrm>
              <a:off x="3489635" y="2475573"/>
              <a:ext cx="130175" cy="134938"/>
            </a:xfrm>
            <a:custGeom>
              <a:avLst/>
              <a:gdLst/>
              <a:ahLst/>
              <a:cxnLst>
                <a:cxn ang="0">
                  <a:pos x="58" y="5"/>
                </a:cxn>
                <a:cxn ang="0">
                  <a:pos x="48" y="0"/>
                </a:cxn>
                <a:cxn ang="0">
                  <a:pos x="39" y="5"/>
                </a:cxn>
                <a:cxn ang="0">
                  <a:pos x="0" y="52"/>
                </a:cxn>
                <a:cxn ang="0">
                  <a:pos x="48" y="101"/>
                </a:cxn>
                <a:cxn ang="0">
                  <a:pos x="97" y="52"/>
                </a:cxn>
                <a:cxn ang="0">
                  <a:pos x="58" y="5"/>
                </a:cxn>
              </a:cxnLst>
              <a:rect l="0" t="0" r="r" b="b"/>
              <a:pathLst>
                <a:path w="97" h="101">
                  <a:moveTo>
                    <a:pt x="58" y="5"/>
                  </a:moveTo>
                  <a:cubicBezTo>
                    <a:pt x="56" y="2"/>
                    <a:pt x="52" y="0"/>
                    <a:pt x="48" y="0"/>
                  </a:cubicBezTo>
                  <a:cubicBezTo>
                    <a:pt x="45" y="0"/>
                    <a:pt x="41" y="2"/>
                    <a:pt x="39" y="5"/>
                  </a:cubicBezTo>
                  <a:cubicBezTo>
                    <a:pt x="17" y="9"/>
                    <a:pt x="0" y="29"/>
                    <a:pt x="0" y="52"/>
                  </a:cubicBezTo>
                  <a:cubicBezTo>
                    <a:pt x="0" y="79"/>
                    <a:pt x="22" y="101"/>
                    <a:pt x="48" y="101"/>
                  </a:cubicBezTo>
                  <a:cubicBezTo>
                    <a:pt x="75" y="101"/>
                    <a:pt x="97" y="79"/>
                    <a:pt x="97" y="52"/>
                  </a:cubicBezTo>
                  <a:cubicBezTo>
                    <a:pt x="97" y="29"/>
                    <a:pt x="80" y="9"/>
                    <a:pt x="58" y="5"/>
                  </a:cubicBezTo>
                  <a:close/>
                </a:path>
              </a:pathLst>
            </a:custGeom>
            <a:noFill/>
            <a:ln w="2857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25" name="Freeform 878"/>
            <p:cNvSpPr>
              <a:spLocks/>
            </p:cNvSpPr>
            <p:nvPr/>
          </p:nvSpPr>
          <p:spPr bwMode="auto">
            <a:xfrm>
              <a:off x="3511860" y="2500973"/>
              <a:ext cx="87313" cy="82550"/>
            </a:xfrm>
            <a:custGeom>
              <a:avLst/>
              <a:gdLst/>
              <a:ahLst/>
              <a:cxnLst>
                <a:cxn ang="0">
                  <a:pos x="37" y="17"/>
                </a:cxn>
                <a:cxn ang="0">
                  <a:pos x="55" y="20"/>
                </a:cxn>
                <a:cxn ang="0">
                  <a:pos x="42" y="33"/>
                </a:cxn>
                <a:cxn ang="0">
                  <a:pos x="45" y="52"/>
                </a:cxn>
                <a:cxn ang="0">
                  <a:pos x="28" y="43"/>
                </a:cxn>
                <a:cxn ang="0">
                  <a:pos x="11" y="52"/>
                </a:cxn>
                <a:cxn ang="0">
                  <a:pos x="14" y="33"/>
                </a:cxn>
                <a:cxn ang="0">
                  <a:pos x="0" y="20"/>
                </a:cxn>
                <a:cxn ang="0">
                  <a:pos x="20" y="17"/>
                </a:cxn>
                <a:cxn ang="0">
                  <a:pos x="28" y="0"/>
                </a:cxn>
                <a:cxn ang="0">
                  <a:pos x="37" y="17"/>
                </a:cxn>
              </a:cxnLst>
              <a:rect l="0" t="0" r="r" b="b"/>
              <a:pathLst>
                <a:path w="55" h="52">
                  <a:moveTo>
                    <a:pt x="37" y="17"/>
                  </a:moveTo>
                  <a:lnTo>
                    <a:pt x="55" y="20"/>
                  </a:lnTo>
                  <a:lnTo>
                    <a:pt x="42" y="33"/>
                  </a:lnTo>
                  <a:lnTo>
                    <a:pt x="45" y="52"/>
                  </a:lnTo>
                  <a:lnTo>
                    <a:pt x="28" y="43"/>
                  </a:lnTo>
                  <a:lnTo>
                    <a:pt x="11" y="52"/>
                  </a:lnTo>
                  <a:lnTo>
                    <a:pt x="14" y="33"/>
                  </a:lnTo>
                  <a:lnTo>
                    <a:pt x="0" y="20"/>
                  </a:lnTo>
                  <a:lnTo>
                    <a:pt x="20" y="17"/>
                  </a:lnTo>
                  <a:lnTo>
                    <a:pt x="28" y="0"/>
                  </a:lnTo>
                  <a:lnTo>
                    <a:pt x="37" y="17"/>
                  </a:lnTo>
                  <a:close/>
                </a:path>
              </a:pathLst>
            </a:custGeom>
            <a:noFill/>
            <a:ln w="2857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grpSp>
      <p:grpSp>
        <p:nvGrpSpPr>
          <p:cNvPr id="26" name="Group 25"/>
          <p:cNvGrpSpPr/>
          <p:nvPr/>
        </p:nvGrpSpPr>
        <p:grpSpPr>
          <a:xfrm>
            <a:off x="537726" y="4276278"/>
            <a:ext cx="769966" cy="896921"/>
            <a:chOff x="-2667000" y="1489926"/>
            <a:chExt cx="2138093" cy="2379041"/>
          </a:xfrm>
        </p:grpSpPr>
        <p:grpSp>
          <p:nvGrpSpPr>
            <p:cNvPr id="27" name="Group 436"/>
            <p:cNvGrpSpPr/>
            <p:nvPr/>
          </p:nvGrpSpPr>
          <p:grpSpPr>
            <a:xfrm>
              <a:off x="-2326888" y="1489926"/>
              <a:ext cx="1797981" cy="1814552"/>
              <a:chOff x="-2326888" y="1489926"/>
              <a:chExt cx="1797981" cy="1814552"/>
            </a:xfrm>
          </p:grpSpPr>
          <p:sp>
            <p:nvSpPr>
              <p:cNvPr id="33" name="Freeform 32"/>
              <p:cNvSpPr/>
              <p:nvPr/>
            </p:nvSpPr>
            <p:spPr>
              <a:xfrm>
                <a:off x="-2326888" y="1489926"/>
                <a:ext cx="1797981" cy="1814552"/>
              </a:xfrm>
              <a:custGeom>
                <a:avLst/>
                <a:gdLst>
                  <a:gd name="connsiteX0" fmla="*/ 1289825 w 1780478"/>
                  <a:gd name="connsiteY0" fmla="*/ 1810215 h 1810215"/>
                  <a:gd name="connsiteX1" fmla="*/ 1776761 w 1780478"/>
                  <a:gd name="connsiteY1" fmla="*/ 947854 h 1810215"/>
                  <a:gd name="connsiteX2" fmla="*/ 1780478 w 1780478"/>
                  <a:gd name="connsiteY2" fmla="*/ 910683 h 1810215"/>
                  <a:gd name="connsiteX3" fmla="*/ 1776761 w 1780478"/>
                  <a:gd name="connsiteY3" fmla="*/ 821474 h 1810215"/>
                  <a:gd name="connsiteX4" fmla="*/ 1464527 w 1780478"/>
                  <a:gd name="connsiteY4" fmla="*/ 237893 h 1810215"/>
                  <a:gd name="connsiteX5" fmla="*/ 843776 w 1780478"/>
                  <a:gd name="connsiteY5" fmla="*/ 0 h 1810215"/>
                  <a:gd name="connsiteX6" fmla="*/ 52039 w 1780478"/>
                  <a:gd name="connsiteY6" fmla="*/ 501805 h 1810215"/>
                  <a:gd name="connsiteX7" fmla="*/ 0 w 1780478"/>
                  <a:gd name="connsiteY7" fmla="*/ 624469 h 1810215"/>
                  <a:gd name="connsiteX0" fmla="*/ 1289825 w 1857917"/>
                  <a:gd name="connsiteY0" fmla="*/ 1810215 h 1810215"/>
                  <a:gd name="connsiteX1" fmla="*/ 1776761 w 1857917"/>
                  <a:gd name="connsiteY1" fmla="*/ 947854 h 1810215"/>
                  <a:gd name="connsiteX2" fmla="*/ 1776761 w 1857917"/>
                  <a:gd name="connsiteY2" fmla="*/ 821474 h 1810215"/>
                  <a:gd name="connsiteX3" fmla="*/ 1464527 w 1857917"/>
                  <a:gd name="connsiteY3" fmla="*/ 237893 h 1810215"/>
                  <a:gd name="connsiteX4" fmla="*/ 843776 w 1857917"/>
                  <a:gd name="connsiteY4" fmla="*/ 0 h 1810215"/>
                  <a:gd name="connsiteX5" fmla="*/ 52039 w 1857917"/>
                  <a:gd name="connsiteY5" fmla="*/ 501805 h 1810215"/>
                  <a:gd name="connsiteX6" fmla="*/ 0 w 1857917"/>
                  <a:gd name="connsiteY6" fmla="*/ 624469 h 1810215"/>
                  <a:gd name="connsiteX0" fmla="*/ 1289825 w 1776761"/>
                  <a:gd name="connsiteY0" fmla="*/ 1810215 h 1810215"/>
                  <a:gd name="connsiteX1" fmla="*/ 1776761 w 1776761"/>
                  <a:gd name="connsiteY1" fmla="*/ 821474 h 1810215"/>
                  <a:gd name="connsiteX2" fmla="*/ 1464527 w 1776761"/>
                  <a:gd name="connsiteY2" fmla="*/ 237893 h 1810215"/>
                  <a:gd name="connsiteX3" fmla="*/ 843776 w 1776761"/>
                  <a:gd name="connsiteY3" fmla="*/ 0 h 1810215"/>
                  <a:gd name="connsiteX4" fmla="*/ 52039 w 1776761"/>
                  <a:gd name="connsiteY4" fmla="*/ 501805 h 1810215"/>
                  <a:gd name="connsiteX5" fmla="*/ 0 w 1776761"/>
                  <a:gd name="connsiteY5" fmla="*/ 624469 h 1810215"/>
                  <a:gd name="connsiteX0" fmla="*/ 1289825 w 1805878"/>
                  <a:gd name="connsiteY0" fmla="*/ 1810215 h 1810215"/>
                  <a:gd name="connsiteX1" fmla="*/ 1776761 w 1805878"/>
                  <a:gd name="connsiteY1" fmla="*/ 821474 h 1810215"/>
                  <a:gd name="connsiteX2" fmla="*/ 1464527 w 1805878"/>
                  <a:gd name="connsiteY2" fmla="*/ 237893 h 1810215"/>
                  <a:gd name="connsiteX3" fmla="*/ 843776 w 1805878"/>
                  <a:gd name="connsiteY3" fmla="*/ 0 h 1810215"/>
                  <a:gd name="connsiteX4" fmla="*/ 52039 w 1805878"/>
                  <a:gd name="connsiteY4" fmla="*/ 501805 h 1810215"/>
                  <a:gd name="connsiteX5" fmla="*/ 0 w 1805878"/>
                  <a:gd name="connsiteY5" fmla="*/ 624469 h 1810215"/>
                  <a:gd name="connsiteX0" fmla="*/ 1289825 w 1805878"/>
                  <a:gd name="connsiteY0" fmla="*/ 1810215 h 1810215"/>
                  <a:gd name="connsiteX1" fmla="*/ 1776761 w 1805878"/>
                  <a:gd name="connsiteY1" fmla="*/ 821474 h 1810215"/>
                  <a:gd name="connsiteX2" fmla="*/ 1464527 w 1805878"/>
                  <a:gd name="connsiteY2" fmla="*/ 237893 h 1810215"/>
                  <a:gd name="connsiteX3" fmla="*/ 843776 w 1805878"/>
                  <a:gd name="connsiteY3" fmla="*/ 0 h 1810215"/>
                  <a:gd name="connsiteX4" fmla="*/ 52039 w 1805878"/>
                  <a:gd name="connsiteY4" fmla="*/ 501805 h 1810215"/>
                  <a:gd name="connsiteX5" fmla="*/ 0 w 1805878"/>
                  <a:gd name="connsiteY5" fmla="*/ 624469 h 1810215"/>
                  <a:gd name="connsiteX0" fmla="*/ 1289825 w 1805878"/>
                  <a:gd name="connsiteY0" fmla="*/ 1810215 h 1810215"/>
                  <a:gd name="connsiteX1" fmla="*/ 1776761 w 1805878"/>
                  <a:gd name="connsiteY1" fmla="*/ 821474 h 1810215"/>
                  <a:gd name="connsiteX2" fmla="*/ 1464527 w 1805878"/>
                  <a:gd name="connsiteY2" fmla="*/ 237893 h 1810215"/>
                  <a:gd name="connsiteX3" fmla="*/ 843776 w 1805878"/>
                  <a:gd name="connsiteY3" fmla="*/ 0 h 1810215"/>
                  <a:gd name="connsiteX4" fmla="*/ 52039 w 1805878"/>
                  <a:gd name="connsiteY4" fmla="*/ 501805 h 1810215"/>
                  <a:gd name="connsiteX5" fmla="*/ 0 w 1805878"/>
                  <a:gd name="connsiteY5" fmla="*/ 624469 h 1810215"/>
                  <a:gd name="connsiteX0" fmla="*/ 1289825 w 1805878"/>
                  <a:gd name="connsiteY0" fmla="*/ 1810215 h 1810215"/>
                  <a:gd name="connsiteX1" fmla="*/ 1776761 w 1805878"/>
                  <a:gd name="connsiteY1" fmla="*/ 821474 h 1810215"/>
                  <a:gd name="connsiteX2" fmla="*/ 1464527 w 1805878"/>
                  <a:gd name="connsiteY2" fmla="*/ 237893 h 1810215"/>
                  <a:gd name="connsiteX3" fmla="*/ 843776 w 1805878"/>
                  <a:gd name="connsiteY3" fmla="*/ 0 h 1810215"/>
                  <a:gd name="connsiteX4" fmla="*/ 52039 w 1805878"/>
                  <a:gd name="connsiteY4" fmla="*/ 501805 h 1810215"/>
                  <a:gd name="connsiteX5" fmla="*/ 0 w 1805878"/>
                  <a:gd name="connsiteY5" fmla="*/ 624469 h 1810215"/>
                  <a:gd name="connsiteX0" fmla="*/ 1289825 w 1792248"/>
                  <a:gd name="connsiteY0" fmla="*/ 1810215 h 1810215"/>
                  <a:gd name="connsiteX1" fmla="*/ 1776761 w 1792248"/>
                  <a:gd name="connsiteY1" fmla="*/ 821474 h 1810215"/>
                  <a:gd name="connsiteX2" fmla="*/ 1464527 w 1792248"/>
                  <a:gd name="connsiteY2" fmla="*/ 237893 h 1810215"/>
                  <a:gd name="connsiteX3" fmla="*/ 843776 w 1792248"/>
                  <a:gd name="connsiteY3" fmla="*/ 0 h 1810215"/>
                  <a:gd name="connsiteX4" fmla="*/ 52039 w 1792248"/>
                  <a:gd name="connsiteY4" fmla="*/ 501805 h 1810215"/>
                  <a:gd name="connsiteX5" fmla="*/ 0 w 1792248"/>
                  <a:gd name="connsiteY5" fmla="*/ 624469 h 1810215"/>
                  <a:gd name="connsiteX0" fmla="*/ 1289825 w 1784813"/>
                  <a:gd name="connsiteY0" fmla="*/ 1810215 h 1810215"/>
                  <a:gd name="connsiteX1" fmla="*/ 1776761 w 1784813"/>
                  <a:gd name="connsiteY1" fmla="*/ 821474 h 1810215"/>
                  <a:gd name="connsiteX2" fmla="*/ 1464527 w 1784813"/>
                  <a:gd name="connsiteY2" fmla="*/ 237893 h 1810215"/>
                  <a:gd name="connsiteX3" fmla="*/ 843776 w 1784813"/>
                  <a:gd name="connsiteY3" fmla="*/ 0 h 1810215"/>
                  <a:gd name="connsiteX4" fmla="*/ 52039 w 1784813"/>
                  <a:gd name="connsiteY4" fmla="*/ 501805 h 1810215"/>
                  <a:gd name="connsiteX5" fmla="*/ 0 w 1784813"/>
                  <a:gd name="connsiteY5" fmla="*/ 624469 h 1810215"/>
                  <a:gd name="connsiteX0" fmla="*/ 1289825 w 1784813"/>
                  <a:gd name="connsiteY0" fmla="*/ 1854200 h 1854200"/>
                  <a:gd name="connsiteX1" fmla="*/ 1776761 w 1784813"/>
                  <a:gd name="connsiteY1" fmla="*/ 865459 h 1854200"/>
                  <a:gd name="connsiteX2" fmla="*/ 1464527 w 1784813"/>
                  <a:gd name="connsiteY2" fmla="*/ 281878 h 1854200"/>
                  <a:gd name="connsiteX3" fmla="*/ 843776 w 1784813"/>
                  <a:gd name="connsiteY3" fmla="*/ 43985 h 1854200"/>
                  <a:gd name="connsiteX4" fmla="*/ 52039 w 1784813"/>
                  <a:gd name="connsiteY4" fmla="*/ 545790 h 1854200"/>
                  <a:gd name="connsiteX5" fmla="*/ 0 w 1784813"/>
                  <a:gd name="connsiteY5" fmla="*/ 668454 h 1854200"/>
                  <a:gd name="connsiteX0" fmla="*/ 1289825 w 1784813"/>
                  <a:gd name="connsiteY0" fmla="*/ 1854200 h 1854200"/>
                  <a:gd name="connsiteX1" fmla="*/ 1776761 w 1784813"/>
                  <a:gd name="connsiteY1" fmla="*/ 865459 h 1854200"/>
                  <a:gd name="connsiteX2" fmla="*/ 1464527 w 1784813"/>
                  <a:gd name="connsiteY2" fmla="*/ 281878 h 1854200"/>
                  <a:gd name="connsiteX3" fmla="*/ 843776 w 1784813"/>
                  <a:gd name="connsiteY3" fmla="*/ 43985 h 1854200"/>
                  <a:gd name="connsiteX4" fmla="*/ 52039 w 1784813"/>
                  <a:gd name="connsiteY4" fmla="*/ 545790 h 1854200"/>
                  <a:gd name="connsiteX5" fmla="*/ 0 w 1784813"/>
                  <a:gd name="connsiteY5" fmla="*/ 668454 h 1854200"/>
                  <a:gd name="connsiteX0" fmla="*/ 1289825 w 1784813"/>
                  <a:gd name="connsiteY0" fmla="*/ 1854200 h 1854200"/>
                  <a:gd name="connsiteX1" fmla="*/ 1776761 w 1784813"/>
                  <a:gd name="connsiteY1" fmla="*/ 865459 h 1854200"/>
                  <a:gd name="connsiteX2" fmla="*/ 1438508 w 1784813"/>
                  <a:gd name="connsiteY2" fmla="*/ 274444 h 1854200"/>
                  <a:gd name="connsiteX3" fmla="*/ 843776 w 1784813"/>
                  <a:gd name="connsiteY3" fmla="*/ 43985 h 1854200"/>
                  <a:gd name="connsiteX4" fmla="*/ 52039 w 1784813"/>
                  <a:gd name="connsiteY4" fmla="*/ 545790 h 1854200"/>
                  <a:gd name="connsiteX5" fmla="*/ 0 w 1784813"/>
                  <a:gd name="connsiteY5" fmla="*/ 668454 h 1854200"/>
                  <a:gd name="connsiteX0" fmla="*/ 1289825 w 1773662"/>
                  <a:gd name="connsiteY0" fmla="*/ 1854200 h 1854200"/>
                  <a:gd name="connsiteX1" fmla="*/ 1765610 w 1773662"/>
                  <a:gd name="connsiteY1" fmla="*/ 906346 h 1854200"/>
                  <a:gd name="connsiteX2" fmla="*/ 1438508 w 1773662"/>
                  <a:gd name="connsiteY2" fmla="*/ 274444 h 1854200"/>
                  <a:gd name="connsiteX3" fmla="*/ 843776 w 1773662"/>
                  <a:gd name="connsiteY3" fmla="*/ 43985 h 1854200"/>
                  <a:gd name="connsiteX4" fmla="*/ 52039 w 1773662"/>
                  <a:gd name="connsiteY4" fmla="*/ 545790 h 1854200"/>
                  <a:gd name="connsiteX5" fmla="*/ 0 w 1773662"/>
                  <a:gd name="connsiteY5" fmla="*/ 668454 h 1854200"/>
                  <a:gd name="connsiteX0" fmla="*/ 1289825 w 1773662"/>
                  <a:gd name="connsiteY0" fmla="*/ 1854200 h 1854200"/>
                  <a:gd name="connsiteX1" fmla="*/ 1765610 w 1773662"/>
                  <a:gd name="connsiteY1" fmla="*/ 906346 h 1854200"/>
                  <a:gd name="connsiteX2" fmla="*/ 1438508 w 1773662"/>
                  <a:gd name="connsiteY2" fmla="*/ 274444 h 1854200"/>
                  <a:gd name="connsiteX3" fmla="*/ 843776 w 1773662"/>
                  <a:gd name="connsiteY3" fmla="*/ 43985 h 1854200"/>
                  <a:gd name="connsiteX4" fmla="*/ 52039 w 1773662"/>
                  <a:gd name="connsiteY4" fmla="*/ 545790 h 1854200"/>
                  <a:gd name="connsiteX5" fmla="*/ 0 w 1773662"/>
                  <a:gd name="connsiteY5" fmla="*/ 668454 h 1854200"/>
                  <a:gd name="connsiteX0" fmla="*/ 1289825 w 1773662"/>
                  <a:gd name="connsiteY0" fmla="*/ 1854200 h 1854200"/>
                  <a:gd name="connsiteX1" fmla="*/ 1765610 w 1773662"/>
                  <a:gd name="connsiteY1" fmla="*/ 906346 h 1854200"/>
                  <a:gd name="connsiteX2" fmla="*/ 1438508 w 1773662"/>
                  <a:gd name="connsiteY2" fmla="*/ 274444 h 1854200"/>
                  <a:gd name="connsiteX3" fmla="*/ 843776 w 1773662"/>
                  <a:gd name="connsiteY3" fmla="*/ 43985 h 1854200"/>
                  <a:gd name="connsiteX4" fmla="*/ 52039 w 1773662"/>
                  <a:gd name="connsiteY4" fmla="*/ 545790 h 1854200"/>
                  <a:gd name="connsiteX5" fmla="*/ 0 w 1773662"/>
                  <a:gd name="connsiteY5" fmla="*/ 668454 h 1854200"/>
                  <a:gd name="connsiteX0" fmla="*/ 1289825 w 1773662"/>
                  <a:gd name="connsiteY0" fmla="*/ 1814552 h 1814552"/>
                  <a:gd name="connsiteX1" fmla="*/ 1765610 w 1773662"/>
                  <a:gd name="connsiteY1" fmla="*/ 866698 h 1814552"/>
                  <a:gd name="connsiteX2" fmla="*/ 1438508 w 1773662"/>
                  <a:gd name="connsiteY2" fmla="*/ 234796 h 1814552"/>
                  <a:gd name="connsiteX3" fmla="*/ 843776 w 1773662"/>
                  <a:gd name="connsiteY3" fmla="*/ 4337 h 1814552"/>
                  <a:gd name="connsiteX4" fmla="*/ 52039 w 1773662"/>
                  <a:gd name="connsiteY4" fmla="*/ 506142 h 1814552"/>
                  <a:gd name="connsiteX5" fmla="*/ 0 w 1773662"/>
                  <a:gd name="connsiteY5" fmla="*/ 628806 h 1814552"/>
                  <a:gd name="connsiteX0" fmla="*/ 1378415 w 1862252"/>
                  <a:gd name="connsiteY0" fmla="*/ 1814552 h 1814552"/>
                  <a:gd name="connsiteX1" fmla="*/ 1854200 w 1862252"/>
                  <a:gd name="connsiteY1" fmla="*/ 866698 h 1814552"/>
                  <a:gd name="connsiteX2" fmla="*/ 1527098 w 1862252"/>
                  <a:gd name="connsiteY2" fmla="*/ 234796 h 1814552"/>
                  <a:gd name="connsiteX3" fmla="*/ 932366 w 1862252"/>
                  <a:gd name="connsiteY3" fmla="*/ 4337 h 1814552"/>
                  <a:gd name="connsiteX4" fmla="*/ 140629 w 1862252"/>
                  <a:gd name="connsiteY4" fmla="*/ 506142 h 1814552"/>
                  <a:gd name="connsiteX5" fmla="*/ 88590 w 1862252"/>
                  <a:gd name="connsiteY5" fmla="*/ 628806 h 1814552"/>
                  <a:gd name="connsiteX0" fmla="*/ 1378415 w 1862252"/>
                  <a:gd name="connsiteY0" fmla="*/ 1814552 h 1814552"/>
                  <a:gd name="connsiteX1" fmla="*/ 1854200 w 1862252"/>
                  <a:gd name="connsiteY1" fmla="*/ 866698 h 1814552"/>
                  <a:gd name="connsiteX2" fmla="*/ 1527098 w 1862252"/>
                  <a:gd name="connsiteY2" fmla="*/ 234796 h 1814552"/>
                  <a:gd name="connsiteX3" fmla="*/ 932366 w 1862252"/>
                  <a:gd name="connsiteY3" fmla="*/ 4337 h 1814552"/>
                  <a:gd name="connsiteX4" fmla="*/ 140629 w 1862252"/>
                  <a:gd name="connsiteY4" fmla="*/ 506142 h 1814552"/>
                  <a:gd name="connsiteX5" fmla="*/ 88590 w 1862252"/>
                  <a:gd name="connsiteY5" fmla="*/ 628806 h 1814552"/>
                  <a:gd name="connsiteX0" fmla="*/ 1289825 w 1773662"/>
                  <a:gd name="connsiteY0" fmla="*/ 1814552 h 1814552"/>
                  <a:gd name="connsiteX1" fmla="*/ 1765610 w 1773662"/>
                  <a:gd name="connsiteY1" fmla="*/ 866698 h 1814552"/>
                  <a:gd name="connsiteX2" fmla="*/ 1438508 w 1773662"/>
                  <a:gd name="connsiteY2" fmla="*/ 234796 h 1814552"/>
                  <a:gd name="connsiteX3" fmla="*/ 843776 w 1773662"/>
                  <a:gd name="connsiteY3" fmla="*/ 4337 h 1814552"/>
                  <a:gd name="connsiteX4" fmla="*/ 52039 w 1773662"/>
                  <a:gd name="connsiteY4" fmla="*/ 506142 h 1814552"/>
                  <a:gd name="connsiteX5" fmla="*/ 0 w 1773662"/>
                  <a:gd name="connsiteY5" fmla="*/ 628806 h 1814552"/>
                  <a:gd name="connsiteX0" fmla="*/ 1289825 w 1773662"/>
                  <a:gd name="connsiteY0" fmla="*/ 1814552 h 1814552"/>
                  <a:gd name="connsiteX1" fmla="*/ 1765610 w 1773662"/>
                  <a:gd name="connsiteY1" fmla="*/ 866698 h 1814552"/>
                  <a:gd name="connsiteX2" fmla="*/ 1438508 w 1773662"/>
                  <a:gd name="connsiteY2" fmla="*/ 234796 h 1814552"/>
                  <a:gd name="connsiteX3" fmla="*/ 843776 w 1773662"/>
                  <a:gd name="connsiteY3" fmla="*/ 4337 h 1814552"/>
                  <a:gd name="connsiteX4" fmla="*/ 52039 w 1773662"/>
                  <a:gd name="connsiteY4" fmla="*/ 506142 h 1814552"/>
                  <a:gd name="connsiteX5" fmla="*/ 0 w 1773662"/>
                  <a:gd name="connsiteY5" fmla="*/ 628806 h 1814552"/>
                  <a:gd name="connsiteX0" fmla="*/ 1289825 w 1797981"/>
                  <a:gd name="connsiteY0" fmla="*/ 1814552 h 1814552"/>
                  <a:gd name="connsiteX1" fmla="*/ 1765610 w 1797981"/>
                  <a:gd name="connsiteY1" fmla="*/ 866698 h 1814552"/>
                  <a:gd name="connsiteX2" fmla="*/ 1438508 w 1797981"/>
                  <a:gd name="connsiteY2" fmla="*/ 234796 h 1814552"/>
                  <a:gd name="connsiteX3" fmla="*/ 843776 w 1797981"/>
                  <a:gd name="connsiteY3" fmla="*/ 4337 h 1814552"/>
                  <a:gd name="connsiteX4" fmla="*/ 52039 w 1797981"/>
                  <a:gd name="connsiteY4" fmla="*/ 506142 h 1814552"/>
                  <a:gd name="connsiteX5" fmla="*/ 0 w 1797981"/>
                  <a:gd name="connsiteY5" fmla="*/ 628806 h 181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7981" h="1814552">
                    <a:moveTo>
                      <a:pt x="1289825" y="1814552"/>
                    </a:moveTo>
                    <a:cubicBezTo>
                      <a:pt x="1719766" y="1581615"/>
                      <a:pt x="1797981" y="1090671"/>
                      <a:pt x="1765610" y="866698"/>
                    </a:cubicBezTo>
                    <a:cubicBezTo>
                      <a:pt x="1746405" y="563756"/>
                      <a:pt x="1534532" y="327658"/>
                      <a:pt x="1438508" y="234796"/>
                    </a:cubicBezTo>
                    <a:cubicBezTo>
                      <a:pt x="1283011" y="97884"/>
                      <a:pt x="1142381" y="1240"/>
                      <a:pt x="843776" y="4337"/>
                    </a:cubicBezTo>
                    <a:cubicBezTo>
                      <a:pt x="515434" y="0"/>
                      <a:pt x="162932" y="205059"/>
                      <a:pt x="52039" y="506142"/>
                    </a:cubicBezTo>
                    <a:cubicBezTo>
                      <a:pt x="8053" y="599069"/>
                      <a:pt x="17346" y="587918"/>
                      <a:pt x="0" y="628806"/>
                    </a:cubicBezTo>
                  </a:path>
                </a:pathLst>
              </a:cu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Freeform 33"/>
              <p:cNvSpPr/>
              <p:nvPr/>
            </p:nvSpPr>
            <p:spPr>
              <a:xfrm>
                <a:off x="-1981200" y="1497980"/>
                <a:ext cx="505522" cy="1278674"/>
              </a:xfrm>
              <a:custGeom>
                <a:avLst/>
                <a:gdLst>
                  <a:gd name="connsiteX0" fmla="*/ 501805 w 501805"/>
                  <a:gd name="connsiteY0" fmla="*/ 0 h 1278674"/>
                  <a:gd name="connsiteX1" fmla="*/ 81776 w 501805"/>
                  <a:gd name="connsiteY1" fmla="*/ 449766 h 1278674"/>
                  <a:gd name="connsiteX2" fmla="*/ 0 w 501805"/>
                  <a:gd name="connsiteY2" fmla="*/ 985025 h 1278674"/>
                  <a:gd name="connsiteX3" fmla="*/ 40888 w 501805"/>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8620 w 508620"/>
                  <a:gd name="connsiteY0" fmla="*/ 0 h 1278674"/>
                  <a:gd name="connsiteX1" fmla="*/ 88591 w 508620"/>
                  <a:gd name="connsiteY1" fmla="*/ 449766 h 1278674"/>
                  <a:gd name="connsiteX2" fmla="*/ 6815 w 508620"/>
                  <a:gd name="connsiteY2" fmla="*/ 985025 h 1278674"/>
                  <a:gd name="connsiteX3" fmla="*/ 47703 w 508620"/>
                  <a:gd name="connsiteY3" fmla="*/ 1278674 h 1278674"/>
                  <a:gd name="connsiteX0" fmla="*/ 508620 w 508620"/>
                  <a:gd name="connsiteY0" fmla="*/ 0 h 1278674"/>
                  <a:gd name="connsiteX1" fmla="*/ 88591 w 508620"/>
                  <a:gd name="connsiteY1" fmla="*/ 449766 h 1278674"/>
                  <a:gd name="connsiteX2" fmla="*/ 6815 w 508620"/>
                  <a:gd name="connsiteY2" fmla="*/ 985025 h 1278674"/>
                  <a:gd name="connsiteX3" fmla="*/ 47703 w 508620"/>
                  <a:gd name="connsiteY3" fmla="*/ 1278674 h 1278674"/>
                  <a:gd name="connsiteX0" fmla="*/ 507380 w 507380"/>
                  <a:gd name="connsiteY0" fmla="*/ 0 h 1278674"/>
                  <a:gd name="connsiteX1" fmla="*/ 68766 w 507380"/>
                  <a:gd name="connsiteY1" fmla="*/ 449766 h 1278674"/>
                  <a:gd name="connsiteX2" fmla="*/ 5575 w 507380"/>
                  <a:gd name="connsiteY2" fmla="*/ 985025 h 1278674"/>
                  <a:gd name="connsiteX3" fmla="*/ 46463 w 507380"/>
                  <a:gd name="connsiteY3" fmla="*/ 1278674 h 1278674"/>
                  <a:gd name="connsiteX0" fmla="*/ 507380 w 507380"/>
                  <a:gd name="connsiteY0" fmla="*/ 0 h 1278674"/>
                  <a:gd name="connsiteX1" fmla="*/ 68766 w 507380"/>
                  <a:gd name="connsiteY1" fmla="*/ 449766 h 1278674"/>
                  <a:gd name="connsiteX2" fmla="*/ 5575 w 507380"/>
                  <a:gd name="connsiteY2" fmla="*/ 985025 h 1278674"/>
                  <a:gd name="connsiteX3" fmla="*/ 46463 w 507380"/>
                  <a:gd name="connsiteY3" fmla="*/ 1278674 h 1278674"/>
                  <a:gd name="connsiteX0" fmla="*/ 505522 w 505522"/>
                  <a:gd name="connsiteY0" fmla="*/ 0 h 1278674"/>
                  <a:gd name="connsiteX1" fmla="*/ 66908 w 505522"/>
                  <a:gd name="connsiteY1" fmla="*/ 449766 h 1278674"/>
                  <a:gd name="connsiteX2" fmla="*/ 3717 w 505522"/>
                  <a:gd name="connsiteY2" fmla="*/ 985025 h 1278674"/>
                  <a:gd name="connsiteX3" fmla="*/ 44605 w 505522"/>
                  <a:gd name="connsiteY3" fmla="*/ 1278674 h 1278674"/>
                </a:gdLst>
                <a:ahLst/>
                <a:cxnLst>
                  <a:cxn ang="0">
                    <a:pos x="connsiteX0" y="connsiteY0"/>
                  </a:cxn>
                  <a:cxn ang="0">
                    <a:pos x="connsiteX1" y="connsiteY1"/>
                  </a:cxn>
                  <a:cxn ang="0">
                    <a:pos x="connsiteX2" y="connsiteY2"/>
                  </a:cxn>
                  <a:cxn ang="0">
                    <a:pos x="connsiteX3" y="connsiteY3"/>
                  </a:cxn>
                </a:cxnLst>
                <a:rect l="l" t="t" r="r" b="b"/>
                <a:pathLst>
                  <a:path w="505522" h="1278674">
                    <a:moveTo>
                      <a:pt x="505522" y="0"/>
                    </a:moveTo>
                    <a:cubicBezTo>
                      <a:pt x="313473" y="45844"/>
                      <a:pt x="157976" y="166649"/>
                      <a:pt x="66908" y="449766"/>
                    </a:cubicBezTo>
                    <a:cubicBezTo>
                      <a:pt x="24162" y="632522"/>
                      <a:pt x="7434" y="846874"/>
                      <a:pt x="3717" y="985025"/>
                    </a:cubicBezTo>
                    <a:cubicBezTo>
                      <a:pt x="0" y="1123176"/>
                      <a:pt x="30976" y="1180791"/>
                      <a:pt x="44605" y="1278674"/>
                    </a:cubicBezTo>
                  </a:path>
                </a:pathLst>
              </a:cu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Freeform 34"/>
              <p:cNvSpPr/>
              <p:nvPr/>
            </p:nvSpPr>
            <p:spPr>
              <a:xfrm flipH="1">
                <a:off x="-1464527" y="1497980"/>
                <a:ext cx="521010" cy="1661532"/>
              </a:xfrm>
              <a:custGeom>
                <a:avLst/>
                <a:gdLst>
                  <a:gd name="connsiteX0" fmla="*/ 501805 w 501805"/>
                  <a:gd name="connsiteY0" fmla="*/ 0 h 1278674"/>
                  <a:gd name="connsiteX1" fmla="*/ 81776 w 501805"/>
                  <a:gd name="connsiteY1" fmla="*/ 449766 h 1278674"/>
                  <a:gd name="connsiteX2" fmla="*/ 0 w 501805"/>
                  <a:gd name="connsiteY2" fmla="*/ 985025 h 1278674"/>
                  <a:gd name="connsiteX3" fmla="*/ 40888 w 501805"/>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8620 w 508620"/>
                  <a:gd name="connsiteY0" fmla="*/ 0 h 1278674"/>
                  <a:gd name="connsiteX1" fmla="*/ 88591 w 508620"/>
                  <a:gd name="connsiteY1" fmla="*/ 449766 h 1278674"/>
                  <a:gd name="connsiteX2" fmla="*/ 6815 w 508620"/>
                  <a:gd name="connsiteY2" fmla="*/ 985025 h 1278674"/>
                  <a:gd name="connsiteX3" fmla="*/ 47703 w 508620"/>
                  <a:gd name="connsiteY3" fmla="*/ 1278674 h 1278674"/>
                  <a:gd name="connsiteX0" fmla="*/ 508620 w 508620"/>
                  <a:gd name="connsiteY0" fmla="*/ 0 h 1278674"/>
                  <a:gd name="connsiteX1" fmla="*/ 88591 w 508620"/>
                  <a:gd name="connsiteY1" fmla="*/ 449766 h 1278674"/>
                  <a:gd name="connsiteX2" fmla="*/ 6815 w 508620"/>
                  <a:gd name="connsiteY2" fmla="*/ 985025 h 1278674"/>
                  <a:gd name="connsiteX3" fmla="*/ 47703 w 508620"/>
                  <a:gd name="connsiteY3" fmla="*/ 1278674 h 1278674"/>
                  <a:gd name="connsiteX0" fmla="*/ 507380 w 507380"/>
                  <a:gd name="connsiteY0" fmla="*/ 0 h 1278674"/>
                  <a:gd name="connsiteX1" fmla="*/ 68766 w 507380"/>
                  <a:gd name="connsiteY1" fmla="*/ 449766 h 1278674"/>
                  <a:gd name="connsiteX2" fmla="*/ 5575 w 507380"/>
                  <a:gd name="connsiteY2" fmla="*/ 985025 h 1278674"/>
                  <a:gd name="connsiteX3" fmla="*/ 46463 w 507380"/>
                  <a:gd name="connsiteY3" fmla="*/ 1278674 h 1278674"/>
                  <a:gd name="connsiteX0" fmla="*/ 507380 w 507380"/>
                  <a:gd name="connsiteY0" fmla="*/ 0 h 1278674"/>
                  <a:gd name="connsiteX1" fmla="*/ 68766 w 507380"/>
                  <a:gd name="connsiteY1" fmla="*/ 449766 h 1278674"/>
                  <a:gd name="connsiteX2" fmla="*/ 5575 w 507380"/>
                  <a:gd name="connsiteY2" fmla="*/ 985025 h 1278674"/>
                  <a:gd name="connsiteX3" fmla="*/ 46463 w 507380"/>
                  <a:gd name="connsiteY3" fmla="*/ 1278674 h 1278674"/>
                  <a:gd name="connsiteX0" fmla="*/ 505522 w 505522"/>
                  <a:gd name="connsiteY0" fmla="*/ 0 h 1278674"/>
                  <a:gd name="connsiteX1" fmla="*/ 66908 w 505522"/>
                  <a:gd name="connsiteY1" fmla="*/ 449766 h 1278674"/>
                  <a:gd name="connsiteX2" fmla="*/ 3717 w 505522"/>
                  <a:gd name="connsiteY2" fmla="*/ 985025 h 1278674"/>
                  <a:gd name="connsiteX3" fmla="*/ 44605 w 505522"/>
                  <a:gd name="connsiteY3" fmla="*/ 1278674 h 1278674"/>
                  <a:gd name="connsiteX0" fmla="*/ 521010 w 521010"/>
                  <a:gd name="connsiteY0" fmla="*/ 0 h 1661532"/>
                  <a:gd name="connsiteX1" fmla="*/ 82396 w 521010"/>
                  <a:gd name="connsiteY1" fmla="*/ 449766 h 1661532"/>
                  <a:gd name="connsiteX2" fmla="*/ 19205 w 521010"/>
                  <a:gd name="connsiteY2" fmla="*/ 985025 h 1661532"/>
                  <a:gd name="connsiteX3" fmla="*/ 197624 w 521010"/>
                  <a:gd name="connsiteY3" fmla="*/ 1661532 h 1661532"/>
                  <a:gd name="connsiteX0" fmla="*/ 521010 w 521010"/>
                  <a:gd name="connsiteY0" fmla="*/ 0 h 1661532"/>
                  <a:gd name="connsiteX1" fmla="*/ 82396 w 521010"/>
                  <a:gd name="connsiteY1" fmla="*/ 449766 h 1661532"/>
                  <a:gd name="connsiteX2" fmla="*/ 19205 w 521010"/>
                  <a:gd name="connsiteY2" fmla="*/ 985025 h 1661532"/>
                  <a:gd name="connsiteX3" fmla="*/ 197624 w 521010"/>
                  <a:gd name="connsiteY3" fmla="*/ 1661532 h 1661532"/>
                </a:gdLst>
                <a:ahLst/>
                <a:cxnLst>
                  <a:cxn ang="0">
                    <a:pos x="connsiteX0" y="connsiteY0"/>
                  </a:cxn>
                  <a:cxn ang="0">
                    <a:pos x="connsiteX1" y="connsiteY1"/>
                  </a:cxn>
                  <a:cxn ang="0">
                    <a:pos x="connsiteX2" y="connsiteY2"/>
                  </a:cxn>
                  <a:cxn ang="0">
                    <a:pos x="connsiteX3" y="connsiteY3"/>
                  </a:cxn>
                </a:cxnLst>
                <a:rect l="l" t="t" r="r" b="b"/>
                <a:pathLst>
                  <a:path w="521010" h="1661532">
                    <a:moveTo>
                      <a:pt x="521010" y="0"/>
                    </a:moveTo>
                    <a:cubicBezTo>
                      <a:pt x="328961" y="45844"/>
                      <a:pt x="173464" y="166649"/>
                      <a:pt x="82396" y="449766"/>
                    </a:cubicBezTo>
                    <a:cubicBezTo>
                      <a:pt x="39650" y="632522"/>
                      <a:pt x="0" y="783064"/>
                      <a:pt x="19205" y="985025"/>
                    </a:cubicBezTo>
                    <a:cubicBezTo>
                      <a:pt x="38410" y="1186986"/>
                      <a:pt x="68766" y="1496742"/>
                      <a:pt x="197624" y="1661532"/>
                    </a:cubicBezTo>
                  </a:path>
                </a:pathLst>
              </a:cu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Freeform 35"/>
              <p:cNvSpPr/>
              <p:nvPr/>
            </p:nvSpPr>
            <p:spPr>
              <a:xfrm>
                <a:off x="-2189356" y="1832517"/>
                <a:ext cx="1401336" cy="170985"/>
              </a:xfrm>
              <a:custGeom>
                <a:avLst/>
                <a:gdLst>
                  <a:gd name="connsiteX0" fmla="*/ 0 w 1401336"/>
                  <a:gd name="connsiteY0" fmla="*/ 0 h 170985"/>
                  <a:gd name="connsiteX1" fmla="*/ 724829 w 1401336"/>
                  <a:gd name="connsiteY1" fmla="*/ 170985 h 170985"/>
                  <a:gd name="connsiteX2" fmla="*/ 780585 w 1401336"/>
                  <a:gd name="connsiteY2" fmla="*/ 167268 h 170985"/>
                  <a:gd name="connsiteX3" fmla="*/ 825190 w 1401336"/>
                  <a:gd name="connsiteY3" fmla="*/ 163551 h 170985"/>
                  <a:gd name="connsiteX4" fmla="*/ 1401336 w 1401336"/>
                  <a:gd name="connsiteY4" fmla="*/ 11151 h 170985"/>
                  <a:gd name="connsiteX0" fmla="*/ 0 w 1401336"/>
                  <a:gd name="connsiteY0" fmla="*/ 0 h 170985"/>
                  <a:gd name="connsiteX1" fmla="*/ 724829 w 1401336"/>
                  <a:gd name="connsiteY1" fmla="*/ 170985 h 170985"/>
                  <a:gd name="connsiteX2" fmla="*/ 780585 w 1401336"/>
                  <a:gd name="connsiteY2" fmla="*/ 167268 h 170985"/>
                  <a:gd name="connsiteX3" fmla="*/ 1401336 w 1401336"/>
                  <a:gd name="connsiteY3" fmla="*/ 11151 h 170985"/>
                  <a:gd name="connsiteX0" fmla="*/ 0 w 1401336"/>
                  <a:gd name="connsiteY0" fmla="*/ 0 h 175697"/>
                  <a:gd name="connsiteX1" fmla="*/ 724829 w 1401336"/>
                  <a:gd name="connsiteY1" fmla="*/ 170985 h 175697"/>
                  <a:gd name="connsiteX2" fmla="*/ 843775 w 1401336"/>
                  <a:gd name="connsiteY2" fmla="*/ 174083 h 175697"/>
                  <a:gd name="connsiteX3" fmla="*/ 1401336 w 1401336"/>
                  <a:gd name="connsiteY3" fmla="*/ 11151 h 175697"/>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0985"/>
                  <a:gd name="connsiteX1" fmla="*/ 724829 w 1401336"/>
                  <a:gd name="connsiteY1" fmla="*/ 170985 h 170985"/>
                  <a:gd name="connsiteX2" fmla="*/ 1401336 w 1401336"/>
                  <a:gd name="connsiteY2" fmla="*/ 11151 h 170985"/>
                </a:gdLst>
                <a:ahLst/>
                <a:cxnLst>
                  <a:cxn ang="0">
                    <a:pos x="connsiteX0" y="connsiteY0"/>
                  </a:cxn>
                  <a:cxn ang="0">
                    <a:pos x="connsiteX1" y="connsiteY1"/>
                  </a:cxn>
                  <a:cxn ang="0">
                    <a:pos x="connsiteX2" y="connsiteY2"/>
                  </a:cxn>
                </a:cxnLst>
                <a:rect l="l" t="t" r="r" b="b"/>
                <a:pathLst>
                  <a:path w="1401336" h="170985">
                    <a:moveTo>
                      <a:pt x="0" y="0"/>
                    </a:moveTo>
                    <a:cubicBezTo>
                      <a:pt x="241610" y="56995"/>
                      <a:pt x="320286" y="152399"/>
                      <a:pt x="724829" y="170985"/>
                    </a:cubicBezTo>
                    <a:cubicBezTo>
                      <a:pt x="1133088" y="170366"/>
                      <a:pt x="1260397" y="44450"/>
                      <a:pt x="1401336" y="11151"/>
                    </a:cubicBezTo>
                  </a:path>
                </a:pathLst>
              </a:cu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Freeform 36"/>
              <p:cNvSpPr/>
              <p:nvPr/>
            </p:nvSpPr>
            <p:spPr>
              <a:xfrm rot="10800000">
                <a:off x="-1287645" y="2910467"/>
                <a:ext cx="518211" cy="174702"/>
              </a:xfrm>
              <a:custGeom>
                <a:avLst/>
                <a:gdLst>
                  <a:gd name="connsiteX0" fmla="*/ 0 w 1401336"/>
                  <a:gd name="connsiteY0" fmla="*/ 0 h 170985"/>
                  <a:gd name="connsiteX1" fmla="*/ 724829 w 1401336"/>
                  <a:gd name="connsiteY1" fmla="*/ 170985 h 170985"/>
                  <a:gd name="connsiteX2" fmla="*/ 780585 w 1401336"/>
                  <a:gd name="connsiteY2" fmla="*/ 167268 h 170985"/>
                  <a:gd name="connsiteX3" fmla="*/ 825190 w 1401336"/>
                  <a:gd name="connsiteY3" fmla="*/ 163551 h 170985"/>
                  <a:gd name="connsiteX4" fmla="*/ 1401336 w 1401336"/>
                  <a:gd name="connsiteY4" fmla="*/ 11151 h 170985"/>
                  <a:gd name="connsiteX0" fmla="*/ 0 w 1401336"/>
                  <a:gd name="connsiteY0" fmla="*/ 0 h 170985"/>
                  <a:gd name="connsiteX1" fmla="*/ 724829 w 1401336"/>
                  <a:gd name="connsiteY1" fmla="*/ 170985 h 170985"/>
                  <a:gd name="connsiteX2" fmla="*/ 780585 w 1401336"/>
                  <a:gd name="connsiteY2" fmla="*/ 167268 h 170985"/>
                  <a:gd name="connsiteX3" fmla="*/ 1401336 w 1401336"/>
                  <a:gd name="connsiteY3" fmla="*/ 11151 h 170985"/>
                  <a:gd name="connsiteX0" fmla="*/ 0 w 1401336"/>
                  <a:gd name="connsiteY0" fmla="*/ 0 h 175697"/>
                  <a:gd name="connsiteX1" fmla="*/ 724829 w 1401336"/>
                  <a:gd name="connsiteY1" fmla="*/ 170985 h 175697"/>
                  <a:gd name="connsiteX2" fmla="*/ 843775 w 1401336"/>
                  <a:gd name="connsiteY2" fmla="*/ 174083 h 175697"/>
                  <a:gd name="connsiteX3" fmla="*/ 1401336 w 1401336"/>
                  <a:gd name="connsiteY3" fmla="*/ 11151 h 175697"/>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0985"/>
                  <a:gd name="connsiteX1" fmla="*/ 724829 w 1401336"/>
                  <a:gd name="connsiteY1" fmla="*/ 170985 h 170985"/>
                  <a:gd name="connsiteX2" fmla="*/ 1401336 w 1401336"/>
                  <a:gd name="connsiteY2" fmla="*/ 11151 h 170985"/>
                  <a:gd name="connsiteX0" fmla="*/ 0 w 724829"/>
                  <a:gd name="connsiteY0" fmla="*/ 0 h 170985"/>
                  <a:gd name="connsiteX1" fmla="*/ 724829 w 724829"/>
                  <a:gd name="connsiteY1" fmla="*/ 170985 h 170985"/>
                  <a:gd name="connsiteX0" fmla="*/ 0 w 569579"/>
                  <a:gd name="connsiteY0" fmla="*/ 0 h 174702"/>
                  <a:gd name="connsiteX1" fmla="*/ 569579 w 569579"/>
                  <a:gd name="connsiteY1" fmla="*/ 174702 h 174702"/>
                  <a:gd name="connsiteX0" fmla="*/ 0 w 569579"/>
                  <a:gd name="connsiteY0" fmla="*/ 0 h 174702"/>
                  <a:gd name="connsiteX1" fmla="*/ 569579 w 569579"/>
                  <a:gd name="connsiteY1" fmla="*/ 174702 h 174702"/>
                  <a:gd name="connsiteX0" fmla="*/ 0 w 569579"/>
                  <a:gd name="connsiteY0" fmla="*/ 0 h 174702"/>
                  <a:gd name="connsiteX1" fmla="*/ 569579 w 569579"/>
                  <a:gd name="connsiteY1" fmla="*/ 174702 h 174702"/>
                  <a:gd name="connsiteX0" fmla="*/ 0 w 569579"/>
                  <a:gd name="connsiteY0" fmla="*/ 0 h 174702"/>
                  <a:gd name="connsiteX1" fmla="*/ 569579 w 569579"/>
                  <a:gd name="connsiteY1" fmla="*/ 174702 h 174702"/>
                </a:gdLst>
                <a:ahLst/>
                <a:cxnLst>
                  <a:cxn ang="0">
                    <a:pos x="connsiteX0" y="connsiteY0"/>
                  </a:cxn>
                  <a:cxn ang="0">
                    <a:pos x="connsiteX1" y="connsiteY1"/>
                  </a:cxn>
                </a:cxnLst>
                <a:rect l="l" t="t" r="r" b="b"/>
                <a:pathLst>
                  <a:path w="569579" h="174702">
                    <a:moveTo>
                      <a:pt x="0" y="0"/>
                    </a:moveTo>
                    <a:cubicBezTo>
                      <a:pt x="70017" y="49561"/>
                      <a:pt x="234490" y="137530"/>
                      <a:pt x="569579" y="174702"/>
                    </a:cubicBezTo>
                  </a:path>
                </a:pathLst>
              </a:cu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Freeform 37"/>
              <p:cNvSpPr/>
              <p:nvPr/>
            </p:nvSpPr>
            <p:spPr>
              <a:xfrm>
                <a:off x="-2111298" y="2445834"/>
                <a:ext cx="1546303" cy="3717"/>
              </a:xfrm>
              <a:custGeom>
                <a:avLst/>
                <a:gdLst>
                  <a:gd name="connsiteX0" fmla="*/ 1546303 w 1546303"/>
                  <a:gd name="connsiteY0" fmla="*/ 7434 h 7434"/>
                  <a:gd name="connsiteX1" fmla="*/ 0 w 1546303"/>
                  <a:gd name="connsiteY1" fmla="*/ 3717 h 7434"/>
                  <a:gd name="connsiteX2" fmla="*/ 7435 w 1546303"/>
                  <a:gd name="connsiteY2" fmla="*/ 0 h 7434"/>
                  <a:gd name="connsiteX0" fmla="*/ 10000 w 10000"/>
                  <a:gd name="connsiteY0" fmla="*/ 5000 h 5000"/>
                  <a:gd name="connsiteX1" fmla="*/ 0 w 10000"/>
                  <a:gd name="connsiteY1" fmla="*/ 0 h 5000"/>
                </a:gdLst>
                <a:ahLst/>
                <a:cxnLst>
                  <a:cxn ang="0">
                    <a:pos x="connsiteX0" y="connsiteY0"/>
                  </a:cxn>
                  <a:cxn ang="0">
                    <a:pos x="connsiteX1" y="connsiteY1"/>
                  </a:cxn>
                </a:cxnLst>
                <a:rect l="l" t="t" r="r" b="b"/>
                <a:pathLst>
                  <a:path w="10000" h="5000">
                    <a:moveTo>
                      <a:pt x="10000" y="5000"/>
                    </a:moveTo>
                    <a:lnTo>
                      <a:pt x="0" y="0"/>
                    </a:lnTo>
                  </a:path>
                </a:pathLst>
              </a:cu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Freeform 38"/>
              <p:cNvSpPr/>
              <p:nvPr/>
            </p:nvSpPr>
            <p:spPr>
              <a:xfrm>
                <a:off x="-1475678" y="1494263"/>
                <a:ext cx="7434" cy="951571"/>
              </a:xfrm>
              <a:custGeom>
                <a:avLst/>
                <a:gdLst>
                  <a:gd name="connsiteX0" fmla="*/ 0 w 14868"/>
                  <a:gd name="connsiteY0" fmla="*/ 0 h 951571"/>
                  <a:gd name="connsiteX1" fmla="*/ 0 w 14868"/>
                  <a:gd name="connsiteY1" fmla="*/ 0 h 951571"/>
                  <a:gd name="connsiteX2" fmla="*/ 0 w 14868"/>
                  <a:gd name="connsiteY2" fmla="*/ 237893 h 951571"/>
                  <a:gd name="connsiteX3" fmla="*/ 7434 w 14868"/>
                  <a:gd name="connsiteY3" fmla="*/ 951571 h 951571"/>
                  <a:gd name="connsiteX4" fmla="*/ 14868 w 14868"/>
                  <a:gd name="connsiteY4" fmla="*/ 944137 h 951571"/>
                  <a:gd name="connsiteX0" fmla="*/ 0 w 7434"/>
                  <a:gd name="connsiteY0" fmla="*/ 0 h 951571"/>
                  <a:gd name="connsiteX1" fmla="*/ 0 w 7434"/>
                  <a:gd name="connsiteY1" fmla="*/ 0 h 951571"/>
                  <a:gd name="connsiteX2" fmla="*/ 0 w 7434"/>
                  <a:gd name="connsiteY2" fmla="*/ 237893 h 951571"/>
                  <a:gd name="connsiteX3" fmla="*/ 7434 w 7434"/>
                  <a:gd name="connsiteY3" fmla="*/ 951571 h 951571"/>
                  <a:gd name="connsiteX0" fmla="*/ 0 w 10000"/>
                  <a:gd name="connsiteY0" fmla="*/ 0 h 10000"/>
                  <a:gd name="connsiteX1" fmla="*/ 0 w 10000"/>
                  <a:gd name="connsiteY1" fmla="*/ 0 h 10000"/>
                  <a:gd name="connsiteX2" fmla="*/ 10000 w 10000"/>
                  <a:gd name="connsiteY2" fmla="*/ 10000 h 10000"/>
                </a:gdLst>
                <a:ahLst/>
                <a:cxnLst>
                  <a:cxn ang="0">
                    <a:pos x="connsiteX0" y="connsiteY0"/>
                  </a:cxn>
                  <a:cxn ang="0">
                    <a:pos x="connsiteX1" y="connsiteY1"/>
                  </a:cxn>
                  <a:cxn ang="0">
                    <a:pos x="connsiteX2" y="connsiteY2"/>
                  </a:cxn>
                </a:cxnLst>
                <a:rect l="l" t="t" r="r" b="b"/>
                <a:pathLst>
                  <a:path w="10000" h="10000">
                    <a:moveTo>
                      <a:pt x="0" y="0"/>
                    </a:moveTo>
                    <a:lnTo>
                      <a:pt x="0" y="0"/>
                    </a:lnTo>
                    <a:lnTo>
                      <a:pt x="10000" y="10000"/>
                    </a:lnTo>
                  </a:path>
                </a:pathLst>
              </a:cu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 name="Group 413"/>
            <p:cNvGrpSpPr/>
            <p:nvPr/>
          </p:nvGrpSpPr>
          <p:grpSpPr>
            <a:xfrm>
              <a:off x="-2667000" y="2110862"/>
              <a:ext cx="1573923" cy="1758105"/>
              <a:chOff x="4625845" y="5307009"/>
              <a:chExt cx="432008" cy="482562"/>
            </a:xfrm>
          </p:grpSpPr>
          <p:sp>
            <p:nvSpPr>
              <p:cNvPr id="29" name="Freeform 28"/>
              <p:cNvSpPr/>
              <p:nvPr/>
            </p:nvSpPr>
            <p:spPr>
              <a:xfrm>
                <a:off x="4715541" y="5491384"/>
                <a:ext cx="207767" cy="298187"/>
              </a:xfrm>
              <a:custGeom>
                <a:avLst/>
                <a:gdLst>
                  <a:gd name="connsiteX0" fmla="*/ 0 w 594182"/>
                  <a:gd name="connsiteY0" fmla="*/ 868146 h 868146"/>
                  <a:gd name="connsiteX1" fmla="*/ 224152 w 594182"/>
                  <a:gd name="connsiteY1" fmla="*/ 362913 h 868146"/>
                  <a:gd name="connsiteX2" fmla="*/ 138761 w 594182"/>
                  <a:gd name="connsiteY2" fmla="*/ 152993 h 868146"/>
                  <a:gd name="connsiteX3" fmla="*/ 302428 w 594182"/>
                  <a:gd name="connsiteY3" fmla="*/ 0 h 868146"/>
                  <a:gd name="connsiteX4" fmla="*/ 455421 w 594182"/>
                  <a:gd name="connsiteY4" fmla="*/ 181457 h 868146"/>
                  <a:gd name="connsiteX5" fmla="*/ 366472 w 594182"/>
                  <a:gd name="connsiteY5" fmla="*/ 370029 h 868146"/>
                  <a:gd name="connsiteX6" fmla="*/ 594182 w 594182"/>
                  <a:gd name="connsiteY6" fmla="*/ 857472 h 868146"/>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4854 h 874854"/>
                  <a:gd name="connsiteX1" fmla="*/ 259732 w 619088"/>
                  <a:gd name="connsiteY1" fmla="*/ 369621 h 874854"/>
                  <a:gd name="connsiteX2" fmla="*/ 163667 w 619088"/>
                  <a:gd name="connsiteY2" fmla="*/ 159701 h 874854"/>
                  <a:gd name="connsiteX3" fmla="*/ 327334 w 619088"/>
                  <a:gd name="connsiteY3" fmla="*/ 6708 h 874854"/>
                  <a:gd name="connsiteX4" fmla="*/ 480327 w 619088"/>
                  <a:gd name="connsiteY4" fmla="*/ 188165 h 874854"/>
                  <a:gd name="connsiteX5" fmla="*/ 391378 w 619088"/>
                  <a:gd name="connsiteY5" fmla="*/ 376737 h 874854"/>
                  <a:gd name="connsiteX6" fmla="*/ 619088 w 619088"/>
                  <a:gd name="connsiteY6" fmla="*/ 864180 h 874854"/>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215752 h 876040"/>
                  <a:gd name="connsiteX5" fmla="*/ 391378 w 619088"/>
                  <a:gd name="connsiteY5" fmla="*/ 377923 h 876040"/>
                  <a:gd name="connsiteX6" fmla="*/ 619088 w 619088"/>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3419 h 873419"/>
                  <a:gd name="connsiteX1" fmla="*/ 259732 w 626204"/>
                  <a:gd name="connsiteY1" fmla="*/ 368186 h 873419"/>
                  <a:gd name="connsiteX2" fmla="*/ 177899 w 626204"/>
                  <a:gd name="connsiteY2" fmla="*/ 158266 h 873419"/>
                  <a:gd name="connsiteX3" fmla="*/ 327334 w 626204"/>
                  <a:gd name="connsiteY3" fmla="*/ 5273 h 873419"/>
                  <a:gd name="connsiteX4" fmla="*/ 468554 w 626204"/>
                  <a:gd name="connsiteY4" fmla="*/ 203273 h 873419"/>
                  <a:gd name="connsiteX5" fmla="*/ 391378 w 626204"/>
                  <a:gd name="connsiteY5" fmla="*/ 375302 h 873419"/>
                  <a:gd name="connsiteX6" fmla="*/ 619088 w 626204"/>
                  <a:gd name="connsiteY6" fmla="*/ 862745 h 873419"/>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57049"/>
                  <a:gd name="connsiteY0" fmla="*/ 868146 h 938628"/>
                  <a:gd name="connsiteX1" fmla="*/ 259732 w 657049"/>
                  <a:gd name="connsiteY1" fmla="*/ 362913 h 938628"/>
                  <a:gd name="connsiteX2" fmla="*/ 177899 w 657049"/>
                  <a:gd name="connsiteY2" fmla="*/ 152993 h 938628"/>
                  <a:gd name="connsiteX3" fmla="*/ 327334 w 657049"/>
                  <a:gd name="connsiteY3" fmla="*/ 0 h 938628"/>
                  <a:gd name="connsiteX4" fmla="*/ 468554 w 657049"/>
                  <a:gd name="connsiteY4" fmla="*/ 198000 h 938628"/>
                  <a:gd name="connsiteX5" fmla="*/ 391378 w 657049"/>
                  <a:gd name="connsiteY5" fmla="*/ 365046 h 938628"/>
                  <a:gd name="connsiteX6" fmla="*/ 619088 w 657049"/>
                  <a:gd name="connsiteY6" fmla="*/ 857472 h 938628"/>
                  <a:gd name="connsiteX7" fmla="*/ 619145 w 657049"/>
                  <a:gd name="connsiteY7" fmla="*/ 851990 h 938628"/>
                  <a:gd name="connsiteX0" fmla="*/ 24906 w 657049"/>
                  <a:gd name="connsiteY0" fmla="*/ 868146 h 938630"/>
                  <a:gd name="connsiteX1" fmla="*/ 259732 w 657049"/>
                  <a:gd name="connsiteY1" fmla="*/ 362913 h 938630"/>
                  <a:gd name="connsiteX2" fmla="*/ 177899 w 657049"/>
                  <a:gd name="connsiteY2" fmla="*/ 152993 h 938630"/>
                  <a:gd name="connsiteX3" fmla="*/ 327334 w 657049"/>
                  <a:gd name="connsiteY3" fmla="*/ 0 h 938630"/>
                  <a:gd name="connsiteX4" fmla="*/ 468554 w 657049"/>
                  <a:gd name="connsiteY4" fmla="*/ 198000 h 938630"/>
                  <a:gd name="connsiteX5" fmla="*/ 391378 w 657049"/>
                  <a:gd name="connsiteY5" fmla="*/ 365046 h 938630"/>
                  <a:gd name="connsiteX6" fmla="*/ 619088 w 657049"/>
                  <a:gd name="connsiteY6" fmla="*/ 857472 h 938630"/>
                  <a:gd name="connsiteX7" fmla="*/ 302694 w 657049"/>
                  <a:gd name="connsiteY7" fmla="*/ 886388 h 938630"/>
                  <a:gd name="connsiteX0" fmla="*/ 24906 w 626204"/>
                  <a:gd name="connsiteY0" fmla="*/ 868146 h 917992"/>
                  <a:gd name="connsiteX1" fmla="*/ 259732 w 626204"/>
                  <a:gd name="connsiteY1" fmla="*/ 362913 h 917992"/>
                  <a:gd name="connsiteX2" fmla="*/ 177899 w 626204"/>
                  <a:gd name="connsiteY2" fmla="*/ 152993 h 917992"/>
                  <a:gd name="connsiteX3" fmla="*/ 327334 w 626204"/>
                  <a:gd name="connsiteY3" fmla="*/ 0 h 917992"/>
                  <a:gd name="connsiteX4" fmla="*/ 468554 w 626204"/>
                  <a:gd name="connsiteY4" fmla="*/ 198000 h 917992"/>
                  <a:gd name="connsiteX5" fmla="*/ 391378 w 626204"/>
                  <a:gd name="connsiteY5" fmla="*/ 365046 h 917992"/>
                  <a:gd name="connsiteX6" fmla="*/ 619088 w 626204"/>
                  <a:gd name="connsiteY6" fmla="*/ 857472 h 917992"/>
                  <a:gd name="connsiteX7" fmla="*/ 302694 w 626204"/>
                  <a:gd name="connsiteY7" fmla="*/ 886388 h 917992"/>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204" h="898723">
                    <a:moveTo>
                      <a:pt x="24906" y="868146"/>
                    </a:moveTo>
                    <a:cubicBezTo>
                      <a:pt x="30239" y="790488"/>
                      <a:pt x="0" y="424128"/>
                      <a:pt x="259732" y="362913"/>
                    </a:cubicBezTo>
                    <a:cubicBezTo>
                      <a:pt x="169004" y="308857"/>
                      <a:pt x="166632" y="213478"/>
                      <a:pt x="177899" y="152993"/>
                    </a:cubicBezTo>
                    <a:cubicBezTo>
                      <a:pt x="189166" y="92508"/>
                      <a:pt x="224746" y="7894"/>
                      <a:pt x="327334" y="0"/>
                    </a:cubicBezTo>
                    <a:cubicBezTo>
                      <a:pt x="423198" y="6894"/>
                      <a:pt x="471404" y="81280"/>
                      <a:pt x="468554" y="198000"/>
                    </a:cubicBezTo>
                    <a:cubicBezTo>
                      <a:pt x="460479" y="244957"/>
                      <a:pt x="464316" y="292826"/>
                      <a:pt x="391378" y="365046"/>
                    </a:cubicBezTo>
                    <a:cubicBezTo>
                      <a:pt x="626204" y="423671"/>
                      <a:pt x="607228" y="723455"/>
                      <a:pt x="619088" y="857472"/>
                    </a:cubicBezTo>
                    <a:cubicBezTo>
                      <a:pt x="533221" y="898723"/>
                      <a:pt x="302682" y="887530"/>
                      <a:pt x="302694" y="886388"/>
                    </a:cubicBezTo>
                  </a:path>
                </a:pathLst>
              </a:cu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Freeform 29"/>
              <p:cNvSpPr/>
              <p:nvPr/>
            </p:nvSpPr>
            <p:spPr>
              <a:xfrm>
                <a:off x="4850086" y="5399197"/>
                <a:ext cx="207767" cy="298187"/>
              </a:xfrm>
              <a:custGeom>
                <a:avLst/>
                <a:gdLst>
                  <a:gd name="connsiteX0" fmla="*/ 0 w 594182"/>
                  <a:gd name="connsiteY0" fmla="*/ 868146 h 868146"/>
                  <a:gd name="connsiteX1" fmla="*/ 224152 w 594182"/>
                  <a:gd name="connsiteY1" fmla="*/ 362913 h 868146"/>
                  <a:gd name="connsiteX2" fmla="*/ 138761 w 594182"/>
                  <a:gd name="connsiteY2" fmla="*/ 152993 h 868146"/>
                  <a:gd name="connsiteX3" fmla="*/ 302428 w 594182"/>
                  <a:gd name="connsiteY3" fmla="*/ 0 h 868146"/>
                  <a:gd name="connsiteX4" fmla="*/ 455421 w 594182"/>
                  <a:gd name="connsiteY4" fmla="*/ 181457 h 868146"/>
                  <a:gd name="connsiteX5" fmla="*/ 366472 w 594182"/>
                  <a:gd name="connsiteY5" fmla="*/ 370029 h 868146"/>
                  <a:gd name="connsiteX6" fmla="*/ 594182 w 594182"/>
                  <a:gd name="connsiteY6" fmla="*/ 857472 h 868146"/>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4854 h 874854"/>
                  <a:gd name="connsiteX1" fmla="*/ 259732 w 619088"/>
                  <a:gd name="connsiteY1" fmla="*/ 369621 h 874854"/>
                  <a:gd name="connsiteX2" fmla="*/ 163667 w 619088"/>
                  <a:gd name="connsiteY2" fmla="*/ 159701 h 874854"/>
                  <a:gd name="connsiteX3" fmla="*/ 327334 w 619088"/>
                  <a:gd name="connsiteY3" fmla="*/ 6708 h 874854"/>
                  <a:gd name="connsiteX4" fmla="*/ 480327 w 619088"/>
                  <a:gd name="connsiteY4" fmla="*/ 188165 h 874854"/>
                  <a:gd name="connsiteX5" fmla="*/ 391378 w 619088"/>
                  <a:gd name="connsiteY5" fmla="*/ 376737 h 874854"/>
                  <a:gd name="connsiteX6" fmla="*/ 619088 w 619088"/>
                  <a:gd name="connsiteY6" fmla="*/ 864180 h 874854"/>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215752 h 876040"/>
                  <a:gd name="connsiteX5" fmla="*/ 391378 w 619088"/>
                  <a:gd name="connsiteY5" fmla="*/ 377923 h 876040"/>
                  <a:gd name="connsiteX6" fmla="*/ 619088 w 619088"/>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3419 h 873419"/>
                  <a:gd name="connsiteX1" fmla="*/ 259732 w 626204"/>
                  <a:gd name="connsiteY1" fmla="*/ 368186 h 873419"/>
                  <a:gd name="connsiteX2" fmla="*/ 177899 w 626204"/>
                  <a:gd name="connsiteY2" fmla="*/ 158266 h 873419"/>
                  <a:gd name="connsiteX3" fmla="*/ 327334 w 626204"/>
                  <a:gd name="connsiteY3" fmla="*/ 5273 h 873419"/>
                  <a:gd name="connsiteX4" fmla="*/ 468554 w 626204"/>
                  <a:gd name="connsiteY4" fmla="*/ 203273 h 873419"/>
                  <a:gd name="connsiteX5" fmla="*/ 391378 w 626204"/>
                  <a:gd name="connsiteY5" fmla="*/ 375302 h 873419"/>
                  <a:gd name="connsiteX6" fmla="*/ 619088 w 626204"/>
                  <a:gd name="connsiteY6" fmla="*/ 862745 h 873419"/>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57049"/>
                  <a:gd name="connsiteY0" fmla="*/ 868146 h 938628"/>
                  <a:gd name="connsiteX1" fmla="*/ 259732 w 657049"/>
                  <a:gd name="connsiteY1" fmla="*/ 362913 h 938628"/>
                  <a:gd name="connsiteX2" fmla="*/ 177899 w 657049"/>
                  <a:gd name="connsiteY2" fmla="*/ 152993 h 938628"/>
                  <a:gd name="connsiteX3" fmla="*/ 327334 w 657049"/>
                  <a:gd name="connsiteY3" fmla="*/ 0 h 938628"/>
                  <a:gd name="connsiteX4" fmla="*/ 468554 w 657049"/>
                  <a:gd name="connsiteY4" fmla="*/ 198000 h 938628"/>
                  <a:gd name="connsiteX5" fmla="*/ 391378 w 657049"/>
                  <a:gd name="connsiteY5" fmla="*/ 365046 h 938628"/>
                  <a:gd name="connsiteX6" fmla="*/ 619088 w 657049"/>
                  <a:gd name="connsiteY6" fmla="*/ 857472 h 938628"/>
                  <a:gd name="connsiteX7" fmla="*/ 619145 w 657049"/>
                  <a:gd name="connsiteY7" fmla="*/ 851990 h 938628"/>
                  <a:gd name="connsiteX0" fmla="*/ 24906 w 657049"/>
                  <a:gd name="connsiteY0" fmla="*/ 868146 h 938630"/>
                  <a:gd name="connsiteX1" fmla="*/ 259732 w 657049"/>
                  <a:gd name="connsiteY1" fmla="*/ 362913 h 938630"/>
                  <a:gd name="connsiteX2" fmla="*/ 177899 w 657049"/>
                  <a:gd name="connsiteY2" fmla="*/ 152993 h 938630"/>
                  <a:gd name="connsiteX3" fmla="*/ 327334 w 657049"/>
                  <a:gd name="connsiteY3" fmla="*/ 0 h 938630"/>
                  <a:gd name="connsiteX4" fmla="*/ 468554 w 657049"/>
                  <a:gd name="connsiteY4" fmla="*/ 198000 h 938630"/>
                  <a:gd name="connsiteX5" fmla="*/ 391378 w 657049"/>
                  <a:gd name="connsiteY5" fmla="*/ 365046 h 938630"/>
                  <a:gd name="connsiteX6" fmla="*/ 619088 w 657049"/>
                  <a:gd name="connsiteY6" fmla="*/ 857472 h 938630"/>
                  <a:gd name="connsiteX7" fmla="*/ 302694 w 657049"/>
                  <a:gd name="connsiteY7" fmla="*/ 886388 h 938630"/>
                  <a:gd name="connsiteX0" fmla="*/ 24906 w 626204"/>
                  <a:gd name="connsiteY0" fmla="*/ 868146 h 917992"/>
                  <a:gd name="connsiteX1" fmla="*/ 259732 w 626204"/>
                  <a:gd name="connsiteY1" fmla="*/ 362913 h 917992"/>
                  <a:gd name="connsiteX2" fmla="*/ 177899 w 626204"/>
                  <a:gd name="connsiteY2" fmla="*/ 152993 h 917992"/>
                  <a:gd name="connsiteX3" fmla="*/ 327334 w 626204"/>
                  <a:gd name="connsiteY3" fmla="*/ 0 h 917992"/>
                  <a:gd name="connsiteX4" fmla="*/ 468554 w 626204"/>
                  <a:gd name="connsiteY4" fmla="*/ 198000 h 917992"/>
                  <a:gd name="connsiteX5" fmla="*/ 391378 w 626204"/>
                  <a:gd name="connsiteY5" fmla="*/ 365046 h 917992"/>
                  <a:gd name="connsiteX6" fmla="*/ 619088 w 626204"/>
                  <a:gd name="connsiteY6" fmla="*/ 857472 h 917992"/>
                  <a:gd name="connsiteX7" fmla="*/ 302694 w 626204"/>
                  <a:gd name="connsiteY7" fmla="*/ 886388 h 917992"/>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 name="connsiteX0" fmla="*/ 54945 w 626204"/>
                  <a:gd name="connsiteY0" fmla="*/ 687921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204" h="898723">
                    <a:moveTo>
                      <a:pt x="54945" y="687921"/>
                    </a:moveTo>
                    <a:cubicBezTo>
                      <a:pt x="60278" y="610263"/>
                      <a:pt x="0" y="424128"/>
                      <a:pt x="259732" y="362913"/>
                    </a:cubicBezTo>
                    <a:cubicBezTo>
                      <a:pt x="169004" y="308857"/>
                      <a:pt x="166632" y="213478"/>
                      <a:pt x="177899" y="152993"/>
                    </a:cubicBezTo>
                    <a:cubicBezTo>
                      <a:pt x="189166" y="92508"/>
                      <a:pt x="224746" y="7894"/>
                      <a:pt x="327334" y="0"/>
                    </a:cubicBezTo>
                    <a:cubicBezTo>
                      <a:pt x="423198" y="6894"/>
                      <a:pt x="471404" y="81280"/>
                      <a:pt x="468554" y="198000"/>
                    </a:cubicBezTo>
                    <a:cubicBezTo>
                      <a:pt x="460479" y="244957"/>
                      <a:pt x="464316" y="292826"/>
                      <a:pt x="391378" y="365046"/>
                    </a:cubicBezTo>
                    <a:cubicBezTo>
                      <a:pt x="626204" y="423671"/>
                      <a:pt x="607228" y="723455"/>
                      <a:pt x="619088" y="857472"/>
                    </a:cubicBezTo>
                    <a:cubicBezTo>
                      <a:pt x="533221" y="898723"/>
                      <a:pt x="302682" y="887530"/>
                      <a:pt x="302694" y="886388"/>
                    </a:cubicBezTo>
                  </a:path>
                </a:pathLst>
              </a:cu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Freeform 30"/>
              <p:cNvSpPr/>
              <p:nvPr/>
            </p:nvSpPr>
            <p:spPr>
              <a:xfrm>
                <a:off x="4625845" y="5307009"/>
                <a:ext cx="207767" cy="288042"/>
              </a:xfrm>
              <a:custGeom>
                <a:avLst/>
                <a:gdLst>
                  <a:gd name="connsiteX0" fmla="*/ 0 w 594182"/>
                  <a:gd name="connsiteY0" fmla="*/ 868146 h 868146"/>
                  <a:gd name="connsiteX1" fmla="*/ 224152 w 594182"/>
                  <a:gd name="connsiteY1" fmla="*/ 362913 h 868146"/>
                  <a:gd name="connsiteX2" fmla="*/ 138761 w 594182"/>
                  <a:gd name="connsiteY2" fmla="*/ 152993 h 868146"/>
                  <a:gd name="connsiteX3" fmla="*/ 302428 w 594182"/>
                  <a:gd name="connsiteY3" fmla="*/ 0 h 868146"/>
                  <a:gd name="connsiteX4" fmla="*/ 455421 w 594182"/>
                  <a:gd name="connsiteY4" fmla="*/ 181457 h 868146"/>
                  <a:gd name="connsiteX5" fmla="*/ 366472 w 594182"/>
                  <a:gd name="connsiteY5" fmla="*/ 370029 h 868146"/>
                  <a:gd name="connsiteX6" fmla="*/ 594182 w 594182"/>
                  <a:gd name="connsiteY6" fmla="*/ 857472 h 868146"/>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4854 h 874854"/>
                  <a:gd name="connsiteX1" fmla="*/ 259732 w 619088"/>
                  <a:gd name="connsiteY1" fmla="*/ 369621 h 874854"/>
                  <a:gd name="connsiteX2" fmla="*/ 163667 w 619088"/>
                  <a:gd name="connsiteY2" fmla="*/ 159701 h 874854"/>
                  <a:gd name="connsiteX3" fmla="*/ 327334 w 619088"/>
                  <a:gd name="connsiteY3" fmla="*/ 6708 h 874854"/>
                  <a:gd name="connsiteX4" fmla="*/ 480327 w 619088"/>
                  <a:gd name="connsiteY4" fmla="*/ 188165 h 874854"/>
                  <a:gd name="connsiteX5" fmla="*/ 391378 w 619088"/>
                  <a:gd name="connsiteY5" fmla="*/ 376737 h 874854"/>
                  <a:gd name="connsiteX6" fmla="*/ 619088 w 619088"/>
                  <a:gd name="connsiteY6" fmla="*/ 864180 h 874854"/>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215752 h 876040"/>
                  <a:gd name="connsiteX5" fmla="*/ 391378 w 619088"/>
                  <a:gd name="connsiteY5" fmla="*/ 377923 h 876040"/>
                  <a:gd name="connsiteX6" fmla="*/ 619088 w 619088"/>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3419 h 873419"/>
                  <a:gd name="connsiteX1" fmla="*/ 259732 w 626204"/>
                  <a:gd name="connsiteY1" fmla="*/ 368186 h 873419"/>
                  <a:gd name="connsiteX2" fmla="*/ 177899 w 626204"/>
                  <a:gd name="connsiteY2" fmla="*/ 158266 h 873419"/>
                  <a:gd name="connsiteX3" fmla="*/ 327334 w 626204"/>
                  <a:gd name="connsiteY3" fmla="*/ 5273 h 873419"/>
                  <a:gd name="connsiteX4" fmla="*/ 468554 w 626204"/>
                  <a:gd name="connsiteY4" fmla="*/ 203273 h 873419"/>
                  <a:gd name="connsiteX5" fmla="*/ 391378 w 626204"/>
                  <a:gd name="connsiteY5" fmla="*/ 375302 h 873419"/>
                  <a:gd name="connsiteX6" fmla="*/ 619088 w 626204"/>
                  <a:gd name="connsiteY6" fmla="*/ 862745 h 873419"/>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57049"/>
                  <a:gd name="connsiteY0" fmla="*/ 868146 h 938628"/>
                  <a:gd name="connsiteX1" fmla="*/ 259732 w 657049"/>
                  <a:gd name="connsiteY1" fmla="*/ 362913 h 938628"/>
                  <a:gd name="connsiteX2" fmla="*/ 177899 w 657049"/>
                  <a:gd name="connsiteY2" fmla="*/ 152993 h 938628"/>
                  <a:gd name="connsiteX3" fmla="*/ 327334 w 657049"/>
                  <a:gd name="connsiteY3" fmla="*/ 0 h 938628"/>
                  <a:gd name="connsiteX4" fmla="*/ 468554 w 657049"/>
                  <a:gd name="connsiteY4" fmla="*/ 198000 h 938628"/>
                  <a:gd name="connsiteX5" fmla="*/ 391378 w 657049"/>
                  <a:gd name="connsiteY5" fmla="*/ 365046 h 938628"/>
                  <a:gd name="connsiteX6" fmla="*/ 619088 w 657049"/>
                  <a:gd name="connsiteY6" fmla="*/ 857472 h 938628"/>
                  <a:gd name="connsiteX7" fmla="*/ 619145 w 657049"/>
                  <a:gd name="connsiteY7" fmla="*/ 851990 h 938628"/>
                  <a:gd name="connsiteX0" fmla="*/ 24906 w 657049"/>
                  <a:gd name="connsiteY0" fmla="*/ 868146 h 938630"/>
                  <a:gd name="connsiteX1" fmla="*/ 259732 w 657049"/>
                  <a:gd name="connsiteY1" fmla="*/ 362913 h 938630"/>
                  <a:gd name="connsiteX2" fmla="*/ 177899 w 657049"/>
                  <a:gd name="connsiteY2" fmla="*/ 152993 h 938630"/>
                  <a:gd name="connsiteX3" fmla="*/ 327334 w 657049"/>
                  <a:gd name="connsiteY3" fmla="*/ 0 h 938630"/>
                  <a:gd name="connsiteX4" fmla="*/ 468554 w 657049"/>
                  <a:gd name="connsiteY4" fmla="*/ 198000 h 938630"/>
                  <a:gd name="connsiteX5" fmla="*/ 391378 w 657049"/>
                  <a:gd name="connsiteY5" fmla="*/ 365046 h 938630"/>
                  <a:gd name="connsiteX6" fmla="*/ 619088 w 657049"/>
                  <a:gd name="connsiteY6" fmla="*/ 857472 h 938630"/>
                  <a:gd name="connsiteX7" fmla="*/ 302694 w 657049"/>
                  <a:gd name="connsiteY7" fmla="*/ 886388 h 938630"/>
                  <a:gd name="connsiteX0" fmla="*/ 24906 w 626204"/>
                  <a:gd name="connsiteY0" fmla="*/ 868146 h 917992"/>
                  <a:gd name="connsiteX1" fmla="*/ 259732 w 626204"/>
                  <a:gd name="connsiteY1" fmla="*/ 362913 h 917992"/>
                  <a:gd name="connsiteX2" fmla="*/ 177899 w 626204"/>
                  <a:gd name="connsiteY2" fmla="*/ 152993 h 917992"/>
                  <a:gd name="connsiteX3" fmla="*/ 327334 w 626204"/>
                  <a:gd name="connsiteY3" fmla="*/ 0 h 917992"/>
                  <a:gd name="connsiteX4" fmla="*/ 468554 w 626204"/>
                  <a:gd name="connsiteY4" fmla="*/ 198000 h 917992"/>
                  <a:gd name="connsiteX5" fmla="*/ 391378 w 626204"/>
                  <a:gd name="connsiteY5" fmla="*/ 365046 h 917992"/>
                  <a:gd name="connsiteX6" fmla="*/ 619088 w 626204"/>
                  <a:gd name="connsiteY6" fmla="*/ 857472 h 917992"/>
                  <a:gd name="connsiteX7" fmla="*/ 302694 w 626204"/>
                  <a:gd name="connsiteY7" fmla="*/ 886388 h 917992"/>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3 w 626204"/>
                  <a:gd name="connsiteY7" fmla="*/ 886390 h 898723"/>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204" h="868146">
                    <a:moveTo>
                      <a:pt x="24906" y="868146"/>
                    </a:moveTo>
                    <a:cubicBezTo>
                      <a:pt x="30239" y="790488"/>
                      <a:pt x="0" y="424128"/>
                      <a:pt x="259732" y="362913"/>
                    </a:cubicBezTo>
                    <a:cubicBezTo>
                      <a:pt x="169004" y="308857"/>
                      <a:pt x="166632" y="213478"/>
                      <a:pt x="177899" y="152993"/>
                    </a:cubicBezTo>
                    <a:cubicBezTo>
                      <a:pt x="189166" y="92508"/>
                      <a:pt x="224746" y="7894"/>
                      <a:pt x="327334" y="0"/>
                    </a:cubicBezTo>
                    <a:cubicBezTo>
                      <a:pt x="423198" y="6894"/>
                      <a:pt x="471404" y="81280"/>
                      <a:pt x="468554" y="198000"/>
                    </a:cubicBezTo>
                    <a:cubicBezTo>
                      <a:pt x="460479" y="244957"/>
                      <a:pt x="464316" y="292826"/>
                      <a:pt x="391378" y="365046"/>
                    </a:cubicBezTo>
                    <a:cubicBezTo>
                      <a:pt x="626204" y="423671"/>
                      <a:pt x="584702" y="550746"/>
                      <a:pt x="574032" y="564607"/>
                    </a:cubicBezTo>
                  </a:path>
                </a:pathLst>
              </a:cu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Straight Connector 31"/>
              <p:cNvCxnSpPr/>
              <p:nvPr/>
            </p:nvCxnSpPr>
            <p:spPr>
              <a:xfrm>
                <a:off x="4691595" y="5591045"/>
                <a:ext cx="87694" cy="81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B050"/>
                </a:solidFill>
              </a:rPr>
              <a:t>Capgemini Cities Framework – </a:t>
            </a:r>
            <a:br>
              <a:rPr lang="en-GB" dirty="0" smtClean="0">
                <a:solidFill>
                  <a:srgbClr val="00B050"/>
                </a:solidFill>
              </a:rPr>
            </a:br>
            <a:r>
              <a:rPr lang="en-GB" dirty="0" smtClean="0">
                <a:solidFill>
                  <a:srgbClr val="00B050"/>
                </a:solidFill>
              </a:rPr>
              <a:t>Retaining Perspective Whilst Focusing on Specifics</a:t>
            </a:r>
            <a:endParaRPr lang="en-GB" dirty="0">
              <a:solidFill>
                <a:srgbClr val="00B050"/>
              </a:solidFill>
            </a:endParaRPr>
          </a:p>
        </p:txBody>
      </p:sp>
      <p:sp>
        <p:nvSpPr>
          <p:cNvPr id="4" name="Text Placeholder 3"/>
          <p:cNvSpPr>
            <a:spLocks noGrp="1"/>
          </p:cNvSpPr>
          <p:nvPr>
            <p:ph type="body" sz="quarter" idx="11"/>
          </p:nvPr>
        </p:nvSpPr>
        <p:spPr>
          <a:xfrm>
            <a:off x="1" y="1230563"/>
            <a:ext cx="9158889" cy="276999"/>
          </a:xfrm>
        </p:spPr>
        <p:txBody>
          <a:bodyPr/>
          <a:lstStyle/>
          <a:p>
            <a:pPr algn="ctr"/>
            <a:r>
              <a:rPr lang="en-GB" sz="1800" i="1" dirty="0" smtClean="0">
                <a:solidFill>
                  <a:srgbClr val="C00000"/>
                </a:solidFill>
              </a:rPr>
              <a:t>Integrating solutions across multiple domains to transform city outcomes</a:t>
            </a:r>
            <a:endParaRPr lang="en-GB" sz="1800" i="1" dirty="0">
              <a:solidFill>
                <a:srgbClr val="C00000"/>
              </a:solidFill>
            </a:endParaRPr>
          </a:p>
        </p:txBody>
      </p:sp>
      <p:sp>
        <p:nvSpPr>
          <p:cNvPr id="12" name="TextBox 11"/>
          <p:cNvSpPr txBox="1"/>
          <p:nvPr/>
        </p:nvSpPr>
        <p:spPr>
          <a:xfrm>
            <a:off x="3123233" y="1714501"/>
            <a:ext cx="3225563" cy="307777"/>
          </a:xfrm>
          <a:prstGeom prst="rect">
            <a:avLst/>
          </a:prstGeom>
          <a:noFill/>
        </p:spPr>
        <p:txBody>
          <a:bodyPr wrap="none" rtlCol="0">
            <a:spAutoFit/>
          </a:bodyPr>
          <a:lstStyle/>
          <a:p>
            <a:pPr algn="ctr"/>
            <a:r>
              <a:rPr lang="en-GB" sz="1400" b="1" i="1" dirty="0" smtClean="0">
                <a:solidFill>
                  <a:schemeClr val="accent1">
                    <a:lumMod val="50000"/>
                  </a:schemeClr>
                </a:solidFill>
              </a:rPr>
              <a:t>Sustained Collaborative Leadership</a:t>
            </a:r>
            <a:endParaRPr lang="en-GB" sz="1400" b="1" i="1" dirty="0">
              <a:solidFill>
                <a:schemeClr val="accent1">
                  <a:lumMod val="50000"/>
                </a:schemeClr>
              </a:solidFill>
            </a:endParaRPr>
          </a:p>
        </p:txBody>
      </p:sp>
      <p:sp>
        <p:nvSpPr>
          <p:cNvPr id="13" name="TextBox 12"/>
          <p:cNvSpPr txBox="1"/>
          <p:nvPr/>
        </p:nvSpPr>
        <p:spPr>
          <a:xfrm>
            <a:off x="140677" y="5527993"/>
            <a:ext cx="1610846" cy="523220"/>
          </a:xfrm>
          <a:prstGeom prst="rect">
            <a:avLst/>
          </a:prstGeom>
          <a:noFill/>
        </p:spPr>
        <p:txBody>
          <a:bodyPr wrap="square" rtlCol="0">
            <a:spAutoFit/>
          </a:bodyPr>
          <a:lstStyle/>
          <a:p>
            <a:pPr algn="ctr"/>
            <a:r>
              <a:rPr lang="en-GB" sz="1400" b="1" i="1" dirty="0" smtClean="0">
                <a:solidFill>
                  <a:schemeClr val="accent1">
                    <a:lumMod val="50000"/>
                  </a:schemeClr>
                </a:solidFill>
              </a:rPr>
              <a:t>Digitisation &amp; Innovation</a:t>
            </a:r>
            <a:endParaRPr lang="en-GB" sz="1400" b="1" i="1" dirty="0">
              <a:solidFill>
                <a:schemeClr val="accent1">
                  <a:lumMod val="50000"/>
                </a:schemeClr>
              </a:solidFill>
            </a:endParaRPr>
          </a:p>
        </p:txBody>
      </p:sp>
      <p:sp>
        <p:nvSpPr>
          <p:cNvPr id="14" name="TextBox 13"/>
          <p:cNvSpPr txBox="1"/>
          <p:nvPr/>
        </p:nvSpPr>
        <p:spPr>
          <a:xfrm>
            <a:off x="7266272" y="5499100"/>
            <a:ext cx="1690159" cy="523220"/>
          </a:xfrm>
          <a:prstGeom prst="rect">
            <a:avLst/>
          </a:prstGeom>
          <a:noFill/>
        </p:spPr>
        <p:txBody>
          <a:bodyPr wrap="square" rtlCol="0">
            <a:spAutoFit/>
          </a:bodyPr>
          <a:lstStyle/>
          <a:p>
            <a:pPr algn="ctr"/>
            <a:r>
              <a:rPr lang="en-GB" sz="1400" b="1" i="1" dirty="0" smtClean="0">
                <a:solidFill>
                  <a:schemeClr val="accent1">
                    <a:lumMod val="50000"/>
                  </a:schemeClr>
                </a:solidFill>
              </a:rPr>
              <a:t>Customer Insight  &amp; Engagement</a:t>
            </a:r>
            <a:endParaRPr lang="en-GB" sz="1400" b="1" i="1" dirty="0">
              <a:solidFill>
                <a:schemeClr val="accent1">
                  <a:lumMod val="50000"/>
                </a:schemeClr>
              </a:solidFill>
            </a:endParaRPr>
          </a:p>
        </p:txBody>
      </p:sp>
      <p:grpSp>
        <p:nvGrpSpPr>
          <p:cNvPr id="3" name="Group 14"/>
          <p:cNvGrpSpPr/>
          <p:nvPr/>
        </p:nvGrpSpPr>
        <p:grpSpPr>
          <a:xfrm>
            <a:off x="105508" y="2057400"/>
            <a:ext cx="8930200" cy="3886200"/>
            <a:chOff x="76200" y="2057400"/>
            <a:chExt cx="9674383" cy="3886200"/>
          </a:xfrm>
        </p:grpSpPr>
        <p:pic>
          <p:nvPicPr>
            <p:cNvPr id="16" name="Picture 2" descr="D:\Users\OJONES\Desktop\My Documents\2. Global Public Sector Marketing\Smart Cities Presentation\Daryl graphics\blue-base.png"/>
            <p:cNvPicPr>
              <a:picLocks noChangeAspect="1" noChangeArrowheads="1"/>
            </p:cNvPicPr>
            <p:nvPr/>
          </p:nvPicPr>
          <p:blipFill>
            <a:blip r:embed="rId3" cstate="print"/>
            <a:srcRect/>
            <a:stretch>
              <a:fillRect/>
            </a:stretch>
          </p:blipFill>
          <p:spPr bwMode="auto">
            <a:xfrm>
              <a:off x="76200" y="2057400"/>
              <a:ext cx="9674383" cy="3886200"/>
            </a:xfrm>
            <a:prstGeom prst="rect">
              <a:avLst/>
            </a:prstGeom>
            <a:noFill/>
          </p:spPr>
        </p:pic>
        <p:pic>
          <p:nvPicPr>
            <p:cNvPr id="17" name="Picture 3" descr="D:\Users\OJONES\Desktop\My Documents\2. Global Public Sector Marketing\Smart Cities Presentation\Daryl graphics\economy.png"/>
            <p:cNvPicPr>
              <a:picLocks noChangeAspect="1" noChangeArrowheads="1"/>
            </p:cNvPicPr>
            <p:nvPr/>
          </p:nvPicPr>
          <p:blipFill>
            <a:blip r:embed="rId4" cstate="print"/>
            <a:srcRect/>
            <a:stretch>
              <a:fillRect/>
            </a:stretch>
          </p:blipFill>
          <p:spPr bwMode="auto">
            <a:xfrm>
              <a:off x="6445169" y="3534615"/>
              <a:ext cx="1289918" cy="474108"/>
            </a:xfrm>
            <a:prstGeom prst="rect">
              <a:avLst/>
            </a:prstGeom>
            <a:noFill/>
          </p:spPr>
        </p:pic>
        <p:pic>
          <p:nvPicPr>
            <p:cNvPr id="18" name="Picture 4" descr="D:\Users\OJONES\Desktop\My Documents\2. Global Public Sector Marketing\Smart Cities Presentation\Daryl graphics\electric vehicles.png"/>
            <p:cNvPicPr>
              <a:picLocks noChangeAspect="1" noChangeArrowheads="1"/>
            </p:cNvPicPr>
            <p:nvPr/>
          </p:nvPicPr>
          <p:blipFill>
            <a:blip r:embed="rId5" cstate="print"/>
            <a:srcRect/>
            <a:stretch>
              <a:fillRect/>
            </a:stretch>
          </p:blipFill>
          <p:spPr bwMode="auto">
            <a:xfrm>
              <a:off x="2252936" y="2638186"/>
              <a:ext cx="886818" cy="422785"/>
            </a:xfrm>
            <a:prstGeom prst="rect">
              <a:avLst/>
            </a:prstGeom>
            <a:noFill/>
          </p:spPr>
        </p:pic>
        <p:pic>
          <p:nvPicPr>
            <p:cNvPr id="19" name="Picture 5" descr="D:\Users\OJONES\Desktop\My Documents\2. Global Public Sector Marketing\Smart Cities Presentation\Daryl graphics\health.png"/>
            <p:cNvPicPr>
              <a:picLocks noChangeAspect="1" noChangeArrowheads="1"/>
            </p:cNvPicPr>
            <p:nvPr/>
          </p:nvPicPr>
          <p:blipFill>
            <a:blip r:embed="rId6" cstate="print"/>
            <a:srcRect/>
            <a:stretch>
              <a:fillRect/>
            </a:stretch>
          </p:blipFill>
          <p:spPr bwMode="auto">
            <a:xfrm>
              <a:off x="7896326" y="2799425"/>
              <a:ext cx="1048058" cy="825283"/>
            </a:xfrm>
            <a:prstGeom prst="rect">
              <a:avLst/>
            </a:prstGeom>
            <a:noFill/>
          </p:spPr>
        </p:pic>
        <p:pic>
          <p:nvPicPr>
            <p:cNvPr id="20" name="Picture 6" descr="D:\Users\OJONES\Desktop\My Documents\2. Global Public Sector Marketing\Smart Cities Presentation\Daryl graphics\learning.png"/>
            <p:cNvPicPr>
              <a:picLocks noChangeAspect="1" noChangeArrowheads="1"/>
            </p:cNvPicPr>
            <p:nvPr/>
          </p:nvPicPr>
          <p:blipFill>
            <a:blip r:embed="rId7" cstate="print"/>
            <a:srcRect/>
            <a:stretch>
              <a:fillRect/>
            </a:stretch>
          </p:blipFill>
          <p:spPr bwMode="auto">
            <a:xfrm>
              <a:off x="7654467" y="4008723"/>
              <a:ext cx="1128678" cy="632743"/>
            </a:xfrm>
            <a:prstGeom prst="rect">
              <a:avLst/>
            </a:prstGeom>
            <a:noFill/>
          </p:spPr>
        </p:pic>
        <p:pic>
          <p:nvPicPr>
            <p:cNvPr id="21" name="Picture 7" descr="D:\Users\OJONES\Desktop\My Documents\2. Global Public Sector Marketing\Smart Cities Presentation\Daryl graphics\mobility.png"/>
            <p:cNvPicPr>
              <a:picLocks noChangeAspect="1" noChangeArrowheads="1"/>
            </p:cNvPicPr>
            <p:nvPr/>
          </p:nvPicPr>
          <p:blipFill>
            <a:blip r:embed="rId8" cstate="print"/>
            <a:srcRect/>
            <a:stretch>
              <a:fillRect/>
            </a:stretch>
          </p:blipFill>
          <p:spPr bwMode="auto">
            <a:xfrm>
              <a:off x="4590912" y="2154467"/>
              <a:ext cx="1637658" cy="886818"/>
            </a:xfrm>
            <a:prstGeom prst="rect">
              <a:avLst/>
            </a:prstGeom>
            <a:noFill/>
          </p:spPr>
        </p:pic>
        <p:pic>
          <p:nvPicPr>
            <p:cNvPr id="22" name="Picture 8" descr="D:\Users\OJONES\Desktop\My Documents\2. Global Public Sector Marketing\Smart Cities Presentation\Daryl graphics\place.png"/>
            <p:cNvPicPr>
              <a:picLocks noChangeAspect="1" noChangeArrowheads="1"/>
            </p:cNvPicPr>
            <p:nvPr/>
          </p:nvPicPr>
          <p:blipFill>
            <a:blip r:embed="rId9" cstate="print"/>
            <a:srcRect/>
            <a:stretch>
              <a:fillRect/>
            </a:stretch>
          </p:blipFill>
          <p:spPr bwMode="auto">
            <a:xfrm>
              <a:off x="5155251" y="3490079"/>
              <a:ext cx="1223198" cy="591212"/>
            </a:xfrm>
            <a:prstGeom prst="rect">
              <a:avLst/>
            </a:prstGeom>
            <a:noFill/>
          </p:spPr>
        </p:pic>
        <p:pic>
          <p:nvPicPr>
            <p:cNvPr id="23" name="Picture 9" descr="D:\Users\OJONES\Desktop\My Documents\2. Global Public Sector Marketing\Smart Cities Presentation\Daryl graphics\security.png"/>
            <p:cNvPicPr>
              <a:picLocks noChangeAspect="1" noChangeArrowheads="1"/>
            </p:cNvPicPr>
            <p:nvPr/>
          </p:nvPicPr>
          <p:blipFill>
            <a:blip r:embed="rId10" cstate="print"/>
            <a:srcRect/>
            <a:stretch>
              <a:fillRect/>
            </a:stretch>
          </p:blipFill>
          <p:spPr bwMode="auto">
            <a:xfrm>
              <a:off x="6203309" y="4411823"/>
              <a:ext cx="1289918" cy="491397"/>
            </a:xfrm>
            <a:prstGeom prst="rect">
              <a:avLst/>
            </a:prstGeom>
            <a:noFill/>
          </p:spPr>
        </p:pic>
        <p:pic>
          <p:nvPicPr>
            <p:cNvPr id="24" name="Picture 10" descr="D:\Users\OJONES\Desktop\My Documents\2. Global Public Sector Marketing\Smart Cities Presentation\Daryl graphics\smart buildings.png"/>
            <p:cNvPicPr>
              <a:picLocks noChangeAspect="1" noChangeArrowheads="1"/>
            </p:cNvPicPr>
            <p:nvPr/>
          </p:nvPicPr>
          <p:blipFill>
            <a:blip r:embed="rId11" cstate="print"/>
            <a:srcRect/>
            <a:stretch>
              <a:fillRect/>
            </a:stretch>
          </p:blipFill>
          <p:spPr bwMode="auto">
            <a:xfrm>
              <a:off x="559919" y="2809229"/>
              <a:ext cx="1289919" cy="1250700"/>
            </a:xfrm>
            <a:prstGeom prst="rect">
              <a:avLst/>
            </a:prstGeom>
            <a:noFill/>
          </p:spPr>
        </p:pic>
        <p:pic>
          <p:nvPicPr>
            <p:cNvPr id="25" name="Picture 11" descr="D:\Users\OJONES\Desktop\My Documents\2. Global Public Sector Marketing\Smart Cities Presentation\Daryl graphics\smart grid.png"/>
            <p:cNvPicPr>
              <a:picLocks noChangeAspect="1" noChangeArrowheads="1"/>
            </p:cNvPicPr>
            <p:nvPr/>
          </p:nvPicPr>
          <p:blipFill>
            <a:blip r:embed="rId12" cstate="print"/>
            <a:srcRect/>
            <a:stretch>
              <a:fillRect/>
            </a:stretch>
          </p:blipFill>
          <p:spPr bwMode="auto">
            <a:xfrm>
              <a:off x="3542854" y="2476946"/>
              <a:ext cx="1315042" cy="1002592"/>
            </a:xfrm>
            <a:prstGeom prst="rect">
              <a:avLst/>
            </a:prstGeom>
            <a:noFill/>
          </p:spPr>
        </p:pic>
        <p:pic>
          <p:nvPicPr>
            <p:cNvPr id="26" name="Picture 12" descr="D:\Users\OJONES\Desktop\My Documents\2. Global Public Sector Marketing\Smart Cities Presentation\Daryl graphics\smart meter.png"/>
            <p:cNvPicPr>
              <a:picLocks noChangeAspect="1" noChangeArrowheads="1"/>
            </p:cNvPicPr>
            <p:nvPr/>
          </p:nvPicPr>
          <p:blipFill>
            <a:blip r:embed="rId13" cstate="print"/>
            <a:srcRect/>
            <a:stretch>
              <a:fillRect/>
            </a:stretch>
          </p:blipFill>
          <p:spPr bwMode="auto">
            <a:xfrm>
              <a:off x="3774462" y="3592187"/>
              <a:ext cx="655210" cy="577776"/>
            </a:xfrm>
            <a:prstGeom prst="rect">
              <a:avLst/>
            </a:prstGeom>
            <a:noFill/>
          </p:spPr>
        </p:pic>
        <p:pic>
          <p:nvPicPr>
            <p:cNvPr id="27" name="Picture 13" descr="D:\Users\OJONES\Desktop\My Documents\2. Global Public Sector Marketing\Smart Cities Presentation\Daryl graphics\wifi.png"/>
            <p:cNvPicPr>
              <a:picLocks noChangeAspect="1" noChangeArrowheads="1"/>
            </p:cNvPicPr>
            <p:nvPr/>
          </p:nvPicPr>
          <p:blipFill>
            <a:blip r:embed="rId14" cstate="print"/>
            <a:srcRect/>
            <a:stretch>
              <a:fillRect/>
            </a:stretch>
          </p:blipFill>
          <p:spPr bwMode="auto">
            <a:xfrm>
              <a:off x="4590912" y="4492442"/>
              <a:ext cx="891061" cy="362789"/>
            </a:xfrm>
            <a:prstGeom prst="rect">
              <a:avLst/>
            </a:prstGeom>
            <a:noFill/>
          </p:spPr>
        </p:pic>
        <p:sp>
          <p:nvSpPr>
            <p:cNvPr id="28" name="TextBox 27"/>
            <p:cNvSpPr txBox="1"/>
            <p:nvPr/>
          </p:nvSpPr>
          <p:spPr>
            <a:xfrm>
              <a:off x="559919" y="4005574"/>
              <a:ext cx="1451157" cy="307777"/>
            </a:xfrm>
            <a:prstGeom prst="rect">
              <a:avLst/>
            </a:prstGeom>
            <a:noFill/>
          </p:spPr>
          <p:txBody>
            <a:bodyPr wrap="square" rtlCol="0">
              <a:spAutoFit/>
            </a:bodyPr>
            <a:lstStyle/>
            <a:p>
              <a:r>
                <a:rPr lang="en-GB" sz="1400" b="1" dirty="0" smtClean="0">
                  <a:solidFill>
                    <a:schemeClr val="bg1"/>
                  </a:solidFill>
                  <a:effectLst>
                    <a:outerShdw blurRad="38100" dist="38100" dir="2700000" algn="tl">
                      <a:srgbClr val="000000">
                        <a:alpha val="43137"/>
                      </a:srgbClr>
                    </a:outerShdw>
                  </a:effectLst>
                  <a:latin typeface="Calibri" pitchFamily="34" charset="0"/>
                  <a:cs typeface="Calibri" pitchFamily="34" charset="0"/>
                </a:rPr>
                <a:t>Smart Buildings</a:t>
              </a:r>
            </a:p>
          </p:txBody>
        </p:sp>
        <p:sp>
          <p:nvSpPr>
            <p:cNvPr id="29" name="TextBox 28"/>
            <p:cNvSpPr txBox="1"/>
            <p:nvPr/>
          </p:nvSpPr>
          <p:spPr>
            <a:xfrm>
              <a:off x="1688597" y="4569913"/>
              <a:ext cx="1451157" cy="307777"/>
            </a:xfrm>
            <a:prstGeom prst="rect">
              <a:avLst/>
            </a:prstGeom>
            <a:noFill/>
          </p:spPr>
          <p:txBody>
            <a:bodyPr wrap="square" rtlCol="0">
              <a:spAutoFit/>
            </a:bodyPr>
            <a:lstStyle/>
            <a:p>
              <a:pPr algn="ctr"/>
              <a:r>
                <a:rPr lang="en-GB" sz="1400" b="1" dirty="0" smtClean="0">
                  <a:solidFill>
                    <a:schemeClr val="bg1"/>
                  </a:solidFill>
                  <a:effectLst>
                    <a:outerShdw blurRad="38100" dist="38100" dir="2700000" algn="tl">
                      <a:srgbClr val="000000">
                        <a:alpha val="43137"/>
                      </a:srgbClr>
                    </a:outerShdw>
                  </a:effectLst>
                  <a:latin typeface="Calibri" pitchFamily="34" charset="0"/>
                  <a:cs typeface="Calibri" pitchFamily="34" charset="0"/>
                </a:rPr>
                <a:t>Digital Utilities</a:t>
              </a:r>
            </a:p>
          </p:txBody>
        </p:sp>
        <p:sp>
          <p:nvSpPr>
            <p:cNvPr id="30" name="TextBox 29"/>
            <p:cNvSpPr txBox="1"/>
            <p:nvPr/>
          </p:nvSpPr>
          <p:spPr>
            <a:xfrm>
              <a:off x="3657600" y="5105400"/>
              <a:ext cx="2418596" cy="338554"/>
            </a:xfrm>
            <a:prstGeom prst="rect">
              <a:avLst/>
            </a:prstGeom>
            <a:noFill/>
          </p:spPr>
          <p:txBody>
            <a:bodyPr wrap="square" rtlCol="0">
              <a:spAutoFit/>
            </a:bodyPr>
            <a:lstStyle/>
            <a:p>
              <a:pPr algn="ctr"/>
              <a:r>
                <a:rPr lang="en-GB" sz="1600" b="1" dirty="0" smtClean="0">
                  <a:solidFill>
                    <a:schemeClr val="bg1"/>
                  </a:solidFill>
                  <a:effectLst>
                    <a:outerShdw blurRad="38100" dist="38100" dir="2700000" algn="tl">
                      <a:srgbClr val="000000">
                        <a:alpha val="43137"/>
                      </a:srgbClr>
                    </a:outerShdw>
                  </a:effectLst>
                  <a:latin typeface="Calibri" pitchFamily="34" charset="0"/>
                  <a:cs typeface="Calibri" pitchFamily="34" charset="0"/>
                </a:rPr>
                <a:t>Digital Cities</a:t>
              </a:r>
              <a:endParaRPr lang="en-GB" sz="1600" b="1" dirty="0">
                <a:solidFill>
                  <a:schemeClr val="bg1"/>
                </a:solidFill>
                <a:effectLst>
                  <a:outerShdw blurRad="38100" dist="38100" dir="2700000" algn="tl">
                    <a:srgbClr val="000000">
                      <a:alpha val="43137"/>
                    </a:srgbClr>
                  </a:outerShdw>
                </a:effectLst>
                <a:latin typeface="Calibri" pitchFamily="34" charset="0"/>
                <a:cs typeface="Calibri" pitchFamily="34" charset="0"/>
              </a:endParaRPr>
            </a:p>
          </p:txBody>
        </p:sp>
        <p:sp>
          <p:nvSpPr>
            <p:cNvPr id="31" name="TextBox 30"/>
            <p:cNvSpPr txBox="1"/>
            <p:nvPr/>
          </p:nvSpPr>
          <p:spPr>
            <a:xfrm>
              <a:off x="2091696" y="3041285"/>
              <a:ext cx="1370538" cy="261610"/>
            </a:xfrm>
            <a:prstGeom prst="rect">
              <a:avLst/>
            </a:prstGeom>
            <a:noFill/>
          </p:spPr>
          <p:txBody>
            <a:bodyPr wrap="square" rtlCol="0">
              <a:spAutoFit/>
            </a:bodyPr>
            <a:lstStyle/>
            <a:p>
              <a:pPr algn="ctr"/>
              <a:r>
                <a:rPr lang="en-GB" sz="1100" b="1" dirty="0" smtClean="0">
                  <a:solidFill>
                    <a:schemeClr val="bg1"/>
                  </a:solidFill>
                  <a:effectLst>
                    <a:outerShdw blurRad="38100" dist="38100" dir="2700000" algn="tl">
                      <a:srgbClr val="000000">
                        <a:alpha val="43137"/>
                      </a:srgbClr>
                    </a:outerShdw>
                  </a:effectLst>
                  <a:latin typeface="Calibri" pitchFamily="34" charset="0"/>
                  <a:cs typeface="Calibri" pitchFamily="34" charset="0"/>
                </a:rPr>
                <a:t>Electric Vehicles</a:t>
              </a:r>
            </a:p>
          </p:txBody>
        </p:sp>
        <p:pic>
          <p:nvPicPr>
            <p:cNvPr id="32" name="Picture 14" descr="D:\Users\OJONES\Desktop\My Documents\2. Global Public Sector Marketing\Smart Cities Presentation\Daryl graphics\community generation.png"/>
            <p:cNvPicPr>
              <a:picLocks noChangeAspect="1" noChangeArrowheads="1"/>
            </p:cNvPicPr>
            <p:nvPr/>
          </p:nvPicPr>
          <p:blipFill>
            <a:blip r:embed="rId15" cstate="print"/>
            <a:srcRect/>
            <a:stretch>
              <a:fillRect/>
            </a:stretch>
          </p:blipFill>
          <p:spPr bwMode="auto">
            <a:xfrm>
              <a:off x="2494796" y="3325342"/>
              <a:ext cx="806199" cy="998315"/>
            </a:xfrm>
            <a:prstGeom prst="rect">
              <a:avLst/>
            </a:prstGeom>
            <a:noFill/>
          </p:spPr>
        </p:pic>
        <p:sp>
          <p:nvSpPr>
            <p:cNvPr id="33" name="TextBox 32"/>
            <p:cNvSpPr txBox="1"/>
            <p:nvPr/>
          </p:nvSpPr>
          <p:spPr>
            <a:xfrm>
              <a:off x="2011077" y="4250583"/>
              <a:ext cx="1693017" cy="261610"/>
            </a:xfrm>
            <a:prstGeom prst="rect">
              <a:avLst/>
            </a:prstGeom>
            <a:noFill/>
          </p:spPr>
          <p:txBody>
            <a:bodyPr wrap="square" rtlCol="0">
              <a:spAutoFit/>
            </a:bodyPr>
            <a:lstStyle/>
            <a:p>
              <a:pPr algn="ctr"/>
              <a:r>
                <a:rPr lang="en-GB" sz="1100" b="1" dirty="0" smtClean="0">
                  <a:solidFill>
                    <a:schemeClr val="bg1"/>
                  </a:solidFill>
                  <a:effectLst>
                    <a:outerShdw blurRad="38100" dist="38100" dir="2700000" algn="tl">
                      <a:srgbClr val="000000">
                        <a:alpha val="43137"/>
                      </a:srgbClr>
                    </a:outerShdw>
                  </a:effectLst>
                  <a:latin typeface="Calibri" pitchFamily="34" charset="0"/>
                  <a:cs typeface="Calibri" pitchFamily="34" charset="0"/>
                </a:rPr>
                <a:t>Community Generation</a:t>
              </a:r>
            </a:p>
          </p:txBody>
        </p:sp>
        <p:sp>
          <p:nvSpPr>
            <p:cNvPr id="34" name="TextBox 33"/>
            <p:cNvSpPr txBox="1"/>
            <p:nvPr/>
          </p:nvSpPr>
          <p:spPr>
            <a:xfrm>
              <a:off x="3542854" y="4135038"/>
              <a:ext cx="1128678" cy="261610"/>
            </a:xfrm>
            <a:prstGeom prst="rect">
              <a:avLst/>
            </a:prstGeom>
            <a:noFill/>
          </p:spPr>
          <p:txBody>
            <a:bodyPr wrap="square" rtlCol="0">
              <a:spAutoFit/>
            </a:bodyPr>
            <a:lstStyle/>
            <a:p>
              <a:pPr algn="ctr"/>
              <a:r>
                <a:rPr lang="en-GB" sz="1100" b="1" dirty="0" smtClean="0">
                  <a:solidFill>
                    <a:schemeClr val="bg1"/>
                  </a:solidFill>
                  <a:effectLst>
                    <a:outerShdw blurRad="38100" dist="38100" dir="2700000" algn="tl">
                      <a:srgbClr val="000000">
                        <a:alpha val="43137"/>
                      </a:srgbClr>
                    </a:outerShdw>
                  </a:effectLst>
                  <a:latin typeface="Calibri" pitchFamily="34" charset="0"/>
                  <a:cs typeface="Calibri" pitchFamily="34" charset="0"/>
                </a:rPr>
                <a:t>Smart Meter</a:t>
              </a:r>
            </a:p>
          </p:txBody>
        </p:sp>
        <p:sp>
          <p:nvSpPr>
            <p:cNvPr id="35" name="TextBox 34"/>
            <p:cNvSpPr txBox="1"/>
            <p:nvPr/>
          </p:nvSpPr>
          <p:spPr>
            <a:xfrm>
              <a:off x="3381613" y="3167600"/>
              <a:ext cx="1128678" cy="261610"/>
            </a:xfrm>
            <a:prstGeom prst="rect">
              <a:avLst/>
            </a:prstGeom>
            <a:noFill/>
          </p:spPr>
          <p:txBody>
            <a:bodyPr wrap="square" rtlCol="0">
              <a:spAutoFit/>
            </a:bodyPr>
            <a:lstStyle/>
            <a:p>
              <a:pPr algn="ctr"/>
              <a:r>
                <a:rPr lang="en-GB" sz="1100" b="1" dirty="0" smtClean="0">
                  <a:solidFill>
                    <a:schemeClr val="bg1"/>
                  </a:solidFill>
                  <a:effectLst>
                    <a:outerShdw blurRad="38100" dist="38100" dir="2700000" algn="tl">
                      <a:srgbClr val="000000">
                        <a:alpha val="43137"/>
                      </a:srgbClr>
                    </a:outerShdw>
                  </a:effectLst>
                  <a:latin typeface="Calibri" pitchFamily="34" charset="0"/>
                  <a:cs typeface="Calibri" pitchFamily="34" charset="0"/>
                </a:rPr>
                <a:t>Smart Grid</a:t>
              </a:r>
            </a:p>
          </p:txBody>
        </p:sp>
        <p:pic>
          <p:nvPicPr>
            <p:cNvPr id="36" name="Picture 15" descr="D:\Users\OJONES\Desktop\My Documents\2. Global Public Sector Marketing\Smart Cities Presentation\Daryl graphics\administration.png"/>
            <p:cNvPicPr>
              <a:picLocks noChangeAspect="1" noChangeArrowheads="1"/>
            </p:cNvPicPr>
            <p:nvPr/>
          </p:nvPicPr>
          <p:blipFill>
            <a:blip r:embed="rId16" cstate="print"/>
            <a:srcRect/>
            <a:stretch>
              <a:fillRect/>
            </a:stretch>
          </p:blipFill>
          <p:spPr bwMode="auto">
            <a:xfrm>
              <a:off x="6364549" y="2396326"/>
              <a:ext cx="1128678" cy="789458"/>
            </a:xfrm>
            <a:prstGeom prst="rect">
              <a:avLst/>
            </a:prstGeom>
            <a:noFill/>
          </p:spPr>
        </p:pic>
        <p:sp>
          <p:nvSpPr>
            <p:cNvPr id="37" name="TextBox 36"/>
            <p:cNvSpPr txBox="1"/>
            <p:nvPr/>
          </p:nvSpPr>
          <p:spPr>
            <a:xfrm>
              <a:off x="4510292" y="4814922"/>
              <a:ext cx="1128678" cy="261610"/>
            </a:xfrm>
            <a:prstGeom prst="rect">
              <a:avLst/>
            </a:prstGeom>
            <a:noFill/>
          </p:spPr>
          <p:txBody>
            <a:bodyPr wrap="square" rtlCol="0">
              <a:spAutoFit/>
            </a:bodyPr>
            <a:lstStyle/>
            <a:p>
              <a:pPr algn="ctr"/>
              <a:r>
                <a:rPr lang="en-GB" sz="1100" b="1" dirty="0" smtClean="0">
                  <a:solidFill>
                    <a:schemeClr val="bg1"/>
                  </a:solidFill>
                  <a:effectLst>
                    <a:outerShdw blurRad="38100" dist="38100" dir="2700000" algn="tl">
                      <a:srgbClr val="000000">
                        <a:alpha val="43137"/>
                      </a:srgbClr>
                    </a:outerShdw>
                  </a:effectLst>
                  <a:latin typeface="Calibri" pitchFamily="34" charset="0"/>
                  <a:cs typeface="Calibri" pitchFamily="34" charset="0"/>
                </a:rPr>
                <a:t>Connectivity</a:t>
              </a:r>
            </a:p>
          </p:txBody>
        </p:sp>
        <p:sp>
          <p:nvSpPr>
            <p:cNvPr id="38" name="TextBox 37"/>
            <p:cNvSpPr txBox="1"/>
            <p:nvPr/>
          </p:nvSpPr>
          <p:spPr>
            <a:xfrm>
              <a:off x="6203309" y="4895542"/>
              <a:ext cx="1128678" cy="261610"/>
            </a:xfrm>
            <a:prstGeom prst="rect">
              <a:avLst/>
            </a:prstGeom>
            <a:noFill/>
          </p:spPr>
          <p:txBody>
            <a:bodyPr wrap="square" rtlCol="0">
              <a:spAutoFit/>
            </a:bodyPr>
            <a:lstStyle/>
            <a:p>
              <a:pPr algn="ctr"/>
              <a:r>
                <a:rPr lang="en-GB" sz="1100" b="1" dirty="0" smtClean="0">
                  <a:solidFill>
                    <a:schemeClr val="bg1"/>
                  </a:solidFill>
                  <a:effectLst>
                    <a:outerShdw blurRad="38100" dist="38100" dir="2700000" algn="tl">
                      <a:srgbClr val="000000">
                        <a:alpha val="43137"/>
                      </a:srgbClr>
                    </a:outerShdw>
                  </a:effectLst>
                  <a:latin typeface="Calibri" pitchFamily="34" charset="0"/>
                  <a:cs typeface="Calibri" pitchFamily="34" charset="0"/>
                </a:rPr>
                <a:t>Security</a:t>
              </a:r>
            </a:p>
          </p:txBody>
        </p:sp>
        <p:sp>
          <p:nvSpPr>
            <p:cNvPr id="39" name="TextBox 38"/>
            <p:cNvSpPr txBox="1"/>
            <p:nvPr/>
          </p:nvSpPr>
          <p:spPr>
            <a:xfrm>
              <a:off x="7654467" y="4573062"/>
              <a:ext cx="1128678" cy="261610"/>
            </a:xfrm>
            <a:prstGeom prst="rect">
              <a:avLst/>
            </a:prstGeom>
            <a:noFill/>
          </p:spPr>
          <p:txBody>
            <a:bodyPr wrap="square" rtlCol="0">
              <a:spAutoFit/>
            </a:bodyPr>
            <a:lstStyle/>
            <a:p>
              <a:pPr algn="ctr"/>
              <a:r>
                <a:rPr lang="en-GB" sz="1100" b="1" dirty="0" smtClean="0">
                  <a:solidFill>
                    <a:schemeClr val="bg1"/>
                  </a:solidFill>
                  <a:effectLst>
                    <a:outerShdw blurRad="38100" dist="38100" dir="2700000" algn="tl">
                      <a:srgbClr val="000000">
                        <a:alpha val="43137"/>
                      </a:srgbClr>
                    </a:outerShdw>
                  </a:effectLst>
                  <a:latin typeface="Calibri" pitchFamily="34" charset="0"/>
                  <a:cs typeface="Calibri" pitchFamily="34" charset="0"/>
                </a:rPr>
                <a:t>Learning</a:t>
              </a:r>
            </a:p>
          </p:txBody>
        </p:sp>
        <p:sp>
          <p:nvSpPr>
            <p:cNvPr id="40" name="TextBox 39"/>
            <p:cNvSpPr txBox="1"/>
            <p:nvPr/>
          </p:nvSpPr>
          <p:spPr>
            <a:xfrm>
              <a:off x="6525789" y="3973799"/>
              <a:ext cx="1128678" cy="261610"/>
            </a:xfrm>
            <a:prstGeom prst="rect">
              <a:avLst/>
            </a:prstGeom>
            <a:noFill/>
          </p:spPr>
          <p:txBody>
            <a:bodyPr wrap="square" rtlCol="0">
              <a:spAutoFit/>
            </a:bodyPr>
            <a:lstStyle/>
            <a:p>
              <a:pPr algn="ctr"/>
              <a:r>
                <a:rPr lang="en-GB" sz="1100" b="1" dirty="0" smtClean="0">
                  <a:solidFill>
                    <a:schemeClr val="bg1"/>
                  </a:solidFill>
                  <a:effectLst>
                    <a:outerShdw blurRad="38100" dist="38100" dir="2700000" algn="tl">
                      <a:srgbClr val="000000">
                        <a:alpha val="43137"/>
                      </a:srgbClr>
                    </a:outerShdw>
                  </a:effectLst>
                  <a:latin typeface="Calibri" pitchFamily="34" charset="0"/>
                  <a:cs typeface="Calibri" pitchFamily="34" charset="0"/>
                </a:rPr>
                <a:t>Economy</a:t>
              </a:r>
            </a:p>
          </p:txBody>
        </p:sp>
        <p:sp>
          <p:nvSpPr>
            <p:cNvPr id="41" name="TextBox 40"/>
            <p:cNvSpPr txBox="1"/>
            <p:nvPr/>
          </p:nvSpPr>
          <p:spPr>
            <a:xfrm>
              <a:off x="5155251" y="4054418"/>
              <a:ext cx="1128678" cy="261610"/>
            </a:xfrm>
            <a:prstGeom prst="rect">
              <a:avLst/>
            </a:prstGeom>
            <a:noFill/>
          </p:spPr>
          <p:txBody>
            <a:bodyPr wrap="square" rtlCol="0">
              <a:spAutoFit/>
            </a:bodyPr>
            <a:lstStyle/>
            <a:p>
              <a:pPr algn="ctr"/>
              <a:r>
                <a:rPr lang="en-GB" sz="1100" b="1" dirty="0" smtClean="0">
                  <a:solidFill>
                    <a:schemeClr val="bg1"/>
                  </a:solidFill>
                  <a:effectLst>
                    <a:outerShdw blurRad="38100" dist="38100" dir="2700000" algn="tl">
                      <a:srgbClr val="000000">
                        <a:alpha val="43137"/>
                      </a:srgbClr>
                    </a:outerShdw>
                  </a:effectLst>
                  <a:latin typeface="Calibri" pitchFamily="34" charset="0"/>
                  <a:cs typeface="Calibri" pitchFamily="34" charset="0"/>
                </a:rPr>
                <a:t>Place</a:t>
              </a:r>
            </a:p>
          </p:txBody>
        </p:sp>
        <p:sp>
          <p:nvSpPr>
            <p:cNvPr id="42" name="TextBox 41"/>
            <p:cNvSpPr txBox="1"/>
            <p:nvPr/>
          </p:nvSpPr>
          <p:spPr>
            <a:xfrm>
              <a:off x="6122689" y="3121905"/>
              <a:ext cx="1612398" cy="261610"/>
            </a:xfrm>
            <a:prstGeom prst="rect">
              <a:avLst/>
            </a:prstGeom>
            <a:noFill/>
          </p:spPr>
          <p:txBody>
            <a:bodyPr wrap="square" rtlCol="0">
              <a:spAutoFit/>
            </a:bodyPr>
            <a:lstStyle/>
            <a:p>
              <a:pPr algn="ctr"/>
              <a:r>
                <a:rPr lang="en-GB" sz="1100" b="1" dirty="0" smtClean="0">
                  <a:solidFill>
                    <a:schemeClr val="bg1"/>
                  </a:solidFill>
                  <a:effectLst>
                    <a:outerShdw blurRad="38100" dist="38100" dir="2700000" algn="tl">
                      <a:srgbClr val="000000">
                        <a:alpha val="43137"/>
                      </a:srgbClr>
                    </a:outerShdw>
                  </a:effectLst>
                  <a:latin typeface="Calibri" pitchFamily="34" charset="0"/>
                  <a:cs typeface="Calibri" pitchFamily="34" charset="0"/>
                </a:rPr>
                <a:t>Public Administration</a:t>
              </a:r>
            </a:p>
          </p:txBody>
        </p:sp>
        <p:sp>
          <p:nvSpPr>
            <p:cNvPr id="43" name="TextBox 42"/>
            <p:cNvSpPr txBox="1"/>
            <p:nvPr/>
          </p:nvSpPr>
          <p:spPr>
            <a:xfrm>
              <a:off x="7815706" y="3605624"/>
              <a:ext cx="1612398" cy="261610"/>
            </a:xfrm>
            <a:prstGeom prst="rect">
              <a:avLst/>
            </a:prstGeom>
            <a:noFill/>
          </p:spPr>
          <p:txBody>
            <a:bodyPr wrap="square" rtlCol="0">
              <a:spAutoFit/>
            </a:bodyPr>
            <a:lstStyle/>
            <a:p>
              <a:pPr algn="ctr"/>
              <a:r>
                <a:rPr lang="en-GB" sz="1100" b="1" dirty="0" smtClean="0">
                  <a:solidFill>
                    <a:schemeClr val="bg1"/>
                  </a:solidFill>
                  <a:effectLst>
                    <a:outerShdw blurRad="38100" dist="38100" dir="2700000" algn="tl">
                      <a:srgbClr val="000000">
                        <a:alpha val="43137"/>
                      </a:srgbClr>
                    </a:outerShdw>
                  </a:effectLst>
                  <a:latin typeface="Calibri" pitchFamily="34" charset="0"/>
                  <a:cs typeface="Calibri" pitchFamily="34" charset="0"/>
                </a:rPr>
                <a:t>Health &amp; Social Care</a:t>
              </a:r>
            </a:p>
          </p:txBody>
        </p:sp>
        <p:sp>
          <p:nvSpPr>
            <p:cNvPr id="44" name="TextBox 43"/>
            <p:cNvSpPr txBox="1"/>
            <p:nvPr/>
          </p:nvSpPr>
          <p:spPr>
            <a:xfrm>
              <a:off x="4187813" y="2315706"/>
              <a:ext cx="886818" cy="261610"/>
            </a:xfrm>
            <a:prstGeom prst="rect">
              <a:avLst/>
            </a:prstGeom>
            <a:noFill/>
          </p:spPr>
          <p:txBody>
            <a:bodyPr wrap="square" rtlCol="0">
              <a:spAutoFit/>
            </a:bodyPr>
            <a:lstStyle/>
            <a:p>
              <a:pPr algn="ctr"/>
              <a:r>
                <a:rPr lang="en-GB" sz="1100" b="1" dirty="0" smtClean="0">
                  <a:solidFill>
                    <a:schemeClr val="bg1"/>
                  </a:solidFill>
                  <a:effectLst>
                    <a:outerShdw blurRad="38100" dist="38100" dir="2700000" algn="tl">
                      <a:srgbClr val="000000">
                        <a:alpha val="43137"/>
                      </a:srgbClr>
                    </a:outerShdw>
                  </a:effectLst>
                  <a:latin typeface="Calibri" pitchFamily="34" charset="0"/>
                  <a:cs typeface="Calibri" pitchFamily="34" charset="0"/>
                </a:rPr>
                <a:t>Mobility</a:t>
              </a:r>
            </a:p>
          </p:txBody>
        </p:sp>
        <p:sp>
          <p:nvSpPr>
            <p:cNvPr id="45" name="TextBox 44"/>
            <p:cNvSpPr txBox="1"/>
            <p:nvPr/>
          </p:nvSpPr>
          <p:spPr>
            <a:xfrm>
              <a:off x="4187813" y="5540501"/>
              <a:ext cx="1451157" cy="307777"/>
            </a:xfrm>
            <a:prstGeom prst="rect">
              <a:avLst/>
            </a:prstGeom>
            <a:noFill/>
          </p:spPr>
          <p:txBody>
            <a:bodyPr wrap="square" rtlCol="0">
              <a:spAutoFit/>
            </a:bodyPr>
            <a:lstStyle/>
            <a:p>
              <a:pPr algn="ctr"/>
              <a:r>
                <a:rPr lang="en-GB" sz="1400" b="1" dirty="0" smtClean="0">
                  <a:solidFill>
                    <a:srgbClr val="0070C0"/>
                  </a:solidFill>
                  <a:effectLst>
                    <a:outerShdw blurRad="38100" dist="38100" dir="2700000" algn="tl">
                      <a:srgbClr val="000000">
                        <a:alpha val="43137"/>
                      </a:srgbClr>
                    </a:outerShdw>
                  </a:effectLst>
                  <a:latin typeface="Calibri" pitchFamily="34" charset="0"/>
                  <a:cs typeface="Calibri" pitchFamily="34" charset="0"/>
                </a:rPr>
                <a:t>Sustainability</a:t>
              </a:r>
              <a:endParaRPr lang="en-GB" sz="1400" b="1" dirty="0">
                <a:solidFill>
                  <a:srgbClr val="0070C0"/>
                </a:solidFill>
                <a:effectLst>
                  <a:outerShdw blurRad="38100" dist="38100" dir="2700000" algn="tl">
                    <a:srgbClr val="000000">
                      <a:alpha val="43137"/>
                    </a:srgbClr>
                  </a:outerShdw>
                </a:effectLst>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solidFill>
                  <a:srgbClr val="00B050"/>
                </a:solidFill>
              </a:rPr>
              <a:t>Mobile Solutions: Your Business. Always On.</a:t>
            </a:r>
            <a:endParaRPr lang="en-US" dirty="0">
              <a:solidFill>
                <a:srgbClr val="00B050"/>
              </a:solidFill>
            </a:endParaRPr>
          </a:p>
        </p:txBody>
      </p:sp>
      <p:sp>
        <p:nvSpPr>
          <p:cNvPr id="36" name="Text Placeholder 35"/>
          <p:cNvSpPr>
            <a:spLocks noGrp="1"/>
          </p:cNvSpPr>
          <p:nvPr>
            <p:ph type="body" sz="quarter" idx="10"/>
          </p:nvPr>
        </p:nvSpPr>
        <p:spPr>
          <a:xfrm>
            <a:off x="320040" y="1171977"/>
            <a:ext cx="8503920" cy="2677656"/>
          </a:xfrm>
        </p:spPr>
        <p:txBody>
          <a:bodyPr/>
          <a:lstStyle/>
          <a:p>
            <a:pPr lvl="0"/>
            <a:r>
              <a:rPr lang="en-US" dirty="0" smtClean="0"/>
              <a:t>As your Enterprise Mobility Orchestrator, we provide 5 solutions that guide you through your journey to mobility.</a:t>
            </a:r>
            <a:br>
              <a:rPr lang="en-US" dirty="0" smtClean="0"/>
            </a:br>
            <a:endParaRPr lang="en-US" sz="1200" dirty="0" smtClean="0"/>
          </a:p>
          <a:p>
            <a:pPr marL="688975" lvl="1">
              <a:buNone/>
            </a:pPr>
            <a:r>
              <a:rPr lang="en-US" dirty="0" smtClean="0"/>
              <a:t>Mobile Strategy</a:t>
            </a:r>
          </a:p>
          <a:p>
            <a:pPr marL="688975" lvl="1">
              <a:buNone/>
            </a:pPr>
            <a:r>
              <a:rPr lang="en-US" dirty="0" smtClean="0"/>
              <a:t>Mobile Applications</a:t>
            </a:r>
          </a:p>
          <a:p>
            <a:pPr marL="688975" lvl="1">
              <a:buNone/>
            </a:pPr>
            <a:r>
              <a:rPr lang="en-US" dirty="0" smtClean="0"/>
              <a:t>Managed Mobility</a:t>
            </a:r>
          </a:p>
          <a:p>
            <a:pPr marL="688975" lvl="1">
              <a:buNone/>
            </a:pPr>
            <a:r>
              <a:rPr lang="en-US" dirty="0" smtClean="0"/>
              <a:t>Mobile Platforms</a:t>
            </a:r>
          </a:p>
          <a:p>
            <a:pPr marL="688975" lvl="1">
              <a:buNone/>
            </a:pPr>
            <a:r>
              <a:rPr lang="en-US" dirty="0" smtClean="0"/>
              <a:t>Reselling</a:t>
            </a:r>
          </a:p>
          <a:p>
            <a:endParaRPr lang="en-US" dirty="0"/>
          </a:p>
        </p:txBody>
      </p:sp>
      <p:grpSp>
        <p:nvGrpSpPr>
          <p:cNvPr id="3" name="Group 38"/>
          <p:cNvGrpSpPr/>
          <p:nvPr/>
        </p:nvGrpSpPr>
        <p:grpSpPr>
          <a:xfrm>
            <a:off x="412832" y="1889400"/>
            <a:ext cx="277878" cy="1570399"/>
            <a:chOff x="320040" y="1711601"/>
            <a:chExt cx="214622" cy="1212914"/>
          </a:xfrm>
        </p:grpSpPr>
        <p:sp>
          <p:nvSpPr>
            <p:cNvPr id="14" name="Oval 13"/>
            <p:cNvSpPr/>
            <p:nvPr/>
          </p:nvSpPr>
          <p:spPr>
            <a:xfrm>
              <a:off x="320040" y="1711601"/>
              <a:ext cx="214622" cy="214622"/>
            </a:xfrm>
            <a:prstGeom prst="ellipse">
              <a:avLst/>
            </a:prstGeom>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mj-lt"/>
                  <a:cs typeface="Arial" pitchFamily="34" charset="0"/>
                </a:rPr>
                <a:t>1</a:t>
              </a:r>
              <a:endParaRPr lang="en-US" sz="1400" b="1" dirty="0">
                <a:solidFill>
                  <a:schemeClr val="bg1"/>
                </a:solidFill>
                <a:latin typeface="+mj-lt"/>
                <a:cs typeface="Arial" pitchFamily="34" charset="0"/>
              </a:endParaRPr>
            </a:p>
          </p:txBody>
        </p:sp>
        <p:sp>
          <p:nvSpPr>
            <p:cNvPr id="15" name="Oval 14"/>
            <p:cNvSpPr/>
            <p:nvPr/>
          </p:nvSpPr>
          <p:spPr>
            <a:xfrm>
              <a:off x="320040" y="1956304"/>
              <a:ext cx="214622" cy="214622"/>
            </a:xfrm>
            <a:prstGeom prst="ellipse">
              <a:avLst/>
            </a:prstGeom>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mj-lt"/>
                  <a:cs typeface="Arial" pitchFamily="34" charset="0"/>
                </a:rPr>
                <a:t>2</a:t>
              </a:r>
              <a:endParaRPr lang="en-US" sz="1400" b="1" dirty="0">
                <a:solidFill>
                  <a:schemeClr val="bg1"/>
                </a:solidFill>
                <a:latin typeface="+mj-lt"/>
                <a:cs typeface="Arial" pitchFamily="34" charset="0"/>
              </a:endParaRPr>
            </a:p>
          </p:txBody>
        </p:sp>
        <p:sp>
          <p:nvSpPr>
            <p:cNvPr id="16" name="Oval 15"/>
            <p:cNvSpPr/>
            <p:nvPr/>
          </p:nvSpPr>
          <p:spPr>
            <a:xfrm>
              <a:off x="320040" y="2218263"/>
              <a:ext cx="214622" cy="214622"/>
            </a:xfrm>
            <a:prstGeom prst="ellipse">
              <a:avLst/>
            </a:prstGeom>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mj-lt"/>
                  <a:cs typeface="Arial" pitchFamily="34" charset="0"/>
                </a:rPr>
                <a:t>3</a:t>
              </a:r>
              <a:endParaRPr lang="en-US" sz="1400" b="1" dirty="0">
                <a:solidFill>
                  <a:schemeClr val="bg1"/>
                </a:solidFill>
                <a:latin typeface="+mj-lt"/>
                <a:cs typeface="Arial" pitchFamily="34" charset="0"/>
              </a:endParaRPr>
            </a:p>
          </p:txBody>
        </p:sp>
        <p:sp>
          <p:nvSpPr>
            <p:cNvPr id="17" name="Oval 16"/>
            <p:cNvSpPr/>
            <p:nvPr/>
          </p:nvSpPr>
          <p:spPr>
            <a:xfrm>
              <a:off x="320040" y="2471433"/>
              <a:ext cx="214622" cy="214622"/>
            </a:xfrm>
            <a:prstGeom prst="ellipse">
              <a:avLst/>
            </a:prstGeom>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mj-lt"/>
                  <a:cs typeface="Arial" pitchFamily="34" charset="0"/>
                </a:rPr>
                <a:t>4</a:t>
              </a:r>
              <a:endParaRPr lang="en-US" sz="1400" b="1" dirty="0">
                <a:solidFill>
                  <a:schemeClr val="bg1"/>
                </a:solidFill>
                <a:latin typeface="+mj-lt"/>
                <a:cs typeface="Arial" pitchFamily="34" charset="0"/>
              </a:endParaRPr>
            </a:p>
          </p:txBody>
        </p:sp>
        <p:sp>
          <p:nvSpPr>
            <p:cNvPr id="18" name="Oval 17"/>
            <p:cNvSpPr/>
            <p:nvPr/>
          </p:nvSpPr>
          <p:spPr>
            <a:xfrm>
              <a:off x="320040" y="2709893"/>
              <a:ext cx="214622" cy="214622"/>
            </a:xfrm>
            <a:prstGeom prst="ellipse">
              <a:avLst/>
            </a:prstGeom>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mj-lt"/>
                  <a:cs typeface="Arial" pitchFamily="34" charset="0"/>
                </a:rPr>
                <a:t>5</a:t>
              </a:r>
              <a:endParaRPr lang="en-US" sz="1400" b="1" dirty="0">
                <a:solidFill>
                  <a:schemeClr val="bg1"/>
                </a:solidFill>
                <a:latin typeface="+mj-lt"/>
                <a:cs typeface="Arial" pitchFamily="34" charset="0"/>
              </a:endParaRPr>
            </a:p>
          </p:txBody>
        </p:sp>
      </p:grpSp>
      <p:grpSp>
        <p:nvGrpSpPr>
          <p:cNvPr id="12" name="Group 18"/>
          <p:cNvGrpSpPr/>
          <p:nvPr/>
        </p:nvGrpSpPr>
        <p:grpSpPr>
          <a:xfrm>
            <a:off x="3032760" y="1472525"/>
            <a:ext cx="5791200" cy="2276055"/>
            <a:chOff x="12074196" y="6122129"/>
            <a:chExt cx="3370856" cy="1929672"/>
          </a:xfrm>
        </p:grpSpPr>
        <p:sp>
          <p:nvSpPr>
            <p:cNvPr id="20" name="Rounded Rectangle 19"/>
            <p:cNvSpPr/>
            <p:nvPr/>
          </p:nvSpPr>
          <p:spPr>
            <a:xfrm>
              <a:off x="12074196" y="6227801"/>
              <a:ext cx="3370856" cy="1824000"/>
            </a:xfrm>
            <a:prstGeom prst="roundRect">
              <a:avLst>
                <a:gd name="adj" fmla="val 8869"/>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mj-lt"/>
                <a:cs typeface="Arial" pitchFamily="34" charset="0"/>
              </a:endParaRPr>
            </a:p>
          </p:txBody>
        </p:sp>
        <p:sp>
          <p:nvSpPr>
            <p:cNvPr id="21" name="Rounded Rectangle 20"/>
            <p:cNvSpPr/>
            <p:nvPr/>
          </p:nvSpPr>
          <p:spPr>
            <a:xfrm>
              <a:off x="12218764" y="7089330"/>
              <a:ext cx="3082492" cy="857013"/>
            </a:xfrm>
            <a:prstGeom prst="roundRect">
              <a:avLst/>
            </a:prstGeom>
            <a:gradFill flip="none" rotWithShape="1">
              <a:gsLst>
                <a:gs pos="0">
                  <a:schemeClr val="accent3"/>
                </a:gs>
                <a:gs pos="25000">
                  <a:schemeClr val="accent3">
                    <a:lumMod val="75000"/>
                  </a:schemeClr>
                </a:gs>
              </a:gsLst>
              <a:lin ang="5400000" scaled="1"/>
              <a:tileRect/>
            </a:gra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lstStyle/>
            <a:p>
              <a:pPr algn="ctr"/>
              <a:r>
                <a:rPr lang="en-US" sz="1200" b="1" dirty="0" smtClean="0">
                  <a:solidFill>
                    <a:schemeClr val="bg1"/>
                  </a:solidFill>
                  <a:latin typeface="+mj-lt"/>
                  <a:cs typeface="Arial" pitchFamily="34" charset="0"/>
                </a:rPr>
                <a:t>Enterprise Mobility Orchestrator</a:t>
              </a:r>
              <a:endParaRPr lang="en-US" sz="1200" b="1" dirty="0">
                <a:solidFill>
                  <a:schemeClr val="bg1"/>
                </a:solidFill>
                <a:latin typeface="+mj-lt"/>
                <a:cs typeface="Arial" pitchFamily="34" charset="0"/>
              </a:endParaRPr>
            </a:p>
          </p:txBody>
        </p:sp>
        <p:sp>
          <p:nvSpPr>
            <p:cNvPr id="22" name="Rounded Rectangle 21"/>
            <p:cNvSpPr/>
            <p:nvPr/>
          </p:nvSpPr>
          <p:spPr>
            <a:xfrm>
              <a:off x="12283404" y="7288055"/>
              <a:ext cx="2900371" cy="576002"/>
            </a:xfrm>
            <a:prstGeom prst="roundRect">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mj-lt"/>
                <a:cs typeface="Arial" pitchFamily="34" charset="0"/>
              </a:endParaRPr>
            </a:p>
          </p:txBody>
        </p:sp>
        <p:sp>
          <p:nvSpPr>
            <p:cNvPr id="23" name="Rounded Rectangle 22"/>
            <p:cNvSpPr/>
            <p:nvPr/>
          </p:nvSpPr>
          <p:spPr>
            <a:xfrm>
              <a:off x="12218764" y="6401413"/>
              <a:ext cx="3082492" cy="606971"/>
            </a:xfrm>
            <a:prstGeom prst="roundRect">
              <a:avLst>
                <a:gd name="adj" fmla="val 9275"/>
              </a:avLst>
            </a:prstGeom>
            <a:gradFill flip="none" rotWithShape="1">
              <a:gsLst>
                <a:gs pos="0">
                  <a:schemeClr val="accent4"/>
                </a:gs>
                <a:gs pos="25000">
                  <a:schemeClr val="accent2"/>
                </a:gs>
              </a:gsLst>
              <a:lin ang="54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b="1" dirty="0" smtClean="0">
                  <a:solidFill>
                    <a:schemeClr val="bg1"/>
                  </a:solidFill>
                  <a:latin typeface="+mj-lt"/>
                  <a:cs typeface="Arial" pitchFamily="34" charset="0"/>
                </a:rPr>
                <a:t>Enterprise Mobility Targets</a:t>
              </a:r>
              <a:endParaRPr lang="en-US" sz="1200" b="1" dirty="0">
                <a:solidFill>
                  <a:schemeClr val="bg1"/>
                </a:solidFill>
                <a:latin typeface="+mj-lt"/>
                <a:cs typeface="Arial" pitchFamily="34" charset="0"/>
              </a:endParaRPr>
            </a:p>
          </p:txBody>
        </p:sp>
        <p:sp>
          <p:nvSpPr>
            <p:cNvPr id="24" name="Rounded Rectangle 23"/>
            <p:cNvSpPr/>
            <p:nvPr/>
          </p:nvSpPr>
          <p:spPr>
            <a:xfrm>
              <a:off x="12218764" y="6122129"/>
              <a:ext cx="3082492" cy="230957"/>
            </a:xfrm>
            <a:prstGeom prst="roundRect">
              <a:avLst/>
            </a:prstGeom>
            <a:gradFill>
              <a:gsLst>
                <a:gs pos="0">
                  <a:schemeClr val="accent1">
                    <a:lumMod val="60000"/>
                    <a:lumOff val="40000"/>
                  </a:schemeClr>
                </a:gs>
                <a:gs pos="25000">
                  <a:schemeClr val="accent1"/>
                </a:gs>
              </a:gsLst>
              <a:lin ang="5400000" scaled="1"/>
            </a:gradFill>
            <a:ln>
              <a:solidFill>
                <a:schemeClr val="accent1"/>
              </a:solidFill>
            </a:ln>
          </p:spPr>
          <p:txBody>
            <a:bodyPr wrap="square" tIns="0" bIns="0">
              <a:spAutoFit/>
            </a:bodyPr>
            <a:lstStyle/>
            <a:p>
              <a:pPr algn="ctr"/>
              <a:r>
                <a:rPr lang="en-US" sz="1600" b="1" dirty="0" smtClean="0">
                  <a:solidFill>
                    <a:schemeClr val="bg1"/>
                  </a:solidFill>
                  <a:latin typeface="+mj-lt"/>
                </a:rPr>
                <a:t>Enterprise Mobility Orchestrator</a:t>
              </a:r>
              <a:endParaRPr lang="en-US" sz="1600" b="1" dirty="0">
                <a:solidFill>
                  <a:schemeClr val="bg1"/>
                </a:solidFill>
                <a:latin typeface="+mj-lt"/>
              </a:endParaRPr>
            </a:p>
          </p:txBody>
        </p:sp>
        <p:sp>
          <p:nvSpPr>
            <p:cNvPr id="25" name="Rounded Rectangle 24"/>
            <p:cNvSpPr/>
            <p:nvPr/>
          </p:nvSpPr>
          <p:spPr>
            <a:xfrm>
              <a:off x="12539316" y="6581588"/>
              <a:ext cx="511825" cy="372727"/>
            </a:xfrm>
            <a:prstGeom prst="roundRect">
              <a:avLst/>
            </a:prstGeom>
            <a:gradFill flip="none" rotWithShape="1">
              <a:gsLst>
                <a:gs pos="0">
                  <a:schemeClr val="accent6">
                    <a:lumMod val="40000"/>
                    <a:lumOff val="60000"/>
                  </a:schemeClr>
                </a:gs>
                <a:gs pos="73000">
                  <a:schemeClr val="accent6">
                    <a:lumMod val="60000"/>
                    <a:lumOff val="40000"/>
                  </a:schemeClr>
                </a:gs>
              </a:gsLst>
              <a:lin ang="2700000" scaled="1"/>
              <a:tileRect/>
            </a:gra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smtClean="0">
                  <a:solidFill>
                    <a:schemeClr val="tx1"/>
                  </a:solidFill>
                  <a:latin typeface="+mj-lt"/>
                  <a:cs typeface="Arial" pitchFamily="34" charset="0"/>
                </a:rPr>
                <a:t>Mobile Customer</a:t>
              </a:r>
              <a:endParaRPr lang="en-US" sz="1000" b="1" dirty="0">
                <a:solidFill>
                  <a:schemeClr val="tx1"/>
                </a:solidFill>
                <a:latin typeface="+mj-lt"/>
                <a:cs typeface="Arial" pitchFamily="34" charset="0"/>
              </a:endParaRPr>
            </a:p>
          </p:txBody>
        </p:sp>
        <p:sp>
          <p:nvSpPr>
            <p:cNvPr id="26" name="Rounded Rectangle 25"/>
            <p:cNvSpPr/>
            <p:nvPr/>
          </p:nvSpPr>
          <p:spPr>
            <a:xfrm>
              <a:off x="13488159" y="6581588"/>
              <a:ext cx="511825" cy="372727"/>
            </a:xfrm>
            <a:prstGeom prst="roundRect">
              <a:avLst/>
            </a:prstGeom>
            <a:gradFill flip="none" rotWithShape="1">
              <a:gsLst>
                <a:gs pos="0">
                  <a:schemeClr val="accent6">
                    <a:lumMod val="40000"/>
                    <a:lumOff val="60000"/>
                  </a:schemeClr>
                </a:gs>
                <a:gs pos="73000">
                  <a:schemeClr val="accent6">
                    <a:lumMod val="60000"/>
                    <a:lumOff val="40000"/>
                  </a:schemeClr>
                </a:gs>
              </a:gsLst>
              <a:lin ang="2700000" scaled="1"/>
              <a:tileRect/>
            </a:gra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smtClean="0">
                  <a:solidFill>
                    <a:schemeClr val="tx1"/>
                  </a:solidFill>
                  <a:latin typeface="+mj-lt"/>
                  <a:cs typeface="Arial" pitchFamily="34" charset="0"/>
                </a:rPr>
                <a:t>Mobile Worker</a:t>
              </a:r>
              <a:endParaRPr lang="en-US" sz="1000" b="1" dirty="0">
                <a:solidFill>
                  <a:schemeClr val="tx1"/>
                </a:solidFill>
                <a:latin typeface="+mj-lt"/>
                <a:cs typeface="Arial" pitchFamily="34" charset="0"/>
              </a:endParaRPr>
            </a:p>
          </p:txBody>
        </p:sp>
        <p:sp>
          <p:nvSpPr>
            <p:cNvPr id="27" name="Rounded Rectangle 26"/>
            <p:cNvSpPr/>
            <p:nvPr/>
          </p:nvSpPr>
          <p:spPr>
            <a:xfrm>
              <a:off x="14437003" y="6581588"/>
              <a:ext cx="511825" cy="372727"/>
            </a:xfrm>
            <a:prstGeom prst="roundRect">
              <a:avLst/>
            </a:prstGeom>
            <a:gradFill flip="none" rotWithShape="1">
              <a:gsLst>
                <a:gs pos="0">
                  <a:schemeClr val="accent6">
                    <a:lumMod val="40000"/>
                    <a:lumOff val="60000"/>
                  </a:schemeClr>
                </a:gs>
                <a:gs pos="73000">
                  <a:schemeClr val="accent6">
                    <a:lumMod val="60000"/>
                    <a:lumOff val="40000"/>
                  </a:schemeClr>
                </a:gs>
              </a:gsLst>
              <a:lin ang="2700000" scaled="1"/>
              <a:tileRect/>
            </a:gra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smtClean="0">
                  <a:solidFill>
                    <a:schemeClr val="tx1"/>
                  </a:solidFill>
                  <a:latin typeface="+mj-lt"/>
                  <a:cs typeface="Arial" pitchFamily="34" charset="0"/>
                </a:rPr>
                <a:t>Machine-to-Machine</a:t>
              </a:r>
              <a:endParaRPr lang="en-US" sz="1000" b="1" dirty="0">
                <a:solidFill>
                  <a:schemeClr val="tx1"/>
                </a:solidFill>
                <a:latin typeface="+mj-lt"/>
                <a:cs typeface="Arial" pitchFamily="34" charset="0"/>
              </a:endParaRPr>
            </a:p>
          </p:txBody>
        </p:sp>
        <p:sp>
          <p:nvSpPr>
            <p:cNvPr id="28" name="Rounded Rectangle 27"/>
            <p:cNvSpPr/>
            <p:nvPr/>
          </p:nvSpPr>
          <p:spPr>
            <a:xfrm>
              <a:off x="12545411" y="7373118"/>
              <a:ext cx="438682" cy="254242"/>
            </a:xfrm>
            <a:prstGeom prst="roundRect">
              <a:avLst/>
            </a:prstGeom>
            <a:gradFill flip="none" rotWithShape="1">
              <a:gsLst>
                <a:gs pos="0">
                  <a:schemeClr val="accent3">
                    <a:lumMod val="40000"/>
                    <a:lumOff val="60000"/>
                  </a:schemeClr>
                </a:gs>
                <a:gs pos="73000">
                  <a:schemeClr val="accent3">
                    <a:lumMod val="60000"/>
                    <a:lumOff val="40000"/>
                  </a:schemeClr>
                </a:gs>
              </a:gsLst>
              <a:lin ang="2700000" scaled="1"/>
              <a:tileRect/>
            </a:gra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tx1"/>
                  </a:solidFill>
                  <a:latin typeface="+mj-lt"/>
                  <a:cs typeface="Arial" pitchFamily="34" charset="0"/>
                </a:rPr>
                <a:t>Strategy</a:t>
              </a:r>
              <a:endParaRPr lang="en-US" sz="800" b="1" dirty="0">
                <a:solidFill>
                  <a:schemeClr val="tx1"/>
                </a:solidFill>
                <a:latin typeface="+mj-lt"/>
                <a:cs typeface="Arial" pitchFamily="34" charset="0"/>
              </a:endParaRPr>
            </a:p>
          </p:txBody>
        </p:sp>
        <p:sp>
          <p:nvSpPr>
            <p:cNvPr id="29" name="Rounded Rectangle 28"/>
            <p:cNvSpPr/>
            <p:nvPr/>
          </p:nvSpPr>
          <p:spPr>
            <a:xfrm>
              <a:off x="12539316" y="7696299"/>
              <a:ext cx="2409512" cy="122043"/>
            </a:xfrm>
            <a:prstGeom prst="roundRect">
              <a:avLst/>
            </a:prstGeom>
            <a:gradFill flip="none" rotWithShape="1">
              <a:gsLst>
                <a:gs pos="0">
                  <a:schemeClr val="accent4"/>
                </a:gs>
                <a:gs pos="25000">
                  <a:schemeClr val="accent2"/>
                </a:gs>
              </a:gsLst>
              <a:lin ang="54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solidFill>
                    <a:schemeClr val="bg1"/>
                  </a:solidFill>
                  <a:latin typeface="+mj-lt"/>
                  <a:cs typeface="Arial" pitchFamily="34" charset="0"/>
                </a:rPr>
                <a:t>Vendor Ecosystem</a:t>
              </a:r>
              <a:endParaRPr lang="en-US" sz="1000" b="1" dirty="0">
                <a:solidFill>
                  <a:schemeClr val="bg1"/>
                </a:solidFill>
                <a:latin typeface="+mj-lt"/>
                <a:cs typeface="Arial" pitchFamily="34" charset="0"/>
              </a:endParaRPr>
            </a:p>
          </p:txBody>
        </p:sp>
        <p:sp>
          <p:nvSpPr>
            <p:cNvPr id="30" name="Rounded Rectangle 29"/>
            <p:cNvSpPr/>
            <p:nvPr/>
          </p:nvSpPr>
          <p:spPr>
            <a:xfrm>
              <a:off x="13049478" y="7373118"/>
              <a:ext cx="438682" cy="254242"/>
            </a:xfrm>
            <a:prstGeom prst="roundRect">
              <a:avLst/>
            </a:prstGeom>
            <a:gradFill flip="none" rotWithShape="1">
              <a:gsLst>
                <a:gs pos="0">
                  <a:schemeClr val="accent3">
                    <a:lumMod val="40000"/>
                    <a:lumOff val="60000"/>
                  </a:schemeClr>
                </a:gs>
                <a:gs pos="73000">
                  <a:schemeClr val="accent3">
                    <a:lumMod val="60000"/>
                    <a:lumOff val="40000"/>
                  </a:schemeClr>
                </a:gs>
              </a:gsLst>
              <a:lin ang="2700000" scaled="1"/>
              <a:tileRect/>
            </a:gra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tx1"/>
                  </a:solidFill>
                  <a:latin typeface="+mj-lt"/>
                  <a:cs typeface="Arial" pitchFamily="34" charset="0"/>
                </a:rPr>
                <a:t>Mobile Applications</a:t>
              </a:r>
              <a:endParaRPr lang="en-US" sz="800" b="1" dirty="0">
                <a:solidFill>
                  <a:schemeClr val="tx1"/>
                </a:solidFill>
                <a:latin typeface="+mj-lt"/>
                <a:cs typeface="Arial" pitchFamily="34" charset="0"/>
              </a:endParaRPr>
            </a:p>
          </p:txBody>
        </p:sp>
        <p:sp>
          <p:nvSpPr>
            <p:cNvPr id="31" name="Rounded Rectangle 30"/>
            <p:cNvSpPr/>
            <p:nvPr/>
          </p:nvSpPr>
          <p:spPr>
            <a:xfrm>
              <a:off x="14510146" y="7373118"/>
              <a:ext cx="438682" cy="254242"/>
            </a:xfrm>
            <a:prstGeom prst="roundRect">
              <a:avLst/>
            </a:prstGeom>
            <a:gradFill flip="none" rotWithShape="1">
              <a:gsLst>
                <a:gs pos="0">
                  <a:schemeClr val="accent3">
                    <a:lumMod val="40000"/>
                    <a:lumOff val="60000"/>
                  </a:schemeClr>
                </a:gs>
                <a:gs pos="73000">
                  <a:schemeClr val="accent3">
                    <a:lumMod val="60000"/>
                    <a:lumOff val="40000"/>
                  </a:schemeClr>
                </a:gs>
              </a:gsLst>
              <a:lin ang="2700000" scaled="1"/>
              <a:tileRect/>
            </a:gra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tx1"/>
                  </a:solidFill>
                  <a:latin typeface="+mj-lt"/>
                  <a:cs typeface="Arial" pitchFamily="34" charset="0"/>
                </a:rPr>
                <a:t>Reselling</a:t>
              </a:r>
              <a:endParaRPr lang="en-US" sz="800" b="1" dirty="0">
                <a:solidFill>
                  <a:schemeClr val="tx1"/>
                </a:solidFill>
                <a:latin typeface="+mj-lt"/>
                <a:cs typeface="Arial" pitchFamily="34" charset="0"/>
              </a:endParaRPr>
            </a:p>
          </p:txBody>
        </p:sp>
        <p:sp>
          <p:nvSpPr>
            <p:cNvPr id="32" name="Rounded Rectangle 31"/>
            <p:cNvSpPr/>
            <p:nvPr/>
          </p:nvSpPr>
          <p:spPr>
            <a:xfrm>
              <a:off x="14021317" y="7373118"/>
              <a:ext cx="438682" cy="254242"/>
            </a:xfrm>
            <a:prstGeom prst="roundRect">
              <a:avLst/>
            </a:prstGeom>
            <a:gradFill flip="none" rotWithShape="1">
              <a:gsLst>
                <a:gs pos="0">
                  <a:schemeClr val="accent3">
                    <a:lumMod val="40000"/>
                    <a:lumOff val="60000"/>
                  </a:schemeClr>
                </a:gs>
                <a:gs pos="73000">
                  <a:schemeClr val="accent3">
                    <a:lumMod val="60000"/>
                    <a:lumOff val="40000"/>
                  </a:schemeClr>
                </a:gs>
              </a:gsLst>
              <a:lin ang="2700000" scaled="1"/>
              <a:tileRect/>
            </a:gra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tx1"/>
                  </a:solidFill>
                  <a:latin typeface="+mj-lt"/>
                  <a:cs typeface="Arial" pitchFamily="34" charset="0"/>
                </a:rPr>
                <a:t>Mobile Platforms</a:t>
              </a:r>
              <a:endParaRPr lang="en-US" sz="800" b="1" dirty="0">
                <a:solidFill>
                  <a:schemeClr val="tx1"/>
                </a:solidFill>
                <a:latin typeface="+mj-lt"/>
                <a:cs typeface="Arial" pitchFamily="34" charset="0"/>
              </a:endParaRPr>
            </a:p>
          </p:txBody>
        </p:sp>
        <p:sp>
          <p:nvSpPr>
            <p:cNvPr id="33" name="Rounded Rectangle 32"/>
            <p:cNvSpPr/>
            <p:nvPr/>
          </p:nvSpPr>
          <p:spPr>
            <a:xfrm>
              <a:off x="13536921" y="7373118"/>
              <a:ext cx="438682" cy="254242"/>
            </a:xfrm>
            <a:prstGeom prst="roundRect">
              <a:avLst/>
            </a:prstGeom>
            <a:gradFill flip="none" rotWithShape="1">
              <a:gsLst>
                <a:gs pos="0">
                  <a:schemeClr val="accent3">
                    <a:lumMod val="40000"/>
                    <a:lumOff val="60000"/>
                  </a:schemeClr>
                </a:gs>
                <a:gs pos="73000">
                  <a:schemeClr val="accent3">
                    <a:lumMod val="60000"/>
                    <a:lumOff val="40000"/>
                  </a:schemeClr>
                </a:gs>
              </a:gsLst>
              <a:lin ang="2700000" scaled="1"/>
              <a:tileRect/>
            </a:gra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dirty="0" smtClean="0">
                  <a:solidFill>
                    <a:schemeClr val="tx1"/>
                  </a:solidFill>
                  <a:latin typeface="+mj-lt"/>
                  <a:cs typeface="Arial" pitchFamily="34" charset="0"/>
                </a:rPr>
                <a:t>Managed Mobility</a:t>
              </a:r>
              <a:endParaRPr lang="en-US" sz="800" b="1" dirty="0">
                <a:solidFill>
                  <a:schemeClr val="tx1"/>
                </a:solidFill>
                <a:latin typeface="+mj-lt"/>
                <a:cs typeface="Arial" pitchFamily="34" charset="0"/>
              </a:endParaRPr>
            </a:p>
          </p:txBody>
        </p:sp>
      </p:grpSp>
      <p:grpSp>
        <p:nvGrpSpPr>
          <p:cNvPr id="13" name="Group 39"/>
          <p:cNvGrpSpPr/>
          <p:nvPr/>
        </p:nvGrpSpPr>
        <p:grpSpPr>
          <a:xfrm>
            <a:off x="320040" y="3937000"/>
            <a:ext cx="8503920" cy="2425699"/>
            <a:chOff x="932066" y="3998691"/>
            <a:chExt cx="7736251" cy="2049364"/>
          </a:xfrm>
        </p:grpSpPr>
        <p:sp>
          <p:nvSpPr>
            <p:cNvPr id="4" name="Rectangle 2"/>
            <p:cNvSpPr>
              <a:spLocks noChangeArrowheads="1"/>
            </p:cNvSpPr>
            <p:nvPr/>
          </p:nvSpPr>
          <p:spPr bwMode="gray">
            <a:xfrm>
              <a:off x="2281605" y="3998691"/>
              <a:ext cx="4996058" cy="2049364"/>
            </a:xfrm>
            <a:prstGeom prst="rect">
              <a:avLst/>
            </a:prstGeom>
            <a:gradFill flip="none" rotWithShape="1">
              <a:gsLst>
                <a:gs pos="0">
                  <a:schemeClr val="accent6">
                    <a:lumMod val="40000"/>
                    <a:lumOff val="60000"/>
                  </a:schemeClr>
                </a:gs>
                <a:gs pos="100000">
                  <a:schemeClr val="accent6">
                    <a:lumMod val="20000"/>
                    <a:lumOff val="80000"/>
                  </a:schemeClr>
                </a:gs>
              </a:gsLst>
              <a:lin ang="16200000" scaled="1"/>
              <a:tileRect/>
            </a:gradFill>
            <a:ln w="38100">
              <a:solidFill>
                <a:schemeClr val="accent6"/>
              </a:solidFill>
              <a:headEnd/>
              <a:tailEnd/>
            </a:ln>
          </p:spPr>
          <p:style>
            <a:lnRef idx="1">
              <a:schemeClr val="accent1"/>
            </a:lnRef>
            <a:fillRef idx="2">
              <a:schemeClr val="accent1"/>
            </a:fillRef>
            <a:effectRef idx="1">
              <a:schemeClr val="accent1"/>
            </a:effectRef>
            <a:fontRef idx="minor">
              <a:schemeClr val="dk1"/>
            </a:fontRef>
          </p:style>
          <p:txBody>
            <a:bodyPr anchor="ctr" anchorCtr="1"/>
            <a:lstStyle/>
            <a:p>
              <a:pPr marL="0" marR="0" lvl="0" indent="0" algn="ctr" defTabSz="914400" eaLnBrk="0" fontAlgn="auto" latinLnBrk="0" hangingPunct="0">
                <a:lnSpc>
                  <a:spcPct val="100000"/>
                </a:lnSpc>
                <a:spcBef>
                  <a:spcPct val="50000"/>
                </a:spcBef>
                <a:spcAft>
                  <a:spcPts val="0"/>
                </a:spcAft>
                <a:buClr>
                  <a:srgbClr val="009ACC"/>
                </a:buClr>
                <a:buSzTx/>
                <a:buFont typeface="Wingdings" pitchFamily="2" charset="2"/>
                <a:buNone/>
                <a:tabLst/>
                <a:defRPr/>
              </a:pPr>
              <a:endParaRPr kumimoji="0" lang="en-US" sz="1050" b="1" i="0" u="none" strike="noStrike" kern="0" cap="none" spc="0" normalizeH="0" baseline="0" noProof="0" dirty="0">
                <a:ln>
                  <a:noFill/>
                </a:ln>
                <a:solidFill>
                  <a:schemeClr val="accent2"/>
                </a:solidFill>
                <a:effectLst/>
                <a:uLnTx/>
                <a:uFillTx/>
              </a:endParaRPr>
            </a:p>
          </p:txBody>
        </p:sp>
        <p:sp>
          <p:nvSpPr>
            <p:cNvPr id="5" name="AutoShape 5"/>
            <p:cNvSpPr>
              <a:spLocks noChangeArrowheads="1"/>
            </p:cNvSpPr>
            <p:nvPr/>
          </p:nvSpPr>
          <p:spPr bwMode="gray">
            <a:xfrm>
              <a:off x="933656" y="4042951"/>
              <a:ext cx="3343482" cy="577748"/>
            </a:xfrm>
            <a:prstGeom prst="homePlate">
              <a:avLst>
                <a:gd name="adj" fmla="val 34298"/>
              </a:avLst>
            </a:prstGeom>
            <a:solidFill>
              <a:schemeClr val="bg1"/>
            </a:solidFill>
            <a:ln w="19050">
              <a:solidFill>
                <a:schemeClr val="bg2">
                  <a:lumMod val="60000"/>
                  <a:lumOff val="40000"/>
                </a:schemeClr>
              </a:solidFill>
              <a:headEnd/>
              <a:tailEnd/>
            </a:ln>
          </p:spPr>
          <p:style>
            <a:lnRef idx="3">
              <a:schemeClr val="lt1"/>
            </a:lnRef>
            <a:fillRef idx="1">
              <a:schemeClr val="accent6"/>
            </a:fillRef>
            <a:effectRef idx="1">
              <a:schemeClr val="accent6"/>
            </a:effectRef>
            <a:fontRef idx="minor">
              <a:schemeClr val="lt1"/>
            </a:fontRef>
          </p:style>
          <p:txBody>
            <a:bodyPr lIns="90000" rIns="0" anchor="ctr"/>
            <a:lstStyle/>
            <a:p>
              <a:pPr marL="114300" lvl="0" indent="-114300" eaLnBrk="0" hangingPunct="0">
                <a:spcAft>
                  <a:spcPts val="200"/>
                </a:spcAft>
                <a:buClr>
                  <a:srgbClr val="009ACC"/>
                </a:buClr>
                <a:defRPr/>
              </a:pPr>
              <a:r>
                <a:rPr lang="en-US" sz="900" b="1" kern="0" dirty="0" smtClean="0">
                  <a:solidFill>
                    <a:sysClr val="windowText" lastClr="000000"/>
                  </a:solidFill>
                </a:rPr>
                <a:t>Mobile BI Strategy:</a:t>
              </a:r>
            </a:p>
            <a:p>
              <a:pPr marL="230188" lvl="1" indent="-166688" eaLnBrk="0" hangingPunct="0">
                <a:spcAft>
                  <a:spcPts val="200"/>
                </a:spcAft>
                <a:buClr>
                  <a:srgbClr val="009ACC"/>
                </a:buClr>
                <a:buFont typeface="Wingdings" pitchFamily="2" charset="2"/>
                <a:buChar char="§"/>
                <a:defRPr/>
              </a:pPr>
              <a:r>
                <a:rPr lang="en-US" sz="800" kern="0" dirty="0" smtClean="0">
                  <a:solidFill>
                    <a:sysClr val="windowText" lastClr="000000"/>
                  </a:solidFill>
                </a:rPr>
                <a:t>Roadmap Development and Socialization</a:t>
              </a:r>
            </a:p>
            <a:p>
              <a:pPr marL="230188" lvl="1" indent="-166688" eaLnBrk="0" hangingPunct="0">
                <a:spcAft>
                  <a:spcPts val="200"/>
                </a:spcAft>
                <a:buClr>
                  <a:srgbClr val="009ACC"/>
                </a:buClr>
                <a:buFont typeface="Wingdings" pitchFamily="2" charset="2"/>
                <a:buChar char="§"/>
                <a:defRPr/>
              </a:pPr>
              <a:r>
                <a:rPr lang="en-US" sz="800" kern="0" dirty="0" smtClean="0">
                  <a:solidFill>
                    <a:sysClr val="windowText" lastClr="000000"/>
                  </a:solidFill>
                </a:rPr>
                <a:t>Capture Business Drivers/Requirements Around Mobile BI</a:t>
              </a:r>
            </a:p>
            <a:p>
              <a:pPr marL="230188" lvl="1" indent="-166688" eaLnBrk="0" hangingPunct="0">
                <a:spcAft>
                  <a:spcPts val="200"/>
                </a:spcAft>
                <a:buClr>
                  <a:srgbClr val="009ACC"/>
                </a:buClr>
                <a:buFont typeface="Wingdings" pitchFamily="2" charset="2"/>
                <a:buChar char="§"/>
                <a:defRPr/>
              </a:pPr>
              <a:r>
                <a:rPr lang="en-US" sz="800" kern="0" dirty="0" smtClean="0">
                  <a:solidFill>
                    <a:sysClr val="windowText" lastClr="000000"/>
                  </a:solidFill>
                </a:rPr>
                <a:t>Recommendations Around Delivery/Methodology</a:t>
              </a:r>
            </a:p>
          </p:txBody>
        </p:sp>
        <p:sp>
          <p:nvSpPr>
            <p:cNvPr id="6" name="AutoShape 5"/>
            <p:cNvSpPr>
              <a:spLocks noChangeArrowheads="1"/>
            </p:cNvSpPr>
            <p:nvPr/>
          </p:nvSpPr>
          <p:spPr bwMode="gray">
            <a:xfrm>
              <a:off x="932066" y="4674224"/>
              <a:ext cx="3321485" cy="651231"/>
            </a:xfrm>
            <a:prstGeom prst="homePlate">
              <a:avLst>
                <a:gd name="adj" fmla="val 34298"/>
              </a:avLst>
            </a:prstGeom>
            <a:solidFill>
              <a:schemeClr val="bg1"/>
            </a:solidFill>
            <a:ln w="19050">
              <a:solidFill>
                <a:schemeClr val="bg2">
                  <a:lumMod val="60000"/>
                  <a:lumOff val="40000"/>
                </a:schemeClr>
              </a:solidFill>
              <a:headEnd/>
              <a:tailEnd/>
            </a:ln>
          </p:spPr>
          <p:style>
            <a:lnRef idx="3">
              <a:schemeClr val="lt1"/>
            </a:lnRef>
            <a:fillRef idx="1">
              <a:schemeClr val="accent6"/>
            </a:fillRef>
            <a:effectRef idx="1">
              <a:schemeClr val="accent6"/>
            </a:effectRef>
            <a:fontRef idx="minor">
              <a:schemeClr val="lt1"/>
            </a:fontRef>
          </p:style>
          <p:txBody>
            <a:bodyPr lIns="90000" rIns="0" anchor="ctr"/>
            <a:lstStyle/>
            <a:p>
              <a:pPr marL="114300" marR="0" lvl="0" indent="-114300" eaLnBrk="0" fontAlgn="auto" hangingPunct="0">
                <a:spcBef>
                  <a:spcPts val="0"/>
                </a:spcBef>
                <a:spcAft>
                  <a:spcPts val="200"/>
                </a:spcAft>
                <a:buClr>
                  <a:srgbClr val="009ACC"/>
                </a:buClr>
                <a:buSzTx/>
                <a:tabLst/>
                <a:defRPr/>
              </a:pPr>
              <a:r>
                <a:rPr lang="en-US" sz="900" b="1" kern="0" dirty="0" smtClean="0">
                  <a:solidFill>
                    <a:sysClr val="windowText" lastClr="000000"/>
                  </a:solidFill>
                </a:rPr>
                <a:t>Architecture Design:</a:t>
              </a:r>
            </a:p>
            <a:p>
              <a:pPr marL="230188" marR="0" lvl="1" indent="-166688" eaLnBrk="0" fontAlgn="auto" hangingPunct="0">
                <a:spcBef>
                  <a:spcPts val="0"/>
                </a:spcBef>
                <a:spcAft>
                  <a:spcPts val="200"/>
                </a:spcAft>
                <a:buClr>
                  <a:srgbClr val="009ACC"/>
                </a:buClr>
                <a:buSzTx/>
                <a:buFont typeface="Wingdings" pitchFamily="2" charset="2"/>
                <a:buChar char="§"/>
                <a:tabLst/>
                <a:defRPr/>
              </a:pPr>
              <a:r>
                <a:rPr lang="en-US" sz="800" kern="0" dirty="0" smtClean="0">
                  <a:solidFill>
                    <a:sysClr val="windowText" lastClr="000000"/>
                  </a:solidFill>
                </a:rPr>
                <a:t>Mobile BI Platform Integration</a:t>
              </a:r>
            </a:p>
            <a:p>
              <a:pPr marL="230188" lvl="1" indent="-166688" eaLnBrk="0" hangingPunct="0">
                <a:spcAft>
                  <a:spcPts val="200"/>
                </a:spcAft>
                <a:buClr>
                  <a:srgbClr val="009ACC"/>
                </a:buClr>
                <a:buFont typeface="Wingdings" pitchFamily="2" charset="2"/>
                <a:buChar char="§"/>
                <a:defRPr/>
              </a:pPr>
              <a:r>
                <a:rPr lang="en-US" sz="800" kern="0" dirty="0" smtClean="0">
                  <a:solidFill>
                    <a:sysClr val="windowText" lastClr="000000"/>
                  </a:solidFill>
                </a:rPr>
                <a:t>Recommend/Implement Infrastructure Enhancements to support mobile BI</a:t>
              </a:r>
            </a:p>
            <a:p>
              <a:pPr marL="230188" lvl="1" indent="-166688" eaLnBrk="0" hangingPunct="0">
                <a:spcAft>
                  <a:spcPts val="200"/>
                </a:spcAft>
                <a:buClr>
                  <a:srgbClr val="009ACC"/>
                </a:buClr>
                <a:buFont typeface="Wingdings" pitchFamily="2" charset="2"/>
                <a:buChar char="§"/>
                <a:defRPr/>
              </a:pPr>
              <a:r>
                <a:rPr lang="en-US" sz="800" kern="0" dirty="0" smtClean="0">
                  <a:solidFill>
                    <a:sysClr val="windowText" lastClr="000000"/>
                  </a:solidFill>
                </a:rPr>
                <a:t>Device security assessment/recommendations </a:t>
              </a:r>
              <a:endParaRPr lang="en-US" sz="800" b="1" kern="0" dirty="0" smtClean="0">
                <a:solidFill>
                  <a:sysClr val="windowText" lastClr="000000"/>
                </a:solidFill>
              </a:endParaRPr>
            </a:p>
          </p:txBody>
        </p:sp>
        <p:sp>
          <p:nvSpPr>
            <p:cNvPr id="7" name="5-Point Star 6"/>
            <p:cNvSpPr/>
            <p:nvPr/>
          </p:nvSpPr>
          <p:spPr>
            <a:xfrm>
              <a:off x="3135166" y="4279433"/>
              <a:ext cx="646289" cy="238513"/>
            </a:xfrm>
            <a:prstGeom prst="star5">
              <a:avLst>
                <a:gd name="adj" fmla="val 0"/>
                <a:gd name="hf" fmla="val 105146"/>
                <a:gd name="vf" fmla="val 110557"/>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 lastClr="FFFFFF"/>
                </a:solidFill>
                <a:effectLst/>
                <a:uLnTx/>
                <a:uFillTx/>
                <a:latin typeface="Arial" pitchFamily="34" charset="0"/>
                <a:ea typeface="+mn-ea"/>
                <a:cs typeface="Arial" pitchFamily="34" charset="0"/>
              </a:endParaRPr>
            </a:p>
          </p:txBody>
        </p:sp>
        <p:sp>
          <p:nvSpPr>
            <p:cNvPr id="8" name="AutoShape 8"/>
            <p:cNvSpPr>
              <a:spLocks noChangeArrowheads="1"/>
            </p:cNvSpPr>
            <p:nvPr/>
          </p:nvSpPr>
          <p:spPr bwMode="gray">
            <a:xfrm flipH="1">
              <a:off x="5324835" y="4036773"/>
              <a:ext cx="3343482" cy="621147"/>
            </a:xfrm>
            <a:prstGeom prst="homePlate">
              <a:avLst>
                <a:gd name="adj" fmla="val 34298"/>
              </a:avLst>
            </a:prstGeom>
            <a:solidFill>
              <a:schemeClr val="bg1"/>
            </a:solidFill>
            <a:ln w="19050">
              <a:solidFill>
                <a:schemeClr val="bg2">
                  <a:lumMod val="60000"/>
                  <a:lumOff val="40000"/>
                </a:schemeClr>
              </a:solidFill>
              <a:headEnd/>
              <a:tailEnd/>
            </a:ln>
          </p:spPr>
          <p:style>
            <a:lnRef idx="3">
              <a:schemeClr val="lt1"/>
            </a:lnRef>
            <a:fillRef idx="1">
              <a:schemeClr val="accent6"/>
            </a:fillRef>
            <a:effectRef idx="1">
              <a:schemeClr val="accent6"/>
            </a:effectRef>
            <a:fontRef idx="minor">
              <a:schemeClr val="lt1"/>
            </a:fontRef>
          </p:style>
          <p:txBody>
            <a:bodyPr lIns="90000" rIns="0" anchor="ctr"/>
            <a:lstStyle/>
            <a:p>
              <a:pPr marL="114300" marR="0" lvl="0" indent="-114300" defTabSz="914400" eaLnBrk="0" fontAlgn="auto" latinLnBrk="0" hangingPunct="0">
                <a:spcBef>
                  <a:spcPts val="0"/>
                </a:spcBef>
                <a:spcAft>
                  <a:spcPts val="200"/>
                </a:spcAft>
                <a:buClr>
                  <a:srgbClr val="009ACC"/>
                </a:buClr>
                <a:buSzTx/>
                <a:buFont typeface="Wingdings" pitchFamily="2" charset="2"/>
                <a:buChar char="§"/>
                <a:tabLst/>
                <a:defRPr/>
              </a:pPr>
              <a:endParaRPr kumimoji="0" lang="en-US" sz="900" b="1" i="0" u="none" strike="noStrike" kern="0" cap="none" spc="0" normalizeH="0" baseline="0" noProof="0" dirty="0" smtClean="0">
                <a:ln>
                  <a:noFill/>
                </a:ln>
                <a:solidFill>
                  <a:sysClr val="windowText" lastClr="000000"/>
                </a:solidFill>
                <a:effectLst/>
                <a:uLnTx/>
                <a:uFillTx/>
              </a:endParaRPr>
            </a:p>
            <a:p>
              <a:pPr marL="114300" marR="0" lvl="0" indent="-114300" defTabSz="914400" eaLnBrk="0" fontAlgn="auto" latinLnBrk="0" hangingPunct="0">
                <a:spcBef>
                  <a:spcPts val="0"/>
                </a:spcBef>
                <a:spcAft>
                  <a:spcPts val="200"/>
                </a:spcAft>
                <a:buClr>
                  <a:srgbClr val="009ACC"/>
                </a:buClr>
                <a:buSzTx/>
                <a:buFont typeface="Wingdings" pitchFamily="2" charset="2"/>
                <a:buChar char="§"/>
                <a:tabLst/>
                <a:defRPr/>
              </a:pPr>
              <a:endParaRPr lang="en-US" sz="900" b="1" kern="0" dirty="0" smtClean="0">
                <a:solidFill>
                  <a:sysClr val="windowText" lastClr="000000"/>
                </a:solidFill>
              </a:endParaRPr>
            </a:p>
            <a:p>
              <a:pPr marL="114300" marR="0" lvl="0" indent="-114300" defTabSz="914400" eaLnBrk="0" fontAlgn="auto" latinLnBrk="0" hangingPunct="0">
                <a:spcBef>
                  <a:spcPts val="0"/>
                </a:spcBef>
                <a:spcAft>
                  <a:spcPts val="200"/>
                </a:spcAft>
                <a:buClr>
                  <a:srgbClr val="009ACC"/>
                </a:buClr>
                <a:buSzTx/>
                <a:buFont typeface="Wingdings" pitchFamily="2" charset="2"/>
                <a:buChar char="§"/>
                <a:tabLst/>
                <a:defRPr/>
              </a:pPr>
              <a:endParaRPr kumimoji="0" lang="en-US" sz="900" b="1" i="0" u="none" strike="noStrike" kern="0" cap="none" spc="0" normalizeH="0" baseline="0" noProof="0" dirty="0" smtClean="0">
                <a:ln>
                  <a:noFill/>
                </a:ln>
                <a:solidFill>
                  <a:sysClr val="windowText" lastClr="000000"/>
                </a:solidFill>
                <a:effectLst/>
                <a:uLnTx/>
                <a:uFillTx/>
              </a:endParaRPr>
            </a:p>
            <a:p>
              <a:pPr marL="114300" marR="0" lvl="0" indent="-114300" defTabSz="914400" eaLnBrk="0" fontAlgn="auto" latinLnBrk="0" hangingPunct="0">
                <a:spcBef>
                  <a:spcPts val="0"/>
                </a:spcBef>
                <a:spcAft>
                  <a:spcPts val="200"/>
                </a:spcAft>
                <a:buClr>
                  <a:srgbClr val="009ACC"/>
                </a:buClr>
                <a:buSzTx/>
                <a:tabLst/>
                <a:defRPr/>
              </a:pPr>
              <a:r>
                <a:rPr lang="en-US" sz="900" b="1" kern="0" dirty="0" smtClean="0">
                  <a:solidFill>
                    <a:sysClr val="windowText" lastClr="000000"/>
                  </a:solidFill>
                </a:rPr>
                <a:t>	</a:t>
              </a:r>
              <a:r>
                <a:rPr kumimoji="0" lang="en-US" sz="900" b="1" i="0" u="none" strike="noStrike" kern="0" cap="none" spc="0" normalizeH="0" baseline="0" noProof="0" dirty="0" smtClean="0">
                  <a:ln>
                    <a:noFill/>
                  </a:ln>
                  <a:solidFill>
                    <a:sysClr val="windowText" lastClr="000000"/>
                  </a:solidFill>
                  <a:effectLst/>
                  <a:uLnTx/>
                  <a:uFillTx/>
                </a:rPr>
                <a:t>Development:</a:t>
              </a:r>
            </a:p>
            <a:p>
              <a:pPr marL="230188" marR="0" lvl="1" indent="-166688" defTabSz="914400" eaLnBrk="0" fontAlgn="auto" latinLnBrk="0" hangingPunct="0">
                <a:spcBef>
                  <a:spcPts val="0"/>
                </a:spcBef>
                <a:spcAft>
                  <a:spcPts val="200"/>
                </a:spcAft>
                <a:buClr>
                  <a:srgbClr val="009ACC"/>
                </a:buClr>
                <a:buSzTx/>
                <a:buFont typeface="Wingdings" pitchFamily="2" charset="2"/>
                <a:buChar char="§"/>
                <a:tabLst/>
                <a:defRPr/>
              </a:pPr>
              <a:r>
                <a:rPr kumimoji="0" lang="en-US" sz="800" b="0" i="0" u="none" strike="noStrike" kern="0" cap="none" spc="0" normalizeH="0" baseline="0" noProof="0" dirty="0" smtClean="0">
                  <a:ln>
                    <a:noFill/>
                  </a:ln>
                  <a:solidFill>
                    <a:sysClr val="windowText" lastClr="000000"/>
                  </a:solidFill>
                  <a:effectLst/>
                  <a:uLnTx/>
                  <a:uFillTx/>
                </a:rPr>
                <a:t>Design, Development</a:t>
              </a:r>
              <a:r>
                <a:rPr kumimoji="0" lang="en-US" sz="800" b="0" i="0" u="none" strike="noStrike" kern="0" cap="none" spc="0" normalizeH="0" noProof="0" dirty="0" smtClean="0">
                  <a:ln>
                    <a:noFill/>
                  </a:ln>
                  <a:solidFill>
                    <a:sysClr val="windowText" lastClr="000000"/>
                  </a:solidFill>
                  <a:effectLst/>
                  <a:uLnTx/>
                  <a:uFillTx/>
                </a:rPr>
                <a:t> and Deployment of mobile BI dashboards/reports/KPI alerts</a:t>
              </a:r>
            </a:p>
            <a:p>
              <a:pPr marL="230188" marR="0" lvl="1" indent="-166688" defTabSz="914400" eaLnBrk="0" fontAlgn="auto" latinLnBrk="0" hangingPunct="0">
                <a:spcBef>
                  <a:spcPts val="0"/>
                </a:spcBef>
                <a:spcAft>
                  <a:spcPts val="200"/>
                </a:spcAft>
                <a:buClr>
                  <a:srgbClr val="009ACC"/>
                </a:buClr>
                <a:buSzTx/>
                <a:buFont typeface="Wingdings" pitchFamily="2" charset="2"/>
                <a:buChar char="§"/>
                <a:tabLst/>
                <a:defRPr/>
              </a:pPr>
              <a:r>
                <a:rPr lang="en-US" sz="800" kern="0" noProof="0" dirty="0" smtClean="0">
                  <a:solidFill>
                    <a:sysClr val="windowText" lastClr="000000"/>
                  </a:solidFill>
                </a:rPr>
                <a:t>Implement Mobile BI Program to continually and effectively drive development and support</a:t>
              </a:r>
              <a:endParaRPr kumimoji="0" lang="en-US" sz="800" b="0" i="0" u="none" strike="noStrike" kern="0" cap="none" spc="0" normalizeH="0" noProof="0" dirty="0" smtClean="0">
                <a:ln>
                  <a:noFill/>
                </a:ln>
                <a:solidFill>
                  <a:sysClr val="windowText" lastClr="000000"/>
                </a:solidFill>
                <a:effectLst/>
                <a:uLnTx/>
                <a:uFillTx/>
              </a:endParaRPr>
            </a:p>
            <a:p>
              <a:pPr marL="230188" marR="0" lvl="1" indent="-114300" defTabSz="914400" eaLnBrk="0" fontAlgn="auto" latinLnBrk="0" hangingPunct="0">
                <a:spcBef>
                  <a:spcPts val="0"/>
                </a:spcBef>
                <a:spcAft>
                  <a:spcPts val="200"/>
                </a:spcAft>
                <a:buClr>
                  <a:srgbClr val="009ACC"/>
                </a:buClr>
                <a:buSzTx/>
                <a:buFont typeface="Wingdings" pitchFamily="2" charset="2"/>
                <a:buChar char="§"/>
                <a:tabLst/>
                <a:defRPr/>
              </a:pPr>
              <a:endParaRPr kumimoji="0" lang="en-US" sz="800" b="0" i="0" u="none" strike="noStrike" kern="0" cap="none" spc="0" normalizeH="0" noProof="0" dirty="0" smtClean="0">
                <a:ln>
                  <a:noFill/>
                </a:ln>
                <a:solidFill>
                  <a:sysClr val="windowText" lastClr="000000"/>
                </a:solidFill>
                <a:effectLst/>
                <a:uLnTx/>
                <a:uFillTx/>
              </a:endParaRPr>
            </a:p>
            <a:p>
              <a:pPr marL="230188" marR="0" lvl="1" indent="-114300" defTabSz="914400" eaLnBrk="0" fontAlgn="auto" latinLnBrk="0" hangingPunct="0">
                <a:spcBef>
                  <a:spcPts val="0"/>
                </a:spcBef>
                <a:spcAft>
                  <a:spcPts val="200"/>
                </a:spcAft>
                <a:buClr>
                  <a:srgbClr val="009ACC"/>
                </a:buClr>
                <a:buSzTx/>
                <a:buFont typeface="Wingdings" pitchFamily="2" charset="2"/>
                <a:buChar char="§"/>
                <a:tabLst/>
                <a:defRPr/>
              </a:pPr>
              <a:endParaRPr kumimoji="0" lang="en-US" sz="800" b="0" i="0" u="none" strike="noStrike" kern="0" cap="none" spc="0" normalizeH="0" baseline="0" noProof="0" dirty="0" smtClean="0">
                <a:ln>
                  <a:noFill/>
                </a:ln>
                <a:solidFill>
                  <a:sysClr val="windowText" lastClr="000000"/>
                </a:solidFill>
                <a:effectLst/>
                <a:uLnTx/>
                <a:uFillTx/>
              </a:endParaRPr>
            </a:p>
            <a:p>
              <a:pPr marL="230188" marR="0" lvl="1" indent="-114300" defTabSz="914400" eaLnBrk="0" fontAlgn="auto" latinLnBrk="0" hangingPunct="0">
                <a:spcBef>
                  <a:spcPts val="0"/>
                </a:spcBef>
                <a:spcAft>
                  <a:spcPts val="200"/>
                </a:spcAft>
                <a:buClr>
                  <a:srgbClr val="009ACC"/>
                </a:buClr>
                <a:buSzTx/>
                <a:buFont typeface="Wingdings" pitchFamily="2" charset="2"/>
                <a:buChar char="§"/>
                <a:tabLst/>
                <a:defRPr/>
              </a:pPr>
              <a:endParaRPr kumimoji="0" lang="en-US" sz="800" b="0" i="0" u="none" strike="noStrike" kern="0" cap="none" spc="0" normalizeH="0" baseline="0" noProof="0" dirty="0" smtClean="0">
                <a:ln>
                  <a:noFill/>
                </a:ln>
                <a:solidFill>
                  <a:sysClr val="windowText" lastClr="000000"/>
                </a:solidFill>
                <a:effectLst/>
                <a:uLnTx/>
                <a:uFillTx/>
              </a:endParaRPr>
            </a:p>
          </p:txBody>
        </p:sp>
        <p:sp>
          <p:nvSpPr>
            <p:cNvPr id="9" name="AutoShape 8"/>
            <p:cNvSpPr>
              <a:spLocks noChangeArrowheads="1"/>
            </p:cNvSpPr>
            <p:nvPr/>
          </p:nvSpPr>
          <p:spPr bwMode="gray">
            <a:xfrm flipH="1">
              <a:off x="5324835" y="5378574"/>
              <a:ext cx="3343482" cy="650947"/>
            </a:xfrm>
            <a:prstGeom prst="homePlate">
              <a:avLst>
                <a:gd name="adj" fmla="val 34298"/>
              </a:avLst>
            </a:prstGeom>
            <a:solidFill>
              <a:schemeClr val="bg1"/>
            </a:solidFill>
            <a:ln w="19050">
              <a:solidFill>
                <a:schemeClr val="bg2">
                  <a:lumMod val="60000"/>
                  <a:lumOff val="40000"/>
                </a:schemeClr>
              </a:solidFill>
              <a:headEnd/>
              <a:tailEnd/>
            </a:ln>
          </p:spPr>
          <p:style>
            <a:lnRef idx="3">
              <a:schemeClr val="lt1"/>
            </a:lnRef>
            <a:fillRef idx="1">
              <a:schemeClr val="accent6"/>
            </a:fillRef>
            <a:effectRef idx="1">
              <a:schemeClr val="accent6"/>
            </a:effectRef>
            <a:fontRef idx="minor">
              <a:schemeClr val="lt1"/>
            </a:fontRef>
          </p:style>
          <p:txBody>
            <a:bodyPr lIns="90000" rIns="0" anchor="ctr"/>
            <a:lstStyle/>
            <a:p>
              <a:pPr marL="114300" marR="0" lvl="0" indent="-114300" defTabSz="914400" eaLnBrk="0" fontAlgn="auto" latinLnBrk="0" hangingPunct="0">
                <a:spcBef>
                  <a:spcPts val="0"/>
                </a:spcBef>
                <a:spcAft>
                  <a:spcPts val="200"/>
                </a:spcAft>
                <a:buClr>
                  <a:srgbClr val="009ACC"/>
                </a:buClr>
                <a:buSzTx/>
                <a:tabLst/>
                <a:defRPr/>
              </a:pPr>
              <a:r>
                <a:rPr kumimoji="0" lang="en-US" sz="900" b="1" i="0" u="none" strike="noStrike" kern="0" cap="none" spc="0" normalizeH="0" baseline="0" noProof="0" dirty="0" smtClean="0">
                  <a:ln>
                    <a:noFill/>
                  </a:ln>
                  <a:solidFill>
                    <a:sysClr val="windowText" lastClr="000000"/>
                  </a:solidFill>
                  <a:effectLst/>
                  <a:uLnTx/>
                  <a:uFillTx/>
                </a:rPr>
                <a:t>	Training Deployment and Strategy:</a:t>
              </a:r>
            </a:p>
            <a:p>
              <a:pPr marL="230188" marR="0" lvl="1" indent="-166688" defTabSz="914400" eaLnBrk="0" fontAlgn="auto" latinLnBrk="0" hangingPunct="0">
                <a:spcBef>
                  <a:spcPts val="0"/>
                </a:spcBef>
                <a:spcAft>
                  <a:spcPts val="200"/>
                </a:spcAft>
                <a:buClr>
                  <a:srgbClr val="009ACC"/>
                </a:buClr>
                <a:buSzTx/>
                <a:buFont typeface="Wingdings" pitchFamily="2" charset="2"/>
                <a:buChar char="§"/>
                <a:tabLst/>
                <a:defRPr/>
              </a:pPr>
              <a:r>
                <a:rPr kumimoji="0" lang="en-US" sz="800" b="0" i="0" u="none" strike="noStrike" kern="0" cap="none" spc="0" normalizeH="0" baseline="0" noProof="0" dirty="0" smtClean="0">
                  <a:ln>
                    <a:noFill/>
                  </a:ln>
                  <a:solidFill>
                    <a:sysClr val="windowText" lastClr="000000"/>
                  </a:solidFill>
                  <a:effectLst/>
                  <a:uLnTx/>
                  <a:uFillTx/>
                </a:rPr>
                <a:t>Mobile BI Developer</a:t>
              </a:r>
              <a:r>
                <a:rPr kumimoji="0" lang="en-US" sz="800" b="0" i="0" u="none" strike="noStrike" kern="0" cap="none" spc="0" normalizeH="0" noProof="0" dirty="0" smtClean="0">
                  <a:ln>
                    <a:noFill/>
                  </a:ln>
                  <a:solidFill>
                    <a:sysClr val="windowText" lastClr="000000"/>
                  </a:solidFill>
                  <a:effectLst/>
                  <a:uLnTx/>
                  <a:uFillTx/>
                </a:rPr>
                <a:t> and End User Tool Training</a:t>
              </a:r>
            </a:p>
            <a:p>
              <a:pPr marL="230188" marR="0" lvl="1" indent="-166688" defTabSz="914400" eaLnBrk="0" fontAlgn="auto" latinLnBrk="0" hangingPunct="0">
                <a:spcBef>
                  <a:spcPts val="0"/>
                </a:spcBef>
                <a:spcAft>
                  <a:spcPts val="200"/>
                </a:spcAft>
                <a:buClr>
                  <a:srgbClr val="009ACC"/>
                </a:buClr>
                <a:buSzTx/>
                <a:buFont typeface="Wingdings" pitchFamily="2" charset="2"/>
                <a:buChar char="§"/>
                <a:tabLst/>
                <a:defRPr/>
              </a:pPr>
              <a:r>
                <a:rPr lang="en-US" sz="800" kern="0" noProof="0" dirty="0" smtClean="0">
                  <a:solidFill>
                    <a:sysClr val="windowText" lastClr="000000"/>
                  </a:solidFill>
                </a:rPr>
                <a:t>Mobile BI specific visualization training leveraging Capgemini RDV resources</a:t>
              </a:r>
              <a:endParaRPr kumimoji="0" lang="en-US" sz="800" b="0" i="0" u="none" strike="noStrike" kern="0" cap="none" spc="0" normalizeH="0" noProof="0" dirty="0" smtClean="0">
                <a:ln>
                  <a:noFill/>
                </a:ln>
                <a:solidFill>
                  <a:sysClr val="windowText" lastClr="000000"/>
                </a:solidFill>
                <a:effectLst/>
                <a:uLnTx/>
                <a:uFillTx/>
              </a:endParaRPr>
            </a:p>
            <a:p>
              <a:pPr marL="230188" marR="0" lvl="1" indent="-166688" defTabSz="914400" eaLnBrk="0" fontAlgn="auto" latinLnBrk="0" hangingPunct="0">
                <a:spcBef>
                  <a:spcPts val="0"/>
                </a:spcBef>
                <a:spcAft>
                  <a:spcPts val="200"/>
                </a:spcAft>
                <a:buClr>
                  <a:srgbClr val="009ACC"/>
                </a:buClr>
                <a:buSzTx/>
                <a:buFont typeface="Wingdings" pitchFamily="2" charset="2"/>
                <a:buChar char="§"/>
                <a:tabLst/>
                <a:defRPr/>
              </a:pPr>
              <a:r>
                <a:rPr kumimoji="0" lang="en-US" sz="800" b="0" i="0" u="none" strike="noStrike" kern="0" cap="none" spc="0" normalizeH="0" noProof="0" dirty="0" smtClean="0">
                  <a:ln>
                    <a:noFill/>
                  </a:ln>
                  <a:solidFill>
                    <a:sysClr val="windowText" lastClr="000000"/>
                  </a:solidFill>
                  <a:effectLst/>
                  <a:uLnTx/>
                  <a:uFillTx/>
                </a:rPr>
                <a:t>Development of training artifacts for reuse</a:t>
              </a:r>
              <a:endParaRPr kumimoji="0" lang="en-US" sz="800" b="0" i="0" u="none" strike="noStrike" kern="0" cap="none" spc="0" normalizeH="0" baseline="0" noProof="0" dirty="0" smtClean="0">
                <a:ln>
                  <a:noFill/>
                </a:ln>
                <a:solidFill>
                  <a:sysClr val="windowText" lastClr="000000"/>
                </a:solidFill>
                <a:effectLst/>
                <a:uLnTx/>
                <a:uFillTx/>
              </a:endParaRPr>
            </a:p>
          </p:txBody>
        </p:sp>
        <p:sp>
          <p:nvSpPr>
            <p:cNvPr id="10" name="AutoShape 5"/>
            <p:cNvSpPr>
              <a:spLocks noChangeArrowheads="1"/>
            </p:cNvSpPr>
            <p:nvPr/>
          </p:nvSpPr>
          <p:spPr bwMode="gray">
            <a:xfrm>
              <a:off x="932066" y="5378139"/>
              <a:ext cx="3345072" cy="645204"/>
            </a:xfrm>
            <a:prstGeom prst="homePlate">
              <a:avLst>
                <a:gd name="adj" fmla="val 34298"/>
              </a:avLst>
            </a:prstGeom>
            <a:solidFill>
              <a:schemeClr val="bg1"/>
            </a:solidFill>
            <a:ln w="19050">
              <a:solidFill>
                <a:schemeClr val="bg2">
                  <a:lumMod val="60000"/>
                  <a:lumOff val="40000"/>
                </a:schemeClr>
              </a:solidFill>
              <a:headEnd/>
              <a:tailEnd/>
            </a:ln>
          </p:spPr>
          <p:style>
            <a:lnRef idx="3">
              <a:schemeClr val="lt1"/>
            </a:lnRef>
            <a:fillRef idx="1">
              <a:schemeClr val="accent6"/>
            </a:fillRef>
            <a:effectRef idx="1">
              <a:schemeClr val="accent6"/>
            </a:effectRef>
            <a:fontRef idx="minor">
              <a:schemeClr val="lt1"/>
            </a:fontRef>
          </p:style>
          <p:txBody>
            <a:bodyPr lIns="90000" rIns="0" anchor="ctr"/>
            <a:lstStyle/>
            <a:p>
              <a:pPr marL="114300" marR="0" lvl="0" indent="-114300" eaLnBrk="0" fontAlgn="auto" hangingPunct="0">
                <a:spcBef>
                  <a:spcPts val="0"/>
                </a:spcBef>
                <a:spcAft>
                  <a:spcPts val="200"/>
                </a:spcAft>
                <a:buClr>
                  <a:srgbClr val="009ACC"/>
                </a:buClr>
                <a:buSzTx/>
                <a:buFont typeface="Wingdings" pitchFamily="2" charset="2"/>
                <a:buChar char="§"/>
                <a:tabLst/>
                <a:defRPr/>
              </a:pPr>
              <a:endParaRPr lang="en-US" sz="900" b="1" kern="0" dirty="0" smtClean="0">
                <a:solidFill>
                  <a:sysClr val="windowText" lastClr="000000"/>
                </a:solidFill>
              </a:endParaRPr>
            </a:p>
            <a:p>
              <a:pPr marL="114300" marR="0" lvl="0" indent="-114300" eaLnBrk="0" fontAlgn="auto" hangingPunct="0">
                <a:spcBef>
                  <a:spcPts val="0"/>
                </a:spcBef>
                <a:spcAft>
                  <a:spcPts val="200"/>
                </a:spcAft>
                <a:buClr>
                  <a:srgbClr val="009ACC"/>
                </a:buClr>
                <a:buSzTx/>
                <a:tabLst/>
                <a:defRPr/>
              </a:pPr>
              <a:r>
                <a:rPr lang="en-US" sz="900" b="1" kern="0" dirty="0" smtClean="0">
                  <a:solidFill>
                    <a:sysClr val="windowText" lastClr="000000"/>
                  </a:solidFill>
                </a:rPr>
                <a:t>Mobile BI ASE:</a:t>
              </a:r>
            </a:p>
            <a:p>
              <a:pPr marL="230188" marR="0" lvl="1" indent="-166688" eaLnBrk="0" fontAlgn="auto" hangingPunct="0">
                <a:spcBef>
                  <a:spcPts val="0"/>
                </a:spcBef>
                <a:spcAft>
                  <a:spcPts val="200"/>
                </a:spcAft>
                <a:buClr>
                  <a:srgbClr val="009ACC"/>
                </a:buClr>
                <a:buSzTx/>
                <a:buFont typeface="Wingdings" pitchFamily="2" charset="2"/>
                <a:buChar char="§"/>
                <a:tabLst/>
                <a:defRPr/>
              </a:pPr>
              <a:r>
                <a:rPr lang="en-US" sz="800" kern="0" dirty="0" smtClean="0">
                  <a:solidFill>
                    <a:sysClr val="windowText" lastClr="000000"/>
                  </a:solidFill>
                </a:rPr>
                <a:t>ASE Sessions designed to gain buy-in and consensus on approach for mobile analytics</a:t>
              </a:r>
            </a:p>
            <a:p>
              <a:pPr marL="230188" marR="0" lvl="1" indent="-166688" eaLnBrk="0" fontAlgn="auto" hangingPunct="0">
                <a:spcBef>
                  <a:spcPts val="0"/>
                </a:spcBef>
                <a:spcAft>
                  <a:spcPts val="200"/>
                </a:spcAft>
                <a:buClr>
                  <a:srgbClr val="009ACC"/>
                </a:buClr>
                <a:buSzTx/>
                <a:buFont typeface="Wingdings" pitchFamily="2" charset="2"/>
                <a:buChar char="§"/>
                <a:tabLst/>
                <a:defRPr/>
              </a:pPr>
              <a:r>
                <a:rPr lang="en-US" sz="800" kern="0" dirty="0" smtClean="0">
                  <a:solidFill>
                    <a:sysClr val="windowText" lastClr="000000"/>
                  </a:solidFill>
                </a:rPr>
                <a:t>Understand critical business requirements, prioritize key initiatives and build an enterprise roadmap in 1-2 days</a:t>
              </a:r>
            </a:p>
            <a:p>
              <a:pPr marL="230188" marR="0" lvl="1" indent="-114300" eaLnBrk="0" fontAlgn="auto" hangingPunct="0">
                <a:spcBef>
                  <a:spcPts val="0"/>
                </a:spcBef>
                <a:spcAft>
                  <a:spcPts val="200"/>
                </a:spcAft>
                <a:buClr>
                  <a:srgbClr val="009ACC"/>
                </a:buClr>
                <a:buSzTx/>
                <a:buFont typeface="Wingdings" pitchFamily="2" charset="2"/>
                <a:buChar char="§"/>
                <a:tabLst/>
                <a:defRPr/>
              </a:pPr>
              <a:endParaRPr lang="en-US" sz="800" kern="0" dirty="0" smtClean="0">
                <a:solidFill>
                  <a:sysClr val="windowText" lastClr="000000"/>
                </a:solidFill>
              </a:endParaRPr>
            </a:p>
          </p:txBody>
        </p:sp>
        <p:sp>
          <p:nvSpPr>
            <p:cNvPr id="11" name="AutoShape 8"/>
            <p:cNvSpPr>
              <a:spLocks noChangeArrowheads="1"/>
            </p:cNvSpPr>
            <p:nvPr/>
          </p:nvSpPr>
          <p:spPr bwMode="gray">
            <a:xfrm flipH="1">
              <a:off x="5324835" y="4709661"/>
              <a:ext cx="3343482" cy="615524"/>
            </a:xfrm>
            <a:prstGeom prst="homePlate">
              <a:avLst>
                <a:gd name="adj" fmla="val 34298"/>
              </a:avLst>
            </a:prstGeom>
            <a:solidFill>
              <a:schemeClr val="bg1"/>
            </a:solidFill>
            <a:ln w="19050">
              <a:solidFill>
                <a:schemeClr val="bg2">
                  <a:lumMod val="60000"/>
                  <a:lumOff val="40000"/>
                </a:schemeClr>
              </a:solidFill>
              <a:headEnd/>
              <a:tailEnd/>
            </a:ln>
          </p:spPr>
          <p:style>
            <a:lnRef idx="3">
              <a:schemeClr val="lt1"/>
            </a:lnRef>
            <a:fillRef idx="1">
              <a:schemeClr val="accent6"/>
            </a:fillRef>
            <a:effectRef idx="1">
              <a:schemeClr val="accent6"/>
            </a:effectRef>
            <a:fontRef idx="minor">
              <a:schemeClr val="lt1"/>
            </a:fontRef>
          </p:style>
          <p:txBody>
            <a:bodyPr lIns="90000" rIns="0" anchor="ctr"/>
            <a:lstStyle/>
            <a:p>
              <a:pPr marL="114300" marR="0" lvl="0" indent="-114300" defTabSz="914400" eaLnBrk="0" fontAlgn="auto" latinLnBrk="0" hangingPunct="0">
                <a:spcBef>
                  <a:spcPts val="0"/>
                </a:spcBef>
                <a:spcAft>
                  <a:spcPts val="200"/>
                </a:spcAft>
                <a:buClr>
                  <a:srgbClr val="009ACC"/>
                </a:buClr>
                <a:buSzTx/>
                <a:tabLst/>
                <a:defRPr/>
              </a:pPr>
              <a:r>
                <a:rPr lang="en-US" sz="900" b="1" kern="0" dirty="0" smtClean="0">
                  <a:solidFill>
                    <a:sysClr val="windowText" lastClr="000000"/>
                  </a:solidFill>
                </a:rPr>
                <a:t>	Industry Specific </a:t>
              </a:r>
              <a:r>
                <a:rPr kumimoji="0" lang="en-US" sz="900" b="1" i="0" u="none" strike="noStrike" kern="0" cap="none" spc="0" normalizeH="0" baseline="0" noProof="0" dirty="0" smtClean="0">
                  <a:ln>
                    <a:noFill/>
                  </a:ln>
                  <a:solidFill>
                    <a:sysClr val="windowText" lastClr="000000"/>
                  </a:solidFill>
                  <a:effectLst/>
                  <a:uLnTx/>
                  <a:uFillTx/>
                </a:rPr>
                <a:t>Development:</a:t>
              </a:r>
            </a:p>
            <a:p>
              <a:pPr marL="230188" marR="0" lvl="1" indent="-166688" defTabSz="914400" eaLnBrk="0" fontAlgn="auto" latinLnBrk="0" hangingPunct="0">
                <a:spcBef>
                  <a:spcPts val="0"/>
                </a:spcBef>
                <a:spcAft>
                  <a:spcPts val="200"/>
                </a:spcAft>
                <a:buClr>
                  <a:srgbClr val="009ACC"/>
                </a:buClr>
                <a:buSzTx/>
                <a:buFont typeface="Wingdings" pitchFamily="2" charset="2"/>
                <a:buChar char="§"/>
                <a:tabLst/>
                <a:defRPr/>
              </a:pPr>
              <a:r>
                <a:rPr kumimoji="0" lang="en-US" sz="800" b="0" i="0" u="none" strike="noStrike" kern="0" cap="none" spc="0" normalizeH="0" baseline="0" noProof="0" dirty="0" smtClean="0">
                  <a:ln>
                    <a:noFill/>
                  </a:ln>
                  <a:solidFill>
                    <a:sysClr val="windowText" lastClr="000000"/>
                  </a:solidFill>
                  <a:effectLst/>
                  <a:uLnTx/>
                  <a:uFillTx/>
                </a:rPr>
                <a:t>Design, Development</a:t>
              </a:r>
              <a:r>
                <a:rPr kumimoji="0" lang="en-US" sz="800" b="0" i="0" u="none" strike="noStrike" kern="0" cap="none" spc="0" normalizeH="0" noProof="0" dirty="0" smtClean="0">
                  <a:ln>
                    <a:noFill/>
                  </a:ln>
                  <a:solidFill>
                    <a:sysClr val="windowText" lastClr="000000"/>
                  </a:solidFill>
                  <a:effectLst/>
                  <a:uLnTx/>
                  <a:uFillTx/>
                </a:rPr>
                <a:t> and Deployment of mobile BI dashboards/reports focused on particular industry KPI’s</a:t>
              </a:r>
            </a:p>
            <a:p>
              <a:pPr marL="230188" marR="0" lvl="1" indent="-166688" defTabSz="914400" eaLnBrk="0" fontAlgn="auto" latinLnBrk="0" hangingPunct="0">
                <a:spcBef>
                  <a:spcPts val="0"/>
                </a:spcBef>
                <a:spcAft>
                  <a:spcPts val="200"/>
                </a:spcAft>
                <a:buClr>
                  <a:srgbClr val="009ACC"/>
                </a:buClr>
                <a:buSzTx/>
                <a:buFont typeface="Wingdings" pitchFamily="2" charset="2"/>
                <a:buChar char="§"/>
                <a:tabLst/>
                <a:defRPr/>
              </a:pPr>
              <a:r>
                <a:rPr lang="en-US" sz="800" kern="0" noProof="0" dirty="0" smtClean="0">
                  <a:solidFill>
                    <a:sysClr val="windowText" lastClr="000000"/>
                  </a:solidFill>
                </a:rPr>
                <a:t>Utilize industry SME’s to discuss what other organizations are doing in the mobile space</a:t>
              </a:r>
              <a:endParaRPr kumimoji="0" lang="en-US" sz="800" b="0" i="0" u="none" strike="noStrike" kern="0" cap="none" spc="0" normalizeH="0" baseline="0" noProof="0" dirty="0" smtClean="0">
                <a:ln>
                  <a:noFill/>
                </a:ln>
                <a:solidFill>
                  <a:sysClr val="windowText" lastClr="000000"/>
                </a:solidFill>
                <a:effectLst/>
                <a:uLnTx/>
                <a:uFillTx/>
              </a:endParaRPr>
            </a:p>
          </p:txBody>
        </p:sp>
        <p:pic>
          <p:nvPicPr>
            <p:cNvPr id="34"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261586" y="4193244"/>
              <a:ext cx="1041179" cy="1486996"/>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solidFill>
                  <a:srgbClr val="00B050"/>
                </a:solidFill>
              </a:rPr>
              <a:t>Intelligent COMPLETE Solutions</a:t>
            </a:r>
            <a:endParaRPr lang="en-US" dirty="0">
              <a:solidFill>
                <a:srgbClr val="00B050"/>
              </a:solidFill>
            </a:endParaRPr>
          </a:p>
        </p:txBody>
      </p:sp>
      <p:sp>
        <p:nvSpPr>
          <p:cNvPr id="38" name="Text Placeholder 37"/>
          <p:cNvSpPr>
            <a:spLocks noGrp="1"/>
          </p:cNvSpPr>
          <p:nvPr>
            <p:ph type="body" sz="quarter" idx="10"/>
          </p:nvPr>
        </p:nvSpPr>
        <p:spPr>
          <a:xfrm>
            <a:off x="247837" y="1446710"/>
            <a:ext cx="8191784" cy="3067506"/>
          </a:xfrm>
        </p:spPr>
        <p:txBody>
          <a:bodyPr/>
          <a:lstStyle/>
          <a:p>
            <a:pPr marL="174625" lvl="0" indent="-174625" eaLnBrk="1" hangingPunct="1">
              <a:buClr>
                <a:srgbClr val="009ACC"/>
              </a:buClr>
              <a:buFont typeface="Wingdings" pitchFamily="2" charset="2"/>
              <a:buChar char="§"/>
              <a:defRPr/>
            </a:pPr>
            <a:r>
              <a:rPr lang="en-US" sz="1200" b="0" kern="0" dirty="0" smtClean="0"/>
              <a:t>Capgemini </a:t>
            </a:r>
            <a:r>
              <a:rPr lang="en-US" sz="1200" b="0" kern="0" dirty="0"/>
              <a:t>COMPLETE </a:t>
            </a:r>
            <a:r>
              <a:rPr lang="en-US" sz="1200" b="0" kern="0" dirty="0">
                <a:solidFill>
                  <a:sysClr val="windowText" lastClr="000000"/>
                </a:solidFill>
              </a:rPr>
              <a:t>is an </a:t>
            </a:r>
            <a:r>
              <a:rPr lang="en-US" sz="1200" kern="0" dirty="0">
                <a:solidFill>
                  <a:schemeClr val="accent5"/>
                </a:solidFill>
              </a:rPr>
              <a:t>enterprise ready framework and intelligent platform that </a:t>
            </a:r>
            <a:r>
              <a:rPr lang="en-US" sz="1200" kern="0" dirty="0" smtClean="0">
                <a:solidFill>
                  <a:schemeClr val="accent5"/>
                </a:solidFill>
              </a:rPr>
              <a:t>integrates </a:t>
            </a:r>
            <a:r>
              <a:rPr lang="en-US" sz="1200" kern="0" dirty="0">
                <a:solidFill>
                  <a:schemeClr val="accent5"/>
                </a:solidFill>
              </a:rPr>
              <a:t>and supports applications in the Cloud</a:t>
            </a:r>
            <a:r>
              <a:rPr lang="en-US" sz="1200" b="0" kern="0" dirty="0">
                <a:solidFill>
                  <a:sysClr val="windowText" lastClr="000000"/>
                </a:solidFill>
              </a:rPr>
              <a:t>. Leveraging the power of Amazon Web Services (AWS), COMPLETE “abstracts” the complexity of multiple Cloud and non-Cloud infrastructures and  </a:t>
            </a:r>
            <a:r>
              <a:rPr lang="en-US" sz="1200" kern="0" dirty="0">
                <a:solidFill>
                  <a:schemeClr val="accent5"/>
                </a:solidFill>
              </a:rPr>
              <a:t>presents to the enterprise the same look and feel as if the </a:t>
            </a:r>
            <a:r>
              <a:rPr lang="en-US" sz="1200" kern="0" dirty="0" smtClean="0">
                <a:solidFill>
                  <a:schemeClr val="accent5"/>
                </a:solidFill>
              </a:rPr>
              <a:t>Oracle ecosystem </a:t>
            </a:r>
            <a:r>
              <a:rPr lang="en-US" sz="1200" kern="0" dirty="0">
                <a:solidFill>
                  <a:schemeClr val="accent5"/>
                </a:solidFill>
              </a:rPr>
              <a:t>was </a:t>
            </a:r>
            <a:r>
              <a:rPr lang="en-US" sz="1200" kern="0" dirty="0" smtClean="0">
                <a:solidFill>
                  <a:schemeClr val="accent5"/>
                </a:solidFill>
              </a:rPr>
              <a:t>running </a:t>
            </a:r>
            <a:r>
              <a:rPr lang="en-US" sz="1200" kern="0" dirty="0">
                <a:solidFill>
                  <a:schemeClr val="accent5"/>
                </a:solidFill>
              </a:rPr>
              <a:t>in </a:t>
            </a:r>
            <a:r>
              <a:rPr lang="en-US" sz="1200" i="1" kern="0" dirty="0">
                <a:solidFill>
                  <a:schemeClr val="accent5"/>
                </a:solidFill>
              </a:rPr>
              <a:t>their</a:t>
            </a:r>
            <a:r>
              <a:rPr lang="en-US" sz="1200" kern="0" dirty="0">
                <a:solidFill>
                  <a:schemeClr val="accent5"/>
                </a:solidFill>
              </a:rPr>
              <a:t> datacenter</a:t>
            </a:r>
            <a:r>
              <a:rPr lang="en-US" sz="1200" b="0" kern="0" dirty="0">
                <a:solidFill>
                  <a:sysClr val="windowText" lastClr="000000"/>
                </a:solidFill>
              </a:rPr>
              <a:t>. </a:t>
            </a:r>
          </a:p>
          <a:p>
            <a:pPr marL="174625" lvl="0" indent="-174625" eaLnBrk="1" hangingPunct="1">
              <a:spcAft>
                <a:spcPts val="400"/>
              </a:spcAft>
              <a:buClr>
                <a:srgbClr val="009ACC"/>
              </a:buClr>
              <a:buFont typeface="Wingdings" pitchFamily="2" charset="2"/>
              <a:buChar char="§"/>
              <a:defRPr/>
            </a:pPr>
            <a:r>
              <a:rPr lang="en-US" sz="1200" b="0" kern="0" dirty="0">
                <a:solidFill>
                  <a:sysClr val="windowText" lastClr="000000"/>
                </a:solidFill>
              </a:rPr>
              <a:t>COMPLETE includes everything needed:</a:t>
            </a:r>
            <a:endParaRPr lang="en-US" sz="1400" b="0" kern="0" dirty="0">
              <a:solidFill>
                <a:sysClr val="windowText" lastClr="000000"/>
              </a:solidFill>
            </a:endParaRPr>
          </a:p>
          <a:p>
            <a:pPr marL="461963" lvl="1" indent="-230188" eaLnBrk="1" hangingPunct="1">
              <a:spcAft>
                <a:spcPts val="400"/>
              </a:spcAft>
              <a:buClr>
                <a:srgbClr val="009ACC"/>
              </a:buClr>
              <a:buFont typeface="Arial" pitchFamily="34" charset="0"/>
              <a:buChar char="−"/>
              <a:defRPr/>
            </a:pPr>
            <a:r>
              <a:rPr lang="en-US" sz="1100" b="1" kern="0" dirty="0">
                <a:solidFill>
                  <a:sysClr val="windowText" lastClr="000000"/>
                </a:solidFill>
              </a:rPr>
              <a:t>Infrastructure, management, Cloud orchestration, </a:t>
            </a:r>
            <a:br>
              <a:rPr lang="en-US" sz="1100" b="1" kern="0" dirty="0">
                <a:solidFill>
                  <a:sysClr val="windowText" lastClr="000000"/>
                </a:solidFill>
              </a:rPr>
            </a:br>
            <a:r>
              <a:rPr lang="en-US" sz="1100" b="1" kern="0" dirty="0">
                <a:solidFill>
                  <a:sysClr val="windowText" lastClr="000000"/>
                </a:solidFill>
              </a:rPr>
              <a:t>support, consolidated billing, and maintenance </a:t>
            </a:r>
            <a:r>
              <a:rPr lang="en-US" sz="1100" kern="0" dirty="0">
                <a:solidFill>
                  <a:sysClr val="windowText" lastClr="000000"/>
                </a:solidFill>
              </a:rPr>
              <a:t>-  </a:t>
            </a:r>
            <a:br>
              <a:rPr lang="en-US" sz="1100" kern="0" dirty="0">
                <a:solidFill>
                  <a:sysClr val="windowText" lastClr="000000"/>
                </a:solidFill>
              </a:rPr>
            </a:br>
            <a:r>
              <a:rPr lang="en-US" sz="1100" kern="0" dirty="0">
                <a:solidFill>
                  <a:sysClr val="windowText" lastClr="000000"/>
                </a:solidFill>
              </a:rPr>
              <a:t>for running your </a:t>
            </a:r>
            <a:r>
              <a:rPr lang="en-US" sz="1100" kern="0" dirty="0" smtClean="0">
                <a:solidFill>
                  <a:sysClr val="windowText" lastClr="000000"/>
                </a:solidFill>
              </a:rPr>
              <a:t>Oracle ecosystem </a:t>
            </a:r>
            <a:r>
              <a:rPr lang="en-US" sz="1100" kern="0" dirty="0">
                <a:solidFill>
                  <a:sysClr val="windowText" lastClr="000000"/>
                </a:solidFill>
              </a:rPr>
              <a:t>on a Cloud or </a:t>
            </a:r>
            <a:r>
              <a:rPr lang="en-US" sz="1100" kern="0" dirty="0" smtClean="0">
                <a:solidFill>
                  <a:sysClr val="windowText" lastClr="000000"/>
                </a:solidFill>
              </a:rPr>
              <a:t> multiple </a:t>
            </a:r>
            <a:br>
              <a:rPr lang="en-US" sz="1100" kern="0" dirty="0" smtClean="0">
                <a:solidFill>
                  <a:sysClr val="windowText" lastClr="000000"/>
                </a:solidFill>
              </a:rPr>
            </a:br>
            <a:r>
              <a:rPr lang="en-US" sz="1100" kern="0" dirty="0" smtClean="0">
                <a:solidFill>
                  <a:sysClr val="windowText" lastClr="000000"/>
                </a:solidFill>
              </a:rPr>
              <a:t>Cloud </a:t>
            </a:r>
            <a:r>
              <a:rPr lang="en-US" sz="1100" kern="0" dirty="0">
                <a:solidFill>
                  <a:sysClr val="windowText" lastClr="000000"/>
                </a:solidFill>
              </a:rPr>
              <a:t>environments.</a:t>
            </a:r>
          </a:p>
          <a:p>
            <a:pPr marL="461963" lvl="1" indent="-230188" eaLnBrk="1" hangingPunct="1">
              <a:spcAft>
                <a:spcPts val="400"/>
              </a:spcAft>
              <a:buClr>
                <a:srgbClr val="009ACC"/>
              </a:buClr>
              <a:buFont typeface="Arial" pitchFamily="34" charset="0"/>
              <a:buChar char="−"/>
              <a:defRPr/>
            </a:pPr>
            <a:r>
              <a:rPr lang="en-US" sz="1100" b="1" kern="0" dirty="0">
                <a:solidFill>
                  <a:sysClr val="windowText" lastClr="000000"/>
                </a:solidFill>
              </a:rPr>
              <a:t>Cost-effective platform </a:t>
            </a:r>
            <a:r>
              <a:rPr lang="en-US" sz="1100" kern="0" dirty="0" smtClean="0">
                <a:solidFill>
                  <a:sysClr val="windowText" lastClr="000000"/>
                </a:solidFill>
              </a:rPr>
              <a:t>with </a:t>
            </a:r>
            <a:r>
              <a:rPr lang="en-US" sz="1100" kern="0" dirty="0">
                <a:solidFill>
                  <a:sysClr val="windowText" lastClr="000000"/>
                </a:solidFill>
              </a:rPr>
              <a:t>a consumption  </a:t>
            </a:r>
            <a:r>
              <a:rPr lang="en-US" sz="1100" kern="0" dirty="0" smtClean="0">
                <a:solidFill>
                  <a:sysClr val="windowText" lastClr="000000"/>
                </a:solidFill>
              </a:rPr>
              <a:t>based</a:t>
            </a:r>
            <a:r>
              <a:rPr lang="en-US" sz="1100" kern="0" dirty="0">
                <a:solidFill>
                  <a:sysClr val="windowText" lastClr="000000"/>
                </a:solidFill>
              </a:rPr>
              <a:t>, </a:t>
            </a:r>
            <a:r>
              <a:rPr lang="en-US" sz="1100" kern="0" dirty="0" smtClean="0">
                <a:solidFill>
                  <a:sysClr val="windowText" lastClr="000000"/>
                </a:solidFill>
              </a:rPr>
              <a:t/>
            </a:r>
            <a:br>
              <a:rPr lang="en-US" sz="1100" kern="0" dirty="0" smtClean="0">
                <a:solidFill>
                  <a:sysClr val="windowText" lastClr="000000"/>
                </a:solidFill>
              </a:rPr>
            </a:br>
            <a:r>
              <a:rPr lang="en-US" sz="1100" kern="0" dirty="0" smtClean="0">
                <a:solidFill>
                  <a:sysClr val="windowText" lastClr="000000"/>
                </a:solidFill>
              </a:rPr>
              <a:t>pay </a:t>
            </a:r>
            <a:r>
              <a:rPr lang="en-US" sz="1100" kern="0" dirty="0">
                <a:solidFill>
                  <a:sysClr val="windowText" lastClr="000000"/>
                </a:solidFill>
              </a:rPr>
              <a:t>as you go model.</a:t>
            </a:r>
          </a:p>
          <a:p>
            <a:pPr marL="461963" lvl="1" indent="-230188" eaLnBrk="1" hangingPunct="1">
              <a:spcAft>
                <a:spcPts val="400"/>
              </a:spcAft>
              <a:buClr>
                <a:srgbClr val="009ACC"/>
              </a:buClr>
              <a:buFont typeface="Arial" pitchFamily="34" charset="0"/>
              <a:buChar char="−"/>
              <a:defRPr/>
            </a:pPr>
            <a:r>
              <a:rPr lang="en-US" sz="1100" b="1" kern="0" dirty="0">
                <a:solidFill>
                  <a:sysClr val="windowText" lastClr="000000"/>
                </a:solidFill>
              </a:rPr>
              <a:t>Ability to run multiple </a:t>
            </a:r>
            <a:r>
              <a:rPr lang="en-US" sz="1100" b="1" kern="0" dirty="0" smtClean="0">
                <a:solidFill>
                  <a:sysClr val="windowText" lastClr="000000"/>
                </a:solidFill>
              </a:rPr>
              <a:t>Oracle applications </a:t>
            </a:r>
            <a:r>
              <a:rPr lang="en-US" sz="1100" kern="0" dirty="0">
                <a:solidFill>
                  <a:sysClr val="windowText" lastClr="000000"/>
                </a:solidFill>
              </a:rPr>
              <a:t>in a </a:t>
            </a:r>
            <a:r>
              <a:rPr lang="en-US" sz="1100" kern="0" dirty="0" smtClean="0">
                <a:solidFill>
                  <a:sysClr val="windowText" lastClr="000000"/>
                </a:solidFill>
              </a:rPr>
              <a:t/>
            </a:r>
            <a:br>
              <a:rPr lang="en-US" sz="1100" kern="0" dirty="0" smtClean="0">
                <a:solidFill>
                  <a:sysClr val="windowText" lastClr="000000"/>
                </a:solidFill>
              </a:rPr>
            </a:br>
            <a:r>
              <a:rPr lang="en-US" sz="1100" kern="0" dirty="0" smtClean="0">
                <a:solidFill>
                  <a:sysClr val="windowText" lastClr="000000"/>
                </a:solidFill>
              </a:rPr>
              <a:t>consolidated  platform </a:t>
            </a:r>
            <a:r>
              <a:rPr lang="en-US" sz="1100" kern="0" dirty="0">
                <a:solidFill>
                  <a:sysClr val="windowText" lastClr="000000"/>
                </a:solidFill>
              </a:rPr>
              <a:t>with built-in Cloud </a:t>
            </a:r>
            <a:r>
              <a:rPr lang="en-US" sz="1100" kern="0" dirty="0" smtClean="0">
                <a:solidFill>
                  <a:sysClr val="windowText" lastClr="000000"/>
                </a:solidFill>
              </a:rPr>
              <a:t> intelligence.</a:t>
            </a:r>
          </a:p>
          <a:p>
            <a:pPr marL="454025" lvl="1" indent="-230188" eaLnBrk="1" hangingPunct="1">
              <a:spcAft>
                <a:spcPts val="400"/>
              </a:spcAft>
              <a:buClr>
                <a:srgbClr val="009ACC"/>
              </a:buClr>
              <a:buFont typeface="Arial" pitchFamily="34" charset="0"/>
              <a:buChar char="−"/>
              <a:defRPr/>
            </a:pPr>
            <a:r>
              <a:rPr lang="en-US" sz="1100" b="1" kern="0" dirty="0" smtClean="0">
                <a:solidFill>
                  <a:sysClr val="windowText" lastClr="000000"/>
                </a:solidFill>
              </a:rPr>
              <a:t>Maximum flexibility </a:t>
            </a:r>
            <a:r>
              <a:rPr lang="en-US" sz="1100" kern="0" dirty="0" smtClean="0">
                <a:solidFill>
                  <a:sysClr val="windowText" lastClr="000000"/>
                </a:solidFill>
              </a:rPr>
              <a:t>including the ability to expand </a:t>
            </a:r>
            <a:br>
              <a:rPr lang="en-US" sz="1100" kern="0" dirty="0" smtClean="0">
                <a:solidFill>
                  <a:sysClr val="windowText" lastClr="000000"/>
                </a:solidFill>
              </a:rPr>
            </a:br>
            <a:r>
              <a:rPr lang="en-US" sz="1100" kern="0" dirty="0" smtClean="0">
                <a:solidFill>
                  <a:sysClr val="windowText" lastClr="000000"/>
                </a:solidFill>
              </a:rPr>
              <a:t>and contract, leveraging its Cloud abstraction and aggregation</a:t>
            </a:r>
            <a:br>
              <a:rPr lang="en-US" sz="1100" kern="0" dirty="0" smtClean="0">
                <a:solidFill>
                  <a:sysClr val="windowText" lastClr="000000"/>
                </a:solidFill>
              </a:rPr>
            </a:br>
            <a:r>
              <a:rPr lang="en-US" sz="1100" kern="0" dirty="0" smtClean="0">
                <a:solidFill>
                  <a:sysClr val="windowText" lastClr="000000"/>
                </a:solidFill>
              </a:rPr>
              <a:t>(Hybrid Cloud) abilities. </a:t>
            </a:r>
          </a:p>
        </p:txBody>
      </p:sp>
      <p:grpSp>
        <p:nvGrpSpPr>
          <p:cNvPr id="3" name="Group 5"/>
          <p:cNvGrpSpPr/>
          <p:nvPr/>
        </p:nvGrpSpPr>
        <p:grpSpPr>
          <a:xfrm>
            <a:off x="7410212" y="25263"/>
            <a:ext cx="1708171" cy="941938"/>
            <a:chOff x="18735663" y="6853334"/>
            <a:chExt cx="2855844" cy="1574800"/>
          </a:xfrm>
        </p:grpSpPr>
        <p:sp>
          <p:nvSpPr>
            <p:cNvPr id="7" name="Oval 13"/>
            <p:cNvSpPr>
              <a:spLocks noChangeArrowheads="1"/>
            </p:cNvSpPr>
            <p:nvPr>
              <p:custDataLst>
                <p:tags r:id="rId1"/>
              </p:custDataLst>
            </p:nvPr>
          </p:nvSpPr>
          <p:spPr bwMode="gray">
            <a:xfrm>
              <a:off x="18735663" y="6853334"/>
              <a:ext cx="2855844" cy="1574800"/>
            </a:xfrm>
            <a:prstGeom prst="ellipse">
              <a:avLst/>
            </a:prstGeom>
            <a:solidFill>
              <a:schemeClr val="accent2"/>
            </a:solidFill>
            <a:ln>
              <a:solidFill>
                <a:schemeClr val="accent2"/>
              </a:solidFill>
              <a:headEnd/>
              <a:tailEnd/>
            </a:ln>
          </p:spPr>
          <p:style>
            <a:lnRef idx="1">
              <a:schemeClr val="accent1"/>
            </a:lnRef>
            <a:fillRef idx="3">
              <a:schemeClr val="accent1"/>
            </a:fillRef>
            <a:effectRef idx="2">
              <a:schemeClr val="accent1"/>
            </a:effectRef>
            <a:fontRef idx="minor">
              <a:schemeClr val="lt1"/>
            </a:fontRef>
          </p:style>
          <p:txBody>
            <a:bodyPr wrap="none" lIns="90000" tIns="46800" rIns="90000" bIns="46800" anchor="ctr"/>
            <a:lstStyle/>
            <a:p>
              <a:pPr algn="ctr">
                <a:lnSpc>
                  <a:spcPct val="90000"/>
                </a:lnSpc>
              </a:pPr>
              <a:endParaRPr lang="de-DE" sz="1000" b="1" dirty="0">
                <a:solidFill>
                  <a:prstClr val="white"/>
                </a:solidFill>
              </a:endParaRPr>
            </a:p>
            <a:p>
              <a:pPr algn="ctr">
                <a:lnSpc>
                  <a:spcPct val="90000"/>
                </a:lnSpc>
              </a:pPr>
              <a:endParaRPr lang="de-DE" sz="1000" b="1" dirty="0">
                <a:solidFill>
                  <a:prstClr val="white"/>
                </a:solidFill>
              </a:endParaRPr>
            </a:p>
            <a:p>
              <a:pPr algn="ctr">
                <a:lnSpc>
                  <a:spcPct val="90000"/>
                </a:lnSpc>
              </a:pPr>
              <a:r>
                <a:rPr lang="de-DE" sz="1800" b="1" dirty="0" smtClean="0">
                  <a:solidFill>
                    <a:prstClr val="white"/>
                  </a:solidFill>
                </a:rPr>
                <a:t>Capgemini</a:t>
              </a:r>
              <a:endParaRPr lang="de-DE" sz="1800" b="1" dirty="0">
                <a:solidFill>
                  <a:prstClr val="white"/>
                </a:solidFill>
              </a:endParaRPr>
            </a:p>
            <a:p>
              <a:pPr algn="ctr">
                <a:lnSpc>
                  <a:spcPct val="90000"/>
                </a:lnSpc>
              </a:pPr>
              <a:r>
                <a:rPr lang="de-DE" sz="1050" b="1" dirty="0">
                  <a:solidFill>
                    <a:prstClr val="white"/>
                  </a:solidFill>
                </a:rPr>
                <a:t>COMPLETE Platform</a:t>
              </a:r>
            </a:p>
          </p:txBody>
        </p:sp>
        <p:grpSp>
          <p:nvGrpSpPr>
            <p:cNvPr id="4" name="Group 63"/>
            <p:cNvGrpSpPr/>
            <p:nvPr/>
          </p:nvGrpSpPr>
          <p:grpSpPr>
            <a:xfrm>
              <a:off x="19507588" y="6946060"/>
              <a:ext cx="1169540" cy="678297"/>
              <a:chOff x="9332913" y="-377825"/>
              <a:chExt cx="9501187" cy="4257675"/>
            </a:xfrm>
          </p:grpSpPr>
          <p:sp>
            <p:nvSpPr>
              <p:cNvPr id="9" name="Freeform 6"/>
              <p:cNvSpPr>
                <a:spLocks/>
              </p:cNvSpPr>
              <p:nvPr/>
            </p:nvSpPr>
            <p:spPr bwMode="auto">
              <a:xfrm>
                <a:off x="9332913" y="-377825"/>
                <a:ext cx="9501187" cy="4257675"/>
              </a:xfrm>
              <a:custGeom>
                <a:avLst/>
                <a:gdLst/>
                <a:ahLst/>
                <a:cxnLst>
                  <a:cxn ang="0">
                    <a:pos x="5443" y="887"/>
                  </a:cxn>
                  <a:cxn ang="0">
                    <a:pos x="5204" y="644"/>
                  </a:cxn>
                  <a:cxn ang="0">
                    <a:pos x="4857" y="474"/>
                  </a:cxn>
                  <a:cxn ang="0">
                    <a:pos x="4437" y="396"/>
                  </a:cxn>
                  <a:cxn ang="0">
                    <a:pos x="4171" y="398"/>
                  </a:cxn>
                  <a:cxn ang="0">
                    <a:pos x="3969" y="427"/>
                  </a:cxn>
                  <a:cxn ang="0">
                    <a:pos x="3765" y="295"/>
                  </a:cxn>
                  <a:cxn ang="0">
                    <a:pos x="3519" y="145"/>
                  </a:cxn>
                  <a:cxn ang="0">
                    <a:pos x="3229" y="47"/>
                  </a:cxn>
                  <a:cxn ang="0">
                    <a:pos x="2913" y="2"/>
                  </a:cxn>
                  <a:cxn ang="0">
                    <a:pos x="2569" y="20"/>
                  </a:cxn>
                  <a:cxn ang="0">
                    <a:pos x="2241" y="105"/>
                  </a:cxn>
                  <a:cxn ang="0">
                    <a:pos x="1957" y="250"/>
                  </a:cxn>
                  <a:cxn ang="0">
                    <a:pos x="1729" y="449"/>
                  </a:cxn>
                  <a:cxn ang="0">
                    <a:pos x="1406" y="532"/>
                  </a:cxn>
                  <a:cxn ang="0">
                    <a:pos x="1072" y="632"/>
                  </a:cxn>
                  <a:cxn ang="0">
                    <a:pos x="799" y="798"/>
                  </a:cxn>
                  <a:cxn ang="0">
                    <a:pos x="613" y="1012"/>
                  </a:cxn>
                  <a:cxn ang="0">
                    <a:pos x="400" y="1131"/>
                  </a:cxn>
                  <a:cxn ang="0">
                    <a:pos x="201" y="1249"/>
                  </a:cxn>
                  <a:cxn ang="0">
                    <a:pos x="65" y="1403"/>
                  </a:cxn>
                  <a:cxn ang="0">
                    <a:pos x="3" y="1587"/>
                  </a:cxn>
                  <a:cxn ang="0">
                    <a:pos x="33" y="1803"/>
                  </a:cxn>
                  <a:cxn ang="0">
                    <a:pos x="175" y="2000"/>
                  </a:cxn>
                  <a:cxn ang="0">
                    <a:pos x="320" y="2103"/>
                  </a:cxn>
                  <a:cxn ang="0">
                    <a:pos x="459" y="2165"/>
                  </a:cxn>
                  <a:cxn ang="0">
                    <a:pos x="613" y="2208"/>
                  </a:cxn>
                  <a:cxn ang="0">
                    <a:pos x="776" y="2226"/>
                  </a:cxn>
                  <a:cxn ang="0">
                    <a:pos x="915" y="2221"/>
                  </a:cxn>
                  <a:cxn ang="0">
                    <a:pos x="1042" y="2201"/>
                  </a:cxn>
                  <a:cxn ang="0">
                    <a:pos x="1184" y="2259"/>
                  </a:cxn>
                  <a:cxn ang="0">
                    <a:pos x="1350" y="2326"/>
                  </a:cxn>
                  <a:cxn ang="0">
                    <a:pos x="1530" y="2371"/>
                  </a:cxn>
                  <a:cxn ang="0">
                    <a:pos x="1726" y="2391"/>
                  </a:cxn>
                  <a:cxn ang="0">
                    <a:pos x="1859" y="2389"/>
                  </a:cxn>
                  <a:cxn ang="0">
                    <a:pos x="1971" y="2378"/>
                  </a:cxn>
                  <a:cxn ang="0">
                    <a:pos x="2176" y="2474"/>
                  </a:cxn>
                  <a:cxn ang="0">
                    <a:pos x="2451" y="2579"/>
                  </a:cxn>
                  <a:cxn ang="0">
                    <a:pos x="2759" y="2648"/>
                  </a:cxn>
                  <a:cxn ang="0">
                    <a:pos x="3087" y="2679"/>
                  </a:cxn>
                  <a:cxn ang="0">
                    <a:pos x="3463" y="2666"/>
                  </a:cxn>
                  <a:cxn ang="0">
                    <a:pos x="3830" y="2597"/>
                  </a:cxn>
                  <a:cxn ang="0">
                    <a:pos x="4153" y="2478"/>
                  </a:cxn>
                  <a:cxn ang="0">
                    <a:pos x="4416" y="2317"/>
                  </a:cxn>
                  <a:cxn ang="0">
                    <a:pos x="4615" y="2297"/>
                  </a:cxn>
                  <a:cxn ang="0">
                    <a:pos x="4816" y="2313"/>
                  </a:cxn>
                  <a:cxn ang="0">
                    <a:pos x="5056" y="2304"/>
                  </a:cxn>
                  <a:cxn ang="0">
                    <a:pos x="5295" y="2261"/>
                  </a:cxn>
                  <a:cxn ang="0">
                    <a:pos x="5514" y="2190"/>
                  </a:cxn>
                  <a:cxn ang="0">
                    <a:pos x="5701" y="2089"/>
                  </a:cxn>
                  <a:cxn ang="0">
                    <a:pos x="5890" y="1917"/>
                  </a:cxn>
                  <a:cxn ang="0">
                    <a:pos x="5982" y="1701"/>
                  </a:cxn>
                  <a:cxn ang="0">
                    <a:pos x="5917" y="1412"/>
                  </a:cxn>
                  <a:cxn ang="0">
                    <a:pos x="5639" y="1155"/>
                  </a:cxn>
                </a:cxnLst>
                <a:rect l="0" t="0" r="r" b="b"/>
                <a:pathLst>
                  <a:path w="5985" h="2682">
                    <a:moveTo>
                      <a:pt x="5538" y="1106"/>
                    </a:moveTo>
                    <a:lnTo>
                      <a:pt x="5517" y="1030"/>
                    </a:lnTo>
                    <a:lnTo>
                      <a:pt x="5485" y="956"/>
                    </a:lnTo>
                    <a:lnTo>
                      <a:pt x="5443" y="887"/>
                    </a:lnTo>
                    <a:lnTo>
                      <a:pt x="5396" y="820"/>
                    </a:lnTo>
                    <a:lnTo>
                      <a:pt x="5340" y="758"/>
                    </a:lnTo>
                    <a:lnTo>
                      <a:pt x="5275" y="699"/>
                    </a:lnTo>
                    <a:lnTo>
                      <a:pt x="5204" y="644"/>
                    </a:lnTo>
                    <a:lnTo>
                      <a:pt x="5127" y="594"/>
                    </a:lnTo>
                    <a:lnTo>
                      <a:pt x="5041" y="550"/>
                    </a:lnTo>
                    <a:lnTo>
                      <a:pt x="4952" y="510"/>
                    </a:lnTo>
                    <a:lnTo>
                      <a:pt x="4857" y="474"/>
                    </a:lnTo>
                    <a:lnTo>
                      <a:pt x="4760" y="445"/>
                    </a:lnTo>
                    <a:lnTo>
                      <a:pt x="4656" y="422"/>
                    </a:lnTo>
                    <a:lnTo>
                      <a:pt x="4546" y="404"/>
                    </a:lnTo>
                    <a:lnTo>
                      <a:pt x="4437" y="396"/>
                    </a:lnTo>
                    <a:lnTo>
                      <a:pt x="4324" y="391"/>
                    </a:lnTo>
                    <a:lnTo>
                      <a:pt x="4271" y="391"/>
                    </a:lnTo>
                    <a:lnTo>
                      <a:pt x="4221" y="393"/>
                    </a:lnTo>
                    <a:lnTo>
                      <a:pt x="4171" y="398"/>
                    </a:lnTo>
                    <a:lnTo>
                      <a:pt x="4117" y="402"/>
                    </a:lnTo>
                    <a:lnTo>
                      <a:pt x="4067" y="409"/>
                    </a:lnTo>
                    <a:lnTo>
                      <a:pt x="4017" y="418"/>
                    </a:lnTo>
                    <a:lnTo>
                      <a:pt x="3969" y="427"/>
                    </a:lnTo>
                    <a:lnTo>
                      <a:pt x="3919" y="438"/>
                    </a:lnTo>
                    <a:lnTo>
                      <a:pt x="3872" y="389"/>
                    </a:lnTo>
                    <a:lnTo>
                      <a:pt x="3821" y="340"/>
                    </a:lnTo>
                    <a:lnTo>
                      <a:pt x="3765" y="295"/>
                    </a:lnTo>
                    <a:lnTo>
                      <a:pt x="3709" y="253"/>
                    </a:lnTo>
                    <a:lnTo>
                      <a:pt x="3650" y="215"/>
                    </a:lnTo>
                    <a:lnTo>
                      <a:pt x="3585" y="179"/>
                    </a:lnTo>
                    <a:lnTo>
                      <a:pt x="3519" y="145"/>
                    </a:lnTo>
                    <a:lnTo>
                      <a:pt x="3451" y="116"/>
                    </a:lnTo>
                    <a:lnTo>
                      <a:pt x="3377" y="89"/>
                    </a:lnTo>
                    <a:lnTo>
                      <a:pt x="3306" y="67"/>
                    </a:lnTo>
                    <a:lnTo>
                      <a:pt x="3229" y="47"/>
                    </a:lnTo>
                    <a:lnTo>
                      <a:pt x="3152" y="29"/>
                    </a:lnTo>
                    <a:lnTo>
                      <a:pt x="3075" y="18"/>
                    </a:lnTo>
                    <a:lnTo>
                      <a:pt x="2995" y="7"/>
                    </a:lnTo>
                    <a:lnTo>
                      <a:pt x="2913" y="2"/>
                    </a:lnTo>
                    <a:lnTo>
                      <a:pt x="2830" y="0"/>
                    </a:lnTo>
                    <a:lnTo>
                      <a:pt x="2741" y="2"/>
                    </a:lnTo>
                    <a:lnTo>
                      <a:pt x="2655" y="9"/>
                    </a:lnTo>
                    <a:lnTo>
                      <a:pt x="2569" y="20"/>
                    </a:lnTo>
                    <a:lnTo>
                      <a:pt x="2483" y="36"/>
                    </a:lnTo>
                    <a:lnTo>
                      <a:pt x="2401" y="56"/>
                    </a:lnTo>
                    <a:lnTo>
                      <a:pt x="2321" y="78"/>
                    </a:lnTo>
                    <a:lnTo>
                      <a:pt x="2241" y="105"/>
                    </a:lnTo>
                    <a:lnTo>
                      <a:pt x="2167" y="136"/>
                    </a:lnTo>
                    <a:lnTo>
                      <a:pt x="2093" y="172"/>
                    </a:lnTo>
                    <a:lnTo>
                      <a:pt x="2025" y="210"/>
                    </a:lnTo>
                    <a:lnTo>
                      <a:pt x="1957" y="250"/>
                    </a:lnTo>
                    <a:lnTo>
                      <a:pt x="1894" y="295"/>
                    </a:lnTo>
                    <a:lnTo>
                      <a:pt x="1835" y="344"/>
                    </a:lnTo>
                    <a:lnTo>
                      <a:pt x="1779" y="396"/>
                    </a:lnTo>
                    <a:lnTo>
                      <a:pt x="1729" y="449"/>
                    </a:lnTo>
                    <a:lnTo>
                      <a:pt x="1684" y="505"/>
                    </a:lnTo>
                    <a:lnTo>
                      <a:pt x="1590" y="510"/>
                    </a:lnTo>
                    <a:lnTo>
                      <a:pt x="1495" y="518"/>
                    </a:lnTo>
                    <a:lnTo>
                      <a:pt x="1406" y="532"/>
                    </a:lnTo>
                    <a:lnTo>
                      <a:pt x="1317" y="552"/>
                    </a:lnTo>
                    <a:lnTo>
                      <a:pt x="1231" y="574"/>
                    </a:lnTo>
                    <a:lnTo>
                      <a:pt x="1148" y="601"/>
                    </a:lnTo>
                    <a:lnTo>
                      <a:pt x="1072" y="632"/>
                    </a:lnTo>
                    <a:lnTo>
                      <a:pt x="998" y="668"/>
                    </a:lnTo>
                    <a:lnTo>
                      <a:pt x="926" y="708"/>
                    </a:lnTo>
                    <a:lnTo>
                      <a:pt x="861" y="751"/>
                    </a:lnTo>
                    <a:lnTo>
                      <a:pt x="799" y="798"/>
                    </a:lnTo>
                    <a:lnTo>
                      <a:pt x="743" y="847"/>
                    </a:lnTo>
                    <a:lnTo>
                      <a:pt x="696" y="898"/>
                    </a:lnTo>
                    <a:lnTo>
                      <a:pt x="651" y="954"/>
                    </a:lnTo>
                    <a:lnTo>
                      <a:pt x="613" y="1012"/>
                    </a:lnTo>
                    <a:lnTo>
                      <a:pt x="580" y="1073"/>
                    </a:lnTo>
                    <a:lnTo>
                      <a:pt x="518" y="1088"/>
                    </a:lnTo>
                    <a:lnTo>
                      <a:pt x="456" y="1108"/>
                    </a:lnTo>
                    <a:lnTo>
                      <a:pt x="400" y="1131"/>
                    </a:lnTo>
                    <a:lnTo>
                      <a:pt x="343" y="1155"/>
                    </a:lnTo>
                    <a:lnTo>
                      <a:pt x="293" y="1184"/>
                    </a:lnTo>
                    <a:lnTo>
                      <a:pt x="246" y="1216"/>
                    </a:lnTo>
                    <a:lnTo>
                      <a:pt x="201" y="1249"/>
                    </a:lnTo>
                    <a:lnTo>
                      <a:pt x="163" y="1283"/>
                    </a:lnTo>
                    <a:lnTo>
                      <a:pt x="124" y="1321"/>
                    </a:lnTo>
                    <a:lnTo>
                      <a:pt x="92" y="1361"/>
                    </a:lnTo>
                    <a:lnTo>
                      <a:pt x="65" y="1403"/>
                    </a:lnTo>
                    <a:lnTo>
                      <a:pt x="41" y="1448"/>
                    </a:lnTo>
                    <a:lnTo>
                      <a:pt x="24" y="1493"/>
                    </a:lnTo>
                    <a:lnTo>
                      <a:pt x="12" y="1540"/>
                    </a:lnTo>
                    <a:lnTo>
                      <a:pt x="3" y="1587"/>
                    </a:lnTo>
                    <a:lnTo>
                      <a:pt x="0" y="1636"/>
                    </a:lnTo>
                    <a:lnTo>
                      <a:pt x="3" y="1692"/>
                    </a:lnTo>
                    <a:lnTo>
                      <a:pt x="15" y="1748"/>
                    </a:lnTo>
                    <a:lnTo>
                      <a:pt x="33" y="1803"/>
                    </a:lnTo>
                    <a:lnTo>
                      <a:pt x="59" y="1855"/>
                    </a:lnTo>
                    <a:lnTo>
                      <a:pt x="89" y="1906"/>
                    </a:lnTo>
                    <a:lnTo>
                      <a:pt x="127" y="1953"/>
                    </a:lnTo>
                    <a:lnTo>
                      <a:pt x="175" y="2000"/>
                    </a:lnTo>
                    <a:lnTo>
                      <a:pt x="225" y="2042"/>
                    </a:lnTo>
                    <a:lnTo>
                      <a:pt x="255" y="2065"/>
                    </a:lnTo>
                    <a:lnTo>
                      <a:pt x="287" y="2085"/>
                    </a:lnTo>
                    <a:lnTo>
                      <a:pt x="320" y="2103"/>
                    </a:lnTo>
                    <a:lnTo>
                      <a:pt x="352" y="2121"/>
                    </a:lnTo>
                    <a:lnTo>
                      <a:pt x="388" y="2139"/>
                    </a:lnTo>
                    <a:lnTo>
                      <a:pt x="423" y="2152"/>
                    </a:lnTo>
                    <a:lnTo>
                      <a:pt x="459" y="2165"/>
                    </a:lnTo>
                    <a:lnTo>
                      <a:pt x="494" y="2179"/>
                    </a:lnTo>
                    <a:lnTo>
                      <a:pt x="533" y="2190"/>
                    </a:lnTo>
                    <a:lnTo>
                      <a:pt x="571" y="2199"/>
                    </a:lnTo>
                    <a:lnTo>
                      <a:pt x="613" y="2208"/>
                    </a:lnTo>
                    <a:lnTo>
                      <a:pt x="651" y="2215"/>
                    </a:lnTo>
                    <a:lnTo>
                      <a:pt x="693" y="2219"/>
                    </a:lnTo>
                    <a:lnTo>
                      <a:pt x="734" y="2223"/>
                    </a:lnTo>
                    <a:lnTo>
                      <a:pt x="776" y="2226"/>
                    </a:lnTo>
                    <a:lnTo>
                      <a:pt x="817" y="2226"/>
                    </a:lnTo>
                    <a:lnTo>
                      <a:pt x="850" y="2226"/>
                    </a:lnTo>
                    <a:lnTo>
                      <a:pt x="882" y="2223"/>
                    </a:lnTo>
                    <a:lnTo>
                      <a:pt x="915" y="2221"/>
                    </a:lnTo>
                    <a:lnTo>
                      <a:pt x="947" y="2217"/>
                    </a:lnTo>
                    <a:lnTo>
                      <a:pt x="980" y="2212"/>
                    </a:lnTo>
                    <a:lnTo>
                      <a:pt x="1012" y="2208"/>
                    </a:lnTo>
                    <a:lnTo>
                      <a:pt x="1042" y="2201"/>
                    </a:lnTo>
                    <a:lnTo>
                      <a:pt x="1074" y="2194"/>
                    </a:lnTo>
                    <a:lnTo>
                      <a:pt x="1110" y="2217"/>
                    </a:lnTo>
                    <a:lnTo>
                      <a:pt x="1146" y="2239"/>
                    </a:lnTo>
                    <a:lnTo>
                      <a:pt x="1184" y="2259"/>
                    </a:lnTo>
                    <a:lnTo>
                      <a:pt x="1222" y="2277"/>
                    </a:lnTo>
                    <a:lnTo>
                      <a:pt x="1264" y="2295"/>
                    </a:lnTo>
                    <a:lnTo>
                      <a:pt x="1305" y="2311"/>
                    </a:lnTo>
                    <a:lnTo>
                      <a:pt x="1350" y="2326"/>
                    </a:lnTo>
                    <a:lnTo>
                      <a:pt x="1394" y="2340"/>
                    </a:lnTo>
                    <a:lnTo>
                      <a:pt x="1439" y="2351"/>
                    </a:lnTo>
                    <a:lnTo>
                      <a:pt x="1483" y="2362"/>
                    </a:lnTo>
                    <a:lnTo>
                      <a:pt x="1530" y="2371"/>
                    </a:lnTo>
                    <a:lnTo>
                      <a:pt x="1578" y="2378"/>
                    </a:lnTo>
                    <a:lnTo>
                      <a:pt x="1628" y="2384"/>
                    </a:lnTo>
                    <a:lnTo>
                      <a:pt x="1675" y="2389"/>
                    </a:lnTo>
                    <a:lnTo>
                      <a:pt x="1726" y="2391"/>
                    </a:lnTo>
                    <a:lnTo>
                      <a:pt x="1776" y="2391"/>
                    </a:lnTo>
                    <a:lnTo>
                      <a:pt x="1803" y="2391"/>
                    </a:lnTo>
                    <a:lnTo>
                      <a:pt x="1832" y="2389"/>
                    </a:lnTo>
                    <a:lnTo>
                      <a:pt x="1859" y="2389"/>
                    </a:lnTo>
                    <a:lnTo>
                      <a:pt x="1888" y="2387"/>
                    </a:lnTo>
                    <a:lnTo>
                      <a:pt x="1915" y="2384"/>
                    </a:lnTo>
                    <a:lnTo>
                      <a:pt x="1945" y="2380"/>
                    </a:lnTo>
                    <a:lnTo>
                      <a:pt x="1971" y="2378"/>
                    </a:lnTo>
                    <a:lnTo>
                      <a:pt x="2001" y="2373"/>
                    </a:lnTo>
                    <a:lnTo>
                      <a:pt x="2057" y="2409"/>
                    </a:lnTo>
                    <a:lnTo>
                      <a:pt x="2116" y="2442"/>
                    </a:lnTo>
                    <a:lnTo>
                      <a:pt x="2176" y="2474"/>
                    </a:lnTo>
                    <a:lnTo>
                      <a:pt x="2241" y="2503"/>
                    </a:lnTo>
                    <a:lnTo>
                      <a:pt x="2309" y="2530"/>
                    </a:lnTo>
                    <a:lnTo>
                      <a:pt x="2380" y="2554"/>
                    </a:lnTo>
                    <a:lnTo>
                      <a:pt x="2451" y="2579"/>
                    </a:lnTo>
                    <a:lnTo>
                      <a:pt x="2525" y="2599"/>
                    </a:lnTo>
                    <a:lnTo>
                      <a:pt x="2602" y="2619"/>
                    </a:lnTo>
                    <a:lnTo>
                      <a:pt x="2679" y="2635"/>
                    </a:lnTo>
                    <a:lnTo>
                      <a:pt x="2759" y="2648"/>
                    </a:lnTo>
                    <a:lnTo>
                      <a:pt x="2839" y="2661"/>
                    </a:lnTo>
                    <a:lnTo>
                      <a:pt x="2919" y="2670"/>
                    </a:lnTo>
                    <a:lnTo>
                      <a:pt x="3001" y="2677"/>
                    </a:lnTo>
                    <a:lnTo>
                      <a:pt x="3087" y="2679"/>
                    </a:lnTo>
                    <a:lnTo>
                      <a:pt x="3170" y="2682"/>
                    </a:lnTo>
                    <a:lnTo>
                      <a:pt x="3271" y="2679"/>
                    </a:lnTo>
                    <a:lnTo>
                      <a:pt x="3368" y="2675"/>
                    </a:lnTo>
                    <a:lnTo>
                      <a:pt x="3463" y="2666"/>
                    </a:lnTo>
                    <a:lnTo>
                      <a:pt x="3558" y="2653"/>
                    </a:lnTo>
                    <a:lnTo>
                      <a:pt x="3653" y="2637"/>
                    </a:lnTo>
                    <a:lnTo>
                      <a:pt x="3741" y="2619"/>
                    </a:lnTo>
                    <a:lnTo>
                      <a:pt x="3830" y="2597"/>
                    </a:lnTo>
                    <a:lnTo>
                      <a:pt x="3916" y="2572"/>
                    </a:lnTo>
                    <a:lnTo>
                      <a:pt x="3999" y="2543"/>
                    </a:lnTo>
                    <a:lnTo>
                      <a:pt x="4079" y="2512"/>
                    </a:lnTo>
                    <a:lnTo>
                      <a:pt x="4153" y="2478"/>
                    </a:lnTo>
                    <a:lnTo>
                      <a:pt x="4224" y="2442"/>
                    </a:lnTo>
                    <a:lnTo>
                      <a:pt x="4292" y="2402"/>
                    </a:lnTo>
                    <a:lnTo>
                      <a:pt x="4357" y="2362"/>
                    </a:lnTo>
                    <a:lnTo>
                      <a:pt x="4416" y="2317"/>
                    </a:lnTo>
                    <a:lnTo>
                      <a:pt x="4470" y="2270"/>
                    </a:lnTo>
                    <a:lnTo>
                      <a:pt x="4517" y="2282"/>
                    </a:lnTo>
                    <a:lnTo>
                      <a:pt x="4567" y="2288"/>
                    </a:lnTo>
                    <a:lnTo>
                      <a:pt x="4615" y="2297"/>
                    </a:lnTo>
                    <a:lnTo>
                      <a:pt x="4665" y="2302"/>
                    </a:lnTo>
                    <a:lnTo>
                      <a:pt x="4715" y="2306"/>
                    </a:lnTo>
                    <a:lnTo>
                      <a:pt x="4766" y="2311"/>
                    </a:lnTo>
                    <a:lnTo>
                      <a:pt x="4816" y="2313"/>
                    </a:lnTo>
                    <a:lnTo>
                      <a:pt x="4866" y="2313"/>
                    </a:lnTo>
                    <a:lnTo>
                      <a:pt x="4931" y="2313"/>
                    </a:lnTo>
                    <a:lnTo>
                      <a:pt x="4993" y="2308"/>
                    </a:lnTo>
                    <a:lnTo>
                      <a:pt x="5056" y="2304"/>
                    </a:lnTo>
                    <a:lnTo>
                      <a:pt x="5118" y="2295"/>
                    </a:lnTo>
                    <a:lnTo>
                      <a:pt x="5180" y="2286"/>
                    </a:lnTo>
                    <a:lnTo>
                      <a:pt x="5239" y="2275"/>
                    </a:lnTo>
                    <a:lnTo>
                      <a:pt x="5295" y="2261"/>
                    </a:lnTo>
                    <a:lnTo>
                      <a:pt x="5355" y="2246"/>
                    </a:lnTo>
                    <a:lnTo>
                      <a:pt x="5408" y="2230"/>
                    </a:lnTo>
                    <a:lnTo>
                      <a:pt x="5461" y="2210"/>
                    </a:lnTo>
                    <a:lnTo>
                      <a:pt x="5514" y="2190"/>
                    </a:lnTo>
                    <a:lnTo>
                      <a:pt x="5565" y="2168"/>
                    </a:lnTo>
                    <a:lnTo>
                      <a:pt x="5612" y="2143"/>
                    </a:lnTo>
                    <a:lnTo>
                      <a:pt x="5656" y="2118"/>
                    </a:lnTo>
                    <a:lnTo>
                      <a:pt x="5701" y="2089"/>
                    </a:lnTo>
                    <a:lnTo>
                      <a:pt x="5742" y="2060"/>
                    </a:lnTo>
                    <a:lnTo>
                      <a:pt x="5799" y="2016"/>
                    </a:lnTo>
                    <a:lnTo>
                      <a:pt x="5849" y="1966"/>
                    </a:lnTo>
                    <a:lnTo>
                      <a:pt x="5890" y="1917"/>
                    </a:lnTo>
                    <a:lnTo>
                      <a:pt x="5923" y="1864"/>
                    </a:lnTo>
                    <a:lnTo>
                      <a:pt x="5950" y="1812"/>
                    </a:lnTo>
                    <a:lnTo>
                      <a:pt x="5970" y="1756"/>
                    </a:lnTo>
                    <a:lnTo>
                      <a:pt x="5982" y="1701"/>
                    </a:lnTo>
                    <a:lnTo>
                      <a:pt x="5985" y="1642"/>
                    </a:lnTo>
                    <a:lnTo>
                      <a:pt x="5976" y="1564"/>
                    </a:lnTo>
                    <a:lnTo>
                      <a:pt x="5955" y="1486"/>
                    </a:lnTo>
                    <a:lnTo>
                      <a:pt x="5917" y="1412"/>
                    </a:lnTo>
                    <a:lnTo>
                      <a:pt x="5867" y="1341"/>
                    </a:lnTo>
                    <a:lnTo>
                      <a:pt x="5804" y="1274"/>
                    </a:lnTo>
                    <a:lnTo>
                      <a:pt x="5728" y="1213"/>
                    </a:lnTo>
                    <a:lnTo>
                      <a:pt x="5639" y="1155"/>
                    </a:lnTo>
                    <a:lnTo>
                      <a:pt x="5538" y="1106"/>
                    </a:lnTo>
                    <a:close/>
                  </a:path>
                </a:pathLst>
              </a:custGeom>
              <a:solidFill>
                <a:srgbClr val="AAD8DB"/>
              </a:solidFill>
              <a:ln w="9525">
                <a:noFill/>
                <a:round/>
                <a:headEnd/>
                <a:tailEnd/>
              </a:ln>
            </p:spPr>
            <p:txBody>
              <a:bodyPr vert="horz" wrap="square" lIns="91440" tIns="45720" rIns="91440" bIns="45720" numCol="1" anchor="t" anchorCtr="0" compatLnSpc="1">
                <a:prstTxWarp prst="textNoShape">
                  <a:avLst/>
                </a:prstTxWarp>
              </a:bodyPr>
              <a:lstStyle/>
              <a:p>
                <a:endParaRPr lang="en-US" sz="2000" dirty="0">
                  <a:solidFill>
                    <a:prstClr val="black"/>
                  </a:solidFill>
                </a:endParaRPr>
              </a:p>
            </p:txBody>
          </p:sp>
          <p:sp>
            <p:nvSpPr>
              <p:cNvPr id="10" name="Freeform 7"/>
              <p:cNvSpPr>
                <a:spLocks/>
              </p:cNvSpPr>
              <p:nvPr/>
            </p:nvSpPr>
            <p:spPr bwMode="auto">
              <a:xfrm>
                <a:off x="9498013" y="-254000"/>
                <a:ext cx="9170987" cy="4008438"/>
              </a:xfrm>
              <a:custGeom>
                <a:avLst/>
                <a:gdLst/>
                <a:ahLst/>
                <a:cxnLst>
                  <a:cxn ang="0">
                    <a:pos x="5262" y="870"/>
                  </a:cxn>
                  <a:cxn ang="0">
                    <a:pos x="5046" y="635"/>
                  </a:cxn>
                  <a:cxn ang="0">
                    <a:pos x="4724" y="470"/>
                  </a:cxn>
                  <a:cxn ang="0">
                    <a:pos x="4327" y="394"/>
                  </a:cxn>
                  <a:cxn ang="0">
                    <a:pos x="4046" y="398"/>
                  </a:cxn>
                  <a:cxn ang="0">
                    <a:pos x="3824" y="438"/>
                  </a:cxn>
                  <a:cxn ang="0">
                    <a:pos x="3631" y="306"/>
                  </a:cxn>
                  <a:cxn ang="0">
                    <a:pos x="3398" y="152"/>
                  </a:cxn>
                  <a:cxn ang="0">
                    <a:pos x="3116" y="49"/>
                  </a:cxn>
                  <a:cxn ang="0">
                    <a:pos x="2806" y="2"/>
                  </a:cxn>
                  <a:cxn ang="0">
                    <a:pos x="2471" y="20"/>
                  </a:cxn>
                  <a:cxn ang="0">
                    <a:pos x="2157" y="105"/>
                  </a:cxn>
                  <a:cxn ang="0">
                    <a:pos x="1891" y="251"/>
                  </a:cxn>
                  <a:cxn ang="0">
                    <a:pos x="1684" y="449"/>
                  </a:cxn>
                  <a:cxn ang="0">
                    <a:pos x="1619" y="503"/>
                  </a:cxn>
                  <a:cxn ang="0">
                    <a:pos x="1338" y="528"/>
                  </a:cxn>
                  <a:cxn ang="0">
                    <a:pos x="1012" y="624"/>
                  </a:cxn>
                  <a:cxn ang="0">
                    <a:pos x="751" y="787"/>
                  </a:cxn>
                  <a:cxn ang="0">
                    <a:pos x="583" y="999"/>
                  </a:cxn>
                  <a:cxn ang="0">
                    <a:pos x="384" y="1104"/>
                  </a:cxn>
                  <a:cxn ang="0">
                    <a:pos x="195" y="1205"/>
                  </a:cxn>
                  <a:cxn ang="0">
                    <a:pos x="62" y="1345"/>
                  </a:cxn>
                  <a:cxn ang="0">
                    <a:pos x="3" y="1513"/>
                  </a:cxn>
                  <a:cxn ang="0">
                    <a:pos x="29" y="1703"/>
                  </a:cxn>
                  <a:cxn ang="0">
                    <a:pos x="151" y="1873"/>
                  </a:cxn>
                  <a:cxn ang="0">
                    <a:pos x="275" y="1964"/>
                  </a:cxn>
                  <a:cxn ang="0">
                    <a:pos x="399" y="2018"/>
                  </a:cxn>
                  <a:cxn ang="0">
                    <a:pos x="532" y="2054"/>
                  </a:cxn>
                  <a:cxn ang="0">
                    <a:pos x="674" y="2070"/>
                  </a:cxn>
                  <a:cxn ang="0">
                    <a:pos x="822" y="2063"/>
                  </a:cxn>
                  <a:cxn ang="0">
                    <a:pos x="965" y="2036"/>
                  </a:cxn>
                  <a:cxn ang="0">
                    <a:pos x="1098" y="2094"/>
                  </a:cxn>
                  <a:cxn ang="0">
                    <a:pos x="1255" y="2166"/>
                  </a:cxn>
                  <a:cxn ang="0">
                    <a:pos x="1432" y="2213"/>
                  </a:cxn>
                  <a:cxn ang="0">
                    <a:pos x="1622" y="2235"/>
                  </a:cxn>
                  <a:cxn ang="0">
                    <a:pos x="1770" y="2230"/>
                  </a:cxn>
                  <a:cxn ang="0">
                    <a:pos x="1894" y="2215"/>
                  </a:cxn>
                  <a:cxn ang="0">
                    <a:pos x="2092" y="2313"/>
                  </a:cxn>
                  <a:cxn ang="0">
                    <a:pos x="2356" y="2420"/>
                  </a:cxn>
                  <a:cxn ang="0">
                    <a:pos x="2658" y="2492"/>
                  </a:cxn>
                  <a:cxn ang="0">
                    <a:pos x="2983" y="2523"/>
                  </a:cxn>
                  <a:cxn ang="0">
                    <a:pos x="3359" y="2507"/>
                  </a:cxn>
                  <a:cxn ang="0">
                    <a:pos x="3720" y="2436"/>
                  </a:cxn>
                  <a:cxn ang="0">
                    <a:pos x="4034" y="2315"/>
                  </a:cxn>
                  <a:cxn ang="0">
                    <a:pos x="4280" y="2150"/>
                  </a:cxn>
                  <a:cxn ang="0">
                    <a:pos x="4487" y="2137"/>
                  </a:cxn>
                  <a:cxn ang="0">
                    <a:pos x="4706" y="2159"/>
                  </a:cxn>
                  <a:cxn ang="0">
                    <a:pos x="4937" y="2150"/>
                  </a:cxn>
                  <a:cxn ang="0">
                    <a:pos x="5159" y="2112"/>
                  </a:cxn>
                  <a:cxn ang="0">
                    <a:pos x="5357" y="2047"/>
                  </a:cxn>
                  <a:cxn ang="0">
                    <a:pos x="5526" y="1956"/>
                  </a:cxn>
                  <a:cxn ang="0">
                    <a:pos x="5692" y="1804"/>
                  </a:cxn>
                  <a:cxn ang="0">
                    <a:pos x="5774" y="1614"/>
                  </a:cxn>
                  <a:cxn ang="0">
                    <a:pos x="5712" y="1352"/>
                  </a:cxn>
                  <a:cxn ang="0">
                    <a:pos x="5437" y="1122"/>
                  </a:cxn>
                </a:cxnLst>
                <a:rect l="0" t="0" r="r" b="b"/>
                <a:pathLst>
                  <a:path w="5777" h="2525">
                    <a:moveTo>
                      <a:pt x="5339" y="1077"/>
                    </a:moveTo>
                    <a:lnTo>
                      <a:pt x="5325" y="1006"/>
                    </a:lnTo>
                    <a:lnTo>
                      <a:pt x="5298" y="937"/>
                    </a:lnTo>
                    <a:lnTo>
                      <a:pt x="5262" y="870"/>
                    </a:lnTo>
                    <a:lnTo>
                      <a:pt x="5221" y="805"/>
                    </a:lnTo>
                    <a:lnTo>
                      <a:pt x="5171" y="744"/>
                    </a:lnTo>
                    <a:lnTo>
                      <a:pt x="5111" y="688"/>
                    </a:lnTo>
                    <a:lnTo>
                      <a:pt x="5046" y="635"/>
                    </a:lnTo>
                    <a:lnTo>
                      <a:pt x="4975" y="588"/>
                    </a:lnTo>
                    <a:lnTo>
                      <a:pt x="4895" y="543"/>
                    </a:lnTo>
                    <a:lnTo>
                      <a:pt x="4812" y="505"/>
                    </a:lnTo>
                    <a:lnTo>
                      <a:pt x="4724" y="470"/>
                    </a:lnTo>
                    <a:lnTo>
                      <a:pt x="4632" y="443"/>
                    </a:lnTo>
                    <a:lnTo>
                      <a:pt x="4534" y="420"/>
                    </a:lnTo>
                    <a:lnTo>
                      <a:pt x="4431" y="402"/>
                    </a:lnTo>
                    <a:lnTo>
                      <a:pt x="4327" y="394"/>
                    </a:lnTo>
                    <a:lnTo>
                      <a:pt x="4220" y="389"/>
                    </a:lnTo>
                    <a:lnTo>
                      <a:pt x="4161" y="389"/>
                    </a:lnTo>
                    <a:lnTo>
                      <a:pt x="4105" y="394"/>
                    </a:lnTo>
                    <a:lnTo>
                      <a:pt x="4046" y="398"/>
                    </a:lnTo>
                    <a:lnTo>
                      <a:pt x="3990" y="405"/>
                    </a:lnTo>
                    <a:lnTo>
                      <a:pt x="3933" y="414"/>
                    </a:lnTo>
                    <a:lnTo>
                      <a:pt x="3880" y="425"/>
                    </a:lnTo>
                    <a:lnTo>
                      <a:pt x="3824" y="438"/>
                    </a:lnTo>
                    <a:lnTo>
                      <a:pt x="3771" y="454"/>
                    </a:lnTo>
                    <a:lnTo>
                      <a:pt x="3729" y="402"/>
                    </a:lnTo>
                    <a:lnTo>
                      <a:pt x="3682" y="353"/>
                    </a:lnTo>
                    <a:lnTo>
                      <a:pt x="3631" y="306"/>
                    </a:lnTo>
                    <a:lnTo>
                      <a:pt x="3578" y="264"/>
                    </a:lnTo>
                    <a:lnTo>
                      <a:pt x="3519" y="224"/>
                    </a:lnTo>
                    <a:lnTo>
                      <a:pt x="3460" y="186"/>
                    </a:lnTo>
                    <a:lnTo>
                      <a:pt x="3398" y="152"/>
                    </a:lnTo>
                    <a:lnTo>
                      <a:pt x="3330" y="121"/>
                    </a:lnTo>
                    <a:lnTo>
                      <a:pt x="3261" y="94"/>
                    </a:lnTo>
                    <a:lnTo>
                      <a:pt x="3190" y="70"/>
                    </a:lnTo>
                    <a:lnTo>
                      <a:pt x="3116" y="49"/>
                    </a:lnTo>
                    <a:lnTo>
                      <a:pt x="3042" y="32"/>
                    </a:lnTo>
                    <a:lnTo>
                      <a:pt x="2965" y="18"/>
                    </a:lnTo>
                    <a:lnTo>
                      <a:pt x="2886" y="9"/>
                    </a:lnTo>
                    <a:lnTo>
                      <a:pt x="2806" y="2"/>
                    </a:lnTo>
                    <a:lnTo>
                      <a:pt x="2726" y="0"/>
                    </a:lnTo>
                    <a:lnTo>
                      <a:pt x="2640" y="2"/>
                    </a:lnTo>
                    <a:lnTo>
                      <a:pt x="2554" y="9"/>
                    </a:lnTo>
                    <a:lnTo>
                      <a:pt x="2471" y="20"/>
                    </a:lnTo>
                    <a:lnTo>
                      <a:pt x="2391" y="36"/>
                    </a:lnTo>
                    <a:lnTo>
                      <a:pt x="2311" y="56"/>
                    </a:lnTo>
                    <a:lnTo>
                      <a:pt x="2234" y="78"/>
                    </a:lnTo>
                    <a:lnTo>
                      <a:pt x="2157" y="105"/>
                    </a:lnTo>
                    <a:lnTo>
                      <a:pt x="2086" y="137"/>
                    </a:lnTo>
                    <a:lnTo>
                      <a:pt x="2018" y="172"/>
                    </a:lnTo>
                    <a:lnTo>
                      <a:pt x="1953" y="210"/>
                    </a:lnTo>
                    <a:lnTo>
                      <a:pt x="1891" y="251"/>
                    </a:lnTo>
                    <a:lnTo>
                      <a:pt x="1832" y="295"/>
                    </a:lnTo>
                    <a:lnTo>
                      <a:pt x="1779" y="344"/>
                    </a:lnTo>
                    <a:lnTo>
                      <a:pt x="1728" y="396"/>
                    </a:lnTo>
                    <a:lnTo>
                      <a:pt x="1684" y="449"/>
                    </a:lnTo>
                    <a:lnTo>
                      <a:pt x="1642" y="505"/>
                    </a:lnTo>
                    <a:lnTo>
                      <a:pt x="1634" y="505"/>
                    </a:lnTo>
                    <a:lnTo>
                      <a:pt x="1628" y="503"/>
                    </a:lnTo>
                    <a:lnTo>
                      <a:pt x="1619" y="503"/>
                    </a:lnTo>
                    <a:lnTo>
                      <a:pt x="1613" y="503"/>
                    </a:lnTo>
                    <a:lnTo>
                      <a:pt x="1518" y="505"/>
                    </a:lnTo>
                    <a:lnTo>
                      <a:pt x="1426" y="514"/>
                    </a:lnTo>
                    <a:lnTo>
                      <a:pt x="1338" y="528"/>
                    </a:lnTo>
                    <a:lnTo>
                      <a:pt x="1252" y="545"/>
                    </a:lnTo>
                    <a:lnTo>
                      <a:pt x="1169" y="568"/>
                    </a:lnTo>
                    <a:lnTo>
                      <a:pt x="1089" y="595"/>
                    </a:lnTo>
                    <a:lnTo>
                      <a:pt x="1012" y="624"/>
                    </a:lnTo>
                    <a:lnTo>
                      <a:pt x="941" y="659"/>
                    </a:lnTo>
                    <a:lnTo>
                      <a:pt x="873" y="700"/>
                    </a:lnTo>
                    <a:lnTo>
                      <a:pt x="811" y="740"/>
                    </a:lnTo>
                    <a:lnTo>
                      <a:pt x="751" y="787"/>
                    </a:lnTo>
                    <a:lnTo>
                      <a:pt x="701" y="836"/>
                    </a:lnTo>
                    <a:lnTo>
                      <a:pt x="654" y="887"/>
                    </a:lnTo>
                    <a:lnTo>
                      <a:pt x="615" y="943"/>
                    </a:lnTo>
                    <a:lnTo>
                      <a:pt x="583" y="999"/>
                    </a:lnTo>
                    <a:lnTo>
                      <a:pt x="556" y="1059"/>
                    </a:lnTo>
                    <a:lnTo>
                      <a:pt x="497" y="1071"/>
                    </a:lnTo>
                    <a:lnTo>
                      <a:pt x="438" y="1086"/>
                    </a:lnTo>
                    <a:lnTo>
                      <a:pt x="384" y="1104"/>
                    </a:lnTo>
                    <a:lnTo>
                      <a:pt x="331" y="1124"/>
                    </a:lnTo>
                    <a:lnTo>
                      <a:pt x="284" y="1149"/>
                    </a:lnTo>
                    <a:lnTo>
                      <a:pt x="236" y="1176"/>
                    </a:lnTo>
                    <a:lnTo>
                      <a:pt x="195" y="1205"/>
                    </a:lnTo>
                    <a:lnTo>
                      <a:pt x="156" y="1238"/>
                    </a:lnTo>
                    <a:lnTo>
                      <a:pt x="121" y="1272"/>
                    </a:lnTo>
                    <a:lnTo>
                      <a:pt x="88" y="1307"/>
                    </a:lnTo>
                    <a:lnTo>
                      <a:pt x="62" y="1345"/>
                    </a:lnTo>
                    <a:lnTo>
                      <a:pt x="41" y="1386"/>
                    </a:lnTo>
                    <a:lnTo>
                      <a:pt x="23" y="1426"/>
                    </a:lnTo>
                    <a:lnTo>
                      <a:pt x="11" y="1468"/>
                    </a:lnTo>
                    <a:lnTo>
                      <a:pt x="3" y="1513"/>
                    </a:lnTo>
                    <a:lnTo>
                      <a:pt x="0" y="1558"/>
                    </a:lnTo>
                    <a:lnTo>
                      <a:pt x="3" y="1607"/>
                    </a:lnTo>
                    <a:lnTo>
                      <a:pt x="11" y="1656"/>
                    </a:lnTo>
                    <a:lnTo>
                      <a:pt x="29" y="1703"/>
                    </a:lnTo>
                    <a:lnTo>
                      <a:pt x="50" y="1748"/>
                    </a:lnTo>
                    <a:lnTo>
                      <a:pt x="77" y="1792"/>
                    </a:lnTo>
                    <a:lnTo>
                      <a:pt x="112" y="1833"/>
                    </a:lnTo>
                    <a:lnTo>
                      <a:pt x="151" y="1873"/>
                    </a:lnTo>
                    <a:lnTo>
                      <a:pt x="195" y="1911"/>
                    </a:lnTo>
                    <a:lnTo>
                      <a:pt x="222" y="1929"/>
                    </a:lnTo>
                    <a:lnTo>
                      <a:pt x="248" y="1947"/>
                    </a:lnTo>
                    <a:lnTo>
                      <a:pt x="275" y="1964"/>
                    </a:lnTo>
                    <a:lnTo>
                      <a:pt x="304" y="1978"/>
                    </a:lnTo>
                    <a:lnTo>
                      <a:pt x="334" y="1994"/>
                    </a:lnTo>
                    <a:lnTo>
                      <a:pt x="367" y="2007"/>
                    </a:lnTo>
                    <a:lnTo>
                      <a:pt x="399" y="2018"/>
                    </a:lnTo>
                    <a:lnTo>
                      <a:pt x="432" y="2029"/>
                    </a:lnTo>
                    <a:lnTo>
                      <a:pt x="464" y="2038"/>
                    </a:lnTo>
                    <a:lnTo>
                      <a:pt x="497" y="2047"/>
                    </a:lnTo>
                    <a:lnTo>
                      <a:pt x="532" y="2054"/>
                    </a:lnTo>
                    <a:lnTo>
                      <a:pt x="568" y="2058"/>
                    </a:lnTo>
                    <a:lnTo>
                      <a:pt x="603" y="2063"/>
                    </a:lnTo>
                    <a:lnTo>
                      <a:pt x="639" y="2067"/>
                    </a:lnTo>
                    <a:lnTo>
                      <a:pt x="674" y="2070"/>
                    </a:lnTo>
                    <a:lnTo>
                      <a:pt x="713" y="2070"/>
                    </a:lnTo>
                    <a:lnTo>
                      <a:pt x="748" y="2070"/>
                    </a:lnTo>
                    <a:lnTo>
                      <a:pt x="787" y="2067"/>
                    </a:lnTo>
                    <a:lnTo>
                      <a:pt x="822" y="2063"/>
                    </a:lnTo>
                    <a:lnTo>
                      <a:pt x="858" y="2058"/>
                    </a:lnTo>
                    <a:lnTo>
                      <a:pt x="894" y="2052"/>
                    </a:lnTo>
                    <a:lnTo>
                      <a:pt x="929" y="2045"/>
                    </a:lnTo>
                    <a:lnTo>
                      <a:pt x="965" y="2036"/>
                    </a:lnTo>
                    <a:lnTo>
                      <a:pt x="997" y="2027"/>
                    </a:lnTo>
                    <a:lnTo>
                      <a:pt x="1030" y="2052"/>
                    </a:lnTo>
                    <a:lnTo>
                      <a:pt x="1062" y="2074"/>
                    </a:lnTo>
                    <a:lnTo>
                      <a:pt x="1098" y="2094"/>
                    </a:lnTo>
                    <a:lnTo>
                      <a:pt x="1133" y="2114"/>
                    </a:lnTo>
                    <a:lnTo>
                      <a:pt x="1172" y="2134"/>
                    </a:lnTo>
                    <a:lnTo>
                      <a:pt x="1213" y="2150"/>
                    </a:lnTo>
                    <a:lnTo>
                      <a:pt x="1255" y="2166"/>
                    </a:lnTo>
                    <a:lnTo>
                      <a:pt x="1296" y="2181"/>
                    </a:lnTo>
                    <a:lnTo>
                      <a:pt x="1340" y="2192"/>
                    </a:lnTo>
                    <a:lnTo>
                      <a:pt x="1385" y="2204"/>
                    </a:lnTo>
                    <a:lnTo>
                      <a:pt x="1432" y="2213"/>
                    </a:lnTo>
                    <a:lnTo>
                      <a:pt x="1480" y="2221"/>
                    </a:lnTo>
                    <a:lnTo>
                      <a:pt x="1527" y="2226"/>
                    </a:lnTo>
                    <a:lnTo>
                      <a:pt x="1574" y="2230"/>
                    </a:lnTo>
                    <a:lnTo>
                      <a:pt x="1622" y="2235"/>
                    </a:lnTo>
                    <a:lnTo>
                      <a:pt x="1672" y="2235"/>
                    </a:lnTo>
                    <a:lnTo>
                      <a:pt x="1705" y="2235"/>
                    </a:lnTo>
                    <a:lnTo>
                      <a:pt x="1737" y="2233"/>
                    </a:lnTo>
                    <a:lnTo>
                      <a:pt x="1770" y="2230"/>
                    </a:lnTo>
                    <a:lnTo>
                      <a:pt x="1799" y="2228"/>
                    </a:lnTo>
                    <a:lnTo>
                      <a:pt x="1832" y="2226"/>
                    </a:lnTo>
                    <a:lnTo>
                      <a:pt x="1864" y="2221"/>
                    </a:lnTo>
                    <a:lnTo>
                      <a:pt x="1894" y="2215"/>
                    </a:lnTo>
                    <a:lnTo>
                      <a:pt x="1927" y="2210"/>
                    </a:lnTo>
                    <a:lnTo>
                      <a:pt x="1980" y="2246"/>
                    </a:lnTo>
                    <a:lnTo>
                      <a:pt x="2033" y="2280"/>
                    </a:lnTo>
                    <a:lnTo>
                      <a:pt x="2092" y="2313"/>
                    </a:lnTo>
                    <a:lnTo>
                      <a:pt x="2154" y="2342"/>
                    </a:lnTo>
                    <a:lnTo>
                      <a:pt x="2220" y="2371"/>
                    </a:lnTo>
                    <a:lnTo>
                      <a:pt x="2288" y="2396"/>
                    </a:lnTo>
                    <a:lnTo>
                      <a:pt x="2356" y="2420"/>
                    </a:lnTo>
                    <a:lnTo>
                      <a:pt x="2430" y="2440"/>
                    </a:lnTo>
                    <a:lnTo>
                      <a:pt x="2504" y="2461"/>
                    </a:lnTo>
                    <a:lnTo>
                      <a:pt x="2578" y="2478"/>
                    </a:lnTo>
                    <a:lnTo>
                      <a:pt x="2658" y="2492"/>
                    </a:lnTo>
                    <a:lnTo>
                      <a:pt x="2738" y="2503"/>
                    </a:lnTo>
                    <a:lnTo>
                      <a:pt x="2817" y="2514"/>
                    </a:lnTo>
                    <a:lnTo>
                      <a:pt x="2900" y="2521"/>
                    </a:lnTo>
                    <a:lnTo>
                      <a:pt x="2983" y="2523"/>
                    </a:lnTo>
                    <a:lnTo>
                      <a:pt x="3066" y="2525"/>
                    </a:lnTo>
                    <a:lnTo>
                      <a:pt x="3164" y="2523"/>
                    </a:lnTo>
                    <a:lnTo>
                      <a:pt x="3261" y="2519"/>
                    </a:lnTo>
                    <a:lnTo>
                      <a:pt x="3359" y="2507"/>
                    </a:lnTo>
                    <a:lnTo>
                      <a:pt x="3454" y="2496"/>
                    </a:lnTo>
                    <a:lnTo>
                      <a:pt x="3546" y="2478"/>
                    </a:lnTo>
                    <a:lnTo>
                      <a:pt x="3634" y="2461"/>
                    </a:lnTo>
                    <a:lnTo>
                      <a:pt x="3720" y="2436"/>
                    </a:lnTo>
                    <a:lnTo>
                      <a:pt x="3806" y="2411"/>
                    </a:lnTo>
                    <a:lnTo>
                      <a:pt x="3886" y="2382"/>
                    </a:lnTo>
                    <a:lnTo>
                      <a:pt x="3963" y="2349"/>
                    </a:lnTo>
                    <a:lnTo>
                      <a:pt x="4034" y="2315"/>
                    </a:lnTo>
                    <a:lnTo>
                      <a:pt x="4102" y="2277"/>
                    </a:lnTo>
                    <a:lnTo>
                      <a:pt x="4167" y="2237"/>
                    </a:lnTo>
                    <a:lnTo>
                      <a:pt x="4226" y="2195"/>
                    </a:lnTo>
                    <a:lnTo>
                      <a:pt x="4280" y="2150"/>
                    </a:lnTo>
                    <a:lnTo>
                      <a:pt x="4330" y="2103"/>
                    </a:lnTo>
                    <a:lnTo>
                      <a:pt x="4380" y="2116"/>
                    </a:lnTo>
                    <a:lnTo>
                      <a:pt x="4434" y="2128"/>
                    </a:lnTo>
                    <a:lnTo>
                      <a:pt x="4487" y="2137"/>
                    </a:lnTo>
                    <a:lnTo>
                      <a:pt x="4540" y="2143"/>
                    </a:lnTo>
                    <a:lnTo>
                      <a:pt x="4593" y="2150"/>
                    </a:lnTo>
                    <a:lnTo>
                      <a:pt x="4650" y="2154"/>
                    </a:lnTo>
                    <a:lnTo>
                      <a:pt x="4706" y="2159"/>
                    </a:lnTo>
                    <a:lnTo>
                      <a:pt x="4762" y="2159"/>
                    </a:lnTo>
                    <a:lnTo>
                      <a:pt x="4821" y="2159"/>
                    </a:lnTo>
                    <a:lnTo>
                      <a:pt x="4881" y="2154"/>
                    </a:lnTo>
                    <a:lnTo>
                      <a:pt x="4937" y="2150"/>
                    </a:lnTo>
                    <a:lnTo>
                      <a:pt x="4993" y="2143"/>
                    </a:lnTo>
                    <a:lnTo>
                      <a:pt x="5049" y="2134"/>
                    </a:lnTo>
                    <a:lnTo>
                      <a:pt x="5106" y="2125"/>
                    </a:lnTo>
                    <a:lnTo>
                      <a:pt x="5159" y="2112"/>
                    </a:lnTo>
                    <a:lnTo>
                      <a:pt x="5209" y="2099"/>
                    </a:lnTo>
                    <a:lnTo>
                      <a:pt x="5259" y="2083"/>
                    </a:lnTo>
                    <a:lnTo>
                      <a:pt x="5310" y="2065"/>
                    </a:lnTo>
                    <a:lnTo>
                      <a:pt x="5357" y="2047"/>
                    </a:lnTo>
                    <a:lnTo>
                      <a:pt x="5402" y="2027"/>
                    </a:lnTo>
                    <a:lnTo>
                      <a:pt x="5446" y="2005"/>
                    </a:lnTo>
                    <a:lnTo>
                      <a:pt x="5487" y="1980"/>
                    </a:lnTo>
                    <a:lnTo>
                      <a:pt x="5526" y="1956"/>
                    </a:lnTo>
                    <a:lnTo>
                      <a:pt x="5564" y="1929"/>
                    </a:lnTo>
                    <a:lnTo>
                      <a:pt x="5615" y="1888"/>
                    </a:lnTo>
                    <a:lnTo>
                      <a:pt x="5656" y="1846"/>
                    </a:lnTo>
                    <a:lnTo>
                      <a:pt x="5692" y="1804"/>
                    </a:lnTo>
                    <a:lnTo>
                      <a:pt x="5724" y="1757"/>
                    </a:lnTo>
                    <a:lnTo>
                      <a:pt x="5748" y="1712"/>
                    </a:lnTo>
                    <a:lnTo>
                      <a:pt x="5763" y="1663"/>
                    </a:lnTo>
                    <a:lnTo>
                      <a:pt x="5774" y="1614"/>
                    </a:lnTo>
                    <a:lnTo>
                      <a:pt x="5777" y="1564"/>
                    </a:lnTo>
                    <a:lnTo>
                      <a:pt x="5769" y="1491"/>
                    </a:lnTo>
                    <a:lnTo>
                      <a:pt x="5748" y="1421"/>
                    </a:lnTo>
                    <a:lnTo>
                      <a:pt x="5712" y="1352"/>
                    </a:lnTo>
                    <a:lnTo>
                      <a:pt x="5662" y="1287"/>
                    </a:lnTo>
                    <a:lnTo>
                      <a:pt x="5600" y="1227"/>
                    </a:lnTo>
                    <a:lnTo>
                      <a:pt x="5523" y="1171"/>
                    </a:lnTo>
                    <a:lnTo>
                      <a:pt x="5437" y="1122"/>
                    </a:lnTo>
                    <a:lnTo>
                      <a:pt x="5339" y="1077"/>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2000" dirty="0">
                  <a:solidFill>
                    <a:prstClr val="black"/>
                  </a:solidFill>
                </a:endParaRPr>
              </a:p>
            </p:txBody>
          </p:sp>
          <p:sp>
            <p:nvSpPr>
              <p:cNvPr id="11" name="Freeform 8"/>
              <p:cNvSpPr>
                <a:spLocks/>
              </p:cNvSpPr>
              <p:nvPr/>
            </p:nvSpPr>
            <p:spPr bwMode="auto">
              <a:xfrm>
                <a:off x="9723438" y="-79375"/>
                <a:ext cx="8715375" cy="3660775"/>
              </a:xfrm>
              <a:custGeom>
                <a:avLst/>
                <a:gdLst/>
                <a:ahLst/>
                <a:cxnLst>
                  <a:cxn ang="0">
                    <a:pos x="4451" y="1930"/>
                  </a:cxn>
                  <a:cxn ang="0">
                    <a:pos x="4238" y="1890"/>
                  </a:cxn>
                  <a:cxn ang="0">
                    <a:pos x="4058" y="1944"/>
                  </a:cxn>
                  <a:cxn ang="0">
                    <a:pos x="3836" y="2103"/>
                  </a:cxn>
                  <a:cxn ang="0">
                    <a:pos x="3546" y="2221"/>
                  </a:cxn>
                  <a:cxn ang="0">
                    <a:pos x="3202" y="2290"/>
                  </a:cxn>
                  <a:cxn ang="0">
                    <a:pos x="2844" y="2304"/>
                  </a:cxn>
                  <a:cxn ang="0">
                    <a:pos x="2536" y="2275"/>
                  </a:cxn>
                  <a:cxn ang="0">
                    <a:pos x="2255" y="2205"/>
                  </a:cxn>
                  <a:cxn ang="0">
                    <a:pos x="2009" y="2100"/>
                  </a:cxn>
                  <a:cxn ang="0">
                    <a:pos x="1826" y="1977"/>
                  </a:cxn>
                  <a:cxn ang="0">
                    <a:pos x="1690" y="2006"/>
                  </a:cxn>
                  <a:cxn ang="0">
                    <a:pos x="1563" y="2018"/>
                  </a:cxn>
                  <a:cxn ang="0">
                    <a:pos x="1397" y="2009"/>
                  </a:cxn>
                  <a:cxn ang="0">
                    <a:pos x="1228" y="1975"/>
                  </a:cxn>
                  <a:cxn ang="0">
                    <a:pos x="1080" y="1919"/>
                  </a:cxn>
                  <a:cxn ang="0">
                    <a:pos x="959" y="1839"/>
                  </a:cxn>
                  <a:cxn ang="0">
                    <a:pos x="811" y="1814"/>
                  </a:cxn>
                  <a:cxn ang="0">
                    <a:pos x="678" y="1843"/>
                  </a:cxn>
                  <a:cxn ang="0">
                    <a:pos x="512" y="1848"/>
                  </a:cxn>
                  <a:cxn ang="0">
                    <a:pos x="293" y="1799"/>
                  </a:cxn>
                  <a:cxn ang="0">
                    <a:pos x="118" y="1694"/>
                  </a:cxn>
                  <a:cxn ang="0">
                    <a:pos x="23" y="1560"/>
                  </a:cxn>
                  <a:cxn ang="0">
                    <a:pos x="3" y="1410"/>
                  </a:cxn>
                  <a:cxn ang="0">
                    <a:pos x="56" y="1273"/>
                  </a:cxn>
                  <a:cxn ang="0">
                    <a:pos x="171" y="1160"/>
                  </a:cxn>
                  <a:cxn ang="0">
                    <a:pos x="334" y="1081"/>
                  </a:cxn>
                  <a:cxn ang="0">
                    <a:pos x="532" y="1046"/>
                  </a:cxn>
                  <a:cxn ang="0">
                    <a:pos x="621" y="851"/>
                  </a:cxn>
                  <a:cxn ang="0">
                    <a:pos x="808" y="681"/>
                  </a:cxn>
                  <a:cxn ang="0">
                    <a:pos x="1071" y="561"/>
                  </a:cxn>
                  <a:cxn ang="0">
                    <a:pos x="1388" y="505"/>
                  </a:cxn>
                  <a:cxn ang="0">
                    <a:pos x="1598" y="489"/>
                  </a:cxn>
                  <a:cxn ang="0">
                    <a:pos x="1681" y="371"/>
                  </a:cxn>
                  <a:cxn ang="0">
                    <a:pos x="1879" y="196"/>
                  </a:cxn>
                  <a:cxn ang="0">
                    <a:pos x="2134" y="73"/>
                  </a:cxn>
                  <a:cxn ang="0">
                    <a:pos x="2427" y="9"/>
                  </a:cxn>
                  <a:cxn ang="0">
                    <a:pos x="2732" y="6"/>
                  </a:cxn>
                  <a:cxn ang="0">
                    <a:pos x="3013" y="67"/>
                  </a:cxn>
                  <a:cxn ang="0">
                    <a:pos x="3259" y="181"/>
                  </a:cxn>
                  <a:cxn ang="0">
                    <a:pos x="3457" y="342"/>
                  </a:cxn>
                  <a:cxn ang="0">
                    <a:pos x="3629" y="462"/>
                  </a:cxn>
                  <a:cxn ang="0">
                    <a:pos x="3848" y="406"/>
                  </a:cxn>
                  <a:cxn ang="0">
                    <a:pos x="4078" y="389"/>
                  </a:cxn>
                  <a:cxn ang="0">
                    <a:pos x="4446" y="435"/>
                  </a:cxn>
                  <a:cxn ang="0">
                    <a:pos x="4750" y="567"/>
                  </a:cxn>
                  <a:cxn ang="0">
                    <a:pos x="4964" y="762"/>
                  </a:cxn>
                  <a:cxn ang="0">
                    <a:pos x="5058" y="1005"/>
                  </a:cxn>
                  <a:cxn ang="0">
                    <a:pos x="5262" y="1128"/>
                  </a:cxn>
                  <a:cxn ang="0">
                    <a:pos x="5464" y="1336"/>
                  </a:cxn>
                  <a:cxn ang="0">
                    <a:pos x="5473" y="1553"/>
                  </a:cxn>
                  <a:cxn ang="0">
                    <a:pos x="5342" y="1725"/>
                  </a:cxn>
                  <a:cxn ang="0">
                    <a:pos x="5106" y="1857"/>
                  </a:cxn>
                  <a:cxn ang="0">
                    <a:pos x="4795" y="1930"/>
                  </a:cxn>
                </a:cxnLst>
                <a:rect l="0" t="0" r="r" b="b"/>
                <a:pathLst>
                  <a:path w="5490" h="2306">
                    <a:moveTo>
                      <a:pt x="4620" y="1939"/>
                    </a:moveTo>
                    <a:lnTo>
                      <a:pt x="4564" y="1939"/>
                    </a:lnTo>
                    <a:lnTo>
                      <a:pt x="4508" y="1935"/>
                    </a:lnTo>
                    <a:lnTo>
                      <a:pt x="4451" y="1930"/>
                    </a:lnTo>
                    <a:lnTo>
                      <a:pt x="4395" y="1924"/>
                    </a:lnTo>
                    <a:lnTo>
                      <a:pt x="4342" y="1915"/>
                    </a:lnTo>
                    <a:lnTo>
                      <a:pt x="4289" y="1904"/>
                    </a:lnTo>
                    <a:lnTo>
                      <a:pt x="4238" y="1890"/>
                    </a:lnTo>
                    <a:lnTo>
                      <a:pt x="4188" y="1877"/>
                    </a:lnTo>
                    <a:lnTo>
                      <a:pt x="4132" y="1859"/>
                    </a:lnTo>
                    <a:lnTo>
                      <a:pt x="4099" y="1897"/>
                    </a:lnTo>
                    <a:lnTo>
                      <a:pt x="4058" y="1944"/>
                    </a:lnTo>
                    <a:lnTo>
                      <a:pt x="4010" y="1986"/>
                    </a:lnTo>
                    <a:lnTo>
                      <a:pt x="3957" y="2027"/>
                    </a:lnTo>
                    <a:lnTo>
                      <a:pt x="3898" y="2067"/>
                    </a:lnTo>
                    <a:lnTo>
                      <a:pt x="3836" y="2103"/>
                    </a:lnTo>
                    <a:lnTo>
                      <a:pt x="3771" y="2136"/>
                    </a:lnTo>
                    <a:lnTo>
                      <a:pt x="3700" y="2167"/>
                    </a:lnTo>
                    <a:lnTo>
                      <a:pt x="3623" y="2194"/>
                    </a:lnTo>
                    <a:lnTo>
                      <a:pt x="3546" y="2221"/>
                    </a:lnTo>
                    <a:lnTo>
                      <a:pt x="3463" y="2243"/>
                    </a:lnTo>
                    <a:lnTo>
                      <a:pt x="3380" y="2261"/>
                    </a:lnTo>
                    <a:lnTo>
                      <a:pt x="3291" y="2277"/>
                    </a:lnTo>
                    <a:lnTo>
                      <a:pt x="3202" y="2290"/>
                    </a:lnTo>
                    <a:lnTo>
                      <a:pt x="3111" y="2299"/>
                    </a:lnTo>
                    <a:lnTo>
                      <a:pt x="3019" y="2304"/>
                    </a:lnTo>
                    <a:lnTo>
                      <a:pt x="2924" y="2306"/>
                    </a:lnTo>
                    <a:lnTo>
                      <a:pt x="2844" y="2304"/>
                    </a:lnTo>
                    <a:lnTo>
                      <a:pt x="2767" y="2301"/>
                    </a:lnTo>
                    <a:lnTo>
                      <a:pt x="2687" y="2295"/>
                    </a:lnTo>
                    <a:lnTo>
                      <a:pt x="2610" y="2286"/>
                    </a:lnTo>
                    <a:lnTo>
                      <a:pt x="2536" y="2275"/>
                    </a:lnTo>
                    <a:lnTo>
                      <a:pt x="2462" y="2261"/>
                    </a:lnTo>
                    <a:lnTo>
                      <a:pt x="2391" y="2243"/>
                    </a:lnTo>
                    <a:lnTo>
                      <a:pt x="2320" y="2225"/>
                    </a:lnTo>
                    <a:lnTo>
                      <a:pt x="2255" y="2205"/>
                    </a:lnTo>
                    <a:lnTo>
                      <a:pt x="2190" y="2183"/>
                    </a:lnTo>
                    <a:lnTo>
                      <a:pt x="2125" y="2158"/>
                    </a:lnTo>
                    <a:lnTo>
                      <a:pt x="2066" y="2132"/>
                    </a:lnTo>
                    <a:lnTo>
                      <a:pt x="2009" y="2100"/>
                    </a:lnTo>
                    <a:lnTo>
                      <a:pt x="1956" y="2071"/>
                    </a:lnTo>
                    <a:lnTo>
                      <a:pt x="1906" y="2038"/>
                    </a:lnTo>
                    <a:lnTo>
                      <a:pt x="1859" y="2002"/>
                    </a:lnTo>
                    <a:lnTo>
                      <a:pt x="1826" y="1977"/>
                    </a:lnTo>
                    <a:lnTo>
                      <a:pt x="1785" y="1989"/>
                    </a:lnTo>
                    <a:lnTo>
                      <a:pt x="1752" y="1995"/>
                    </a:lnTo>
                    <a:lnTo>
                      <a:pt x="1722" y="2000"/>
                    </a:lnTo>
                    <a:lnTo>
                      <a:pt x="1690" y="2006"/>
                    </a:lnTo>
                    <a:lnTo>
                      <a:pt x="1657" y="2009"/>
                    </a:lnTo>
                    <a:lnTo>
                      <a:pt x="1628" y="2013"/>
                    </a:lnTo>
                    <a:lnTo>
                      <a:pt x="1595" y="2015"/>
                    </a:lnTo>
                    <a:lnTo>
                      <a:pt x="1563" y="2018"/>
                    </a:lnTo>
                    <a:lnTo>
                      <a:pt x="1530" y="2018"/>
                    </a:lnTo>
                    <a:lnTo>
                      <a:pt x="1486" y="2018"/>
                    </a:lnTo>
                    <a:lnTo>
                      <a:pt x="1441" y="2013"/>
                    </a:lnTo>
                    <a:lnTo>
                      <a:pt x="1397" y="2009"/>
                    </a:lnTo>
                    <a:lnTo>
                      <a:pt x="1352" y="2004"/>
                    </a:lnTo>
                    <a:lnTo>
                      <a:pt x="1311" y="1995"/>
                    </a:lnTo>
                    <a:lnTo>
                      <a:pt x="1270" y="1986"/>
                    </a:lnTo>
                    <a:lnTo>
                      <a:pt x="1228" y="1975"/>
                    </a:lnTo>
                    <a:lnTo>
                      <a:pt x="1190" y="1964"/>
                    </a:lnTo>
                    <a:lnTo>
                      <a:pt x="1151" y="1951"/>
                    </a:lnTo>
                    <a:lnTo>
                      <a:pt x="1116" y="1935"/>
                    </a:lnTo>
                    <a:lnTo>
                      <a:pt x="1080" y="1919"/>
                    </a:lnTo>
                    <a:lnTo>
                      <a:pt x="1048" y="1901"/>
                    </a:lnTo>
                    <a:lnTo>
                      <a:pt x="1015" y="1881"/>
                    </a:lnTo>
                    <a:lnTo>
                      <a:pt x="985" y="1861"/>
                    </a:lnTo>
                    <a:lnTo>
                      <a:pt x="959" y="1839"/>
                    </a:lnTo>
                    <a:lnTo>
                      <a:pt x="932" y="1816"/>
                    </a:lnTo>
                    <a:lnTo>
                      <a:pt x="894" y="1783"/>
                    </a:lnTo>
                    <a:lnTo>
                      <a:pt x="843" y="1803"/>
                    </a:lnTo>
                    <a:lnTo>
                      <a:pt x="811" y="1814"/>
                    </a:lnTo>
                    <a:lnTo>
                      <a:pt x="778" y="1823"/>
                    </a:lnTo>
                    <a:lnTo>
                      <a:pt x="746" y="1832"/>
                    </a:lnTo>
                    <a:lnTo>
                      <a:pt x="713" y="1839"/>
                    </a:lnTo>
                    <a:lnTo>
                      <a:pt x="678" y="1843"/>
                    </a:lnTo>
                    <a:lnTo>
                      <a:pt x="642" y="1848"/>
                    </a:lnTo>
                    <a:lnTo>
                      <a:pt x="606" y="1850"/>
                    </a:lnTo>
                    <a:lnTo>
                      <a:pt x="571" y="1850"/>
                    </a:lnTo>
                    <a:lnTo>
                      <a:pt x="512" y="1848"/>
                    </a:lnTo>
                    <a:lnTo>
                      <a:pt x="453" y="1841"/>
                    </a:lnTo>
                    <a:lnTo>
                      <a:pt x="396" y="1832"/>
                    </a:lnTo>
                    <a:lnTo>
                      <a:pt x="343" y="1816"/>
                    </a:lnTo>
                    <a:lnTo>
                      <a:pt x="293" y="1799"/>
                    </a:lnTo>
                    <a:lnTo>
                      <a:pt x="242" y="1778"/>
                    </a:lnTo>
                    <a:lnTo>
                      <a:pt x="195" y="1752"/>
                    </a:lnTo>
                    <a:lnTo>
                      <a:pt x="154" y="1723"/>
                    </a:lnTo>
                    <a:lnTo>
                      <a:pt x="118" y="1694"/>
                    </a:lnTo>
                    <a:lnTo>
                      <a:pt x="88" y="1662"/>
                    </a:lnTo>
                    <a:lnTo>
                      <a:pt x="62" y="1631"/>
                    </a:lnTo>
                    <a:lnTo>
                      <a:pt x="41" y="1595"/>
                    </a:lnTo>
                    <a:lnTo>
                      <a:pt x="23" y="1560"/>
                    </a:lnTo>
                    <a:lnTo>
                      <a:pt x="9" y="1524"/>
                    </a:lnTo>
                    <a:lnTo>
                      <a:pt x="3" y="1486"/>
                    </a:lnTo>
                    <a:lnTo>
                      <a:pt x="0" y="1448"/>
                    </a:lnTo>
                    <a:lnTo>
                      <a:pt x="3" y="1410"/>
                    </a:lnTo>
                    <a:lnTo>
                      <a:pt x="9" y="1374"/>
                    </a:lnTo>
                    <a:lnTo>
                      <a:pt x="20" y="1341"/>
                    </a:lnTo>
                    <a:lnTo>
                      <a:pt x="35" y="1307"/>
                    </a:lnTo>
                    <a:lnTo>
                      <a:pt x="56" y="1273"/>
                    </a:lnTo>
                    <a:lnTo>
                      <a:pt x="80" y="1242"/>
                    </a:lnTo>
                    <a:lnTo>
                      <a:pt x="106" y="1213"/>
                    </a:lnTo>
                    <a:lnTo>
                      <a:pt x="136" y="1186"/>
                    </a:lnTo>
                    <a:lnTo>
                      <a:pt x="171" y="1160"/>
                    </a:lnTo>
                    <a:lnTo>
                      <a:pt x="207" y="1137"/>
                    </a:lnTo>
                    <a:lnTo>
                      <a:pt x="248" y="1117"/>
                    </a:lnTo>
                    <a:lnTo>
                      <a:pt x="290" y="1097"/>
                    </a:lnTo>
                    <a:lnTo>
                      <a:pt x="334" y="1081"/>
                    </a:lnTo>
                    <a:lnTo>
                      <a:pt x="382" y="1068"/>
                    </a:lnTo>
                    <a:lnTo>
                      <a:pt x="432" y="1057"/>
                    </a:lnTo>
                    <a:lnTo>
                      <a:pt x="482" y="1050"/>
                    </a:lnTo>
                    <a:lnTo>
                      <a:pt x="532" y="1046"/>
                    </a:lnTo>
                    <a:lnTo>
                      <a:pt x="541" y="1008"/>
                    </a:lnTo>
                    <a:lnTo>
                      <a:pt x="562" y="954"/>
                    </a:lnTo>
                    <a:lnTo>
                      <a:pt x="589" y="903"/>
                    </a:lnTo>
                    <a:lnTo>
                      <a:pt x="621" y="851"/>
                    </a:lnTo>
                    <a:lnTo>
                      <a:pt x="660" y="804"/>
                    </a:lnTo>
                    <a:lnTo>
                      <a:pt x="704" y="762"/>
                    </a:lnTo>
                    <a:lnTo>
                      <a:pt x="754" y="719"/>
                    </a:lnTo>
                    <a:lnTo>
                      <a:pt x="808" y="681"/>
                    </a:lnTo>
                    <a:lnTo>
                      <a:pt x="870" y="646"/>
                    </a:lnTo>
                    <a:lnTo>
                      <a:pt x="932" y="614"/>
                    </a:lnTo>
                    <a:lnTo>
                      <a:pt x="1000" y="585"/>
                    </a:lnTo>
                    <a:lnTo>
                      <a:pt x="1071" y="561"/>
                    </a:lnTo>
                    <a:lnTo>
                      <a:pt x="1145" y="541"/>
                    </a:lnTo>
                    <a:lnTo>
                      <a:pt x="1225" y="525"/>
                    </a:lnTo>
                    <a:lnTo>
                      <a:pt x="1305" y="511"/>
                    </a:lnTo>
                    <a:lnTo>
                      <a:pt x="1388" y="505"/>
                    </a:lnTo>
                    <a:lnTo>
                      <a:pt x="1471" y="503"/>
                    </a:lnTo>
                    <a:lnTo>
                      <a:pt x="1589" y="507"/>
                    </a:lnTo>
                    <a:lnTo>
                      <a:pt x="1592" y="503"/>
                    </a:lnTo>
                    <a:lnTo>
                      <a:pt x="1598" y="489"/>
                    </a:lnTo>
                    <a:lnTo>
                      <a:pt x="1604" y="478"/>
                    </a:lnTo>
                    <a:lnTo>
                      <a:pt x="1607" y="473"/>
                    </a:lnTo>
                    <a:lnTo>
                      <a:pt x="1642" y="420"/>
                    </a:lnTo>
                    <a:lnTo>
                      <a:pt x="1681" y="371"/>
                    </a:lnTo>
                    <a:lnTo>
                      <a:pt x="1725" y="324"/>
                    </a:lnTo>
                    <a:lnTo>
                      <a:pt x="1773" y="277"/>
                    </a:lnTo>
                    <a:lnTo>
                      <a:pt x="1826" y="237"/>
                    </a:lnTo>
                    <a:lnTo>
                      <a:pt x="1879" y="196"/>
                    </a:lnTo>
                    <a:lnTo>
                      <a:pt x="1938" y="161"/>
                    </a:lnTo>
                    <a:lnTo>
                      <a:pt x="2004" y="129"/>
                    </a:lnTo>
                    <a:lnTo>
                      <a:pt x="2069" y="100"/>
                    </a:lnTo>
                    <a:lnTo>
                      <a:pt x="2134" y="73"/>
                    </a:lnTo>
                    <a:lnTo>
                      <a:pt x="2205" y="51"/>
                    </a:lnTo>
                    <a:lnTo>
                      <a:pt x="2279" y="33"/>
                    </a:lnTo>
                    <a:lnTo>
                      <a:pt x="2353" y="20"/>
                    </a:lnTo>
                    <a:lnTo>
                      <a:pt x="2427" y="9"/>
                    </a:lnTo>
                    <a:lnTo>
                      <a:pt x="2507" y="2"/>
                    </a:lnTo>
                    <a:lnTo>
                      <a:pt x="2584" y="0"/>
                    </a:lnTo>
                    <a:lnTo>
                      <a:pt x="2658" y="2"/>
                    </a:lnTo>
                    <a:lnTo>
                      <a:pt x="2732" y="6"/>
                    </a:lnTo>
                    <a:lnTo>
                      <a:pt x="2806" y="18"/>
                    </a:lnTo>
                    <a:lnTo>
                      <a:pt x="2877" y="31"/>
                    </a:lnTo>
                    <a:lnTo>
                      <a:pt x="2945" y="47"/>
                    </a:lnTo>
                    <a:lnTo>
                      <a:pt x="3013" y="67"/>
                    </a:lnTo>
                    <a:lnTo>
                      <a:pt x="3078" y="91"/>
                    </a:lnTo>
                    <a:lnTo>
                      <a:pt x="3140" y="118"/>
                    </a:lnTo>
                    <a:lnTo>
                      <a:pt x="3202" y="147"/>
                    </a:lnTo>
                    <a:lnTo>
                      <a:pt x="3259" y="181"/>
                    </a:lnTo>
                    <a:lnTo>
                      <a:pt x="3312" y="216"/>
                    </a:lnTo>
                    <a:lnTo>
                      <a:pt x="3365" y="254"/>
                    </a:lnTo>
                    <a:lnTo>
                      <a:pt x="3413" y="297"/>
                    </a:lnTo>
                    <a:lnTo>
                      <a:pt x="3457" y="342"/>
                    </a:lnTo>
                    <a:lnTo>
                      <a:pt x="3498" y="389"/>
                    </a:lnTo>
                    <a:lnTo>
                      <a:pt x="3534" y="438"/>
                    </a:lnTo>
                    <a:lnTo>
                      <a:pt x="3566" y="485"/>
                    </a:lnTo>
                    <a:lnTo>
                      <a:pt x="3629" y="462"/>
                    </a:lnTo>
                    <a:lnTo>
                      <a:pt x="3682" y="444"/>
                    </a:lnTo>
                    <a:lnTo>
                      <a:pt x="3738" y="431"/>
                    </a:lnTo>
                    <a:lnTo>
                      <a:pt x="3791" y="418"/>
                    </a:lnTo>
                    <a:lnTo>
                      <a:pt x="3848" y="406"/>
                    </a:lnTo>
                    <a:lnTo>
                      <a:pt x="3904" y="400"/>
                    </a:lnTo>
                    <a:lnTo>
                      <a:pt x="3963" y="393"/>
                    </a:lnTo>
                    <a:lnTo>
                      <a:pt x="4019" y="391"/>
                    </a:lnTo>
                    <a:lnTo>
                      <a:pt x="4078" y="389"/>
                    </a:lnTo>
                    <a:lnTo>
                      <a:pt x="4173" y="391"/>
                    </a:lnTo>
                    <a:lnTo>
                      <a:pt x="4268" y="402"/>
                    </a:lnTo>
                    <a:lnTo>
                      <a:pt x="4360" y="415"/>
                    </a:lnTo>
                    <a:lnTo>
                      <a:pt x="4446" y="435"/>
                    </a:lnTo>
                    <a:lnTo>
                      <a:pt x="4528" y="462"/>
                    </a:lnTo>
                    <a:lnTo>
                      <a:pt x="4608" y="491"/>
                    </a:lnTo>
                    <a:lnTo>
                      <a:pt x="4682" y="527"/>
                    </a:lnTo>
                    <a:lnTo>
                      <a:pt x="4750" y="567"/>
                    </a:lnTo>
                    <a:lnTo>
                      <a:pt x="4813" y="610"/>
                    </a:lnTo>
                    <a:lnTo>
                      <a:pt x="4872" y="659"/>
                    </a:lnTo>
                    <a:lnTo>
                      <a:pt x="4922" y="708"/>
                    </a:lnTo>
                    <a:lnTo>
                      <a:pt x="4964" y="762"/>
                    </a:lnTo>
                    <a:lnTo>
                      <a:pt x="4999" y="820"/>
                    </a:lnTo>
                    <a:lnTo>
                      <a:pt x="5029" y="880"/>
                    </a:lnTo>
                    <a:lnTo>
                      <a:pt x="5046" y="941"/>
                    </a:lnTo>
                    <a:lnTo>
                      <a:pt x="5058" y="1005"/>
                    </a:lnTo>
                    <a:lnTo>
                      <a:pt x="5061" y="1037"/>
                    </a:lnTo>
                    <a:lnTo>
                      <a:pt x="5097" y="1050"/>
                    </a:lnTo>
                    <a:lnTo>
                      <a:pt x="5186" y="1088"/>
                    </a:lnTo>
                    <a:lnTo>
                      <a:pt x="5262" y="1128"/>
                    </a:lnTo>
                    <a:lnTo>
                      <a:pt x="5331" y="1175"/>
                    </a:lnTo>
                    <a:lnTo>
                      <a:pt x="5387" y="1224"/>
                    </a:lnTo>
                    <a:lnTo>
                      <a:pt x="5431" y="1278"/>
                    </a:lnTo>
                    <a:lnTo>
                      <a:pt x="5464" y="1336"/>
                    </a:lnTo>
                    <a:lnTo>
                      <a:pt x="5484" y="1394"/>
                    </a:lnTo>
                    <a:lnTo>
                      <a:pt x="5490" y="1454"/>
                    </a:lnTo>
                    <a:lnTo>
                      <a:pt x="5484" y="1504"/>
                    </a:lnTo>
                    <a:lnTo>
                      <a:pt x="5473" y="1553"/>
                    </a:lnTo>
                    <a:lnTo>
                      <a:pt x="5452" y="1600"/>
                    </a:lnTo>
                    <a:lnTo>
                      <a:pt x="5422" y="1644"/>
                    </a:lnTo>
                    <a:lnTo>
                      <a:pt x="5384" y="1687"/>
                    </a:lnTo>
                    <a:lnTo>
                      <a:pt x="5342" y="1725"/>
                    </a:lnTo>
                    <a:lnTo>
                      <a:pt x="5292" y="1763"/>
                    </a:lnTo>
                    <a:lnTo>
                      <a:pt x="5236" y="1796"/>
                    </a:lnTo>
                    <a:lnTo>
                      <a:pt x="5174" y="1828"/>
                    </a:lnTo>
                    <a:lnTo>
                      <a:pt x="5106" y="1857"/>
                    </a:lnTo>
                    <a:lnTo>
                      <a:pt x="5035" y="1881"/>
                    </a:lnTo>
                    <a:lnTo>
                      <a:pt x="4958" y="1901"/>
                    </a:lnTo>
                    <a:lnTo>
                      <a:pt x="4878" y="1917"/>
                    </a:lnTo>
                    <a:lnTo>
                      <a:pt x="4795" y="1930"/>
                    </a:lnTo>
                    <a:lnTo>
                      <a:pt x="4709" y="1937"/>
                    </a:lnTo>
                    <a:lnTo>
                      <a:pt x="4620" y="193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000" dirty="0">
                  <a:solidFill>
                    <a:prstClr val="black"/>
                  </a:solidFill>
                </a:endParaRPr>
              </a:p>
            </p:txBody>
          </p:sp>
          <p:sp>
            <p:nvSpPr>
              <p:cNvPr id="12" name="Freeform 9"/>
              <p:cNvSpPr>
                <a:spLocks/>
              </p:cNvSpPr>
              <p:nvPr/>
            </p:nvSpPr>
            <p:spPr bwMode="auto">
              <a:xfrm>
                <a:off x="15413038" y="538163"/>
                <a:ext cx="2085975" cy="474663"/>
              </a:xfrm>
              <a:custGeom>
                <a:avLst/>
                <a:gdLst/>
                <a:ahLst/>
                <a:cxnLst>
                  <a:cxn ang="0">
                    <a:pos x="18" y="111"/>
                  </a:cxn>
                  <a:cxn ang="0">
                    <a:pos x="51" y="158"/>
                  </a:cxn>
                  <a:cxn ang="0">
                    <a:pos x="113" y="136"/>
                  </a:cxn>
                  <a:cxn ang="0">
                    <a:pos x="166" y="118"/>
                  </a:cxn>
                  <a:cxn ang="0">
                    <a:pos x="222" y="105"/>
                  </a:cxn>
                  <a:cxn ang="0">
                    <a:pos x="275" y="91"/>
                  </a:cxn>
                  <a:cxn ang="0">
                    <a:pos x="332" y="80"/>
                  </a:cxn>
                  <a:cxn ang="0">
                    <a:pos x="388" y="73"/>
                  </a:cxn>
                  <a:cxn ang="0">
                    <a:pos x="447" y="67"/>
                  </a:cxn>
                  <a:cxn ang="0">
                    <a:pos x="503" y="64"/>
                  </a:cxn>
                  <a:cxn ang="0">
                    <a:pos x="563" y="62"/>
                  </a:cxn>
                  <a:cxn ang="0">
                    <a:pos x="619" y="62"/>
                  </a:cxn>
                  <a:cxn ang="0">
                    <a:pos x="675" y="67"/>
                  </a:cxn>
                  <a:cxn ang="0">
                    <a:pos x="728" y="71"/>
                  </a:cxn>
                  <a:cxn ang="0">
                    <a:pos x="782" y="78"/>
                  </a:cxn>
                  <a:cxn ang="0">
                    <a:pos x="835" y="87"/>
                  </a:cxn>
                  <a:cxn ang="0">
                    <a:pos x="885" y="98"/>
                  </a:cxn>
                  <a:cxn ang="0">
                    <a:pos x="936" y="111"/>
                  </a:cxn>
                  <a:cxn ang="0">
                    <a:pos x="983" y="127"/>
                  </a:cxn>
                  <a:cxn ang="0">
                    <a:pos x="1030" y="143"/>
                  </a:cxn>
                  <a:cxn ang="0">
                    <a:pos x="1078" y="160"/>
                  </a:cxn>
                  <a:cxn ang="0">
                    <a:pos x="1122" y="181"/>
                  </a:cxn>
                  <a:cxn ang="0">
                    <a:pos x="1163" y="201"/>
                  </a:cxn>
                  <a:cxn ang="0">
                    <a:pos x="1205" y="223"/>
                  </a:cxn>
                  <a:cxn ang="0">
                    <a:pos x="1243" y="248"/>
                  </a:cxn>
                  <a:cxn ang="0">
                    <a:pos x="1279" y="272"/>
                  </a:cxn>
                  <a:cxn ang="0">
                    <a:pos x="1314" y="299"/>
                  </a:cxn>
                  <a:cxn ang="0">
                    <a:pos x="1279" y="265"/>
                  </a:cxn>
                  <a:cxn ang="0">
                    <a:pos x="1243" y="234"/>
                  </a:cxn>
                  <a:cxn ang="0">
                    <a:pos x="1202" y="205"/>
                  </a:cxn>
                  <a:cxn ang="0">
                    <a:pos x="1160" y="176"/>
                  </a:cxn>
                  <a:cxn ang="0">
                    <a:pos x="1116" y="149"/>
                  </a:cxn>
                  <a:cxn ang="0">
                    <a:pos x="1069" y="125"/>
                  </a:cxn>
                  <a:cxn ang="0">
                    <a:pos x="1018" y="102"/>
                  </a:cxn>
                  <a:cxn ang="0">
                    <a:pos x="968" y="82"/>
                  </a:cxn>
                  <a:cxn ang="0">
                    <a:pos x="915" y="62"/>
                  </a:cxn>
                  <a:cxn ang="0">
                    <a:pos x="859" y="46"/>
                  </a:cxn>
                  <a:cxn ang="0">
                    <a:pos x="802" y="33"/>
                  </a:cxn>
                  <a:cxn ang="0">
                    <a:pos x="743" y="22"/>
                  </a:cxn>
                  <a:cxn ang="0">
                    <a:pos x="684" y="11"/>
                  </a:cxn>
                  <a:cxn ang="0">
                    <a:pos x="622" y="4"/>
                  </a:cxn>
                  <a:cxn ang="0">
                    <a:pos x="560" y="2"/>
                  </a:cxn>
                  <a:cxn ang="0">
                    <a:pos x="494" y="0"/>
                  </a:cxn>
                  <a:cxn ang="0">
                    <a:pos x="435" y="2"/>
                  </a:cxn>
                  <a:cxn ang="0">
                    <a:pos x="379" y="4"/>
                  </a:cxn>
                  <a:cxn ang="0">
                    <a:pos x="320" y="11"/>
                  </a:cxn>
                  <a:cxn ang="0">
                    <a:pos x="264" y="17"/>
                  </a:cxn>
                  <a:cxn ang="0">
                    <a:pos x="207" y="29"/>
                  </a:cxn>
                  <a:cxn ang="0">
                    <a:pos x="154" y="42"/>
                  </a:cxn>
                  <a:cxn ang="0">
                    <a:pos x="98" y="55"/>
                  </a:cxn>
                  <a:cxn ang="0">
                    <a:pos x="45" y="73"/>
                  </a:cxn>
                  <a:cxn ang="0">
                    <a:pos x="0" y="89"/>
                  </a:cxn>
                  <a:cxn ang="0">
                    <a:pos x="6" y="93"/>
                  </a:cxn>
                  <a:cxn ang="0">
                    <a:pos x="9" y="100"/>
                  </a:cxn>
                  <a:cxn ang="0">
                    <a:pos x="15" y="105"/>
                  </a:cxn>
                  <a:cxn ang="0">
                    <a:pos x="18" y="111"/>
                  </a:cxn>
                </a:cxnLst>
                <a:rect l="0" t="0" r="r" b="b"/>
                <a:pathLst>
                  <a:path w="1314" h="299">
                    <a:moveTo>
                      <a:pt x="18" y="111"/>
                    </a:moveTo>
                    <a:lnTo>
                      <a:pt x="51" y="158"/>
                    </a:lnTo>
                    <a:lnTo>
                      <a:pt x="113" y="136"/>
                    </a:lnTo>
                    <a:lnTo>
                      <a:pt x="166" y="118"/>
                    </a:lnTo>
                    <a:lnTo>
                      <a:pt x="222" y="105"/>
                    </a:lnTo>
                    <a:lnTo>
                      <a:pt x="275" y="91"/>
                    </a:lnTo>
                    <a:lnTo>
                      <a:pt x="332" y="80"/>
                    </a:lnTo>
                    <a:lnTo>
                      <a:pt x="388" y="73"/>
                    </a:lnTo>
                    <a:lnTo>
                      <a:pt x="447" y="67"/>
                    </a:lnTo>
                    <a:lnTo>
                      <a:pt x="503" y="64"/>
                    </a:lnTo>
                    <a:lnTo>
                      <a:pt x="563" y="62"/>
                    </a:lnTo>
                    <a:lnTo>
                      <a:pt x="619" y="62"/>
                    </a:lnTo>
                    <a:lnTo>
                      <a:pt x="675" y="67"/>
                    </a:lnTo>
                    <a:lnTo>
                      <a:pt x="728" y="71"/>
                    </a:lnTo>
                    <a:lnTo>
                      <a:pt x="782" y="78"/>
                    </a:lnTo>
                    <a:lnTo>
                      <a:pt x="835" y="87"/>
                    </a:lnTo>
                    <a:lnTo>
                      <a:pt x="885" y="98"/>
                    </a:lnTo>
                    <a:lnTo>
                      <a:pt x="936" y="111"/>
                    </a:lnTo>
                    <a:lnTo>
                      <a:pt x="983" y="127"/>
                    </a:lnTo>
                    <a:lnTo>
                      <a:pt x="1030" y="143"/>
                    </a:lnTo>
                    <a:lnTo>
                      <a:pt x="1078" y="160"/>
                    </a:lnTo>
                    <a:lnTo>
                      <a:pt x="1122" y="181"/>
                    </a:lnTo>
                    <a:lnTo>
                      <a:pt x="1163" y="201"/>
                    </a:lnTo>
                    <a:lnTo>
                      <a:pt x="1205" y="223"/>
                    </a:lnTo>
                    <a:lnTo>
                      <a:pt x="1243" y="248"/>
                    </a:lnTo>
                    <a:lnTo>
                      <a:pt x="1279" y="272"/>
                    </a:lnTo>
                    <a:lnTo>
                      <a:pt x="1314" y="299"/>
                    </a:lnTo>
                    <a:lnTo>
                      <a:pt x="1279" y="265"/>
                    </a:lnTo>
                    <a:lnTo>
                      <a:pt x="1243" y="234"/>
                    </a:lnTo>
                    <a:lnTo>
                      <a:pt x="1202" y="205"/>
                    </a:lnTo>
                    <a:lnTo>
                      <a:pt x="1160" y="176"/>
                    </a:lnTo>
                    <a:lnTo>
                      <a:pt x="1116" y="149"/>
                    </a:lnTo>
                    <a:lnTo>
                      <a:pt x="1069" y="125"/>
                    </a:lnTo>
                    <a:lnTo>
                      <a:pt x="1018" y="102"/>
                    </a:lnTo>
                    <a:lnTo>
                      <a:pt x="968" y="82"/>
                    </a:lnTo>
                    <a:lnTo>
                      <a:pt x="915" y="62"/>
                    </a:lnTo>
                    <a:lnTo>
                      <a:pt x="859" y="46"/>
                    </a:lnTo>
                    <a:lnTo>
                      <a:pt x="802" y="33"/>
                    </a:lnTo>
                    <a:lnTo>
                      <a:pt x="743" y="22"/>
                    </a:lnTo>
                    <a:lnTo>
                      <a:pt x="684" y="11"/>
                    </a:lnTo>
                    <a:lnTo>
                      <a:pt x="622" y="4"/>
                    </a:lnTo>
                    <a:lnTo>
                      <a:pt x="560" y="2"/>
                    </a:lnTo>
                    <a:lnTo>
                      <a:pt x="494" y="0"/>
                    </a:lnTo>
                    <a:lnTo>
                      <a:pt x="435" y="2"/>
                    </a:lnTo>
                    <a:lnTo>
                      <a:pt x="379" y="4"/>
                    </a:lnTo>
                    <a:lnTo>
                      <a:pt x="320" y="11"/>
                    </a:lnTo>
                    <a:lnTo>
                      <a:pt x="264" y="17"/>
                    </a:lnTo>
                    <a:lnTo>
                      <a:pt x="207" y="29"/>
                    </a:lnTo>
                    <a:lnTo>
                      <a:pt x="154" y="42"/>
                    </a:lnTo>
                    <a:lnTo>
                      <a:pt x="98" y="55"/>
                    </a:lnTo>
                    <a:lnTo>
                      <a:pt x="45" y="73"/>
                    </a:lnTo>
                    <a:lnTo>
                      <a:pt x="0" y="89"/>
                    </a:lnTo>
                    <a:lnTo>
                      <a:pt x="6" y="93"/>
                    </a:lnTo>
                    <a:lnTo>
                      <a:pt x="9" y="100"/>
                    </a:lnTo>
                    <a:lnTo>
                      <a:pt x="15" y="105"/>
                    </a:lnTo>
                    <a:lnTo>
                      <a:pt x="18" y="111"/>
                    </a:ln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dirty="0">
                  <a:solidFill>
                    <a:prstClr val="black"/>
                  </a:solidFill>
                </a:endParaRPr>
              </a:p>
            </p:txBody>
          </p:sp>
          <p:sp>
            <p:nvSpPr>
              <p:cNvPr id="13" name="Freeform 10"/>
              <p:cNvSpPr>
                <a:spLocks/>
              </p:cNvSpPr>
              <p:nvPr/>
            </p:nvSpPr>
            <p:spPr bwMode="auto">
              <a:xfrm>
                <a:off x="9723438" y="-79375"/>
                <a:ext cx="5449887" cy="2738438"/>
              </a:xfrm>
              <a:custGeom>
                <a:avLst/>
                <a:gdLst/>
                <a:ahLst/>
                <a:cxnLst>
                  <a:cxn ang="0">
                    <a:pos x="80" y="1437"/>
                  </a:cxn>
                  <a:cxn ang="0">
                    <a:pos x="127" y="1336"/>
                  </a:cxn>
                  <a:cxn ang="0">
                    <a:pos x="207" y="1249"/>
                  </a:cxn>
                  <a:cxn ang="0">
                    <a:pos x="316" y="1180"/>
                  </a:cxn>
                  <a:cxn ang="0">
                    <a:pos x="450" y="1130"/>
                  </a:cxn>
                  <a:cxn ang="0">
                    <a:pos x="601" y="1108"/>
                  </a:cxn>
                  <a:cxn ang="0">
                    <a:pos x="657" y="965"/>
                  </a:cxn>
                  <a:cxn ang="0">
                    <a:pos x="772" y="824"/>
                  </a:cxn>
                  <a:cxn ang="0">
                    <a:pos x="938" y="708"/>
                  </a:cxn>
                  <a:cxn ang="0">
                    <a:pos x="1139" y="623"/>
                  </a:cxn>
                  <a:cxn ang="0">
                    <a:pos x="1373" y="574"/>
                  </a:cxn>
                  <a:cxn ang="0">
                    <a:pos x="1657" y="570"/>
                  </a:cxn>
                  <a:cxn ang="0">
                    <a:pos x="1675" y="538"/>
                  </a:cxn>
                  <a:cxn ang="0">
                    <a:pos x="1752" y="431"/>
                  </a:cxn>
                  <a:cxn ang="0">
                    <a:pos x="1894" y="297"/>
                  </a:cxn>
                  <a:cxn ang="0">
                    <a:pos x="2072" y="190"/>
                  </a:cxn>
                  <a:cxn ang="0">
                    <a:pos x="2273" y="111"/>
                  </a:cxn>
                  <a:cxn ang="0">
                    <a:pos x="2495" y="69"/>
                  </a:cxn>
                  <a:cxn ang="0">
                    <a:pos x="2708" y="62"/>
                  </a:cxn>
                  <a:cxn ang="0">
                    <a:pos x="2874" y="78"/>
                  </a:cxn>
                  <a:cxn ang="0">
                    <a:pos x="3031" y="114"/>
                  </a:cxn>
                  <a:cxn ang="0">
                    <a:pos x="3176" y="165"/>
                  </a:cxn>
                  <a:cxn ang="0">
                    <a:pos x="3312" y="234"/>
                  </a:cxn>
                  <a:cxn ang="0">
                    <a:pos x="3433" y="317"/>
                  </a:cxn>
                  <a:cxn ang="0">
                    <a:pos x="3309" y="214"/>
                  </a:cxn>
                  <a:cxn ang="0">
                    <a:pos x="3164" y="129"/>
                  </a:cxn>
                  <a:cxn ang="0">
                    <a:pos x="3004" y="65"/>
                  </a:cxn>
                  <a:cxn ang="0">
                    <a:pos x="2829" y="22"/>
                  </a:cxn>
                  <a:cxn ang="0">
                    <a:pos x="2646" y="2"/>
                  </a:cxn>
                  <a:cxn ang="0">
                    <a:pos x="2427" y="9"/>
                  </a:cxn>
                  <a:cxn ang="0">
                    <a:pos x="2205" y="51"/>
                  </a:cxn>
                  <a:cxn ang="0">
                    <a:pos x="2004" y="129"/>
                  </a:cxn>
                  <a:cxn ang="0">
                    <a:pos x="1826" y="237"/>
                  </a:cxn>
                  <a:cxn ang="0">
                    <a:pos x="1681" y="371"/>
                  </a:cxn>
                  <a:cxn ang="0">
                    <a:pos x="1604" y="478"/>
                  </a:cxn>
                  <a:cxn ang="0">
                    <a:pos x="1589" y="507"/>
                  </a:cxn>
                  <a:cxn ang="0">
                    <a:pos x="1305" y="511"/>
                  </a:cxn>
                  <a:cxn ang="0">
                    <a:pos x="1071" y="561"/>
                  </a:cxn>
                  <a:cxn ang="0">
                    <a:pos x="870" y="646"/>
                  </a:cxn>
                  <a:cxn ang="0">
                    <a:pos x="704" y="762"/>
                  </a:cxn>
                  <a:cxn ang="0">
                    <a:pos x="589" y="903"/>
                  </a:cxn>
                  <a:cxn ang="0">
                    <a:pos x="532" y="1046"/>
                  </a:cxn>
                  <a:cxn ang="0">
                    <a:pos x="382" y="1068"/>
                  </a:cxn>
                  <a:cxn ang="0">
                    <a:pos x="248" y="1117"/>
                  </a:cxn>
                  <a:cxn ang="0">
                    <a:pos x="136" y="1186"/>
                  </a:cxn>
                  <a:cxn ang="0">
                    <a:pos x="56" y="1273"/>
                  </a:cxn>
                  <a:cxn ang="0">
                    <a:pos x="9" y="1374"/>
                  </a:cxn>
                  <a:cxn ang="0">
                    <a:pos x="3" y="1486"/>
                  </a:cxn>
                  <a:cxn ang="0">
                    <a:pos x="41" y="1595"/>
                  </a:cxn>
                  <a:cxn ang="0">
                    <a:pos x="118" y="1694"/>
                  </a:cxn>
                  <a:cxn ang="0">
                    <a:pos x="157" y="1725"/>
                  </a:cxn>
                  <a:cxn ang="0">
                    <a:pos x="118" y="1676"/>
                  </a:cxn>
                  <a:cxn ang="0">
                    <a:pos x="71" y="1510"/>
                  </a:cxn>
                </a:cxnLst>
                <a:rect l="0" t="0" r="r" b="b"/>
                <a:pathLst>
                  <a:path w="3433" h="1725">
                    <a:moveTo>
                      <a:pt x="71" y="1510"/>
                    </a:moveTo>
                    <a:lnTo>
                      <a:pt x="74" y="1472"/>
                    </a:lnTo>
                    <a:lnTo>
                      <a:pt x="80" y="1437"/>
                    </a:lnTo>
                    <a:lnTo>
                      <a:pt x="91" y="1403"/>
                    </a:lnTo>
                    <a:lnTo>
                      <a:pt x="106" y="1370"/>
                    </a:lnTo>
                    <a:lnTo>
                      <a:pt x="127" y="1336"/>
                    </a:lnTo>
                    <a:lnTo>
                      <a:pt x="148" y="1305"/>
                    </a:lnTo>
                    <a:lnTo>
                      <a:pt x="177" y="1276"/>
                    </a:lnTo>
                    <a:lnTo>
                      <a:pt x="207" y="1249"/>
                    </a:lnTo>
                    <a:lnTo>
                      <a:pt x="239" y="1222"/>
                    </a:lnTo>
                    <a:lnTo>
                      <a:pt x="275" y="1200"/>
                    </a:lnTo>
                    <a:lnTo>
                      <a:pt x="316" y="1180"/>
                    </a:lnTo>
                    <a:lnTo>
                      <a:pt x="358" y="1160"/>
                    </a:lnTo>
                    <a:lnTo>
                      <a:pt x="402" y="1144"/>
                    </a:lnTo>
                    <a:lnTo>
                      <a:pt x="450" y="1130"/>
                    </a:lnTo>
                    <a:lnTo>
                      <a:pt x="500" y="1119"/>
                    </a:lnTo>
                    <a:lnTo>
                      <a:pt x="550" y="1113"/>
                    </a:lnTo>
                    <a:lnTo>
                      <a:pt x="601" y="1108"/>
                    </a:lnTo>
                    <a:lnTo>
                      <a:pt x="609" y="1070"/>
                    </a:lnTo>
                    <a:lnTo>
                      <a:pt x="630" y="1016"/>
                    </a:lnTo>
                    <a:lnTo>
                      <a:pt x="657" y="965"/>
                    </a:lnTo>
                    <a:lnTo>
                      <a:pt x="689" y="914"/>
                    </a:lnTo>
                    <a:lnTo>
                      <a:pt x="728" y="867"/>
                    </a:lnTo>
                    <a:lnTo>
                      <a:pt x="772" y="824"/>
                    </a:lnTo>
                    <a:lnTo>
                      <a:pt x="823" y="782"/>
                    </a:lnTo>
                    <a:lnTo>
                      <a:pt x="876" y="744"/>
                    </a:lnTo>
                    <a:lnTo>
                      <a:pt x="938" y="708"/>
                    </a:lnTo>
                    <a:lnTo>
                      <a:pt x="1000" y="677"/>
                    </a:lnTo>
                    <a:lnTo>
                      <a:pt x="1068" y="648"/>
                    </a:lnTo>
                    <a:lnTo>
                      <a:pt x="1139" y="623"/>
                    </a:lnTo>
                    <a:lnTo>
                      <a:pt x="1213" y="603"/>
                    </a:lnTo>
                    <a:lnTo>
                      <a:pt x="1293" y="587"/>
                    </a:lnTo>
                    <a:lnTo>
                      <a:pt x="1373" y="574"/>
                    </a:lnTo>
                    <a:lnTo>
                      <a:pt x="1456" y="567"/>
                    </a:lnTo>
                    <a:lnTo>
                      <a:pt x="1539" y="565"/>
                    </a:lnTo>
                    <a:lnTo>
                      <a:pt x="1657" y="570"/>
                    </a:lnTo>
                    <a:lnTo>
                      <a:pt x="1660" y="563"/>
                    </a:lnTo>
                    <a:lnTo>
                      <a:pt x="1669" y="552"/>
                    </a:lnTo>
                    <a:lnTo>
                      <a:pt x="1675" y="538"/>
                    </a:lnTo>
                    <a:lnTo>
                      <a:pt x="1678" y="534"/>
                    </a:lnTo>
                    <a:lnTo>
                      <a:pt x="1714" y="482"/>
                    </a:lnTo>
                    <a:lnTo>
                      <a:pt x="1752" y="431"/>
                    </a:lnTo>
                    <a:lnTo>
                      <a:pt x="1793" y="384"/>
                    </a:lnTo>
                    <a:lnTo>
                      <a:pt x="1841" y="339"/>
                    </a:lnTo>
                    <a:lnTo>
                      <a:pt x="1894" y="297"/>
                    </a:lnTo>
                    <a:lnTo>
                      <a:pt x="1950" y="259"/>
                    </a:lnTo>
                    <a:lnTo>
                      <a:pt x="2009" y="223"/>
                    </a:lnTo>
                    <a:lnTo>
                      <a:pt x="2072" y="190"/>
                    </a:lnTo>
                    <a:lnTo>
                      <a:pt x="2137" y="161"/>
                    </a:lnTo>
                    <a:lnTo>
                      <a:pt x="2205" y="134"/>
                    </a:lnTo>
                    <a:lnTo>
                      <a:pt x="2273" y="111"/>
                    </a:lnTo>
                    <a:lnTo>
                      <a:pt x="2347" y="94"/>
                    </a:lnTo>
                    <a:lnTo>
                      <a:pt x="2421" y="80"/>
                    </a:lnTo>
                    <a:lnTo>
                      <a:pt x="2495" y="69"/>
                    </a:lnTo>
                    <a:lnTo>
                      <a:pt x="2575" y="62"/>
                    </a:lnTo>
                    <a:lnTo>
                      <a:pt x="2652" y="60"/>
                    </a:lnTo>
                    <a:lnTo>
                      <a:pt x="2708" y="62"/>
                    </a:lnTo>
                    <a:lnTo>
                      <a:pt x="2764" y="65"/>
                    </a:lnTo>
                    <a:lnTo>
                      <a:pt x="2818" y="69"/>
                    </a:lnTo>
                    <a:lnTo>
                      <a:pt x="2874" y="78"/>
                    </a:lnTo>
                    <a:lnTo>
                      <a:pt x="2927" y="87"/>
                    </a:lnTo>
                    <a:lnTo>
                      <a:pt x="2977" y="98"/>
                    </a:lnTo>
                    <a:lnTo>
                      <a:pt x="3031" y="114"/>
                    </a:lnTo>
                    <a:lnTo>
                      <a:pt x="3081" y="127"/>
                    </a:lnTo>
                    <a:lnTo>
                      <a:pt x="3128" y="145"/>
                    </a:lnTo>
                    <a:lnTo>
                      <a:pt x="3176" y="165"/>
                    </a:lnTo>
                    <a:lnTo>
                      <a:pt x="3223" y="185"/>
                    </a:lnTo>
                    <a:lnTo>
                      <a:pt x="3267" y="210"/>
                    </a:lnTo>
                    <a:lnTo>
                      <a:pt x="3312" y="234"/>
                    </a:lnTo>
                    <a:lnTo>
                      <a:pt x="3353" y="259"/>
                    </a:lnTo>
                    <a:lnTo>
                      <a:pt x="3395" y="288"/>
                    </a:lnTo>
                    <a:lnTo>
                      <a:pt x="3433" y="317"/>
                    </a:lnTo>
                    <a:lnTo>
                      <a:pt x="3395" y="281"/>
                    </a:lnTo>
                    <a:lnTo>
                      <a:pt x="3353" y="246"/>
                    </a:lnTo>
                    <a:lnTo>
                      <a:pt x="3309" y="214"/>
                    </a:lnTo>
                    <a:lnTo>
                      <a:pt x="3265" y="183"/>
                    </a:lnTo>
                    <a:lnTo>
                      <a:pt x="3214" y="156"/>
                    </a:lnTo>
                    <a:lnTo>
                      <a:pt x="3164" y="129"/>
                    </a:lnTo>
                    <a:lnTo>
                      <a:pt x="3114" y="105"/>
                    </a:lnTo>
                    <a:lnTo>
                      <a:pt x="3060" y="85"/>
                    </a:lnTo>
                    <a:lnTo>
                      <a:pt x="3004" y="65"/>
                    </a:lnTo>
                    <a:lnTo>
                      <a:pt x="2948" y="47"/>
                    </a:lnTo>
                    <a:lnTo>
                      <a:pt x="2889" y="33"/>
                    </a:lnTo>
                    <a:lnTo>
                      <a:pt x="2829" y="22"/>
                    </a:lnTo>
                    <a:lnTo>
                      <a:pt x="2770" y="11"/>
                    </a:lnTo>
                    <a:lnTo>
                      <a:pt x="2708" y="4"/>
                    </a:lnTo>
                    <a:lnTo>
                      <a:pt x="2646" y="2"/>
                    </a:lnTo>
                    <a:lnTo>
                      <a:pt x="2584" y="0"/>
                    </a:lnTo>
                    <a:lnTo>
                      <a:pt x="2507" y="2"/>
                    </a:lnTo>
                    <a:lnTo>
                      <a:pt x="2427" y="9"/>
                    </a:lnTo>
                    <a:lnTo>
                      <a:pt x="2353" y="20"/>
                    </a:lnTo>
                    <a:lnTo>
                      <a:pt x="2279" y="33"/>
                    </a:lnTo>
                    <a:lnTo>
                      <a:pt x="2205" y="51"/>
                    </a:lnTo>
                    <a:lnTo>
                      <a:pt x="2134" y="73"/>
                    </a:lnTo>
                    <a:lnTo>
                      <a:pt x="2069" y="100"/>
                    </a:lnTo>
                    <a:lnTo>
                      <a:pt x="2004" y="129"/>
                    </a:lnTo>
                    <a:lnTo>
                      <a:pt x="1938" y="161"/>
                    </a:lnTo>
                    <a:lnTo>
                      <a:pt x="1879" y="196"/>
                    </a:lnTo>
                    <a:lnTo>
                      <a:pt x="1826" y="237"/>
                    </a:lnTo>
                    <a:lnTo>
                      <a:pt x="1773" y="277"/>
                    </a:lnTo>
                    <a:lnTo>
                      <a:pt x="1725" y="324"/>
                    </a:lnTo>
                    <a:lnTo>
                      <a:pt x="1681" y="371"/>
                    </a:lnTo>
                    <a:lnTo>
                      <a:pt x="1642" y="420"/>
                    </a:lnTo>
                    <a:lnTo>
                      <a:pt x="1607" y="473"/>
                    </a:lnTo>
                    <a:lnTo>
                      <a:pt x="1604" y="478"/>
                    </a:lnTo>
                    <a:lnTo>
                      <a:pt x="1598" y="489"/>
                    </a:lnTo>
                    <a:lnTo>
                      <a:pt x="1592" y="503"/>
                    </a:lnTo>
                    <a:lnTo>
                      <a:pt x="1589" y="507"/>
                    </a:lnTo>
                    <a:lnTo>
                      <a:pt x="1471" y="503"/>
                    </a:lnTo>
                    <a:lnTo>
                      <a:pt x="1388" y="505"/>
                    </a:lnTo>
                    <a:lnTo>
                      <a:pt x="1305" y="511"/>
                    </a:lnTo>
                    <a:lnTo>
                      <a:pt x="1225" y="525"/>
                    </a:lnTo>
                    <a:lnTo>
                      <a:pt x="1145" y="541"/>
                    </a:lnTo>
                    <a:lnTo>
                      <a:pt x="1071" y="561"/>
                    </a:lnTo>
                    <a:lnTo>
                      <a:pt x="1000" y="585"/>
                    </a:lnTo>
                    <a:lnTo>
                      <a:pt x="932" y="614"/>
                    </a:lnTo>
                    <a:lnTo>
                      <a:pt x="870" y="646"/>
                    </a:lnTo>
                    <a:lnTo>
                      <a:pt x="808" y="681"/>
                    </a:lnTo>
                    <a:lnTo>
                      <a:pt x="754" y="719"/>
                    </a:lnTo>
                    <a:lnTo>
                      <a:pt x="704" y="762"/>
                    </a:lnTo>
                    <a:lnTo>
                      <a:pt x="660" y="804"/>
                    </a:lnTo>
                    <a:lnTo>
                      <a:pt x="621" y="851"/>
                    </a:lnTo>
                    <a:lnTo>
                      <a:pt x="589" y="903"/>
                    </a:lnTo>
                    <a:lnTo>
                      <a:pt x="562" y="954"/>
                    </a:lnTo>
                    <a:lnTo>
                      <a:pt x="541" y="1008"/>
                    </a:lnTo>
                    <a:lnTo>
                      <a:pt x="532" y="1046"/>
                    </a:lnTo>
                    <a:lnTo>
                      <a:pt x="482" y="1050"/>
                    </a:lnTo>
                    <a:lnTo>
                      <a:pt x="432" y="1057"/>
                    </a:lnTo>
                    <a:lnTo>
                      <a:pt x="382" y="1068"/>
                    </a:lnTo>
                    <a:lnTo>
                      <a:pt x="334" y="1081"/>
                    </a:lnTo>
                    <a:lnTo>
                      <a:pt x="290" y="1097"/>
                    </a:lnTo>
                    <a:lnTo>
                      <a:pt x="248" y="1117"/>
                    </a:lnTo>
                    <a:lnTo>
                      <a:pt x="207" y="1137"/>
                    </a:lnTo>
                    <a:lnTo>
                      <a:pt x="171" y="1160"/>
                    </a:lnTo>
                    <a:lnTo>
                      <a:pt x="136" y="1186"/>
                    </a:lnTo>
                    <a:lnTo>
                      <a:pt x="106" y="1213"/>
                    </a:lnTo>
                    <a:lnTo>
                      <a:pt x="80" y="1242"/>
                    </a:lnTo>
                    <a:lnTo>
                      <a:pt x="56" y="1273"/>
                    </a:lnTo>
                    <a:lnTo>
                      <a:pt x="35" y="1307"/>
                    </a:lnTo>
                    <a:lnTo>
                      <a:pt x="20" y="1341"/>
                    </a:lnTo>
                    <a:lnTo>
                      <a:pt x="9" y="1374"/>
                    </a:lnTo>
                    <a:lnTo>
                      <a:pt x="3" y="1410"/>
                    </a:lnTo>
                    <a:lnTo>
                      <a:pt x="0" y="1448"/>
                    </a:lnTo>
                    <a:lnTo>
                      <a:pt x="3" y="1486"/>
                    </a:lnTo>
                    <a:lnTo>
                      <a:pt x="9" y="1524"/>
                    </a:lnTo>
                    <a:lnTo>
                      <a:pt x="23" y="1560"/>
                    </a:lnTo>
                    <a:lnTo>
                      <a:pt x="41" y="1595"/>
                    </a:lnTo>
                    <a:lnTo>
                      <a:pt x="62" y="1631"/>
                    </a:lnTo>
                    <a:lnTo>
                      <a:pt x="88" y="1662"/>
                    </a:lnTo>
                    <a:lnTo>
                      <a:pt x="118" y="1694"/>
                    </a:lnTo>
                    <a:lnTo>
                      <a:pt x="154" y="1723"/>
                    </a:lnTo>
                    <a:lnTo>
                      <a:pt x="157" y="1725"/>
                    </a:lnTo>
                    <a:lnTo>
                      <a:pt x="157" y="1725"/>
                    </a:lnTo>
                    <a:lnTo>
                      <a:pt x="157" y="1725"/>
                    </a:lnTo>
                    <a:lnTo>
                      <a:pt x="157" y="1725"/>
                    </a:lnTo>
                    <a:lnTo>
                      <a:pt x="118" y="1676"/>
                    </a:lnTo>
                    <a:lnTo>
                      <a:pt x="91" y="1622"/>
                    </a:lnTo>
                    <a:lnTo>
                      <a:pt x="77" y="1566"/>
                    </a:lnTo>
                    <a:lnTo>
                      <a:pt x="71" y="1510"/>
                    </a:ln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dirty="0">
                  <a:solidFill>
                    <a:prstClr val="black"/>
                  </a:solidFill>
                </a:endParaRPr>
              </a:p>
            </p:txBody>
          </p:sp>
          <p:sp>
            <p:nvSpPr>
              <p:cNvPr id="14" name="Freeform 11"/>
              <p:cNvSpPr>
                <a:spLocks/>
              </p:cNvSpPr>
              <p:nvPr/>
            </p:nvSpPr>
            <p:spPr bwMode="auto">
              <a:xfrm>
                <a:off x="12715875" y="2024063"/>
                <a:ext cx="5634037" cy="1382713"/>
              </a:xfrm>
              <a:custGeom>
                <a:avLst/>
                <a:gdLst/>
                <a:ahLst/>
                <a:cxnLst>
                  <a:cxn ang="0">
                    <a:pos x="2563" y="438"/>
                  </a:cxn>
                  <a:cxn ang="0">
                    <a:pos x="2454" y="431"/>
                  </a:cxn>
                  <a:cxn ang="0">
                    <a:pos x="2350" y="413"/>
                  </a:cxn>
                  <a:cxn ang="0">
                    <a:pos x="2247" y="389"/>
                  </a:cxn>
                  <a:cxn ang="0">
                    <a:pos x="2146" y="355"/>
                  </a:cxn>
                  <a:cxn ang="0">
                    <a:pos x="2072" y="440"/>
                  </a:cxn>
                  <a:cxn ang="0">
                    <a:pos x="1977" y="525"/>
                  </a:cxn>
                  <a:cxn ang="0">
                    <a:pos x="1862" y="599"/>
                  </a:cxn>
                  <a:cxn ang="0">
                    <a:pos x="1729" y="664"/>
                  </a:cxn>
                  <a:cxn ang="0">
                    <a:pos x="1578" y="717"/>
                  </a:cxn>
                  <a:cxn ang="0">
                    <a:pos x="1418" y="760"/>
                  </a:cxn>
                  <a:cxn ang="0">
                    <a:pos x="1246" y="789"/>
                  </a:cxn>
                  <a:cxn ang="0">
                    <a:pos x="1069" y="802"/>
                  </a:cxn>
                  <a:cxn ang="0">
                    <a:pos x="906" y="802"/>
                  </a:cxn>
                  <a:cxn ang="0">
                    <a:pos x="764" y="795"/>
                  </a:cxn>
                  <a:cxn ang="0">
                    <a:pos x="628" y="778"/>
                  </a:cxn>
                  <a:cxn ang="0">
                    <a:pos x="497" y="751"/>
                  </a:cxn>
                  <a:cxn ang="0">
                    <a:pos x="373" y="717"/>
                  </a:cxn>
                  <a:cxn ang="0">
                    <a:pos x="255" y="677"/>
                  </a:cxn>
                  <a:cxn ang="0">
                    <a:pos x="145" y="628"/>
                  </a:cxn>
                  <a:cxn ang="0">
                    <a:pos x="45" y="572"/>
                  </a:cxn>
                  <a:cxn ang="0">
                    <a:pos x="30" y="565"/>
                  </a:cxn>
                  <a:cxn ang="0">
                    <a:pos x="124" y="635"/>
                  </a:cxn>
                  <a:cxn ang="0">
                    <a:pos x="231" y="695"/>
                  </a:cxn>
                  <a:cxn ang="0">
                    <a:pos x="349" y="746"/>
                  </a:cxn>
                  <a:cxn ang="0">
                    <a:pos x="480" y="791"/>
                  </a:cxn>
                  <a:cxn ang="0">
                    <a:pos x="616" y="824"/>
                  </a:cxn>
                  <a:cxn ang="0">
                    <a:pos x="761" y="851"/>
                  </a:cxn>
                  <a:cxn ang="0">
                    <a:pos x="909" y="867"/>
                  </a:cxn>
                  <a:cxn ang="0">
                    <a:pos x="1063" y="871"/>
                  </a:cxn>
                  <a:cxn ang="0">
                    <a:pos x="1243" y="865"/>
                  </a:cxn>
                  <a:cxn ang="0">
                    <a:pos x="1421" y="842"/>
                  </a:cxn>
                  <a:cxn ang="0">
                    <a:pos x="1587" y="807"/>
                  </a:cxn>
                  <a:cxn ang="0">
                    <a:pos x="1741" y="760"/>
                  </a:cxn>
                  <a:cxn ang="0">
                    <a:pos x="1883" y="699"/>
                  </a:cxn>
                  <a:cxn ang="0">
                    <a:pos x="2007" y="630"/>
                  </a:cxn>
                  <a:cxn ang="0">
                    <a:pos x="2114" y="550"/>
                  </a:cxn>
                  <a:cxn ang="0">
                    <a:pos x="2199" y="460"/>
                  </a:cxn>
                  <a:cxn ang="0">
                    <a:pos x="2285" y="440"/>
                  </a:cxn>
                  <a:cxn ang="0">
                    <a:pos x="2383" y="467"/>
                  </a:cxn>
                  <a:cxn ang="0">
                    <a:pos x="2487" y="487"/>
                  </a:cxn>
                  <a:cxn ang="0">
                    <a:pos x="2593" y="498"/>
                  </a:cxn>
                  <a:cxn ang="0">
                    <a:pos x="2703" y="503"/>
                  </a:cxn>
                  <a:cxn ang="0">
                    <a:pos x="2874" y="494"/>
                  </a:cxn>
                  <a:cxn ang="0">
                    <a:pos x="3031" y="465"/>
                  </a:cxn>
                  <a:cxn ang="0">
                    <a:pos x="3176" y="420"/>
                  </a:cxn>
                  <a:cxn ang="0">
                    <a:pos x="3301" y="360"/>
                  </a:cxn>
                  <a:cxn ang="0">
                    <a:pos x="3404" y="288"/>
                  </a:cxn>
                  <a:cxn ang="0">
                    <a:pos x="3484" y="208"/>
                  </a:cxn>
                  <a:cxn ang="0">
                    <a:pos x="3531" y="116"/>
                  </a:cxn>
                  <a:cxn ang="0">
                    <a:pos x="3549" y="18"/>
                  </a:cxn>
                  <a:cxn ang="0">
                    <a:pos x="3549" y="0"/>
                  </a:cxn>
                  <a:cxn ang="0">
                    <a:pos x="3543" y="24"/>
                  </a:cxn>
                  <a:cxn ang="0">
                    <a:pos x="3514" y="80"/>
                  </a:cxn>
                  <a:cxn ang="0">
                    <a:pos x="3454" y="159"/>
                  </a:cxn>
                  <a:cxn ang="0">
                    <a:pos x="3345" y="246"/>
                  </a:cxn>
                  <a:cxn ang="0">
                    <a:pos x="3179" y="328"/>
                  </a:cxn>
                  <a:cxn ang="0">
                    <a:pos x="2939" y="395"/>
                  </a:cxn>
                  <a:cxn ang="0">
                    <a:pos x="2617" y="436"/>
                  </a:cxn>
                </a:cxnLst>
                <a:rect l="0" t="0" r="r" b="b"/>
                <a:pathLst>
                  <a:path w="3549" h="871">
                    <a:moveTo>
                      <a:pt x="2617" y="436"/>
                    </a:moveTo>
                    <a:lnTo>
                      <a:pt x="2563" y="438"/>
                    </a:lnTo>
                    <a:lnTo>
                      <a:pt x="2507" y="436"/>
                    </a:lnTo>
                    <a:lnTo>
                      <a:pt x="2454" y="431"/>
                    </a:lnTo>
                    <a:lnTo>
                      <a:pt x="2401" y="422"/>
                    </a:lnTo>
                    <a:lnTo>
                      <a:pt x="2350" y="413"/>
                    </a:lnTo>
                    <a:lnTo>
                      <a:pt x="2297" y="402"/>
                    </a:lnTo>
                    <a:lnTo>
                      <a:pt x="2247" y="389"/>
                    </a:lnTo>
                    <a:lnTo>
                      <a:pt x="2199" y="373"/>
                    </a:lnTo>
                    <a:lnTo>
                      <a:pt x="2146" y="355"/>
                    </a:lnTo>
                    <a:lnTo>
                      <a:pt x="2114" y="393"/>
                    </a:lnTo>
                    <a:lnTo>
                      <a:pt x="2072" y="440"/>
                    </a:lnTo>
                    <a:lnTo>
                      <a:pt x="2028" y="483"/>
                    </a:lnTo>
                    <a:lnTo>
                      <a:pt x="1977" y="525"/>
                    </a:lnTo>
                    <a:lnTo>
                      <a:pt x="1921" y="563"/>
                    </a:lnTo>
                    <a:lnTo>
                      <a:pt x="1862" y="599"/>
                    </a:lnTo>
                    <a:lnTo>
                      <a:pt x="1797" y="632"/>
                    </a:lnTo>
                    <a:lnTo>
                      <a:pt x="1729" y="664"/>
                    </a:lnTo>
                    <a:lnTo>
                      <a:pt x="1655" y="693"/>
                    </a:lnTo>
                    <a:lnTo>
                      <a:pt x="1578" y="717"/>
                    </a:lnTo>
                    <a:lnTo>
                      <a:pt x="1501" y="740"/>
                    </a:lnTo>
                    <a:lnTo>
                      <a:pt x="1418" y="760"/>
                    </a:lnTo>
                    <a:lnTo>
                      <a:pt x="1335" y="775"/>
                    </a:lnTo>
                    <a:lnTo>
                      <a:pt x="1246" y="789"/>
                    </a:lnTo>
                    <a:lnTo>
                      <a:pt x="1158" y="798"/>
                    </a:lnTo>
                    <a:lnTo>
                      <a:pt x="1069" y="802"/>
                    </a:lnTo>
                    <a:lnTo>
                      <a:pt x="977" y="804"/>
                    </a:lnTo>
                    <a:lnTo>
                      <a:pt x="906" y="802"/>
                    </a:lnTo>
                    <a:lnTo>
                      <a:pt x="835" y="800"/>
                    </a:lnTo>
                    <a:lnTo>
                      <a:pt x="764" y="795"/>
                    </a:lnTo>
                    <a:lnTo>
                      <a:pt x="696" y="786"/>
                    </a:lnTo>
                    <a:lnTo>
                      <a:pt x="628" y="778"/>
                    </a:lnTo>
                    <a:lnTo>
                      <a:pt x="563" y="764"/>
                    </a:lnTo>
                    <a:lnTo>
                      <a:pt x="497" y="751"/>
                    </a:lnTo>
                    <a:lnTo>
                      <a:pt x="435" y="735"/>
                    </a:lnTo>
                    <a:lnTo>
                      <a:pt x="373" y="717"/>
                    </a:lnTo>
                    <a:lnTo>
                      <a:pt x="314" y="697"/>
                    </a:lnTo>
                    <a:lnTo>
                      <a:pt x="255" y="677"/>
                    </a:lnTo>
                    <a:lnTo>
                      <a:pt x="198" y="652"/>
                    </a:lnTo>
                    <a:lnTo>
                      <a:pt x="145" y="628"/>
                    </a:lnTo>
                    <a:lnTo>
                      <a:pt x="95" y="601"/>
                    </a:lnTo>
                    <a:lnTo>
                      <a:pt x="45" y="572"/>
                    </a:lnTo>
                    <a:lnTo>
                      <a:pt x="0" y="541"/>
                    </a:lnTo>
                    <a:lnTo>
                      <a:pt x="30" y="565"/>
                    </a:lnTo>
                    <a:lnTo>
                      <a:pt x="74" y="601"/>
                    </a:lnTo>
                    <a:lnTo>
                      <a:pt x="124" y="635"/>
                    </a:lnTo>
                    <a:lnTo>
                      <a:pt x="178" y="666"/>
                    </a:lnTo>
                    <a:lnTo>
                      <a:pt x="231" y="695"/>
                    </a:lnTo>
                    <a:lnTo>
                      <a:pt x="290" y="722"/>
                    </a:lnTo>
                    <a:lnTo>
                      <a:pt x="349" y="746"/>
                    </a:lnTo>
                    <a:lnTo>
                      <a:pt x="415" y="769"/>
                    </a:lnTo>
                    <a:lnTo>
                      <a:pt x="480" y="791"/>
                    </a:lnTo>
                    <a:lnTo>
                      <a:pt x="545" y="809"/>
                    </a:lnTo>
                    <a:lnTo>
                      <a:pt x="616" y="824"/>
                    </a:lnTo>
                    <a:lnTo>
                      <a:pt x="687" y="840"/>
                    </a:lnTo>
                    <a:lnTo>
                      <a:pt x="761" y="851"/>
                    </a:lnTo>
                    <a:lnTo>
                      <a:pt x="835" y="860"/>
                    </a:lnTo>
                    <a:lnTo>
                      <a:pt x="909" y="867"/>
                    </a:lnTo>
                    <a:lnTo>
                      <a:pt x="986" y="869"/>
                    </a:lnTo>
                    <a:lnTo>
                      <a:pt x="1063" y="871"/>
                    </a:lnTo>
                    <a:lnTo>
                      <a:pt x="1155" y="869"/>
                    </a:lnTo>
                    <a:lnTo>
                      <a:pt x="1243" y="865"/>
                    </a:lnTo>
                    <a:lnTo>
                      <a:pt x="1332" y="856"/>
                    </a:lnTo>
                    <a:lnTo>
                      <a:pt x="1421" y="842"/>
                    </a:lnTo>
                    <a:lnTo>
                      <a:pt x="1504" y="827"/>
                    </a:lnTo>
                    <a:lnTo>
                      <a:pt x="1587" y="807"/>
                    </a:lnTo>
                    <a:lnTo>
                      <a:pt x="1664" y="784"/>
                    </a:lnTo>
                    <a:lnTo>
                      <a:pt x="1741" y="760"/>
                    </a:lnTo>
                    <a:lnTo>
                      <a:pt x="1815" y="731"/>
                    </a:lnTo>
                    <a:lnTo>
                      <a:pt x="1883" y="699"/>
                    </a:lnTo>
                    <a:lnTo>
                      <a:pt x="1948" y="666"/>
                    </a:lnTo>
                    <a:lnTo>
                      <a:pt x="2007" y="630"/>
                    </a:lnTo>
                    <a:lnTo>
                      <a:pt x="2063" y="592"/>
                    </a:lnTo>
                    <a:lnTo>
                      <a:pt x="2114" y="550"/>
                    </a:lnTo>
                    <a:lnTo>
                      <a:pt x="2158" y="507"/>
                    </a:lnTo>
                    <a:lnTo>
                      <a:pt x="2199" y="460"/>
                    </a:lnTo>
                    <a:lnTo>
                      <a:pt x="2232" y="422"/>
                    </a:lnTo>
                    <a:lnTo>
                      <a:pt x="2285" y="440"/>
                    </a:lnTo>
                    <a:lnTo>
                      <a:pt x="2333" y="453"/>
                    </a:lnTo>
                    <a:lnTo>
                      <a:pt x="2383" y="467"/>
                    </a:lnTo>
                    <a:lnTo>
                      <a:pt x="2436" y="478"/>
                    </a:lnTo>
                    <a:lnTo>
                      <a:pt x="2487" y="487"/>
                    </a:lnTo>
                    <a:lnTo>
                      <a:pt x="2540" y="494"/>
                    </a:lnTo>
                    <a:lnTo>
                      <a:pt x="2593" y="498"/>
                    </a:lnTo>
                    <a:lnTo>
                      <a:pt x="2649" y="503"/>
                    </a:lnTo>
                    <a:lnTo>
                      <a:pt x="2703" y="503"/>
                    </a:lnTo>
                    <a:lnTo>
                      <a:pt x="2788" y="500"/>
                    </a:lnTo>
                    <a:lnTo>
                      <a:pt x="2874" y="494"/>
                    </a:lnTo>
                    <a:lnTo>
                      <a:pt x="2954" y="480"/>
                    </a:lnTo>
                    <a:lnTo>
                      <a:pt x="3031" y="465"/>
                    </a:lnTo>
                    <a:lnTo>
                      <a:pt x="3105" y="445"/>
                    </a:lnTo>
                    <a:lnTo>
                      <a:pt x="3176" y="420"/>
                    </a:lnTo>
                    <a:lnTo>
                      <a:pt x="3241" y="391"/>
                    </a:lnTo>
                    <a:lnTo>
                      <a:pt x="3301" y="360"/>
                    </a:lnTo>
                    <a:lnTo>
                      <a:pt x="3357" y="326"/>
                    </a:lnTo>
                    <a:lnTo>
                      <a:pt x="3404" y="288"/>
                    </a:lnTo>
                    <a:lnTo>
                      <a:pt x="3446" y="250"/>
                    </a:lnTo>
                    <a:lnTo>
                      <a:pt x="3484" y="208"/>
                    </a:lnTo>
                    <a:lnTo>
                      <a:pt x="3511" y="163"/>
                    </a:lnTo>
                    <a:lnTo>
                      <a:pt x="3531" y="116"/>
                    </a:lnTo>
                    <a:lnTo>
                      <a:pt x="3546" y="67"/>
                    </a:lnTo>
                    <a:lnTo>
                      <a:pt x="3549" y="18"/>
                    </a:lnTo>
                    <a:lnTo>
                      <a:pt x="3549" y="2"/>
                    </a:lnTo>
                    <a:lnTo>
                      <a:pt x="3549" y="0"/>
                    </a:lnTo>
                    <a:lnTo>
                      <a:pt x="3549" y="7"/>
                    </a:lnTo>
                    <a:lnTo>
                      <a:pt x="3543" y="24"/>
                    </a:lnTo>
                    <a:lnTo>
                      <a:pt x="3531" y="49"/>
                    </a:lnTo>
                    <a:lnTo>
                      <a:pt x="3514" y="80"/>
                    </a:lnTo>
                    <a:lnTo>
                      <a:pt x="3490" y="118"/>
                    </a:lnTo>
                    <a:lnTo>
                      <a:pt x="3454" y="159"/>
                    </a:lnTo>
                    <a:lnTo>
                      <a:pt x="3407" y="201"/>
                    </a:lnTo>
                    <a:lnTo>
                      <a:pt x="3345" y="246"/>
                    </a:lnTo>
                    <a:lnTo>
                      <a:pt x="3271" y="288"/>
                    </a:lnTo>
                    <a:lnTo>
                      <a:pt x="3179" y="328"/>
                    </a:lnTo>
                    <a:lnTo>
                      <a:pt x="3070" y="364"/>
                    </a:lnTo>
                    <a:lnTo>
                      <a:pt x="2939" y="395"/>
                    </a:lnTo>
                    <a:lnTo>
                      <a:pt x="2791" y="420"/>
                    </a:lnTo>
                    <a:lnTo>
                      <a:pt x="2617" y="436"/>
                    </a:lnTo>
                    <a:close/>
                  </a:path>
                </a:pathLst>
              </a:custGeom>
              <a:solidFill>
                <a:srgbClr val="8CBABC"/>
              </a:solidFill>
              <a:ln w="9525">
                <a:noFill/>
                <a:round/>
                <a:headEnd/>
                <a:tailEnd/>
              </a:ln>
            </p:spPr>
            <p:txBody>
              <a:bodyPr vert="horz" wrap="square" lIns="91440" tIns="45720" rIns="91440" bIns="45720" numCol="1" anchor="t" anchorCtr="0" compatLnSpc="1">
                <a:prstTxWarp prst="textNoShape">
                  <a:avLst/>
                </a:prstTxWarp>
              </a:bodyPr>
              <a:lstStyle/>
              <a:p>
                <a:endParaRPr lang="en-US" sz="2000" dirty="0">
                  <a:solidFill>
                    <a:prstClr val="black"/>
                  </a:solidFill>
                </a:endParaRPr>
              </a:p>
            </p:txBody>
          </p:sp>
          <p:sp>
            <p:nvSpPr>
              <p:cNvPr id="15" name="Freeform 12"/>
              <p:cNvSpPr>
                <a:spLocks/>
              </p:cNvSpPr>
              <p:nvPr/>
            </p:nvSpPr>
            <p:spPr bwMode="auto">
              <a:xfrm>
                <a:off x="9901238" y="2424113"/>
                <a:ext cx="1227137" cy="255588"/>
              </a:xfrm>
              <a:custGeom>
                <a:avLst/>
                <a:gdLst/>
                <a:ahLst/>
                <a:cxnLst>
                  <a:cxn ang="0">
                    <a:pos x="728" y="61"/>
                  </a:cxn>
                  <a:cxn ang="0">
                    <a:pos x="693" y="27"/>
                  </a:cxn>
                  <a:cxn ang="0">
                    <a:pos x="642" y="47"/>
                  </a:cxn>
                  <a:cxn ang="0">
                    <a:pos x="610" y="58"/>
                  </a:cxn>
                  <a:cxn ang="0">
                    <a:pos x="577" y="67"/>
                  </a:cxn>
                  <a:cxn ang="0">
                    <a:pos x="545" y="76"/>
                  </a:cxn>
                  <a:cxn ang="0">
                    <a:pos x="512" y="83"/>
                  </a:cxn>
                  <a:cxn ang="0">
                    <a:pos x="477" y="88"/>
                  </a:cxn>
                  <a:cxn ang="0">
                    <a:pos x="441" y="92"/>
                  </a:cxn>
                  <a:cxn ang="0">
                    <a:pos x="406" y="94"/>
                  </a:cxn>
                  <a:cxn ang="0">
                    <a:pos x="370" y="94"/>
                  </a:cxn>
                  <a:cxn ang="0">
                    <a:pos x="320" y="92"/>
                  </a:cxn>
                  <a:cxn ang="0">
                    <a:pos x="270" y="88"/>
                  </a:cxn>
                  <a:cxn ang="0">
                    <a:pos x="219" y="81"/>
                  </a:cxn>
                  <a:cxn ang="0">
                    <a:pos x="172" y="70"/>
                  </a:cxn>
                  <a:cxn ang="0">
                    <a:pos x="127" y="56"/>
                  </a:cxn>
                  <a:cxn ang="0">
                    <a:pos x="83" y="41"/>
                  </a:cxn>
                  <a:cxn ang="0">
                    <a:pos x="42" y="23"/>
                  </a:cxn>
                  <a:cxn ang="0">
                    <a:pos x="0" y="0"/>
                  </a:cxn>
                  <a:cxn ang="0">
                    <a:pos x="12" y="9"/>
                  </a:cxn>
                  <a:cxn ang="0">
                    <a:pos x="21" y="16"/>
                  </a:cxn>
                  <a:cxn ang="0">
                    <a:pos x="30" y="25"/>
                  </a:cxn>
                  <a:cxn ang="0">
                    <a:pos x="42" y="34"/>
                  </a:cxn>
                  <a:cxn ang="0">
                    <a:pos x="83" y="63"/>
                  </a:cxn>
                  <a:cxn ang="0">
                    <a:pos x="130" y="90"/>
                  </a:cxn>
                  <a:cxn ang="0">
                    <a:pos x="181" y="110"/>
                  </a:cxn>
                  <a:cxn ang="0">
                    <a:pos x="231" y="128"/>
                  </a:cxn>
                  <a:cxn ang="0">
                    <a:pos x="284" y="143"/>
                  </a:cxn>
                  <a:cxn ang="0">
                    <a:pos x="341" y="152"/>
                  </a:cxn>
                  <a:cxn ang="0">
                    <a:pos x="400" y="159"/>
                  </a:cxn>
                  <a:cxn ang="0">
                    <a:pos x="459" y="161"/>
                  </a:cxn>
                  <a:cxn ang="0">
                    <a:pos x="494" y="161"/>
                  </a:cxn>
                  <a:cxn ang="0">
                    <a:pos x="530" y="159"/>
                  </a:cxn>
                  <a:cxn ang="0">
                    <a:pos x="566" y="155"/>
                  </a:cxn>
                  <a:cxn ang="0">
                    <a:pos x="601" y="150"/>
                  </a:cxn>
                  <a:cxn ang="0">
                    <a:pos x="634" y="143"/>
                  </a:cxn>
                  <a:cxn ang="0">
                    <a:pos x="666" y="134"/>
                  </a:cxn>
                  <a:cxn ang="0">
                    <a:pos x="699" y="126"/>
                  </a:cxn>
                  <a:cxn ang="0">
                    <a:pos x="731" y="114"/>
                  </a:cxn>
                  <a:cxn ang="0">
                    <a:pos x="773" y="96"/>
                  </a:cxn>
                  <a:cxn ang="0">
                    <a:pos x="761" y="88"/>
                  </a:cxn>
                  <a:cxn ang="0">
                    <a:pos x="752" y="79"/>
                  </a:cxn>
                  <a:cxn ang="0">
                    <a:pos x="740" y="70"/>
                  </a:cxn>
                  <a:cxn ang="0">
                    <a:pos x="728" y="61"/>
                  </a:cxn>
                </a:cxnLst>
                <a:rect l="0" t="0" r="r" b="b"/>
                <a:pathLst>
                  <a:path w="773" h="161">
                    <a:moveTo>
                      <a:pt x="728" y="61"/>
                    </a:moveTo>
                    <a:lnTo>
                      <a:pt x="693" y="27"/>
                    </a:lnTo>
                    <a:lnTo>
                      <a:pt x="642" y="47"/>
                    </a:lnTo>
                    <a:lnTo>
                      <a:pt x="610" y="58"/>
                    </a:lnTo>
                    <a:lnTo>
                      <a:pt x="577" y="67"/>
                    </a:lnTo>
                    <a:lnTo>
                      <a:pt x="545" y="76"/>
                    </a:lnTo>
                    <a:lnTo>
                      <a:pt x="512" y="83"/>
                    </a:lnTo>
                    <a:lnTo>
                      <a:pt x="477" y="88"/>
                    </a:lnTo>
                    <a:lnTo>
                      <a:pt x="441" y="92"/>
                    </a:lnTo>
                    <a:lnTo>
                      <a:pt x="406" y="94"/>
                    </a:lnTo>
                    <a:lnTo>
                      <a:pt x="370" y="94"/>
                    </a:lnTo>
                    <a:lnTo>
                      <a:pt x="320" y="92"/>
                    </a:lnTo>
                    <a:lnTo>
                      <a:pt x="270" y="88"/>
                    </a:lnTo>
                    <a:lnTo>
                      <a:pt x="219" y="81"/>
                    </a:lnTo>
                    <a:lnTo>
                      <a:pt x="172" y="70"/>
                    </a:lnTo>
                    <a:lnTo>
                      <a:pt x="127" y="56"/>
                    </a:lnTo>
                    <a:lnTo>
                      <a:pt x="83" y="41"/>
                    </a:lnTo>
                    <a:lnTo>
                      <a:pt x="42" y="23"/>
                    </a:lnTo>
                    <a:lnTo>
                      <a:pt x="0" y="0"/>
                    </a:lnTo>
                    <a:lnTo>
                      <a:pt x="12" y="9"/>
                    </a:lnTo>
                    <a:lnTo>
                      <a:pt x="21" y="16"/>
                    </a:lnTo>
                    <a:lnTo>
                      <a:pt x="30" y="25"/>
                    </a:lnTo>
                    <a:lnTo>
                      <a:pt x="42" y="34"/>
                    </a:lnTo>
                    <a:lnTo>
                      <a:pt x="83" y="63"/>
                    </a:lnTo>
                    <a:lnTo>
                      <a:pt x="130" y="90"/>
                    </a:lnTo>
                    <a:lnTo>
                      <a:pt x="181" y="110"/>
                    </a:lnTo>
                    <a:lnTo>
                      <a:pt x="231" y="128"/>
                    </a:lnTo>
                    <a:lnTo>
                      <a:pt x="284" y="143"/>
                    </a:lnTo>
                    <a:lnTo>
                      <a:pt x="341" y="152"/>
                    </a:lnTo>
                    <a:lnTo>
                      <a:pt x="400" y="159"/>
                    </a:lnTo>
                    <a:lnTo>
                      <a:pt x="459" y="161"/>
                    </a:lnTo>
                    <a:lnTo>
                      <a:pt x="494" y="161"/>
                    </a:lnTo>
                    <a:lnTo>
                      <a:pt x="530" y="159"/>
                    </a:lnTo>
                    <a:lnTo>
                      <a:pt x="566" y="155"/>
                    </a:lnTo>
                    <a:lnTo>
                      <a:pt x="601" y="150"/>
                    </a:lnTo>
                    <a:lnTo>
                      <a:pt x="634" y="143"/>
                    </a:lnTo>
                    <a:lnTo>
                      <a:pt x="666" y="134"/>
                    </a:lnTo>
                    <a:lnTo>
                      <a:pt x="699" y="126"/>
                    </a:lnTo>
                    <a:lnTo>
                      <a:pt x="731" y="114"/>
                    </a:lnTo>
                    <a:lnTo>
                      <a:pt x="773" y="96"/>
                    </a:lnTo>
                    <a:lnTo>
                      <a:pt x="761" y="88"/>
                    </a:lnTo>
                    <a:lnTo>
                      <a:pt x="752" y="79"/>
                    </a:lnTo>
                    <a:lnTo>
                      <a:pt x="740" y="70"/>
                    </a:lnTo>
                    <a:lnTo>
                      <a:pt x="728" y="61"/>
                    </a:lnTo>
                    <a:close/>
                  </a:path>
                </a:pathLst>
              </a:custGeom>
              <a:solidFill>
                <a:srgbClr val="8CBABC"/>
              </a:solidFill>
              <a:ln w="9525">
                <a:noFill/>
                <a:round/>
                <a:headEnd/>
                <a:tailEnd/>
              </a:ln>
            </p:spPr>
            <p:txBody>
              <a:bodyPr vert="horz" wrap="square" lIns="91440" tIns="45720" rIns="91440" bIns="45720" numCol="1" anchor="t" anchorCtr="0" compatLnSpc="1">
                <a:prstTxWarp prst="textNoShape">
                  <a:avLst/>
                </a:prstTxWarp>
              </a:bodyPr>
              <a:lstStyle/>
              <a:p>
                <a:endParaRPr lang="en-US" sz="2000" dirty="0">
                  <a:solidFill>
                    <a:prstClr val="black"/>
                  </a:solidFill>
                </a:endParaRPr>
              </a:p>
            </p:txBody>
          </p:sp>
          <p:sp>
            <p:nvSpPr>
              <p:cNvPr id="16" name="Freeform 13"/>
              <p:cNvSpPr>
                <a:spLocks/>
              </p:cNvSpPr>
              <p:nvPr/>
            </p:nvSpPr>
            <p:spPr bwMode="auto">
              <a:xfrm>
                <a:off x="11198225" y="2627313"/>
                <a:ext cx="1423987" cy="319088"/>
              </a:xfrm>
              <a:custGeom>
                <a:avLst/>
                <a:gdLst/>
                <a:ahLst/>
                <a:cxnLst>
                  <a:cxn ang="0">
                    <a:pos x="838" y="118"/>
                  </a:cxn>
                  <a:cxn ang="0">
                    <a:pos x="808" y="94"/>
                  </a:cxn>
                  <a:cxn ang="0">
                    <a:pos x="767" y="105"/>
                  </a:cxn>
                  <a:cxn ang="0">
                    <a:pos x="734" y="111"/>
                  </a:cxn>
                  <a:cxn ang="0">
                    <a:pos x="705" y="116"/>
                  </a:cxn>
                  <a:cxn ang="0">
                    <a:pos x="672" y="123"/>
                  </a:cxn>
                  <a:cxn ang="0">
                    <a:pos x="639" y="125"/>
                  </a:cxn>
                  <a:cxn ang="0">
                    <a:pos x="610" y="129"/>
                  </a:cxn>
                  <a:cxn ang="0">
                    <a:pos x="577" y="132"/>
                  </a:cxn>
                  <a:cxn ang="0">
                    <a:pos x="545" y="134"/>
                  </a:cxn>
                  <a:cxn ang="0">
                    <a:pos x="512" y="134"/>
                  </a:cxn>
                  <a:cxn ang="0">
                    <a:pos x="477" y="134"/>
                  </a:cxn>
                  <a:cxn ang="0">
                    <a:pos x="438" y="132"/>
                  </a:cxn>
                  <a:cxn ang="0">
                    <a:pos x="403" y="129"/>
                  </a:cxn>
                  <a:cxn ang="0">
                    <a:pos x="367" y="125"/>
                  </a:cxn>
                  <a:cxn ang="0">
                    <a:pos x="335" y="120"/>
                  </a:cxn>
                  <a:cxn ang="0">
                    <a:pos x="299" y="114"/>
                  </a:cxn>
                  <a:cxn ang="0">
                    <a:pos x="267" y="107"/>
                  </a:cxn>
                  <a:cxn ang="0">
                    <a:pos x="234" y="98"/>
                  </a:cxn>
                  <a:cxn ang="0">
                    <a:pos x="201" y="89"/>
                  </a:cxn>
                  <a:cxn ang="0">
                    <a:pos x="169" y="80"/>
                  </a:cxn>
                  <a:cxn ang="0">
                    <a:pos x="139" y="69"/>
                  </a:cxn>
                  <a:cxn ang="0">
                    <a:pos x="110" y="56"/>
                  </a:cxn>
                  <a:cxn ang="0">
                    <a:pos x="80" y="44"/>
                  </a:cxn>
                  <a:cxn ang="0">
                    <a:pos x="53" y="29"/>
                  </a:cxn>
                  <a:cxn ang="0">
                    <a:pos x="27" y="15"/>
                  </a:cxn>
                  <a:cxn ang="0">
                    <a:pos x="0" y="0"/>
                  </a:cxn>
                  <a:cxn ang="0">
                    <a:pos x="3" y="0"/>
                  </a:cxn>
                  <a:cxn ang="0">
                    <a:pos x="30" y="22"/>
                  </a:cxn>
                  <a:cxn ang="0">
                    <a:pos x="56" y="44"/>
                  </a:cxn>
                  <a:cxn ang="0">
                    <a:pos x="86" y="65"/>
                  </a:cxn>
                  <a:cxn ang="0">
                    <a:pos x="119" y="85"/>
                  </a:cxn>
                  <a:cxn ang="0">
                    <a:pos x="151" y="103"/>
                  </a:cxn>
                  <a:cxn ang="0">
                    <a:pos x="187" y="118"/>
                  </a:cxn>
                  <a:cxn ang="0">
                    <a:pos x="222" y="134"/>
                  </a:cxn>
                  <a:cxn ang="0">
                    <a:pos x="261" y="147"/>
                  </a:cxn>
                  <a:cxn ang="0">
                    <a:pos x="299" y="158"/>
                  </a:cxn>
                  <a:cxn ang="0">
                    <a:pos x="341" y="170"/>
                  </a:cxn>
                  <a:cxn ang="0">
                    <a:pos x="382" y="179"/>
                  </a:cxn>
                  <a:cxn ang="0">
                    <a:pos x="423" y="187"/>
                  </a:cxn>
                  <a:cxn ang="0">
                    <a:pos x="468" y="192"/>
                  </a:cxn>
                  <a:cxn ang="0">
                    <a:pos x="512" y="196"/>
                  </a:cxn>
                  <a:cxn ang="0">
                    <a:pos x="557" y="201"/>
                  </a:cxn>
                  <a:cxn ang="0">
                    <a:pos x="601" y="201"/>
                  </a:cxn>
                  <a:cxn ang="0">
                    <a:pos x="634" y="201"/>
                  </a:cxn>
                  <a:cxn ang="0">
                    <a:pos x="666" y="199"/>
                  </a:cxn>
                  <a:cxn ang="0">
                    <a:pos x="699" y="196"/>
                  </a:cxn>
                  <a:cxn ang="0">
                    <a:pos x="728" y="192"/>
                  </a:cxn>
                  <a:cxn ang="0">
                    <a:pos x="761" y="190"/>
                  </a:cxn>
                  <a:cxn ang="0">
                    <a:pos x="793" y="183"/>
                  </a:cxn>
                  <a:cxn ang="0">
                    <a:pos x="823" y="179"/>
                  </a:cxn>
                  <a:cxn ang="0">
                    <a:pos x="856" y="172"/>
                  </a:cxn>
                  <a:cxn ang="0">
                    <a:pos x="897" y="161"/>
                  </a:cxn>
                  <a:cxn ang="0">
                    <a:pos x="882" y="149"/>
                  </a:cxn>
                  <a:cxn ang="0">
                    <a:pos x="867" y="141"/>
                  </a:cxn>
                  <a:cxn ang="0">
                    <a:pos x="853" y="129"/>
                  </a:cxn>
                  <a:cxn ang="0">
                    <a:pos x="838" y="118"/>
                  </a:cxn>
                </a:cxnLst>
                <a:rect l="0" t="0" r="r" b="b"/>
                <a:pathLst>
                  <a:path w="897" h="201">
                    <a:moveTo>
                      <a:pt x="838" y="118"/>
                    </a:moveTo>
                    <a:lnTo>
                      <a:pt x="808" y="94"/>
                    </a:lnTo>
                    <a:lnTo>
                      <a:pt x="767" y="105"/>
                    </a:lnTo>
                    <a:lnTo>
                      <a:pt x="734" y="111"/>
                    </a:lnTo>
                    <a:lnTo>
                      <a:pt x="705" y="116"/>
                    </a:lnTo>
                    <a:lnTo>
                      <a:pt x="672" y="123"/>
                    </a:lnTo>
                    <a:lnTo>
                      <a:pt x="639" y="125"/>
                    </a:lnTo>
                    <a:lnTo>
                      <a:pt x="610" y="129"/>
                    </a:lnTo>
                    <a:lnTo>
                      <a:pt x="577" y="132"/>
                    </a:lnTo>
                    <a:lnTo>
                      <a:pt x="545" y="134"/>
                    </a:lnTo>
                    <a:lnTo>
                      <a:pt x="512" y="134"/>
                    </a:lnTo>
                    <a:lnTo>
                      <a:pt x="477" y="134"/>
                    </a:lnTo>
                    <a:lnTo>
                      <a:pt x="438" y="132"/>
                    </a:lnTo>
                    <a:lnTo>
                      <a:pt x="403" y="129"/>
                    </a:lnTo>
                    <a:lnTo>
                      <a:pt x="367" y="125"/>
                    </a:lnTo>
                    <a:lnTo>
                      <a:pt x="335" y="120"/>
                    </a:lnTo>
                    <a:lnTo>
                      <a:pt x="299" y="114"/>
                    </a:lnTo>
                    <a:lnTo>
                      <a:pt x="267" y="107"/>
                    </a:lnTo>
                    <a:lnTo>
                      <a:pt x="234" y="98"/>
                    </a:lnTo>
                    <a:lnTo>
                      <a:pt x="201" y="89"/>
                    </a:lnTo>
                    <a:lnTo>
                      <a:pt x="169" y="80"/>
                    </a:lnTo>
                    <a:lnTo>
                      <a:pt x="139" y="69"/>
                    </a:lnTo>
                    <a:lnTo>
                      <a:pt x="110" y="56"/>
                    </a:lnTo>
                    <a:lnTo>
                      <a:pt x="80" y="44"/>
                    </a:lnTo>
                    <a:lnTo>
                      <a:pt x="53" y="29"/>
                    </a:lnTo>
                    <a:lnTo>
                      <a:pt x="27" y="15"/>
                    </a:lnTo>
                    <a:lnTo>
                      <a:pt x="0" y="0"/>
                    </a:lnTo>
                    <a:lnTo>
                      <a:pt x="3" y="0"/>
                    </a:lnTo>
                    <a:lnTo>
                      <a:pt x="30" y="22"/>
                    </a:lnTo>
                    <a:lnTo>
                      <a:pt x="56" y="44"/>
                    </a:lnTo>
                    <a:lnTo>
                      <a:pt x="86" y="65"/>
                    </a:lnTo>
                    <a:lnTo>
                      <a:pt x="119" y="85"/>
                    </a:lnTo>
                    <a:lnTo>
                      <a:pt x="151" y="103"/>
                    </a:lnTo>
                    <a:lnTo>
                      <a:pt x="187" y="118"/>
                    </a:lnTo>
                    <a:lnTo>
                      <a:pt x="222" y="134"/>
                    </a:lnTo>
                    <a:lnTo>
                      <a:pt x="261" y="147"/>
                    </a:lnTo>
                    <a:lnTo>
                      <a:pt x="299" y="158"/>
                    </a:lnTo>
                    <a:lnTo>
                      <a:pt x="341" y="170"/>
                    </a:lnTo>
                    <a:lnTo>
                      <a:pt x="382" y="179"/>
                    </a:lnTo>
                    <a:lnTo>
                      <a:pt x="423" y="187"/>
                    </a:lnTo>
                    <a:lnTo>
                      <a:pt x="468" y="192"/>
                    </a:lnTo>
                    <a:lnTo>
                      <a:pt x="512" y="196"/>
                    </a:lnTo>
                    <a:lnTo>
                      <a:pt x="557" y="201"/>
                    </a:lnTo>
                    <a:lnTo>
                      <a:pt x="601" y="201"/>
                    </a:lnTo>
                    <a:lnTo>
                      <a:pt x="634" y="201"/>
                    </a:lnTo>
                    <a:lnTo>
                      <a:pt x="666" y="199"/>
                    </a:lnTo>
                    <a:lnTo>
                      <a:pt x="699" y="196"/>
                    </a:lnTo>
                    <a:lnTo>
                      <a:pt x="728" y="192"/>
                    </a:lnTo>
                    <a:lnTo>
                      <a:pt x="761" y="190"/>
                    </a:lnTo>
                    <a:lnTo>
                      <a:pt x="793" y="183"/>
                    </a:lnTo>
                    <a:lnTo>
                      <a:pt x="823" y="179"/>
                    </a:lnTo>
                    <a:lnTo>
                      <a:pt x="856" y="172"/>
                    </a:lnTo>
                    <a:lnTo>
                      <a:pt x="897" y="161"/>
                    </a:lnTo>
                    <a:lnTo>
                      <a:pt x="882" y="149"/>
                    </a:lnTo>
                    <a:lnTo>
                      <a:pt x="867" y="141"/>
                    </a:lnTo>
                    <a:lnTo>
                      <a:pt x="853" y="129"/>
                    </a:lnTo>
                    <a:lnTo>
                      <a:pt x="838" y="118"/>
                    </a:lnTo>
                    <a:close/>
                  </a:path>
                </a:pathLst>
              </a:custGeom>
              <a:solidFill>
                <a:srgbClr val="8CBABC"/>
              </a:solidFill>
              <a:ln w="9525">
                <a:noFill/>
                <a:round/>
                <a:headEnd/>
                <a:tailEnd/>
              </a:ln>
            </p:spPr>
            <p:txBody>
              <a:bodyPr vert="horz" wrap="square" lIns="91440" tIns="45720" rIns="91440" bIns="45720" numCol="1" anchor="t" anchorCtr="0" compatLnSpc="1">
                <a:prstTxWarp prst="textNoShape">
                  <a:avLst/>
                </a:prstTxWarp>
              </a:bodyPr>
              <a:lstStyle/>
              <a:p>
                <a:endParaRPr lang="en-US" sz="2000" dirty="0">
                  <a:solidFill>
                    <a:prstClr val="black"/>
                  </a:solidFill>
                </a:endParaRPr>
              </a:p>
            </p:txBody>
          </p:sp>
          <p:sp>
            <p:nvSpPr>
              <p:cNvPr id="17" name="Freeform 17"/>
              <p:cNvSpPr>
                <a:spLocks/>
              </p:cNvSpPr>
              <p:nvPr/>
            </p:nvSpPr>
            <p:spPr bwMode="auto">
              <a:xfrm>
                <a:off x="10107613" y="1581150"/>
                <a:ext cx="1457325" cy="468313"/>
              </a:xfrm>
              <a:custGeom>
                <a:avLst/>
                <a:gdLst/>
                <a:ahLst/>
                <a:cxnLst>
                  <a:cxn ang="0">
                    <a:pos x="0" y="160"/>
                  </a:cxn>
                  <a:cxn ang="0">
                    <a:pos x="6" y="158"/>
                  </a:cxn>
                  <a:cxn ang="0">
                    <a:pos x="21" y="149"/>
                  </a:cxn>
                  <a:cxn ang="0">
                    <a:pos x="48" y="136"/>
                  </a:cxn>
                  <a:cxn ang="0">
                    <a:pos x="80" y="122"/>
                  </a:cxn>
                  <a:cxn ang="0">
                    <a:pos x="122" y="107"/>
                  </a:cxn>
                  <a:cxn ang="0">
                    <a:pos x="172" y="91"/>
                  </a:cxn>
                  <a:cxn ang="0">
                    <a:pos x="228" y="78"/>
                  </a:cxn>
                  <a:cxn ang="0">
                    <a:pos x="290" y="69"/>
                  </a:cxn>
                  <a:cxn ang="0">
                    <a:pos x="359" y="64"/>
                  </a:cxn>
                  <a:cxn ang="0">
                    <a:pos x="430" y="67"/>
                  </a:cxn>
                  <a:cxn ang="0">
                    <a:pos x="507" y="76"/>
                  </a:cxn>
                  <a:cxn ang="0">
                    <a:pos x="584" y="93"/>
                  </a:cxn>
                  <a:cxn ang="0">
                    <a:pos x="666" y="125"/>
                  </a:cxn>
                  <a:cxn ang="0">
                    <a:pos x="749" y="167"/>
                  </a:cxn>
                  <a:cxn ang="0">
                    <a:pos x="832" y="223"/>
                  </a:cxn>
                  <a:cxn ang="0">
                    <a:pos x="918" y="295"/>
                  </a:cxn>
                  <a:cxn ang="0">
                    <a:pos x="915" y="288"/>
                  </a:cxn>
                  <a:cxn ang="0">
                    <a:pos x="906" y="270"/>
                  </a:cxn>
                  <a:cxn ang="0">
                    <a:pos x="888" y="245"/>
                  </a:cxn>
                  <a:cxn ang="0">
                    <a:pos x="865" y="212"/>
                  </a:cxn>
                  <a:cxn ang="0">
                    <a:pos x="835" y="176"/>
                  </a:cxn>
                  <a:cxn ang="0">
                    <a:pos x="797" y="138"/>
                  </a:cxn>
                  <a:cxn ang="0">
                    <a:pos x="752" y="100"/>
                  </a:cxn>
                  <a:cxn ang="0">
                    <a:pos x="702" y="64"/>
                  </a:cxn>
                  <a:cxn ang="0">
                    <a:pos x="643" y="35"/>
                  </a:cxn>
                  <a:cxn ang="0">
                    <a:pos x="575" y="13"/>
                  </a:cxn>
                  <a:cxn ang="0">
                    <a:pos x="498" y="0"/>
                  </a:cxn>
                  <a:cxn ang="0">
                    <a:pos x="415" y="0"/>
                  </a:cxn>
                  <a:cxn ang="0">
                    <a:pos x="326" y="11"/>
                  </a:cxn>
                  <a:cxn ang="0">
                    <a:pos x="225" y="42"/>
                  </a:cxn>
                  <a:cxn ang="0">
                    <a:pos x="116" y="91"/>
                  </a:cxn>
                  <a:cxn ang="0">
                    <a:pos x="0" y="160"/>
                  </a:cxn>
                </a:cxnLst>
                <a:rect l="0" t="0" r="r" b="b"/>
                <a:pathLst>
                  <a:path w="918" h="295">
                    <a:moveTo>
                      <a:pt x="0" y="160"/>
                    </a:moveTo>
                    <a:lnTo>
                      <a:pt x="6" y="158"/>
                    </a:lnTo>
                    <a:lnTo>
                      <a:pt x="21" y="149"/>
                    </a:lnTo>
                    <a:lnTo>
                      <a:pt x="48" y="136"/>
                    </a:lnTo>
                    <a:lnTo>
                      <a:pt x="80" y="122"/>
                    </a:lnTo>
                    <a:lnTo>
                      <a:pt x="122" y="107"/>
                    </a:lnTo>
                    <a:lnTo>
                      <a:pt x="172" y="91"/>
                    </a:lnTo>
                    <a:lnTo>
                      <a:pt x="228" y="78"/>
                    </a:lnTo>
                    <a:lnTo>
                      <a:pt x="290" y="69"/>
                    </a:lnTo>
                    <a:lnTo>
                      <a:pt x="359" y="64"/>
                    </a:lnTo>
                    <a:lnTo>
                      <a:pt x="430" y="67"/>
                    </a:lnTo>
                    <a:lnTo>
                      <a:pt x="507" y="76"/>
                    </a:lnTo>
                    <a:lnTo>
                      <a:pt x="584" y="93"/>
                    </a:lnTo>
                    <a:lnTo>
                      <a:pt x="666" y="125"/>
                    </a:lnTo>
                    <a:lnTo>
                      <a:pt x="749" y="167"/>
                    </a:lnTo>
                    <a:lnTo>
                      <a:pt x="832" y="223"/>
                    </a:lnTo>
                    <a:lnTo>
                      <a:pt x="918" y="295"/>
                    </a:lnTo>
                    <a:lnTo>
                      <a:pt x="915" y="288"/>
                    </a:lnTo>
                    <a:lnTo>
                      <a:pt x="906" y="270"/>
                    </a:lnTo>
                    <a:lnTo>
                      <a:pt x="888" y="245"/>
                    </a:lnTo>
                    <a:lnTo>
                      <a:pt x="865" y="212"/>
                    </a:lnTo>
                    <a:lnTo>
                      <a:pt x="835" y="176"/>
                    </a:lnTo>
                    <a:lnTo>
                      <a:pt x="797" y="138"/>
                    </a:lnTo>
                    <a:lnTo>
                      <a:pt x="752" y="100"/>
                    </a:lnTo>
                    <a:lnTo>
                      <a:pt x="702" y="64"/>
                    </a:lnTo>
                    <a:lnTo>
                      <a:pt x="643" y="35"/>
                    </a:lnTo>
                    <a:lnTo>
                      <a:pt x="575" y="13"/>
                    </a:lnTo>
                    <a:lnTo>
                      <a:pt x="498" y="0"/>
                    </a:lnTo>
                    <a:lnTo>
                      <a:pt x="415" y="0"/>
                    </a:lnTo>
                    <a:lnTo>
                      <a:pt x="326" y="11"/>
                    </a:lnTo>
                    <a:lnTo>
                      <a:pt x="225" y="42"/>
                    </a:lnTo>
                    <a:lnTo>
                      <a:pt x="116" y="91"/>
                    </a:lnTo>
                    <a:lnTo>
                      <a:pt x="0" y="160"/>
                    </a:ln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dirty="0">
                  <a:solidFill>
                    <a:prstClr val="black"/>
                  </a:solidFill>
                </a:endParaRPr>
              </a:p>
            </p:txBody>
          </p:sp>
          <p:sp>
            <p:nvSpPr>
              <p:cNvPr id="18" name="Freeform 18"/>
              <p:cNvSpPr>
                <a:spLocks/>
              </p:cNvSpPr>
              <p:nvPr/>
            </p:nvSpPr>
            <p:spPr bwMode="auto">
              <a:xfrm>
                <a:off x="14374813" y="708025"/>
                <a:ext cx="2152650" cy="606425"/>
              </a:xfrm>
              <a:custGeom>
                <a:avLst/>
                <a:gdLst/>
                <a:ahLst/>
                <a:cxnLst>
                  <a:cxn ang="0">
                    <a:pos x="0" y="279"/>
                  </a:cxn>
                  <a:cxn ang="0">
                    <a:pos x="6" y="272"/>
                  </a:cxn>
                  <a:cxn ang="0">
                    <a:pos x="27" y="250"/>
                  </a:cxn>
                  <a:cxn ang="0">
                    <a:pos x="59" y="221"/>
                  </a:cxn>
                  <a:cxn ang="0">
                    <a:pos x="101" y="183"/>
                  </a:cxn>
                  <a:cxn ang="0">
                    <a:pos x="157" y="143"/>
                  </a:cxn>
                  <a:cxn ang="0">
                    <a:pos x="222" y="103"/>
                  </a:cxn>
                  <a:cxn ang="0">
                    <a:pos x="299" y="65"/>
                  </a:cxn>
                  <a:cxn ang="0">
                    <a:pos x="385" y="31"/>
                  </a:cxn>
                  <a:cxn ang="0">
                    <a:pos x="480" y="9"/>
                  </a:cxn>
                  <a:cxn ang="0">
                    <a:pos x="583" y="0"/>
                  </a:cxn>
                  <a:cxn ang="0">
                    <a:pos x="696" y="7"/>
                  </a:cxn>
                  <a:cxn ang="0">
                    <a:pos x="814" y="31"/>
                  </a:cxn>
                  <a:cxn ang="0">
                    <a:pos x="941" y="78"/>
                  </a:cxn>
                  <a:cxn ang="0">
                    <a:pos x="1074" y="150"/>
                  </a:cxn>
                  <a:cxn ang="0">
                    <a:pos x="1211" y="250"/>
                  </a:cxn>
                  <a:cxn ang="0">
                    <a:pos x="1356" y="382"/>
                  </a:cxn>
                  <a:cxn ang="0">
                    <a:pos x="1347" y="375"/>
                  </a:cxn>
                  <a:cxn ang="0">
                    <a:pos x="1326" y="357"/>
                  </a:cxn>
                  <a:cxn ang="0">
                    <a:pos x="1291" y="331"/>
                  </a:cxn>
                  <a:cxn ang="0">
                    <a:pos x="1240" y="297"/>
                  </a:cxn>
                  <a:cxn ang="0">
                    <a:pos x="1178" y="259"/>
                  </a:cxn>
                  <a:cxn ang="0">
                    <a:pos x="1107" y="221"/>
                  </a:cxn>
                  <a:cxn ang="0">
                    <a:pos x="1024" y="183"/>
                  </a:cxn>
                  <a:cxn ang="0">
                    <a:pos x="935" y="147"/>
                  </a:cxn>
                  <a:cxn ang="0">
                    <a:pos x="835" y="118"/>
                  </a:cxn>
                  <a:cxn ang="0">
                    <a:pos x="728" y="98"/>
                  </a:cxn>
                  <a:cxn ang="0">
                    <a:pos x="619" y="87"/>
                  </a:cxn>
                  <a:cxn ang="0">
                    <a:pos x="500" y="89"/>
                  </a:cxn>
                  <a:cxn ang="0">
                    <a:pos x="379" y="107"/>
                  </a:cxn>
                  <a:cxn ang="0">
                    <a:pos x="255" y="143"/>
                  </a:cxn>
                  <a:cxn ang="0">
                    <a:pos x="127" y="201"/>
                  </a:cxn>
                  <a:cxn ang="0">
                    <a:pos x="0" y="279"/>
                  </a:cxn>
                </a:cxnLst>
                <a:rect l="0" t="0" r="r" b="b"/>
                <a:pathLst>
                  <a:path w="1356" h="382">
                    <a:moveTo>
                      <a:pt x="0" y="279"/>
                    </a:moveTo>
                    <a:lnTo>
                      <a:pt x="6" y="272"/>
                    </a:lnTo>
                    <a:lnTo>
                      <a:pt x="27" y="250"/>
                    </a:lnTo>
                    <a:lnTo>
                      <a:pt x="59" y="221"/>
                    </a:lnTo>
                    <a:lnTo>
                      <a:pt x="101" y="183"/>
                    </a:lnTo>
                    <a:lnTo>
                      <a:pt x="157" y="143"/>
                    </a:lnTo>
                    <a:lnTo>
                      <a:pt x="222" y="103"/>
                    </a:lnTo>
                    <a:lnTo>
                      <a:pt x="299" y="65"/>
                    </a:lnTo>
                    <a:lnTo>
                      <a:pt x="385" y="31"/>
                    </a:lnTo>
                    <a:lnTo>
                      <a:pt x="480" y="9"/>
                    </a:lnTo>
                    <a:lnTo>
                      <a:pt x="583" y="0"/>
                    </a:lnTo>
                    <a:lnTo>
                      <a:pt x="696" y="7"/>
                    </a:lnTo>
                    <a:lnTo>
                      <a:pt x="814" y="31"/>
                    </a:lnTo>
                    <a:lnTo>
                      <a:pt x="941" y="78"/>
                    </a:lnTo>
                    <a:lnTo>
                      <a:pt x="1074" y="150"/>
                    </a:lnTo>
                    <a:lnTo>
                      <a:pt x="1211" y="250"/>
                    </a:lnTo>
                    <a:lnTo>
                      <a:pt x="1356" y="382"/>
                    </a:lnTo>
                    <a:lnTo>
                      <a:pt x="1347" y="375"/>
                    </a:lnTo>
                    <a:lnTo>
                      <a:pt x="1326" y="357"/>
                    </a:lnTo>
                    <a:lnTo>
                      <a:pt x="1291" y="331"/>
                    </a:lnTo>
                    <a:lnTo>
                      <a:pt x="1240" y="297"/>
                    </a:lnTo>
                    <a:lnTo>
                      <a:pt x="1178" y="259"/>
                    </a:lnTo>
                    <a:lnTo>
                      <a:pt x="1107" y="221"/>
                    </a:lnTo>
                    <a:lnTo>
                      <a:pt x="1024" y="183"/>
                    </a:lnTo>
                    <a:lnTo>
                      <a:pt x="935" y="147"/>
                    </a:lnTo>
                    <a:lnTo>
                      <a:pt x="835" y="118"/>
                    </a:lnTo>
                    <a:lnTo>
                      <a:pt x="728" y="98"/>
                    </a:lnTo>
                    <a:lnTo>
                      <a:pt x="619" y="87"/>
                    </a:lnTo>
                    <a:lnTo>
                      <a:pt x="500" y="89"/>
                    </a:lnTo>
                    <a:lnTo>
                      <a:pt x="379" y="107"/>
                    </a:lnTo>
                    <a:lnTo>
                      <a:pt x="255" y="143"/>
                    </a:lnTo>
                    <a:lnTo>
                      <a:pt x="127" y="201"/>
                    </a:lnTo>
                    <a:lnTo>
                      <a:pt x="0" y="279"/>
                    </a:ln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dirty="0">
                  <a:solidFill>
                    <a:prstClr val="black"/>
                  </a:solidFill>
                </a:endParaRPr>
              </a:p>
            </p:txBody>
          </p:sp>
          <p:sp>
            <p:nvSpPr>
              <p:cNvPr id="19" name="Freeform 19"/>
              <p:cNvSpPr>
                <a:spLocks/>
              </p:cNvSpPr>
              <p:nvPr/>
            </p:nvSpPr>
            <p:spPr bwMode="auto">
              <a:xfrm>
                <a:off x="12128500" y="750888"/>
                <a:ext cx="1282700" cy="339725"/>
              </a:xfrm>
              <a:custGeom>
                <a:avLst/>
                <a:gdLst/>
                <a:ahLst/>
                <a:cxnLst>
                  <a:cxn ang="0">
                    <a:pos x="0" y="163"/>
                  </a:cxn>
                  <a:cxn ang="0">
                    <a:pos x="3" y="158"/>
                  </a:cxn>
                  <a:cxn ang="0">
                    <a:pos x="18" y="147"/>
                  </a:cxn>
                  <a:cxn ang="0">
                    <a:pos x="39" y="129"/>
                  </a:cxn>
                  <a:cxn ang="0">
                    <a:pos x="65" y="107"/>
                  </a:cxn>
                  <a:cxn ang="0">
                    <a:pos x="101" y="82"/>
                  </a:cxn>
                  <a:cxn ang="0">
                    <a:pos x="139" y="60"/>
                  </a:cxn>
                  <a:cxn ang="0">
                    <a:pos x="187" y="38"/>
                  </a:cxn>
                  <a:cxn ang="0">
                    <a:pos x="240" y="18"/>
                  </a:cxn>
                  <a:cxn ang="0">
                    <a:pos x="296" y="4"/>
                  </a:cxn>
                  <a:cxn ang="0">
                    <a:pos x="361" y="0"/>
                  </a:cxn>
                  <a:cxn ang="0">
                    <a:pos x="426" y="2"/>
                  </a:cxn>
                  <a:cxn ang="0">
                    <a:pos x="497" y="15"/>
                  </a:cxn>
                  <a:cxn ang="0">
                    <a:pos x="571" y="40"/>
                  </a:cxn>
                  <a:cxn ang="0">
                    <a:pos x="648" y="82"/>
                  </a:cxn>
                  <a:cxn ang="0">
                    <a:pos x="728" y="138"/>
                  </a:cxn>
                  <a:cxn ang="0">
                    <a:pos x="808" y="214"/>
                  </a:cxn>
                  <a:cxn ang="0">
                    <a:pos x="805" y="210"/>
                  </a:cxn>
                  <a:cxn ang="0">
                    <a:pos x="793" y="201"/>
                  </a:cxn>
                  <a:cxn ang="0">
                    <a:pos x="779" y="187"/>
                  </a:cxn>
                  <a:cxn ang="0">
                    <a:pos x="755" y="169"/>
                  </a:cxn>
                  <a:cxn ang="0">
                    <a:pos x="725" y="149"/>
                  </a:cxn>
                  <a:cxn ang="0">
                    <a:pos x="690" y="129"/>
                  </a:cxn>
                  <a:cxn ang="0">
                    <a:pos x="648" y="109"/>
                  </a:cxn>
                  <a:cxn ang="0">
                    <a:pos x="601" y="91"/>
                  </a:cxn>
                  <a:cxn ang="0">
                    <a:pos x="545" y="76"/>
                  </a:cxn>
                  <a:cxn ang="0">
                    <a:pos x="486" y="64"/>
                  </a:cxn>
                  <a:cxn ang="0">
                    <a:pos x="418" y="60"/>
                  </a:cxn>
                  <a:cxn ang="0">
                    <a:pos x="346" y="62"/>
                  </a:cxn>
                  <a:cxn ang="0">
                    <a:pos x="270" y="71"/>
                  </a:cxn>
                  <a:cxn ang="0">
                    <a:pos x="184" y="91"/>
                  </a:cxn>
                  <a:cxn ang="0">
                    <a:pos x="95" y="120"/>
                  </a:cxn>
                  <a:cxn ang="0">
                    <a:pos x="0" y="163"/>
                  </a:cxn>
                </a:cxnLst>
                <a:rect l="0" t="0" r="r" b="b"/>
                <a:pathLst>
                  <a:path w="808" h="214">
                    <a:moveTo>
                      <a:pt x="0" y="163"/>
                    </a:moveTo>
                    <a:lnTo>
                      <a:pt x="3" y="158"/>
                    </a:lnTo>
                    <a:lnTo>
                      <a:pt x="18" y="147"/>
                    </a:lnTo>
                    <a:lnTo>
                      <a:pt x="39" y="129"/>
                    </a:lnTo>
                    <a:lnTo>
                      <a:pt x="65" y="107"/>
                    </a:lnTo>
                    <a:lnTo>
                      <a:pt x="101" y="82"/>
                    </a:lnTo>
                    <a:lnTo>
                      <a:pt x="139" y="60"/>
                    </a:lnTo>
                    <a:lnTo>
                      <a:pt x="187" y="38"/>
                    </a:lnTo>
                    <a:lnTo>
                      <a:pt x="240" y="18"/>
                    </a:lnTo>
                    <a:lnTo>
                      <a:pt x="296" y="4"/>
                    </a:lnTo>
                    <a:lnTo>
                      <a:pt x="361" y="0"/>
                    </a:lnTo>
                    <a:lnTo>
                      <a:pt x="426" y="2"/>
                    </a:lnTo>
                    <a:lnTo>
                      <a:pt x="497" y="15"/>
                    </a:lnTo>
                    <a:lnTo>
                      <a:pt x="571" y="40"/>
                    </a:lnTo>
                    <a:lnTo>
                      <a:pt x="648" y="82"/>
                    </a:lnTo>
                    <a:lnTo>
                      <a:pt x="728" y="138"/>
                    </a:lnTo>
                    <a:lnTo>
                      <a:pt x="808" y="214"/>
                    </a:lnTo>
                    <a:lnTo>
                      <a:pt x="805" y="210"/>
                    </a:lnTo>
                    <a:lnTo>
                      <a:pt x="793" y="201"/>
                    </a:lnTo>
                    <a:lnTo>
                      <a:pt x="779" y="187"/>
                    </a:lnTo>
                    <a:lnTo>
                      <a:pt x="755" y="169"/>
                    </a:lnTo>
                    <a:lnTo>
                      <a:pt x="725" y="149"/>
                    </a:lnTo>
                    <a:lnTo>
                      <a:pt x="690" y="129"/>
                    </a:lnTo>
                    <a:lnTo>
                      <a:pt x="648" y="109"/>
                    </a:lnTo>
                    <a:lnTo>
                      <a:pt x="601" y="91"/>
                    </a:lnTo>
                    <a:lnTo>
                      <a:pt x="545" y="76"/>
                    </a:lnTo>
                    <a:lnTo>
                      <a:pt x="486" y="64"/>
                    </a:lnTo>
                    <a:lnTo>
                      <a:pt x="418" y="60"/>
                    </a:lnTo>
                    <a:lnTo>
                      <a:pt x="346" y="62"/>
                    </a:lnTo>
                    <a:lnTo>
                      <a:pt x="270" y="71"/>
                    </a:lnTo>
                    <a:lnTo>
                      <a:pt x="184" y="91"/>
                    </a:lnTo>
                    <a:lnTo>
                      <a:pt x="95" y="120"/>
                    </a:lnTo>
                    <a:lnTo>
                      <a:pt x="0" y="163"/>
                    </a:ln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dirty="0">
                  <a:solidFill>
                    <a:prstClr val="black"/>
                  </a:solidFill>
                </a:endParaRPr>
              </a:p>
            </p:txBody>
          </p:sp>
          <p:sp>
            <p:nvSpPr>
              <p:cNvPr id="20" name="Freeform 20"/>
              <p:cNvSpPr>
                <a:spLocks/>
              </p:cNvSpPr>
              <p:nvPr/>
            </p:nvSpPr>
            <p:spPr bwMode="auto">
              <a:xfrm>
                <a:off x="16024225" y="1293813"/>
                <a:ext cx="1330325" cy="365125"/>
              </a:xfrm>
              <a:custGeom>
                <a:avLst/>
                <a:gdLst/>
                <a:ahLst/>
                <a:cxnLst>
                  <a:cxn ang="0">
                    <a:pos x="0" y="210"/>
                  </a:cxn>
                  <a:cxn ang="0">
                    <a:pos x="3" y="205"/>
                  </a:cxn>
                  <a:cxn ang="0">
                    <a:pos x="15" y="189"/>
                  </a:cxn>
                  <a:cxn ang="0">
                    <a:pos x="33" y="167"/>
                  </a:cxn>
                  <a:cxn ang="0">
                    <a:pos x="59" y="140"/>
                  </a:cxn>
                  <a:cxn ang="0">
                    <a:pos x="92" y="111"/>
                  </a:cxn>
                  <a:cxn ang="0">
                    <a:pos x="130" y="82"/>
                  </a:cxn>
                  <a:cxn ang="0">
                    <a:pos x="178" y="53"/>
                  </a:cxn>
                  <a:cxn ang="0">
                    <a:pos x="228" y="29"/>
                  </a:cxn>
                  <a:cxn ang="0">
                    <a:pos x="284" y="11"/>
                  </a:cxn>
                  <a:cxn ang="0">
                    <a:pos x="349" y="0"/>
                  </a:cxn>
                  <a:cxn ang="0">
                    <a:pos x="417" y="0"/>
                  </a:cxn>
                  <a:cxn ang="0">
                    <a:pos x="491" y="13"/>
                  </a:cxn>
                  <a:cxn ang="0">
                    <a:pos x="571" y="40"/>
                  </a:cxn>
                  <a:cxn ang="0">
                    <a:pos x="654" y="82"/>
                  </a:cxn>
                  <a:cxn ang="0">
                    <a:pos x="743" y="145"/>
                  </a:cxn>
                  <a:cxn ang="0">
                    <a:pos x="838" y="230"/>
                  </a:cxn>
                  <a:cxn ang="0">
                    <a:pos x="832" y="225"/>
                  </a:cxn>
                  <a:cxn ang="0">
                    <a:pos x="820" y="214"/>
                  </a:cxn>
                  <a:cxn ang="0">
                    <a:pos x="799" y="198"/>
                  </a:cxn>
                  <a:cxn ang="0">
                    <a:pos x="770" y="178"/>
                  </a:cxn>
                  <a:cxn ang="0">
                    <a:pos x="731" y="154"/>
                  </a:cxn>
                  <a:cxn ang="0">
                    <a:pos x="690" y="131"/>
                  </a:cxn>
                  <a:cxn ang="0">
                    <a:pos x="639" y="109"/>
                  </a:cxn>
                  <a:cxn ang="0">
                    <a:pos x="583" y="89"/>
                  </a:cxn>
                  <a:cxn ang="0">
                    <a:pos x="524" y="71"/>
                  </a:cxn>
                  <a:cxn ang="0">
                    <a:pos x="459" y="62"/>
                  </a:cxn>
                  <a:cxn ang="0">
                    <a:pos x="391" y="60"/>
                  </a:cxn>
                  <a:cxn ang="0">
                    <a:pos x="317" y="64"/>
                  </a:cxn>
                  <a:cxn ang="0">
                    <a:pos x="240" y="82"/>
                  </a:cxn>
                  <a:cxn ang="0">
                    <a:pos x="163" y="109"/>
                  </a:cxn>
                  <a:cxn ang="0">
                    <a:pos x="83" y="151"/>
                  </a:cxn>
                  <a:cxn ang="0">
                    <a:pos x="0" y="210"/>
                  </a:cxn>
                </a:cxnLst>
                <a:rect l="0" t="0" r="r" b="b"/>
                <a:pathLst>
                  <a:path w="838" h="230">
                    <a:moveTo>
                      <a:pt x="0" y="210"/>
                    </a:moveTo>
                    <a:lnTo>
                      <a:pt x="3" y="205"/>
                    </a:lnTo>
                    <a:lnTo>
                      <a:pt x="15" y="189"/>
                    </a:lnTo>
                    <a:lnTo>
                      <a:pt x="33" y="167"/>
                    </a:lnTo>
                    <a:lnTo>
                      <a:pt x="59" y="140"/>
                    </a:lnTo>
                    <a:lnTo>
                      <a:pt x="92" y="111"/>
                    </a:lnTo>
                    <a:lnTo>
                      <a:pt x="130" y="82"/>
                    </a:lnTo>
                    <a:lnTo>
                      <a:pt x="178" y="53"/>
                    </a:lnTo>
                    <a:lnTo>
                      <a:pt x="228" y="29"/>
                    </a:lnTo>
                    <a:lnTo>
                      <a:pt x="284" y="11"/>
                    </a:lnTo>
                    <a:lnTo>
                      <a:pt x="349" y="0"/>
                    </a:lnTo>
                    <a:lnTo>
                      <a:pt x="417" y="0"/>
                    </a:lnTo>
                    <a:lnTo>
                      <a:pt x="491" y="13"/>
                    </a:lnTo>
                    <a:lnTo>
                      <a:pt x="571" y="40"/>
                    </a:lnTo>
                    <a:lnTo>
                      <a:pt x="654" y="82"/>
                    </a:lnTo>
                    <a:lnTo>
                      <a:pt x="743" y="145"/>
                    </a:lnTo>
                    <a:lnTo>
                      <a:pt x="838" y="230"/>
                    </a:lnTo>
                    <a:lnTo>
                      <a:pt x="832" y="225"/>
                    </a:lnTo>
                    <a:lnTo>
                      <a:pt x="820" y="214"/>
                    </a:lnTo>
                    <a:lnTo>
                      <a:pt x="799" y="198"/>
                    </a:lnTo>
                    <a:lnTo>
                      <a:pt x="770" y="178"/>
                    </a:lnTo>
                    <a:lnTo>
                      <a:pt x="731" y="154"/>
                    </a:lnTo>
                    <a:lnTo>
                      <a:pt x="690" y="131"/>
                    </a:lnTo>
                    <a:lnTo>
                      <a:pt x="639" y="109"/>
                    </a:lnTo>
                    <a:lnTo>
                      <a:pt x="583" y="89"/>
                    </a:lnTo>
                    <a:lnTo>
                      <a:pt x="524" y="71"/>
                    </a:lnTo>
                    <a:lnTo>
                      <a:pt x="459" y="62"/>
                    </a:lnTo>
                    <a:lnTo>
                      <a:pt x="391" y="60"/>
                    </a:lnTo>
                    <a:lnTo>
                      <a:pt x="317" y="64"/>
                    </a:lnTo>
                    <a:lnTo>
                      <a:pt x="240" y="82"/>
                    </a:lnTo>
                    <a:lnTo>
                      <a:pt x="163" y="109"/>
                    </a:lnTo>
                    <a:lnTo>
                      <a:pt x="83" y="151"/>
                    </a:lnTo>
                    <a:lnTo>
                      <a:pt x="0" y="210"/>
                    </a:ln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dirty="0">
                  <a:solidFill>
                    <a:prstClr val="black"/>
                  </a:solidFill>
                </a:endParaRPr>
              </a:p>
            </p:txBody>
          </p:sp>
          <p:sp>
            <p:nvSpPr>
              <p:cNvPr id="21" name="Freeform 21"/>
              <p:cNvSpPr>
                <a:spLocks/>
              </p:cNvSpPr>
              <p:nvPr/>
            </p:nvSpPr>
            <p:spPr bwMode="auto">
              <a:xfrm>
                <a:off x="12579350" y="1176338"/>
                <a:ext cx="2082800" cy="698500"/>
              </a:xfrm>
              <a:custGeom>
                <a:avLst/>
                <a:gdLst/>
                <a:ahLst/>
                <a:cxnLst>
                  <a:cxn ang="0">
                    <a:pos x="0" y="315"/>
                  </a:cxn>
                  <a:cxn ang="0">
                    <a:pos x="6" y="306"/>
                  </a:cxn>
                  <a:cxn ang="0">
                    <a:pos x="24" y="284"/>
                  </a:cxn>
                  <a:cxn ang="0">
                    <a:pos x="57" y="248"/>
                  </a:cxn>
                  <a:cxn ang="0">
                    <a:pos x="98" y="205"/>
                  </a:cxn>
                  <a:cxn ang="0">
                    <a:pos x="151" y="161"/>
                  </a:cxn>
                  <a:cxn ang="0">
                    <a:pos x="213" y="114"/>
                  </a:cxn>
                  <a:cxn ang="0">
                    <a:pos x="287" y="71"/>
                  </a:cxn>
                  <a:cxn ang="0">
                    <a:pos x="370" y="36"/>
                  </a:cxn>
                  <a:cxn ang="0">
                    <a:pos x="462" y="11"/>
                  </a:cxn>
                  <a:cxn ang="0">
                    <a:pos x="560" y="0"/>
                  </a:cxn>
                  <a:cxn ang="0">
                    <a:pos x="669" y="6"/>
                  </a:cxn>
                  <a:cxn ang="0">
                    <a:pos x="785" y="36"/>
                  </a:cxn>
                  <a:cxn ang="0">
                    <a:pos x="906" y="89"/>
                  </a:cxn>
                  <a:cxn ang="0">
                    <a:pos x="1036" y="172"/>
                  </a:cxn>
                  <a:cxn ang="0">
                    <a:pos x="1172" y="288"/>
                  </a:cxn>
                  <a:cxn ang="0">
                    <a:pos x="1312" y="440"/>
                  </a:cxn>
                  <a:cxn ang="0">
                    <a:pos x="1306" y="431"/>
                  </a:cxn>
                  <a:cxn ang="0">
                    <a:pos x="1282" y="411"/>
                  </a:cxn>
                  <a:cxn ang="0">
                    <a:pos x="1249" y="377"/>
                  </a:cxn>
                  <a:cxn ang="0">
                    <a:pos x="1202" y="337"/>
                  </a:cxn>
                  <a:cxn ang="0">
                    <a:pos x="1146" y="293"/>
                  </a:cxn>
                  <a:cxn ang="0">
                    <a:pos x="1078" y="246"/>
                  </a:cxn>
                  <a:cxn ang="0">
                    <a:pos x="998" y="199"/>
                  </a:cxn>
                  <a:cxn ang="0">
                    <a:pos x="912" y="156"/>
                  </a:cxn>
                  <a:cxn ang="0">
                    <a:pos x="817" y="120"/>
                  </a:cxn>
                  <a:cxn ang="0">
                    <a:pos x="717" y="96"/>
                  </a:cxn>
                  <a:cxn ang="0">
                    <a:pos x="607" y="82"/>
                  </a:cxn>
                  <a:cxn ang="0">
                    <a:pos x="495" y="85"/>
                  </a:cxn>
                  <a:cxn ang="0">
                    <a:pos x="376" y="107"/>
                  </a:cxn>
                  <a:cxn ang="0">
                    <a:pos x="252" y="152"/>
                  </a:cxn>
                  <a:cxn ang="0">
                    <a:pos x="128" y="219"/>
                  </a:cxn>
                  <a:cxn ang="0">
                    <a:pos x="0" y="315"/>
                  </a:cxn>
                </a:cxnLst>
                <a:rect l="0" t="0" r="r" b="b"/>
                <a:pathLst>
                  <a:path w="1312" h="440">
                    <a:moveTo>
                      <a:pt x="0" y="315"/>
                    </a:moveTo>
                    <a:lnTo>
                      <a:pt x="6" y="306"/>
                    </a:lnTo>
                    <a:lnTo>
                      <a:pt x="24" y="284"/>
                    </a:lnTo>
                    <a:lnTo>
                      <a:pt x="57" y="248"/>
                    </a:lnTo>
                    <a:lnTo>
                      <a:pt x="98" y="205"/>
                    </a:lnTo>
                    <a:lnTo>
                      <a:pt x="151" y="161"/>
                    </a:lnTo>
                    <a:lnTo>
                      <a:pt x="213" y="114"/>
                    </a:lnTo>
                    <a:lnTo>
                      <a:pt x="287" y="71"/>
                    </a:lnTo>
                    <a:lnTo>
                      <a:pt x="370" y="36"/>
                    </a:lnTo>
                    <a:lnTo>
                      <a:pt x="462" y="11"/>
                    </a:lnTo>
                    <a:lnTo>
                      <a:pt x="560" y="0"/>
                    </a:lnTo>
                    <a:lnTo>
                      <a:pt x="669" y="6"/>
                    </a:lnTo>
                    <a:lnTo>
                      <a:pt x="785" y="36"/>
                    </a:lnTo>
                    <a:lnTo>
                      <a:pt x="906" y="89"/>
                    </a:lnTo>
                    <a:lnTo>
                      <a:pt x="1036" y="172"/>
                    </a:lnTo>
                    <a:lnTo>
                      <a:pt x="1172" y="288"/>
                    </a:lnTo>
                    <a:lnTo>
                      <a:pt x="1312" y="440"/>
                    </a:lnTo>
                    <a:lnTo>
                      <a:pt x="1306" y="431"/>
                    </a:lnTo>
                    <a:lnTo>
                      <a:pt x="1282" y="411"/>
                    </a:lnTo>
                    <a:lnTo>
                      <a:pt x="1249" y="377"/>
                    </a:lnTo>
                    <a:lnTo>
                      <a:pt x="1202" y="337"/>
                    </a:lnTo>
                    <a:lnTo>
                      <a:pt x="1146" y="293"/>
                    </a:lnTo>
                    <a:lnTo>
                      <a:pt x="1078" y="246"/>
                    </a:lnTo>
                    <a:lnTo>
                      <a:pt x="998" y="199"/>
                    </a:lnTo>
                    <a:lnTo>
                      <a:pt x="912" y="156"/>
                    </a:lnTo>
                    <a:lnTo>
                      <a:pt x="817" y="120"/>
                    </a:lnTo>
                    <a:lnTo>
                      <a:pt x="717" y="96"/>
                    </a:lnTo>
                    <a:lnTo>
                      <a:pt x="607" y="82"/>
                    </a:lnTo>
                    <a:lnTo>
                      <a:pt x="495" y="85"/>
                    </a:lnTo>
                    <a:lnTo>
                      <a:pt x="376" y="107"/>
                    </a:lnTo>
                    <a:lnTo>
                      <a:pt x="252" y="152"/>
                    </a:lnTo>
                    <a:lnTo>
                      <a:pt x="128" y="219"/>
                    </a:lnTo>
                    <a:lnTo>
                      <a:pt x="0" y="315"/>
                    </a:ln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dirty="0">
                  <a:solidFill>
                    <a:prstClr val="black"/>
                  </a:solidFill>
                </a:endParaRPr>
              </a:p>
            </p:txBody>
          </p:sp>
          <p:sp>
            <p:nvSpPr>
              <p:cNvPr id="22" name="Freeform 22"/>
              <p:cNvSpPr>
                <a:spLocks/>
              </p:cNvSpPr>
              <p:nvPr/>
            </p:nvSpPr>
            <p:spPr bwMode="auto">
              <a:xfrm>
                <a:off x="17560925" y="2098675"/>
                <a:ext cx="366712" cy="209550"/>
              </a:xfrm>
              <a:custGeom>
                <a:avLst/>
                <a:gdLst/>
                <a:ahLst/>
                <a:cxnLst>
                  <a:cxn ang="0">
                    <a:pos x="115" y="132"/>
                  </a:cxn>
                  <a:cxn ang="0">
                    <a:pos x="139" y="129"/>
                  </a:cxn>
                  <a:cxn ang="0">
                    <a:pos x="160" y="127"/>
                  </a:cxn>
                  <a:cxn ang="0">
                    <a:pos x="180" y="120"/>
                  </a:cxn>
                  <a:cxn ang="0">
                    <a:pos x="198" y="112"/>
                  </a:cxn>
                  <a:cxn ang="0">
                    <a:pos x="210" y="103"/>
                  </a:cxn>
                  <a:cxn ang="0">
                    <a:pos x="222" y="89"/>
                  </a:cxn>
                  <a:cxn ang="0">
                    <a:pos x="228" y="78"/>
                  </a:cxn>
                  <a:cxn ang="0">
                    <a:pos x="231" y="65"/>
                  </a:cxn>
                  <a:cxn ang="0">
                    <a:pos x="228" y="51"/>
                  </a:cxn>
                  <a:cxn ang="0">
                    <a:pos x="222" y="40"/>
                  </a:cxn>
                  <a:cxn ang="0">
                    <a:pos x="210" y="29"/>
                  </a:cxn>
                  <a:cxn ang="0">
                    <a:pos x="198" y="18"/>
                  </a:cxn>
                  <a:cxn ang="0">
                    <a:pos x="180" y="11"/>
                  </a:cxn>
                  <a:cxn ang="0">
                    <a:pos x="160" y="4"/>
                  </a:cxn>
                  <a:cxn ang="0">
                    <a:pos x="139" y="2"/>
                  </a:cxn>
                  <a:cxn ang="0">
                    <a:pos x="115" y="0"/>
                  </a:cxn>
                  <a:cxn ang="0">
                    <a:pos x="92" y="2"/>
                  </a:cxn>
                  <a:cxn ang="0">
                    <a:pos x="71" y="4"/>
                  </a:cxn>
                  <a:cxn ang="0">
                    <a:pos x="50" y="11"/>
                  </a:cxn>
                  <a:cxn ang="0">
                    <a:pos x="32" y="18"/>
                  </a:cxn>
                  <a:cxn ang="0">
                    <a:pos x="21" y="29"/>
                  </a:cxn>
                  <a:cxn ang="0">
                    <a:pos x="9" y="40"/>
                  </a:cxn>
                  <a:cxn ang="0">
                    <a:pos x="3" y="51"/>
                  </a:cxn>
                  <a:cxn ang="0">
                    <a:pos x="0" y="65"/>
                  </a:cxn>
                  <a:cxn ang="0">
                    <a:pos x="3" y="78"/>
                  </a:cxn>
                  <a:cxn ang="0">
                    <a:pos x="9" y="89"/>
                  </a:cxn>
                  <a:cxn ang="0">
                    <a:pos x="21" y="103"/>
                  </a:cxn>
                  <a:cxn ang="0">
                    <a:pos x="32" y="112"/>
                  </a:cxn>
                  <a:cxn ang="0">
                    <a:pos x="50" y="120"/>
                  </a:cxn>
                  <a:cxn ang="0">
                    <a:pos x="71" y="127"/>
                  </a:cxn>
                  <a:cxn ang="0">
                    <a:pos x="92" y="129"/>
                  </a:cxn>
                  <a:cxn ang="0">
                    <a:pos x="115" y="132"/>
                  </a:cxn>
                </a:cxnLst>
                <a:rect l="0" t="0" r="r" b="b"/>
                <a:pathLst>
                  <a:path w="231" h="132">
                    <a:moveTo>
                      <a:pt x="115" y="132"/>
                    </a:moveTo>
                    <a:lnTo>
                      <a:pt x="139" y="129"/>
                    </a:lnTo>
                    <a:lnTo>
                      <a:pt x="160" y="127"/>
                    </a:lnTo>
                    <a:lnTo>
                      <a:pt x="180" y="120"/>
                    </a:lnTo>
                    <a:lnTo>
                      <a:pt x="198" y="112"/>
                    </a:lnTo>
                    <a:lnTo>
                      <a:pt x="210" y="103"/>
                    </a:lnTo>
                    <a:lnTo>
                      <a:pt x="222" y="89"/>
                    </a:lnTo>
                    <a:lnTo>
                      <a:pt x="228" y="78"/>
                    </a:lnTo>
                    <a:lnTo>
                      <a:pt x="231" y="65"/>
                    </a:lnTo>
                    <a:lnTo>
                      <a:pt x="228" y="51"/>
                    </a:lnTo>
                    <a:lnTo>
                      <a:pt x="222" y="40"/>
                    </a:lnTo>
                    <a:lnTo>
                      <a:pt x="210" y="29"/>
                    </a:lnTo>
                    <a:lnTo>
                      <a:pt x="198" y="18"/>
                    </a:lnTo>
                    <a:lnTo>
                      <a:pt x="180" y="11"/>
                    </a:lnTo>
                    <a:lnTo>
                      <a:pt x="160" y="4"/>
                    </a:lnTo>
                    <a:lnTo>
                      <a:pt x="139" y="2"/>
                    </a:lnTo>
                    <a:lnTo>
                      <a:pt x="115" y="0"/>
                    </a:lnTo>
                    <a:lnTo>
                      <a:pt x="92" y="2"/>
                    </a:lnTo>
                    <a:lnTo>
                      <a:pt x="71" y="4"/>
                    </a:lnTo>
                    <a:lnTo>
                      <a:pt x="50" y="11"/>
                    </a:lnTo>
                    <a:lnTo>
                      <a:pt x="32" y="18"/>
                    </a:lnTo>
                    <a:lnTo>
                      <a:pt x="21" y="29"/>
                    </a:lnTo>
                    <a:lnTo>
                      <a:pt x="9" y="40"/>
                    </a:lnTo>
                    <a:lnTo>
                      <a:pt x="3" y="51"/>
                    </a:lnTo>
                    <a:lnTo>
                      <a:pt x="0" y="65"/>
                    </a:lnTo>
                    <a:lnTo>
                      <a:pt x="3" y="78"/>
                    </a:lnTo>
                    <a:lnTo>
                      <a:pt x="9" y="89"/>
                    </a:lnTo>
                    <a:lnTo>
                      <a:pt x="21" y="103"/>
                    </a:lnTo>
                    <a:lnTo>
                      <a:pt x="32" y="112"/>
                    </a:lnTo>
                    <a:lnTo>
                      <a:pt x="50" y="120"/>
                    </a:lnTo>
                    <a:lnTo>
                      <a:pt x="71" y="127"/>
                    </a:lnTo>
                    <a:lnTo>
                      <a:pt x="92" y="129"/>
                    </a:lnTo>
                    <a:lnTo>
                      <a:pt x="115" y="132"/>
                    </a:lnTo>
                    <a:close/>
                  </a:path>
                </a:pathLst>
              </a:custGeom>
              <a:solidFill>
                <a:srgbClr val="8CBABC"/>
              </a:solidFill>
              <a:ln w="9525">
                <a:noFill/>
                <a:round/>
                <a:headEnd/>
                <a:tailEnd/>
              </a:ln>
            </p:spPr>
            <p:txBody>
              <a:bodyPr vert="horz" wrap="square" lIns="91440" tIns="45720" rIns="91440" bIns="45720" numCol="1" anchor="t" anchorCtr="0" compatLnSpc="1">
                <a:prstTxWarp prst="textNoShape">
                  <a:avLst/>
                </a:prstTxWarp>
              </a:bodyPr>
              <a:lstStyle/>
              <a:p>
                <a:endParaRPr lang="en-US" sz="2000" dirty="0">
                  <a:solidFill>
                    <a:prstClr val="black"/>
                  </a:solidFill>
                </a:endParaRPr>
              </a:p>
            </p:txBody>
          </p:sp>
          <p:sp>
            <p:nvSpPr>
              <p:cNvPr id="23" name="Freeform 23"/>
              <p:cNvSpPr>
                <a:spLocks/>
              </p:cNvSpPr>
              <p:nvPr/>
            </p:nvSpPr>
            <p:spPr bwMode="auto">
              <a:xfrm>
                <a:off x="17043400" y="2293938"/>
                <a:ext cx="325437" cy="209550"/>
              </a:xfrm>
              <a:custGeom>
                <a:avLst/>
                <a:gdLst/>
                <a:ahLst/>
                <a:cxnLst>
                  <a:cxn ang="0">
                    <a:pos x="104" y="132"/>
                  </a:cxn>
                  <a:cxn ang="0">
                    <a:pos x="125" y="129"/>
                  </a:cxn>
                  <a:cxn ang="0">
                    <a:pos x="142" y="127"/>
                  </a:cxn>
                  <a:cxn ang="0">
                    <a:pos x="160" y="120"/>
                  </a:cxn>
                  <a:cxn ang="0">
                    <a:pos x="175" y="111"/>
                  </a:cxn>
                  <a:cxn ang="0">
                    <a:pos x="187" y="102"/>
                  </a:cxn>
                  <a:cxn ang="0">
                    <a:pos x="196" y="91"/>
                  </a:cxn>
                  <a:cxn ang="0">
                    <a:pos x="202" y="80"/>
                  </a:cxn>
                  <a:cxn ang="0">
                    <a:pos x="205" y="67"/>
                  </a:cxn>
                  <a:cxn ang="0">
                    <a:pos x="202" y="53"/>
                  </a:cxn>
                  <a:cxn ang="0">
                    <a:pos x="196" y="40"/>
                  </a:cxn>
                  <a:cxn ang="0">
                    <a:pos x="187" y="29"/>
                  </a:cxn>
                  <a:cxn ang="0">
                    <a:pos x="175" y="20"/>
                  </a:cxn>
                  <a:cxn ang="0">
                    <a:pos x="160" y="11"/>
                  </a:cxn>
                  <a:cxn ang="0">
                    <a:pos x="142" y="4"/>
                  </a:cxn>
                  <a:cxn ang="0">
                    <a:pos x="125" y="2"/>
                  </a:cxn>
                  <a:cxn ang="0">
                    <a:pos x="104" y="0"/>
                  </a:cxn>
                  <a:cxn ang="0">
                    <a:pos x="83" y="2"/>
                  </a:cxn>
                  <a:cxn ang="0">
                    <a:pos x="65" y="4"/>
                  </a:cxn>
                  <a:cxn ang="0">
                    <a:pos x="48" y="11"/>
                  </a:cxn>
                  <a:cxn ang="0">
                    <a:pos x="30" y="20"/>
                  </a:cxn>
                  <a:cxn ang="0">
                    <a:pos x="18" y="29"/>
                  </a:cxn>
                  <a:cxn ang="0">
                    <a:pos x="9" y="40"/>
                  </a:cxn>
                  <a:cxn ang="0">
                    <a:pos x="3" y="53"/>
                  </a:cxn>
                  <a:cxn ang="0">
                    <a:pos x="0" y="67"/>
                  </a:cxn>
                  <a:cxn ang="0">
                    <a:pos x="3" y="80"/>
                  </a:cxn>
                  <a:cxn ang="0">
                    <a:pos x="9" y="91"/>
                  </a:cxn>
                  <a:cxn ang="0">
                    <a:pos x="18" y="102"/>
                  </a:cxn>
                  <a:cxn ang="0">
                    <a:pos x="30" y="111"/>
                  </a:cxn>
                  <a:cxn ang="0">
                    <a:pos x="48" y="120"/>
                  </a:cxn>
                  <a:cxn ang="0">
                    <a:pos x="65" y="127"/>
                  </a:cxn>
                  <a:cxn ang="0">
                    <a:pos x="83" y="129"/>
                  </a:cxn>
                  <a:cxn ang="0">
                    <a:pos x="104" y="132"/>
                  </a:cxn>
                </a:cxnLst>
                <a:rect l="0" t="0" r="r" b="b"/>
                <a:pathLst>
                  <a:path w="205" h="132">
                    <a:moveTo>
                      <a:pt x="104" y="132"/>
                    </a:moveTo>
                    <a:lnTo>
                      <a:pt x="125" y="129"/>
                    </a:lnTo>
                    <a:lnTo>
                      <a:pt x="142" y="127"/>
                    </a:lnTo>
                    <a:lnTo>
                      <a:pt x="160" y="120"/>
                    </a:lnTo>
                    <a:lnTo>
                      <a:pt x="175" y="111"/>
                    </a:lnTo>
                    <a:lnTo>
                      <a:pt x="187" y="102"/>
                    </a:lnTo>
                    <a:lnTo>
                      <a:pt x="196" y="91"/>
                    </a:lnTo>
                    <a:lnTo>
                      <a:pt x="202" y="80"/>
                    </a:lnTo>
                    <a:lnTo>
                      <a:pt x="205" y="67"/>
                    </a:lnTo>
                    <a:lnTo>
                      <a:pt x="202" y="53"/>
                    </a:lnTo>
                    <a:lnTo>
                      <a:pt x="196" y="40"/>
                    </a:lnTo>
                    <a:lnTo>
                      <a:pt x="187" y="29"/>
                    </a:lnTo>
                    <a:lnTo>
                      <a:pt x="175" y="20"/>
                    </a:lnTo>
                    <a:lnTo>
                      <a:pt x="160" y="11"/>
                    </a:lnTo>
                    <a:lnTo>
                      <a:pt x="142" y="4"/>
                    </a:lnTo>
                    <a:lnTo>
                      <a:pt x="125" y="2"/>
                    </a:lnTo>
                    <a:lnTo>
                      <a:pt x="104" y="0"/>
                    </a:lnTo>
                    <a:lnTo>
                      <a:pt x="83" y="2"/>
                    </a:lnTo>
                    <a:lnTo>
                      <a:pt x="65" y="4"/>
                    </a:lnTo>
                    <a:lnTo>
                      <a:pt x="48" y="11"/>
                    </a:lnTo>
                    <a:lnTo>
                      <a:pt x="30" y="20"/>
                    </a:lnTo>
                    <a:lnTo>
                      <a:pt x="18" y="29"/>
                    </a:lnTo>
                    <a:lnTo>
                      <a:pt x="9" y="40"/>
                    </a:lnTo>
                    <a:lnTo>
                      <a:pt x="3" y="53"/>
                    </a:lnTo>
                    <a:lnTo>
                      <a:pt x="0" y="67"/>
                    </a:lnTo>
                    <a:lnTo>
                      <a:pt x="3" y="80"/>
                    </a:lnTo>
                    <a:lnTo>
                      <a:pt x="9" y="91"/>
                    </a:lnTo>
                    <a:lnTo>
                      <a:pt x="18" y="102"/>
                    </a:lnTo>
                    <a:lnTo>
                      <a:pt x="30" y="111"/>
                    </a:lnTo>
                    <a:lnTo>
                      <a:pt x="48" y="120"/>
                    </a:lnTo>
                    <a:lnTo>
                      <a:pt x="65" y="127"/>
                    </a:lnTo>
                    <a:lnTo>
                      <a:pt x="83" y="129"/>
                    </a:lnTo>
                    <a:lnTo>
                      <a:pt x="104" y="132"/>
                    </a:lnTo>
                    <a:close/>
                  </a:path>
                </a:pathLst>
              </a:custGeom>
              <a:solidFill>
                <a:srgbClr val="8CBABC"/>
              </a:solidFill>
              <a:ln w="9525">
                <a:noFill/>
                <a:round/>
                <a:headEnd/>
                <a:tailEnd/>
              </a:ln>
            </p:spPr>
            <p:txBody>
              <a:bodyPr vert="horz" wrap="square" lIns="91440" tIns="45720" rIns="91440" bIns="45720" numCol="1" anchor="t" anchorCtr="0" compatLnSpc="1">
                <a:prstTxWarp prst="textNoShape">
                  <a:avLst/>
                </a:prstTxWarp>
              </a:bodyPr>
              <a:lstStyle/>
              <a:p>
                <a:endParaRPr lang="en-US" sz="2000" dirty="0">
                  <a:solidFill>
                    <a:prstClr val="black"/>
                  </a:solidFill>
                </a:endParaRPr>
              </a:p>
            </p:txBody>
          </p:sp>
          <p:sp>
            <p:nvSpPr>
              <p:cNvPr id="24" name="Freeform 24"/>
              <p:cNvSpPr>
                <a:spLocks/>
              </p:cNvSpPr>
              <p:nvPr/>
            </p:nvSpPr>
            <p:spPr bwMode="auto">
              <a:xfrm>
                <a:off x="11780838" y="2368550"/>
                <a:ext cx="419100" cy="207963"/>
              </a:xfrm>
              <a:custGeom>
                <a:avLst/>
                <a:gdLst/>
                <a:ahLst/>
                <a:cxnLst>
                  <a:cxn ang="0">
                    <a:pos x="130" y="131"/>
                  </a:cxn>
                  <a:cxn ang="0">
                    <a:pos x="157" y="129"/>
                  </a:cxn>
                  <a:cxn ang="0">
                    <a:pos x="184" y="127"/>
                  </a:cxn>
                  <a:cxn ang="0">
                    <a:pos x="204" y="120"/>
                  </a:cxn>
                  <a:cxn ang="0">
                    <a:pos x="225" y="111"/>
                  </a:cxn>
                  <a:cxn ang="0">
                    <a:pos x="240" y="102"/>
                  </a:cxn>
                  <a:cxn ang="0">
                    <a:pos x="252" y="91"/>
                  </a:cxn>
                  <a:cxn ang="0">
                    <a:pos x="261" y="78"/>
                  </a:cxn>
                  <a:cxn ang="0">
                    <a:pos x="264" y="64"/>
                  </a:cxn>
                  <a:cxn ang="0">
                    <a:pos x="261" y="51"/>
                  </a:cxn>
                  <a:cxn ang="0">
                    <a:pos x="252" y="40"/>
                  </a:cxn>
                  <a:cxn ang="0">
                    <a:pos x="240" y="29"/>
                  </a:cxn>
                  <a:cxn ang="0">
                    <a:pos x="225" y="18"/>
                  </a:cxn>
                  <a:cxn ang="0">
                    <a:pos x="204" y="11"/>
                  </a:cxn>
                  <a:cxn ang="0">
                    <a:pos x="184" y="4"/>
                  </a:cxn>
                  <a:cxn ang="0">
                    <a:pos x="157" y="2"/>
                  </a:cxn>
                  <a:cxn ang="0">
                    <a:pos x="130" y="0"/>
                  </a:cxn>
                  <a:cxn ang="0">
                    <a:pos x="104" y="2"/>
                  </a:cxn>
                  <a:cxn ang="0">
                    <a:pos x="80" y="4"/>
                  </a:cxn>
                  <a:cxn ang="0">
                    <a:pos x="59" y="11"/>
                  </a:cxn>
                  <a:cxn ang="0">
                    <a:pos x="39" y="18"/>
                  </a:cxn>
                  <a:cxn ang="0">
                    <a:pos x="24" y="29"/>
                  </a:cxn>
                  <a:cxn ang="0">
                    <a:pos x="12" y="40"/>
                  </a:cxn>
                  <a:cxn ang="0">
                    <a:pos x="3" y="51"/>
                  </a:cxn>
                  <a:cxn ang="0">
                    <a:pos x="0" y="64"/>
                  </a:cxn>
                  <a:cxn ang="0">
                    <a:pos x="3" y="78"/>
                  </a:cxn>
                  <a:cxn ang="0">
                    <a:pos x="12" y="91"/>
                  </a:cxn>
                  <a:cxn ang="0">
                    <a:pos x="24" y="102"/>
                  </a:cxn>
                  <a:cxn ang="0">
                    <a:pos x="39" y="111"/>
                  </a:cxn>
                  <a:cxn ang="0">
                    <a:pos x="59" y="120"/>
                  </a:cxn>
                  <a:cxn ang="0">
                    <a:pos x="80" y="127"/>
                  </a:cxn>
                  <a:cxn ang="0">
                    <a:pos x="104" y="129"/>
                  </a:cxn>
                  <a:cxn ang="0">
                    <a:pos x="130" y="131"/>
                  </a:cxn>
                </a:cxnLst>
                <a:rect l="0" t="0" r="r" b="b"/>
                <a:pathLst>
                  <a:path w="264" h="131">
                    <a:moveTo>
                      <a:pt x="130" y="131"/>
                    </a:moveTo>
                    <a:lnTo>
                      <a:pt x="157" y="129"/>
                    </a:lnTo>
                    <a:lnTo>
                      <a:pt x="184" y="127"/>
                    </a:lnTo>
                    <a:lnTo>
                      <a:pt x="204" y="120"/>
                    </a:lnTo>
                    <a:lnTo>
                      <a:pt x="225" y="111"/>
                    </a:lnTo>
                    <a:lnTo>
                      <a:pt x="240" y="102"/>
                    </a:lnTo>
                    <a:lnTo>
                      <a:pt x="252" y="91"/>
                    </a:lnTo>
                    <a:lnTo>
                      <a:pt x="261" y="78"/>
                    </a:lnTo>
                    <a:lnTo>
                      <a:pt x="264" y="64"/>
                    </a:lnTo>
                    <a:lnTo>
                      <a:pt x="261" y="51"/>
                    </a:lnTo>
                    <a:lnTo>
                      <a:pt x="252" y="40"/>
                    </a:lnTo>
                    <a:lnTo>
                      <a:pt x="240" y="29"/>
                    </a:lnTo>
                    <a:lnTo>
                      <a:pt x="225" y="18"/>
                    </a:lnTo>
                    <a:lnTo>
                      <a:pt x="204" y="11"/>
                    </a:lnTo>
                    <a:lnTo>
                      <a:pt x="184" y="4"/>
                    </a:lnTo>
                    <a:lnTo>
                      <a:pt x="157" y="2"/>
                    </a:lnTo>
                    <a:lnTo>
                      <a:pt x="130" y="0"/>
                    </a:lnTo>
                    <a:lnTo>
                      <a:pt x="104" y="2"/>
                    </a:lnTo>
                    <a:lnTo>
                      <a:pt x="80" y="4"/>
                    </a:lnTo>
                    <a:lnTo>
                      <a:pt x="59" y="11"/>
                    </a:lnTo>
                    <a:lnTo>
                      <a:pt x="39" y="18"/>
                    </a:lnTo>
                    <a:lnTo>
                      <a:pt x="24" y="29"/>
                    </a:lnTo>
                    <a:lnTo>
                      <a:pt x="12" y="40"/>
                    </a:lnTo>
                    <a:lnTo>
                      <a:pt x="3" y="51"/>
                    </a:lnTo>
                    <a:lnTo>
                      <a:pt x="0" y="64"/>
                    </a:lnTo>
                    <a:lnTo>
                      <a:pt x="3" y="78"/>
                    </a:lnTo>
                    <a:lnTo>
                      <a:pt x="12" y="91"/>
                    </a:lnTo>
                    <a:lnTo>
                      <a:pt x="24" y="102"/>
                    </a:lnTo>
                    <a:lnTo>
                      <a:pt x="39" y="111"/>
                    </a:lnTo>
                    <a:lnTo>
                      <a:pt x="59" y="120"/>
                    </a:lnTo>
                    <a:lnTo>
                      <a:pt x="80" y="127"/>
                    </a:lnTo>
                    <a:lnTo>
                      <a:pt x="104" y="129"/>
                    </a:lnTo>
                    <a:lnTo>
                      <a:pt x="130" y="131"/>
                    </a:lnTo>
                    <a:close/>
                  </a:path>
                </a:pathLst>
              </a:custGeom>
              <a:solidFill>
                <a:srgbClr val="8CBABC"/>
              </a:solidFill>
              <a:ln w="9525">
                <a:noFill/>
                <a:round/>
                <a:headEnd/>
                <a:tailEnd/>
              </a:ln>
            </p:spPr>
            <p:txBody>
              <a:bodyPr vert="horz" wrap="square" lIns="91440" tIns="45720" rIns="91440" bIns="45720" numCol="1" anchor="t" anchorCtr="0" compatLnSpc="1">
                <a:prstTxWarp prst="textNoShape">
                  <a:avLst/>
                </a:prstTxWarp>
              </a:bodyPr>
              <a:lstStyle/>
              <a:p>
                <a:endParaRPr lang="en-US" sz="2000" dirty="0">
                  <a:solidFill>
                    <a:prstClr val="black"/>
                  </a:solidFill>
                </a:endParaRPr>
              </a:p>
            </p:txBody>
          </p:sp>
          <p:sp>
            <p:nvSpPr>
              <p:cNvPr id="25" name="Freeform 25"/>
              <p:cNvSpPr>
                <a:spLocks/>
              </p:cNvSpPr>
              <p:nvPr/>
            </p:nvSpPr>
            <p:spPr bwMode="auto">
              <a:xfrm>
                <a:off x="10437813" y="2279650"/>
                <a:ext cx="230187" cy="138113"/>
              </a:xfrm>
              <a:custGeom>
                <a:avLst/>
                <a:gdLst/>
                <a:ahLst/>
                <a:cxnLst>
                  <a:cxn ang="0">
                    <a:pos x="74" y="87"/>
                  </a:cxn>
                  <a:cxn ang="0">
                    <a:pos x="100" y="85"/>
                  </a:cxn>
                  <a:cxn ang="0">
                    <a:pos x="124" y="76"/>
                  </a:cxn>
                  <a:cxn ang="0">
                    <a:pos x="139" y="62"/>
                  </a:cxn>
                  <a:cxn ang="0">
                    <a:pos x="145" y="44"/>
                  </a:cxn>
                  <a:cxn ang="0">
                    <a:pos x="139" y="27"/>
                  </a:cxn>
                  <a:cxn ang="0">
                    <a:pos x="124" y="13"/>
                  </a:cxn>
                  <a:cxn ang="0">
                    <a:pos x="100" y="4"/>
                  </a:cxn>
                  <a:cxn ang="0">
                    <a:pos x="74" y="0"/>
                  </a:cxn>
                  <a:cxn ang="0">
                    <a:pos x="44" y="4"/>
                  </a:cxn>
                  <a:cxn ang="0">
                    <a:pos x="20" y="13"/>
                  </a:cxn>
                  <a:cxn ang="0">
                    <a:pos x="6" y="27"/>
                  </a:cxn>
                  <a:cxn ang="0">
                    <a:pos x="0" y="44"/>
                  </a:cxn>
                  <a:cxn ang="0">
                    <a:pos x="6" y="62"/>
                  </a:cxn>
                  <a:cxn ang="0">
                    <a:pos x="20" y="76"/>
                  </a:cxn>
                  <a:cxn ang="0">
                    <a:pos x="44" y="85"/>
                  </a:cxn>
                  <a:cxn ang="0">
                    <a:pos x="74" y="87"/>
                  </a:cxn>
                </a:cxnLst>
                <a:rect l="0" t="0" r="r" b="b"/>
                <a:pathLst>
                  <a:path w="145" h="87">
                    <a:moveTo>
                      <a:pt x="74" y="87"/>
                    </a:moveTo>
                    <a:lnTo>
                      <a:pt x="100" y="85"/>
                    </a:lnTo>
                    <a:lnTo>
                      <a:pt x="124" y="76"/>
                    </a:lnTo>
                    <a:lnTo>
                      <a:pt x="139" y="62"/>
                    </a:lnTo>
                    <a:lnTo>
                      <a:pt x="145" y="44"/>
                    </a:lnTo>
                    <a:lnTo>
                      <a:pt x="139" y="27"/>
                    </a:lnTo>
                    <a:lnTo>
                      <a:pt x="124" y="13"/>
                    </a:lnTo>
                    <a:lnTo>
                      <a:pt x="100" y="4"/>
                    </a:lnTo>
                    <a:lnTo>
                      <a:pt x="74" y="0"/>
                    </a:lnTo>
                    <a:lnTo>
                      <a:pt x="44" y="4"/>
                    </a:lnTo>
                    <a:lnTo>
                      <a:pt x="20" y="13"/>
                    </a:lnTo>
                    <a:lnTo>
                      <a:pt x="6" y="27"/>
                    </a:lnTo>
                    <a:lnTo>
                      <a:pt x="0" y="44"/>
                    </a:lnTo>
                    <a:lnTo>
                      <a:pt x="6" y="62"/>
                    </a:lnTo>
                    <a:lnTo>
                      <a:pt x="20" y="76"/>
                    </a:lnTo>
                    <a:lnTo>
                      <a:pt x="44" y="85"/>
                    </a:lnTo>
                    <a:lnTo>
                      <a:pt x="74" y="87"/>
                    </a:lnTo>
                    <a:close/>
                  </a:path>
                </a:pathLst>
              </a:custGeom>
              <a:solidFill>
                <a:srgbClr val="8CBABC"/>
              </a:solidFill>
              <a:ln w="9525">
                <a:noFill/>
                <a:round/>
                <a:headEnd/>
                <a:tailEnd/>
              </a:ln>
            </p:spPr>
            <p:txBody>
              <a:bodyPr vert="horz" wrap="square" lIns="91440" tIns="45720" rIns="91440" bIns="45720" numCol="1" anchor="t" anchorCtr="0" compatLnSpc="1">
                <a:prstTxWarp prst="textNoShape">
                  <a:avLst/>
                </a:prstTxWarp>
              </a:bodyPr>
              <a:lstStyle/>
              <a:p>
                <a:endParaRPr lang="en-US" sz="2000" dirty="0">
                  <a:solidFill>
                    <a:prstClr val="black"/>
                  </a:solidFill>
                </a:endParaRPr>
              </a:p>
            </p:txBody>
          </p:sp>
        </p:grpSp>
      </p:grpSp>
      <p:sp>
        <p:nvSpPr>
          <p:cNvPr id="31" name="Rectangle 30"/>
          <p:cNvSpPr/>
          <p:nvPr/>
        </p:nvSpPr>
        <p:spPr>
          <a:xfrm>
            <a:off x="5379423" y="2758238"/>
            <a:ext cx="3738960" cy="369332"/>
          </a:xfrm>
          <a:prstGeom prst="rect">
            <a:avLst/>
          </a:prstGeom>
        </p:spPr>
        <p:txBody>
          <a:bodyPr wrap="square">
            <a:spAutoFit/>
          </a:bodyPr>
          <a:lstStyle/>
          <a:p>
            <a:pPr marL="119063" marR="0" lvl="1" indent="-119063" defTabSz="914400" eaLnBrk="1" fontAlgn="auto" latinLnBrk="0" hangingPunct="1">
              <a:lnSpc>
                <a:spcPct val="100000"/>
              </a:lnSpc>
              <a:spcBef>
                <a:spcPts val="0"/>
              </a:spcBef>
              <a:spcAft>
                <a:spcPts val="0"/>
              </a:spcAft>
              <a:buClr>
                <a:srgbClr val="009ACC"/>
              </a:buClr>
              <a:buSzTx/>
              <a:buFont typeface="Wingdings" pitchFamily="2" charset="2"/>
              <a:buChar char="§"/>
              <a:tabLst/>
              <a:defRPr/>
            </a:pPr>
            <a:endParaRPr kumimoji="0" lang="en-US" b="0" i="0" u="none" strike="noStrike" kern="0" cap="none" spc="0" normalizeH="0" baseline="0" noProof="0" dirty="0" smtClean="0">
              <a:ln>
                <a:noFill/>
              </a:ln>
              <a:solidFill>
                <a:sysClr val="windowText" lastClr="000000"/>
              </a:solidFill>
              <a:effectLst/>
              <a:uLnTx/>
              <a:uFillTx/>
              <a:latin typeface="+mj-lt"/>
            </a:endParaRPr>
          </a:p>
        </p:txBody>
      </p:sp>
      <p:pic>
        <p:nvPicPr>
          <p:cNvPr id="90114" name="Picture 2" descr="create-qr-code (250×250)"/>
          <p:cNvPicPr>
            <a:picLocks noChangeAspect="1" noChangeArrowheads="1"/>
          </p:cNvPicPr>
          <p:nvPr/>
        </p:nvPicPr>
        <p:blipFill>
          <a:blip r:embed="rId4" cstate="print"/>
          <a:srcRect/>
          <a:stretch>
            <a:fillRect/>
          </a:stretch>
        </p:blipFill>
        <p:spPr bwMode="auto">
          <a:xfrm>
            <a:off x="2247807" y="4827180"/>
            <a:ext cx="1268084" cy="1268084"/>
          </a:xfrm>
          <a:prstGeom prst="rect">
            <a:avLst/>
          </a:prstGeom>
          <a:noFill/>
        </p:spPr>
      </p:pic>
      <p:sp>
        <p:nvSpPr>
          <p:cNvPr id="36" name="TextBox 35"/>
          <p:cNvSpPr txBox="1"/>
          <p:nvPr/>
        </p:nvSpPr>
        <p:spPr>
          <a:xfrm>
            <a:off x="671763" y="5380646"/>
            <a:ext cx="1337094" cy="461665"/>
          </a:xfrm>
          <a:prstGeom prst="rect">
            <a:avLst/>
          </a:prstGeom>
          <a:noFill/>
        </p:spPr>
        <p:txBody>
          <a:bodyPr wrap="square" rtlCol="0">
            <a:spAutoFit/>
          </a:bodyPr>
          <a:lstStyle/>
          <a:p>
            <a:pPr algn="ctr">
              <a:spcAft>
                <a:spcPts val="600"/>
              </a:spcAft>
            </a:pPr>
            <a:r>
              <a:rPr lang="en-US" sz="1200" b="1" dirty="0" smtClean="0">
                <a:solidFill>
                  <a:schemeClr val="accent2"/>
                </a:solidFill>
                <a:latin typeface="Arial" pitchFamily="34" charset="0"/>
                <a:cs typeface="Arial" pitchFamily="34" charset="0"/>
              </a:rPr>
              <a:t>Success Story </a:t>
            </a:r>
            <a:r>
              <a:rPr lang="en-US" sz="1200" dirty="0" smtClean="0">
                <a:latin typeface="Arial" pitchFamily="34" charset="0"/>
                <a:cs typeface="Arial" pitchFamily="34" charset="0"/>
              </a:rPr>
              <a:t>on  Oracle/AWS</a:t>
            </a:r>
          </a:p>
        </p:txBody>
      </p:sp>
      <p:sp>
        <p:nvSpPr>
          <p:cNvPr id="39" name="TextBox 38"/>
          <p:cNvSpPr txBox="1"/>
          <p:nvPr/>
        </p:nvSpPr>
        <p:spPr>
          <a:xfrm>
            <a:off x="655608" y="967201"/>
            <a:ext cx="8031192" cy="338554"/>
          </a:xfrm>
          <a:prstGeom prst="rect">
            <a:avLst/>
          </a:prstGeom>
          <a:noFill/>
        </p:spPr>
        <p:txBody>
          <a:bodyPr wrap="square" rtlCol="0">
            <a:spAutoFit/>
          </a:bodyPr>
          <a:lstStyle/>
          <a:p>
            <a:pPr>
              <a:spcAft>
                <a:spcPts val="600"/>
              </a:spcAft>
            </a:pPr>
            <a:r>
              <a:rPr lang="en-US" sz="1600" b="1" dirty="0" smtClean="0">
                <a:solidFill>
                  <a:sysClr val="windowText" lastClr="000000"/>
                </a:solidFill>
              </a:rPr>
              <a:t>COMPLETE - </a:t>
            </a:r>
            <a:r>
              <a:rPr lang="en-US" sz="1600" b="1" u="sng" dirty="0" smtClean="0">
                <a:solidFill>
                  <a:sysClr val="windowText" lastClr="000000"/>
                </a:solidFill>
              </a:rPr>
              <a:t>C</a:t>
            </a:r>
            <a:r>
              <a:rPr lang="en-US" sz="1600" b="1" dirty="0" smtClean="0">
                <a:solidFill>
                  <a:sysClr val="windowText" lastClr="000000"/>
                </a:solidFill>
              </a:rPr>
              <a:t>loud </a:t>
            </a:r>
            <a:r>
              <a:rPr lang="en-US" sz="1600" b="1" u="sng" dirty="0" smtClean="0">
                <a:solidFill>
                  <a:sysClr val="windowText" lastClr="000000"/>
                </a:solidFill>
              </a:rPr>
              <a:t>O</a:t>
            </a:r>
            <a:r>
              <a:rPr lang="en-US" sz="1600" b="1" dirty="0" smtClean="0">
                <a:solidFill>
                  <a:sysClr val="windowText" lastClr="000000"/>
                </a:solidFill>
              </a:rPr>
              <a:t>rchestration </a:t>
            </a:r>
            <a:r>
              <a:rPr lang="en-US" sz="1600" b="1" u="sng" dirty="0" smtClean="0">
                <a:solidFill>
                  <a:sysClr val="windowText" lastClr="000000"/>
                </a:solidFill>
              </a:rPr>
              <a:t>M</a:t>
            </a:r>
            <a:r>
              <a:rPr lang="en-US" sz="1600" b="1" dirty="0" smtClean="0">
                <a:solidFill>
                  <a:sysClr val="windowText" lastClr="000000"/>
                </a:solidFill>
              </a:rPr>
              <a:t>anagement </a:t>
            </a:r>
            <a:r>
              <a:rPr lang="en-US" sz="1600" b="1" u="sng" dirty="0" smtClean="0">
                <a:solidFill>
                  <a:sysClr val="windowText" lastClr="000000"/>
                </a:solidFill>
              </a:rPr>
              <a:t>Pl</a:t>
            </a:r>
            <a:r>
              <a:rPr lang="en-US" sz="1600" b="1" dirty="0" smtClean="0">
                <a:solidFill>
                  <a:sysClr val="windowText" lastClr="000000"/>
                </a:solidFill>
              </a:rPr>
              <a:t>atform </a:t>
            </a:r>
            <a:r>
              <a:rPr lang="en-US" sz="1600" b="1" u="sng" dirty="0" smtClean="0">
                <a:solidFill>
                  <a:sysClr val="windowText" lastClr="000000"/>
                </a:solidFill>
              </a:rPr>
              <a:t>E</a:t>
            </a:r>
            <a:r>
              <a:rPr lang="en-US" sz="1600" b="1" dirty="0" smtClean="0">
                <a:solidFill>
                  <a:sysClr val="windowText" lastClr="000000"/>
                </a:solidFill>
              </a:rPr>
              <a:t>nd </a:t>
            </a:r>
            <a:r>
              <a:rPr lang="en-US" sz="1600" b="1" u="sng" dirty="0" smtClean="0">
                <a:solidFill>
                  <a:sysClr val="windowText" lastClr="000000"/>
                </a:solidFill>
              </a:rPr>
              <a:t>t</a:t>
            </a:r>
            <a:r>
              <a:rPr lang="en-US" sz="1600" b="1" dirty="0" smtClean="0">
                <a:solidFill>
                  <a:sysClr val="windowText" lastClr="000000"/>
                </a:solidFill>
              </a:rPr>
              <a:t>o </a:t>
            </a:r>
            <a:r>
              <a:rPr lang="en-US" sz="1600" b="1" u="sng" dirty="0" smtClean="0">
                <a:solidFill>
                  <a:sysClr val="windowText" lastClr="000000"/>
                </a:solidFill>
              </a:rPr>
              <a:t>E</a:t>
            </a:r>
            <a:r>
              <a:rPr lang="en-US" sz="1600" b="1" dirty="0" smtClean="0">
                <a:solidFill>
                  <a:sysClr val="windowText" lastClr="000000"/>
                </a:solidFill>
              </a:rPr>
              <a:t>nd</a:t>
            </a:r>
            <a:endParaRPr lang="en-US" sz="1600" b="1" dirty="0" smtClean="0">
              <a:latin typeface="Arial" pitchFamily="34" charset="0"/>
              <a:cs typeface="Arial" pitchFamily="34" charset="0"/>
            </a:endParaRPr>
          </a:p>
        </p:txBody>
      </p:sp>
      <p:sp>
        <p:nvSpPr>
          <p:cNvPr id="40" name="Text Placeholder 37"/>
          <p:cNvSpPr txBox="1">
            <a:spLocks/>
          </p:cNvSpPr>
          <p:nvPr/>
        </p:nvSpPr>
        <p:spPr>
          <a:xfrm>
            <a:off x="4102100" y="4589212"/>
            <a:ext cx="4839347" cy="1759456"/>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spAutoFit/>
          </a:bodyPr>
          <a:lstStyle/>
          <a:p>
            <a:pPr marL="174625" lvl="0" indent="-174625" algn="ctr" fontAlgn="base">
              <a:spcBef>
                <a:spcPct val="0"/>
              </a:spcBef>
              <a:spcAft>
                <a:spcPts val="600"/>
              </a:spcAft>
              <a:buClr>
                <a:srgbClr val="009ACC"/>
              </a:buClr>
              <a:defRPr/>
            </a:pPr>
            <a:r>
              <a:rPr lang="en-US" sz="1200" b="1" dirty="0" smtClean="0">
                <a:solidFill>
                  <a:schemeClr val="accent5"/>
                </a:solidFill>
              </a:rPr>
              <a:t>2013 AWS Premiere Consulting Partner </a:t>
            </a:r>
          </a:p>
          <a:p>
            <a:pPr marL="174625" lvl="0" indent="-174625" fontAlgn="base">
              <a:spcBef>
                <a:spcPct val="0"/>
              </a:spcBef>
              <a:spcAft>
                <a:spcPts val="300"/>
              </a:spcAft>
              <a:buClr>
                <a:srgbClr val="009ACC"/>
              </a:buClr>
              <a:buFont typeface="Wingdings" pitchFamily="2" charset="2"/>
              <a:buChar char="§"/>
              <a:defRPr/>
            </a:pPr>
            <a:r>
              <a:rPr lang="en-US" sz="1100" dirty="0" smtClean="0">
                <a:latin typeface="Arial" pitchFamily="34" charset="0"/>
                <a:cs typeface="Arial" pitchFamily="34" charset="0"/>
              </a:rPr>
              <a:t>Cloud Computing Center of Excellence with AWS trained and educated personnel</a:t>
            </a:r>
          </a:p>
          <a:p>
            <a:pPr marL="174625" lvl="0" indent="-174625" fontAlgn="base">
              <a:spcBef>
                <a:spcPct val="0"/>
              </a:spcBef>
              <a:spcAft>
                <a:spcPts val="300"/>
              </a:spcAft>
              <a:buClr>
                <a:srgbClr val="009ACC"/>
              </a:buClr>
              <a:buFont typeface="Wingdings" pitchFamily="2" charset="2"/>
              <a:buChar char="§"/>
              <a:defRPr/>
            </a:pPr>
            <a:r>
              <a:rPr kumimoji="0" lang="en-US" sz="1100" b="0" i="0" u="none" strike="noStrike" kern="0" cap="none" spc="0" normalizeH="0" baseline="0" noProof="0" dirty="0" smtClean="0">
                <a:ln>
                  <a:noFill/>
                </a:ln>
                <a:solidFill>
                  <a:sysClr val="windowText" lastClr="000000"/>
                </a:solidFill>
                <a:effectLst/>
                <a:uLnTx/>
                <a:uFillTx/>
                <a:latin typeface="Arial" pitchFamily="34" charset="0"/>
                <a:ea typeface="+mn-ea"/>
                <a:cs typeface="Arial" pitchFamily="34" charset="0"/>
              </a:rPr>
              <a:t>Amazon</a:t>
            </a:r>
            <a:r>
              <a:rPr kumimoji="0" lang="en-US" sz="1100" b="0" i="0" u="none" strike="noStrike" kern="0" cap="none" spc="0" normalizeH="0" noProof="0" dirty="0" smtClean="0">
                <a:ln>
                  <a:noFill/>
                </a:ln>
                <a:solidFill>
                  <a:sysClr val="windowText" lastClr="000000"/>
                </a:solidFill>
                <a:effectLst/>
                <a:uLnTx/>
                <a:uFillTx/>
                <a:latin typeface="Arial" pitchFamily="34" charset="0"/>
                <a:ea typeface="+mn-ea"/>
                <a:cs typeface="Arial" pitchFamily="34" charset="0"/>
              </a:rPr>
              <a:t> Web Services </a:t>
            </a:r>
            <a:r>
              <a:rPr kumimoji="0" lang="en-US" sz="1100" b="1" i="0" u="none" strike="noStrike" kern="0" cap="none" spc="0" normalizeH="0" noProof="0" dirty="0" smtClean="0">
                <a:ln>
                  <a:noFill/>
                </a:ln>
                <a:solidFill>
                  <a:sysClr val="windowText" lastClr="000000"/>
                </a:solidFill>
                <a:effectLst/>
                <a:uLnTx/>
                <a:uFillTx/>
                <a:latin typeface="Arial" pitchFamily="34" charset="0"/>
                <a:ea typeface="+mn-ea"/>
                <a:cs typeface="Arial" pitchFamily="34" charset="0"/>
              </a:rPr>
              <a:t>Certified to </a:t>
            </a:r>
            <a:r>
              <a:rPr lang="en-US" sz="1100" b="1" kern="0" dirty="0" smtClean="0">
                <a:solidFill>
                  <a:sysClr val="windowText" lastClr="000000"/>
                </a:solidFill>
                <a:latin typeface="Arial" pitchFamily="34" charset="0"/>
                <a:cs typeface="Arial" pitchFamily="34" charset="0"/>
              </a:rPr>
              <a:t>Run Oracle Applications </a:t>
            </a:r>
            <a:r>
              <a:rPr lang="en-US" sz="1100" kern="0" dirty="0" smtClean="0">
                <a:solidFill>
                  <a:sysClr val="windowText" lastClr="000000"/>
                </a:solidFill>
                <a:latin typeface="Arial" pitchFamily="34" charset="0"/>
                <a:cs typeface="Arial" pitchFamily="34" charset="0"/>
              </a:rPr>
              <a:t>and Technology Products on Linux</a:t>
            </a:r>
          </a:p>
          <a:p>
            <a:pPr marL="174625" lvl="0" indent="-174625" fontAlgn="base">
              <a:spcBef>
                <a:spcPct val="0"/>
              </a:spcBef>
              <a:spcAft>
                <a:spcPts val="300"/>
              </a:spcAft>
              <a:buClr>
                <a:srgbClr val="009ACC"/>
              </a:buClr>
              <a:buFont typeface="Wingdings" pitchFamily="2" charset="2"/>
              <a:buChar char="§"/>
              <a:defRPr/>
            </a:pPr>
            <a:r>
              <a:rPr kumimoji="0" lang="en-US" sz="1100" b="0" i="0" u="none" strike="noStrike" kern="0" cap="none" spc="0" normalizeH="0" baseline="0" noProof="0" dirty="0" smtClean="0">
                <a:ln>
                  <a:noFill/>
                </a:ln>
                <a:solidFill>
                  <a:sysClr val="windowText" lastClr="000000"/>
                </a:solidFill>
                <a:effectLst/>
                <a:uLnTx/>
                <a:uFillTx/>
                <a:latin typeface="Arial" pitchFamily="34" charset="0"/>
                <a:ea typeface="+mn-ea"/>
                <a:cs typeface="Arial" pitchFamily="34" charset="0"/>
              </a:rPr>
              <a:t>Services around</a:t>
            </a:r>
            <a:r>
              <a:rPr kumimoji="0" lang="en-US" sz="1100" b="0" i="0" u="none" strike="noStrike" kern="0" cap="none" spc="0" normalizeH="0" noProof="0" dirty="0" smtClean="0">
                <a:ln>
                  <a:noFill/>
                </a:ln>
                <a:solidFill>
                  <a:sysClr val="windowText" lastClr="000000"/>
                </a:solidFill>
                <a:effectLst/>
                <a:uLnTx/>
                <a:uFillTx/>
                <a:latin typeface="Arial" pitchFamily="34" charset="0"/>
                <a:ea typeface="+mn-ea"/>
                <a:cs typeface="Arial" pitchFamily="34" charset="0"/>
              </a:rPr>
              <a:t> the AWS Cloud</a:t>
            </a:r>
          </a:p>
          <a:p>
            <a:pPr marL="461963" marR="0" lvl="1" indent="-230188" algn="l" defTabSz="914400" rtl="0" eaLnBrk="1" fontAlgn="base" latinLnBrk="0" hangingPunct="1">
              <a:lnSpc>
                <a:spcPct val="100000"/>
              </a:lnSpc>
              <a:spcBef>
                <a:spcPct val="0"/>
              </a:spcBef>
              <a:spcAft>
                <a:spcPts val="400"/>
              </a:spcAft>
              <a:buClr>
                <a:srgbClr val="009ACC"/>
              </a:buClr>
              <a:buSzTx/>
              <a:buFont typeface="Arial" pitchFamily="34" charset="0"/>
              <a:buChar char="−"/>
              <a:tabLst/>
              <a:defRPr/>
            </a:pPr>
            <a:r>
              <a:rPr kumimoji="0" lang="en-US" sz="1050" i="0" u="none" strike="noStrike" kern="0" cap="none" spc="0" normalizeH="0" baseline="0" noProof="0" dirty="0" smtClean="0">
                <a:ln>
                  <a:noFill/>
                </a:ln>
                <a:solidFill>
                  <a:sysClr val="windowText" lastClr="000000"/>
                </a:solidFill>
                <a:effectLst/>
                <a:uLnTx/>
                <a:uFillTx/>
                <a:latin typeface="Arial" pitchFamily="34" charset="0"/>
                <a:ea typeface="+mn-ea"/>
                <a:cs typeface="Arial" pitchFamily="34" charset="0"/>
              </a:rPr>
              <a:t>Cloud Development</a:t>
            </a:r>
            <a:r>
              <a:rPr kumimoji="0" lang="en-US" sz="1050" i="0" u="none" strike="noStrike" kern="0" cap="none" spc="0" normalizeH="0" noProof="0" dirty="0" smtClean="0">
                <a:ln>
                  <a:noFill/>
                </a:ln>
                <a:solidFill>
                  <a:sysClr val="windowText" lastClr="000000"/>
                </a:solidFill>
                <a:effectLst/>
                <a:uLnTx/>
                <a:uFillTx/>
                <a:latin typeface="Arial" pitchFamily="34" charset="0"/>
                <a:ea typeface="+mn-ea"/>
                <a:cs typeface="Arial" pitchFamily="34" charset="0"/>
              </a:rPr>
              <a:t> Services</a:t>
            </a:r>
          </a:p>
          <a:p>
            <a:pPr marL="461963" marR="0" lvl="1" indent="-230188" algn="l" defTabSz="914400" rtl="0" eaLnBrk="1" fontAlgn="base" latinLnBrk="0" hangingPunct="1">
              <a:lnSpc>
                <a:spcPct val="100000"/>
              </a:lnSpc>
              <a:spcBef>
                <a:spcPct val="0"/>
              </a:spcBef>
              <a:spcAft>
                <a:spcPts val="400"/>
              </a:spcAft>
              <a:buClr>
                <a:srgbClr val="009ACC"/>
              </a:buClr>
              <a:buSzTx/>
              <a:buFont typeface="Arial" pitchFamily="34" charset="0"/>
              <a:buChar char="−"/>
              <a:tabLst/>
              <a:defRPr/>
            </a:pPr>
            <a:r>
              <a:rPr lang="en-US" sz="1050" kern="0" baseline="0" dirty="0" smtClean="0">
                <a:solidFill>
                  <a:sysClr val="windowText" lastClr="000000"/>
                </a:solidFill>
                <a:latin typeface="Arial" pitchFamily="34" charset="0"/>
                <a:cs typeface="Arial" pitchFamily="34" charset="0"/>
              </a:rPr>
              <a:t>Cloud</a:t>
            </a:r>
            <a:r>
              <a:rPr lang="en-US" sz="1050" kern="0" dirty="0" smtClean="0">
                <a:solidFill>
                  <a:sysClr val="windowText" lastClr="000000"/>
                </a:solidFill>
                <a:latin typeface="Arial" pitchFamily="34" charset="0"/>
                <a:cs typeface="Arial" pitchFamily="34" charset="0"/>
              </a:rPr>
              <a:t> Consulting Services, Cloud Managed Services, Cloud Migration Services, Readiness Assessment, Cloud DR &amp; Backup Services</a:t>
            </a:r>
            <a:endParaRPr kumimoji="0" lang="en-US" sz="1050" i="0" u="none" strike="noStrike" kern="0" cap="none" spc="0" normalizeH="0" baseline="0" noProof="0" dirty="0" smtClean="0">
              <a:ln>
                <a:noFill/>
              </a:ln>
              <a:solidFill>
                <a:sysClr val="windowText" lastClr="000000"/>
              </a:solidFill>
              <a:effectLst/>
              <a:uLnTx/>
              <a:uFillTx/>
              <a:latin typeface="Arial" pitchFamily="34" charset="0"/>
              <a:ea typeface="+mn-ea"/>
              <a:cs typeface="Arial" pitchFamily="34" charset="0"/>
            </a:endParaRPr>
          </a:p>
        </p:txBody>
      </p:sp>
      <p:pic>
        <p:nvPicPr>
          <p:cNvPr id="81922" name="Picture 2" descr="http://www.intermate.nl/sites/default/files/logo_sogeti_cmyk.jpg"/>
          <p:cNvPicPr>
            <a:picLocks noChangeAspect="1" noChangeArrowheads="1"/>
          </p:cNvPicPr>
          <p:nvPr/>
        </p:nvPicPr>
        <p:blipFill>
          <a:blip r:embed="rId5" cstate="print"/>
          <a:srcRect/>
          <a:stretch>
            <a:fillRect/>
          </a:stretch>
        </p:blipFill>
        <p:spPr bwMode="auto">
          <a:xfrm>
            <a:off x="812658" y="5142013"/>
            <a:ext cx="1056499" cy="232591"/>
          </a:xfrm>
          <a:prstGeom prst="rect">
            <a:avLst/>
          </a:prstGeom>
          <a:noFill/>
        </p:spPr>
      </p:pic>
      <p:sp>
        <p:nvSpPr>
          <p:cNvPr id="41" name="Rounded Rectangle 40"/>
          <p:cNvSpPr/>
          <p:nvPr/>
        </p:nvSpPr>
        <p:spPr>
          <a:xfrm>
            <a:off x="392363" y="4671328"/>
            <a:ext cx="3332192" cy="1635723"/>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nvGrpSpPr>
          <p:cNvPr id="5" name="Group 44"/>
          <p:cNvGrpSpPr/>
          <p:nvPr/>
        </p:nvGrpSpPr>
        <p:grpSpPr>
          <a:xfrm>
            <a:off x="5000340" y="2194800"/>
            <a:ext cx="3475083" cy="2317000"/>
            <a:chOff x="4296678" y="2371423"/>
            <a:chExt cx="3272521" cy="2181942"/>
          </a:xfrm>
        </p:grpSpPr>
        <p:grpSp>
          <p:nvGrpSpPr>
            <p:cNvPr id="6" name="Group 30"/>
            <p:cNvGrpSpPr/>
            <p:nvPr/>
          </p:nvGrpSpPr>
          <p:grpSpPr>
            <a:xfrm>
              <a:off x="4296678" y="2371423"/>
              <a:ext cx="3272521" cy="2181942"/>
              <a:chOff x="9401755" y="-319611"/>
              <a:chExt cx="9353159" cy="4133850"/>
            </a:xfrm>
          </p:grpSpPr>
          <p:sp>
            <p:nvSpPr>
              <p:cNvPr id="32" name="Freeform 6"/>
              <p:cNvSpPr>
                <a:spLocks/>
              </p:cNvSpPr>
              <p:nvPr/>
            </p:nvSpPr>
            <p:spPr bwMode="auto">
              <a:xfrm>
                <a:off x="9401755" y="-319611"/>
                <a:ext cx="9353159" cy="4133850"/>
              </a:xfrm>
              <a:custGeom>
                <a:avLst/>
                <a:gdLst/>
                <a:ahLst/>
                <a:cxnLst>
                  <a:cxn ang="0">
                    <a:pos x="5443" y="887"/>
                  </a:cxn>
                  <a:cxn ang="0">
                    <a:pos x="5204" y="644"/>
                  </a:cxn>
                  <a:cxn ang="0">
                    <a:pos x="4857" y="474"/>
                  </a:cxn>
                  <a:cxn ang="0">
                    <a:pos x="4437" y="396"/>
                  </a:cxn>
                  <a:cxn ang="0">
                    <a:pos x="4171" y="398"/>
                  </a:cxn>
                  <a:cxn ang="0">
                    <a:pos x="3969" y="427"/>
                  </a:cxn>
                  <a:cxn ang="0">
                    <a:pos x="3765" y="295"/>
                  </a:cxn>
                  <a:cxn ang="0">
                    <a:pos x="3519" y="145"/>
                  </a:cxn>
                  <a:cxn ang="0">
                    <a:pos x="3229" y="47"/>
                  </a:cxn>
                  <a:cxn ang="0">
                    <a:pos x="2913" y="2"/>
                  </a:cxn>
                  <a:cxn ang="0">
                    <a:pos x="2569" y="20"/>
                  </a:cxn>
                  <a:cxn ang="0">
                    <a:pos x="2241" y="105"/>
                  </a:cxn>
                  <a:cxn ang="0">
                    <a:pos x="1957" y="250"/>
                  </a:cxn>
                  <a:cxn ang="0">
                    <a:pos x="1729" y="449"/>
                  </a:cxn>
                  <a:cxn ang="0">
                    <a:pos x="1406" y="532"/>
                  </a:cxn>
                  <a:cxn ang="0">
                    <a:pos x="1072" y="632"/>
                  </a:cxn>
                  <a:cxn ang="0">
                    <a:pos x="799" y="798"/>
                  </a:cxn>
                  <a:cxn ang="0">
                    <a:pos x="613" y="1012"/>
                  </a:cxn>
                  <a:cxn ang="0">
                    <a:pos x="400" y="1131"/>
                  </a:cxn>
                  <a:cxn ang="0">
                    <a:pos x="201" y="1249"/>
                  </a:cxn>
                  <a:cxn ang="0">
                    <a:pos x="65" y="1403"/>
                  </a:cxn>
                  <a:cxn ang="0">
                    <a:pos x="3" y="1587"/>
                  </a:cxn>
                  <a:cxn ang="0">
                    <a:pos x="33" y="1803"/>
                  </a:cxn>
                  <a:cxn ang="0">
                    <a:pos x="175" y="2000"/>
                  </a:cxn>
                  <a:cxn ang="0">
                    <a:pos x="320" y="2103"/>
                  </a:cxn>
                  <a:cxn ang="0">
                    <a:pos x="459" y="2165"/>
                  </a:cxn>
                  <a:cxn ang="0">
                    <a:pos x="613" y="2208"/>
                  </a:cxn>
                  <a:cxn ang="0">
                    <a:pos x="776" y="2226"/>
                  </a:cxn>
                  <a:cxn ang="0">
                    <a:pos x="915" y="2221"/>
                  </a:cxn>
                  <a:cxn ang="0">
                    <a:pos x="1042" y="2201"/>
                  </a:cxn>
                  <a:cxn ang="0">
                    <a:pos x="1184" y="2259"/>
                  </a:cxn>
                  <a:cxn ang="0">
                    <a:pos x="1350" y="2326"/>
                  </a:cxn>
                  <a:cxn ang="0">
                    <a:pos x="1530" y="2371"/>
                  </a:cxn>
                  <a:cxn ang="0">
                    <a:pos x="1726" y="2391"/>
                  </a:cxn>
                  <a:cxn ang="0">
                    <a:pos x="1859" y="2389"/>
                  </a:cxn>
                  <a:cxn ang="0">
                    <a:pos x="1971" y="2378"/>
                  </a:cxn>
                  <a:cxn ang="0">
                    <a:pos x="2176" y="2474"/>
                  </a:cxn>
                  <a:cxn ang="0">
                    <a:pos x="2451" y="2579"/>
                  </a:cxn>
                  <a:cxn ang="0">
                    <a:pos x="2759" y="2648"/>
                  </a:cxn>
                  <a:cxn ang="0">
                    <a:pos x="3087" y="2679"/>
                  </a:cxn>
                  <a:cxn ang="0">
                    <a:pos x="3463" y="2666"/>
                  </a:cxn>
                  <a:cxn ang="0">
                    <a:pos x="3830" y="2597"/>
                  </a:cxn>
                  <a:cxn ang="0">
                    <a:pos x="4153" y="2478"/>
                  </a:cxn>
                  <a:cxn ang="0">
                    <a:pos x="4416" y="2317"/>
                  </a:cxn>
                  <a:cxn ang="0">
                    <a:pos x="4615" y="2297"/>
                  </a:cxn>
                  <a:cxn ang="0">
                    <a:pos x="4816" y="2313"/>
                  </a:cxn>
                  <a:cxn ang="0">
                    <a:pos x="5056" y="2304"/>
                  </a:cxn>
                  <a:cxn ang="0">
                    <a:pos x="5295" y="2261"/>
                  </a:cxn>
                  <a:cxn ang="0">
                    <a:pos x="5514" y="2190"/>
                  </a:cxn>
                  <a:cxn ang="0">
                    <a:pos x="5701" y="2089"/>
                  </a:cxn>
                  <a:cxn ang="0">
                    <a:pos x="5890" y="1917"/>
                  </a:cxn>
                  <a:cxn ang="0">
                    <a:pos x="5982" y="1701"/>
                  </a:cxn>
                  <a:cxn ang="0">
                    <a:pos x="5917" y="1412"/>
                  </a:cxn>
                  <a:cxn ang="0">
                    <a:pos x="5639" y="1155"/>
                  </a:cxn>
                </a:cxnLst>
                <a:rect l="0" t="0" r="r" b="b"/>
                <a:pathLst>
                  <a:path w="5985" h="2682">
                    <a:moveTo>
                      <a:pt x="5538" y="1106"/>
                    </a:moveTo>
                    <a:lnTo>
                      <a:pt x="5517" y="1030"/>
                    </a:lnTo>
                    <a:lnTo>
                      <a:pt x="5485" y="956"/>
                    </a:lnTo>
                    <a:lnTo>
                      <a:pt x="5443" y="887"/>
                    </a:lnTo>
                    <a:lnTo>
                      <a:pt x="5396" y="820"/>
                    </a:lnTo>
                    <a:lnTo>
                      <a:pt x="5340" y="758"/>
                    </a:lnTo>
                    <a:lnTo>
                      <a:pt x="5275" y="699"/>
                    </a:lnTo>
                    <a:lnTo>
                      <a:pt x="5204" y="644"/>
                    </a:lnTo>
                    <a:lnTo>
                      <a:pt x="5127" y="594"/>
                    </a:lnTo>
                    <a:lnTo>
                      <a:pt x="5041" y="550"/>
                    </a:lnTo>
                    <a:lnTo>
                      <a:pt x="4952" y="510"/>
                    </a:lnTo>
                    <a:lnTo>
                      <a:pt x="4857" y="474"/>
                    </a:lnTo>
                    <a:lnTo>
                      <a:pt x="4760" y="445"/>
                    </a:lnTo>
                    <a:lnTo>
                      <a:pt x="4656" y="422"/>
                    </a:lnTo>
                    <a:lnTo>
                      <a:pt x="4546" y="404"/>
                    </a:lnTo>
                    <a:lnTo>
                      <a:pt x="4437" y="396"/>
                    </a:lnTo>
                    <a:lnTo>
                      <a:pt x="4324" y="391"/>
                    </a:lnTo>
                    <a:lnTo>
                      <a:pt x="4271" y="391"/>
                    </a:lnTo>
                    <a:lnTo>
                      <a:pt x="4221" y="393"/>
                    </a:lnTo>
                    <a:lnTo>
                      <a:pt x="4171" y="398"/>
                    </a:lnTo>
                    <a:lnTo>
                      <a:pt x="4117" y="402"/>
                    </a:lnTo>
                    <a:lnTo>
                      <a:pt x="4067" y="409"/>
                    </a:lnTo>
                    <a:lnTo>
                      <a:pt x="4017" y="418"/>
                    </a:lnTo>
                    <a:lnTo>
                      <a:pt x="3969" y="427"/>
                    </a:lnTo>
                    <a:lnTo>
                      <a:pt x="3919" y="438"/>
                    </a:lnTo>
                    <a:lnTo>
                      <a:pt x="3872" y="389"/>
                    </a:lnTo>
                    <a:lnTo>
                      <a:pt x="3821" y="340"/>
                    </a:lnTo>
                    <a:lnTo>
                      <a:pt x="3765" y="295"/>
                    </a:lnTo>
                    <a:lnTo>
                      <a:pt x="3709" y="253"/>
                    </a:lnTo>
                    <a:lnTo>
                      <a:pt x="3650" y="215"/>
                    </a:lnTo>
                    <a:lnTo>
                      <a:pt x="3585" y="179"/>
                    </a:lnTo>
                    <a:lnTo>
                      <a:pt x="3519" y="145"/>
                    </a:lnTo>
                    <a:lnTo>
                      <a:pt x="3451" y="116"/>
                    </a:lnTo>
                    <a:lnTo>
                      <a:pt x="3377" y="89"/>
                    </a:lnTo>
                    <a:lnTo>
                      <a:pt x="3306" y="67"/>
                    </a:lnTo>
                    <a:lnTo>
                      <a:pt x="3229" y="47"/>
                    </a:lnTo>
                    <a:lnTo>
                      <a:pt x="3152" y="29"/>
                    </a:lnTo>
                    <a:lnTo>
                      <a:pt x="3075" y="18"/>
                    </a:lnTo>
                    <a:lnTo>
                      <a:pt x="2995" y="7"/>
                    </a:lnTo>
                    <a:lnTo>
                      <a:pt x="2913" y="2"/>
                    </a:lnTo>
                    <a:lnTo>
                      <a:pt x="2830" y="0"/>
                    </a:lnTo>
                    <a:lnTo>
                      <a:pt x="2741" y="2"/>
                    </a:lnTo>
                    <a:lnTo>
                      <a:pt x="2655" y="9"/>
                    </a:lnTo>
                    <a:lnTo>
                      <a:pt x="2569" y="20"/>
                    </a:lnTo>
                    <a:lnTo>
                      <a:pt x="2483" y="36"/>
                    </a:lnTo>
                    <a:lnTo>
                      <a:pt x="2401" y="56"/>
                    </a:lnTo>
                    <a:lnTo>
                      <a:pt x="2321" y="78"/>
                    </a:lnTo>
                    <a:lnTo>
                      <a:pt x="2241" y="105"/>
                    </a:lnTo>
                    <a:lnTo>
                      <a:pt x="2167" y="136"/>
                    </a:lnTo>
                    <a:lnTo>
                      <a:pt x="2093" y="172"/>
                    </a:lnTo>
                    <a:lnTo>
                      <a:pt x="2025" y="210"/>
                    </a:lnTo>
                    <a:lnTo>
                      <a:pt x="1957" y="250"/>
                    </a:lnTo>
                    <a:lnTo>
                      <a:pt x="1894" y="295"/>
                    </a:lnTo>
                    <a:lnTo>
                      <a:pt x="1835" y="344"/>
                    </a:lnTo>
                    <a:lnTo>
                      <a:pt x="1779" y="396"/>
                    </a:lnTo>
                    <a:lnTo>
                      <a:pt x="1729" y="449"/>
                    </a:lnTo>
                    <a:lnTo>
                      <a:pt x="1684" y="505"/>
                    </a:lnTo>
                    <a:lnTo>
                      <a:pt x="1590" y="510"/>
                    </a:lnTo>
                    <a:lnTo>
                      <a:pt x="1495" y="518"/>
                    </a:lnTo>
                    <a:lnTo>
                      <a:pt x="1406" y="532"/>
                    </a:lnTo>
                    <a:lnTo>
                      <a:pt x="1317" y="552"/>
                    </a:lnTo>
                    <a:lnTo>
                      <a:pt x="1231" y="574"/>
                    </a:lnTo>
                    <a:lnTo>
                      <a:pt x="1148" y="601"/>
                    </a:lnTo>
                    <a:lnTo>
                      <a:pt x="1072" y="632"/>
                    </a:lnTo>
                    <a:lnTo>
                      <a:pt x="998" y="668"/>
                    </a:lnTo>
                    <a:lnTo>
                      <a:pt x="926" y="708"/>
                    </a:lnTo>
                    <a:lnTo>
                      <a:pt x="861" y="751"/>
                    </a:lnTo>
                    <a:lnTo>
                      <a:pt x="799" y="798"/>
                    </a:lnTo>
                    <a:lnTo>
                      <a:pt x="743" y="847"/>
                    </a:lnTo>
                    <a:lnTo>
                      <a:pt x="696" y="898"/>
                    </a:lnTo>
                    <a:lnTo>
                      <a:pt x="651" y="954"/>
                    </a:lnTo>
                    <a:lnTo>
                      <a:pt x="613" y="1012"/>
                    </a:lnTo>
                    <a:lnTo>
                      <a:pt x="580" y="1073"/>
                    </a:lnTo>
                    <a:lnTo>
                      <a:pt x="518" y="1088"/>
                    </a:lnTo>
                    <a:lnTo>
                      <a:pt x="456" y="1108"/>
                    </a:lnTo>
                    <a:lnTo>
                      <a:pt x="400" y="1131"/>
                    </a:lnTo>
                    <a:lnTo>
                      <a:pt x="343" y="1155"/>
                    </a:lnTo>
                    <a:lnTo>
                      <a:pt x="293" y="1184"/>
                    </a:lnTo>
                    <a:lnTo>
                      <a:pt x="246" y="1216"/>
                    </a:lnTo>
                    <a:lnTo>
                      <a:pt x="201" y="1249"/>
                    </a:lnTo>
                    <a:lnTo>
                      <a:pt x="163" y="1283"/>
                    </a:lnTo>
                    <a:lnTo>
                      <a:pt x="124" y="1321"/>
                    </a:lnTo>
                    <a:lnTo>
                      <a:pt x="92" y="1361"/>
                    </a:lnTo>
                    <a:lnTo>
                      <a:pt x="65" y="1403"/>
                    </a:lnTo>
                    <a:lnTo>
                      <a:pt x="41" y="1448"/>
                    </a:lnTo>
                    <a:lnTo>
                      <a:pt x="24" y="1493"/>
                    </a:lnTo>
                    <a:lnTo>
                      <a:pt x="12" y="1540"/>
                    </a:lnTo>
                    <a:lnTo>
                      <a:pt x="3" y="1587"/>
                    </a:lnTo>
                    <a:lnTo>
                      <a:pt x="0" y="1636"/>
                    </a:lnTo>
                    <a:lnTo>
                      <a:pt x="3" y="1692"/>
                    </a:lnTo>
                    <a:lnTo>
                      <a:pt x="15" y="1748"/>
                    </a:lnTo>
                    <a:lnTo>
                      <a:pt x="33" y="1803"/>
                    </a:lnTo>
                    <a:lnTo>
                      <a:pt x="59" y="1855"/>
                    </a:lnTo>
                    <a:lnTo>
                      <a:pt x="89" y="1906"/>
                    </a:lnTo>
                    <a:lnTo>
                      <a:pt x="127" y="1953"/>
                    </a:lnTo>
                    <a:lnTo>
                      <a:pt x="175" y="2000"/>
                    </a:lnTo>
                    <a:lnTo>
                      <a:pt x="225" y="2042"/>
                    </a:lnTo>
                    <a:lnTo>
                      <a:pt x="255" y="2065"/>
                    </a:lnTo>
                    <a:lnTo>
                      <a:pt x="287" y="2085"/>
                    </a:lnTo>
                    <a:lnTo>
                      <a:pt x="320" y="2103"/>
                    </a:lnTo>
                    <a:lnTo>
                      <a:pt x="352" y="2121"/>
                    </a:lnTo>
                    <a:lnTo>
                      <a:pt x="388" y="2139"/>
                    </a:lnTo>
                    <a:lnTo>
                      <a:pt x="423" y="2152"/>
                    </a:lnTo>
                    <a:lnTo>
                      <a:pt x="459" y="2165"/>
                    </a:lnTo>
                    <a:lnTo>
                      <a:pt x="494" y="2179"/>
                    </a:lnTo>
                    <a:lnTo>
                      <a:pt x="533" y="2190"/>
                    </a:lnTo>
                    <a:lnTo>
                      <a:pt x="571" y="2199"/>
                    </a:lnTo>
                    <a:lnTo>
                      <a:pt x="613" y="2208"/>
                    </a:lnTo>
                    <a:lnTo>
                      <a:pt x="651" y="2215"/>
                    </a:lnTo>
                    <a:lnTo>
                      <a:pt x="693" y="2219"/>
                    </a:lnTo>
                    <a:lnTo>
                      <a:pt x="734" y="2223"/>
                    </a:lnTo>
                    <a:lnTo>
                      <a:pt x="776" y="2226"/>
                    </a:lnTo>
                    <a:lnTo>
                      <a:pt x="817" y="2226"/>
                    </a:lnTo>
                    <a:lnTo>
                      <a:pt x="850" y="2226"/>
                    </a:lnTo>
                    <a:lnTo>
                      <a:pt x="882" y="2223"/>
                    </a:lnTo>
                    <a:lnTo>
                      <a:pt x="915" y="2221"/>
                    </a:lnTo>
                    <a:lnTo>
                      <a:pt x="947" y="2217"/>
                    </a:lnTo>
                    <a:lnTo>
                      <a:pt x="980" y="2212"/>
                    </a:lnTo>
                    <a:lnTo>
                      <a:pt x="1012" y="2208"/>
                    </a:lnTo>
                    <a:lnTo>
                      <a:pt x="1042" y="2201"/>
                    </a:lnTo>
                    <a:lnTo>
                      <a:pt x="1074" y="2194"/>
                    </a:lnTo>
                    <a:lnTo>
                      <a:pt x="1110" y="2217"/>
                    </a:lnTo>
                    <a:lnTo>
                      <a:pt x="1146" y="2239"/>
                    </a:lnTo>
                    <a:lnTo>
                      <a:pt x="1184" y="2259"/>
                    </a:lnTo>
                    <a:lnTo>
                      <a:pt x="1222" y="2277"/>
                    </a:lnTo>
                    <a:lnTo>
                      <a:pt x="1264" y="2295"/>
                    </a:lnTo>
                    <a:lnTo>
                      <a:pt x="1305" y="2311"/>
                    </a:lnTo>
                    <a:lnTo>
                      <a:pt x="1350" y="2326"/>
                    </a:lnTo>
                    <a:lnTo>
                      <a:pt x="1394" y="2340"/>
                    </a:lnTo>
                    <a:lnTo>
                      <a:pt x="1439" y="2351"/>
                    </a:lnTo>
                    <a:lnTo>
                      <a:pt x="1483" y="2362"/>
                    </a:lnTo>
                    <a:lnTo>
                      <a:pt x="1530" y="2371"/>
                    </a:lnTo>
                    <a:lnTo>
                      <a:pt x="1578" y="2378"/>
                    </a:lnTo>
                    <a:lnTo>
                      <a:pt x="1628" y="2384"/>
                    </a:lnTo>
                    <a:lnTo>
                      <a:pt x="1675" y="2389"/>
                    </a:lnTo>
                    <a:lnTo>
                      <a:pt x="1726" y="2391"/>
                    </a:lnTo>
                    <a:lnTo>
                      <a:pt x="1776" y="2391"/>
                    </a:lnTo>
                    <a:lnTo>
                      <a:pt x="1803" y="2391"/>
                    </a:lnTo>
                    <a:lnTo>
                      <a:pt x="1832" y="2389"/>
                    </a:lnTo>
                    <a:lnTo>
                      <a:pt x="1859" y="2389"/>
                    </a:lnTo>
                    <a:lnTo>
                      <a:pt x="1888" y="2387"/>
                    </a:lnTo>
                    <a:lnTo>
                      <a:pt x="1915" y="2384"/>
                    </a:lnTo>
                    <a:lnTo>
                      <a:pt x="1945" y="2380"/>
                    </a:lnTo>
                    <a:lnTo>
                      <a:pt x="1971" y="2378"/>
                    </a:lnTo>
                    <a:lnTo>
                      <a:pt x="2001" y="2373"/>
                    </a:lnTo>
                    <a:lnTo>
                      <a:pt x="2057" y="2409"/>
                    </a:lnTo>
                    <a:lnTo>
                      <a:pt x="2116" y="2442"/>
                    </a:lnTo>
                    <a:lnTo>
                      <a:pt x="2176" y="2474"/>
                    </a:lnTo>
                    <a:lnTo>
                      <a:pt x="2241" y="2503"/>
                    </a:lnTo>
                    <a:lnTo>
                      <a:pt x="2309" y="2530"/>
                    </a:lnTo>
                    <a:lnTo>
                      <a:pt x="2380" y="2554"/>
                    </a:lnTo>
                    <a:lnTo>
                      <a:pt x="2451" y="2579"/>
                    </a:lnTo>
                    <a:lnTo>
                      <a:pt x="2525" y="2599"/>
                    </a:lnTo>
                    <a:lnTo>
                      <a:pt x="2602" y="2619"/>
                    </a:lnTo>
                    <a:lnTo>
                      <a:pt x="2679" y="2635"/>
                    </a:lnTo>
                    <a:lnTo>
                      <a:pt x="2759" y="2648"/>
                    </a:lnTo>
                    <a:lnTo>
                      <a:pt x="2839" y="2661"/>
                    </a:lnTo>
                    <a:lnTo>
                      <a:pt x="2919" y="2670"/>
                    </a:lnTo>
                    <a:lnTo>
                      <a:pt x="3001" y="2677"/>
                    </a:lnTo>
                    <a:lnTo>
                      <a:pt x="3087" y="2679"/>
                    </a:lnTo>
                    <a:lnTo>
                      <a:pt x="3170" y="2682"/>
                    </a:lnTo>
                    <a:lnTo>
                      <a:pt x="3271" y="2679"/>
                    </a:lnTo>
                    <a:lnTo>
                      <a:pt x="3368" y="2675"/>
                    </a:lnTo>
                    <a:lnTo>
                      <a:pt x="3463" y="2666"/>
                    </a:lnTo>
                    <a:lnTo>
                      <a:pt x="3558" y="2653"/>
                    </a:lnTo>
                    <a:lnTo>
                      <a:pt x="3653" y="2637"/>
                    </a:lnTo>
                    <a:lnTo>
                      <a:pt x="3741" y="2619"/>
                    </a:lnTo>
                    <a:lnTo>
                      <a:pt x="3830" y="2597"/>
                    </a:lnTo>
                    <a:lnTo>
                      <a:pt x="3916" y="2572"/>
                    </a:lnTo>
                    <a:lnTo>
                      <a:pt x="3999" y="2543"/>
                    </a:lnTo>
                    <a:lnTo>
                      <a:pt x="4079" y="2512"/>
                    </a:lnTo>
                    <a:lnTo>
                      <a:pt x="4153" y="2478"/>
                    </a:lnTo>
                    <a:lnTo>
                      <a:pt x="4224" y="2442"/>
                    </a:lnTo>
                    <a:lnTo>
                      <a:pt x="4292" y="2402"/>
                    </a:lnTo>
                    <a:lnTo>
                      <a:pt x="4357" y="2362"/>
                    </a:lnTo>
                    <a:lnTo>
                      <a:pt x="4416" y="2317"/>
                    </a:lnTo>
                    <a:lnTo>
                      <a:pt x="4470" y="2270"/>
                    </a:lnTo>
                    <a:lnTo>
                      <a:pt x="4517" y="2282"/>
                    </a:lnTo>
                    <a:lnTo>
                      <a:pt x="4567" y="2288"/>
                    </a:lnTo>
                    <a:lnTo>
                      <a:pt x="4615" y="2297"/>
                    </a:lnTo>
                    <a:lnTo>
                      <a:pt x="4665" y="2302"/>
                    </a:lnTo>
                    <a:lnTo>
                      <a:pt x="4715" y="2306"/>
                    </a:lnTo>
                    <a:lnTo>
                      <a:pt x="4766" y="2311"/>
                    </a:lnTo>
                    <a:lnTo>
                      <a:pt x="4816" y="2313"/>
                    </a:lnTo>
                    <a:lnTo>
                      <a:pt x="4866" y="2313"/>
                    </a:lnTo>
                    <a:lnTo>
                      <a:pt x="4931" y="2313"/>
                    </a:lnTo>
                    <a:lnTo>
                      <a:pt x="4993" y="2308"/>
                    </a:lnTo>
                    <a:lnTo>
                      <a:pt x="5056" y="2304"/>
                    </a:lnTo>
                    <a:lnTo>
                      <a:pt x="5118" y="2295"/>
                    </a:lnTo>
                    <a:lnTo>
                      <a:pt x="5180" y="2286"/>
                    </a:lnTo>
                    <a:lnTo>
                      <a:pt x="5239" y="2275"/>
                    </a:lnTo>
                    <a:lnTo>
                      <a:pt x="5295" y="2261"/>
                    </a:lnTo>
                    <a:lnTo>
                      <a:pt x="5355" y="2246"/>
                    </a:lnTo>
                    <a:lnTo>
                      <a:pt x="5408" y="2230"/>
                    </a:lnTo>
                    <a:lnTo>
                      <a:pt x="5461" y="2210"/>
                    </a:lnTo>
                    <a:lnTo>
                      <a:pt x="5514" y="2190"/>
                    </a:lnTo>
                    <a:lnTo>
                      <a:pt x="5565" y="2168"/>
                    </a:lnTo>
                    <a:lnTo>
                      <a:pt x="5612" y="2143"/>
                    </a:lnTo>
                    <a:lnTo>
                      <a:pt x="5656" y="2118"/>
                    </a:lnTo>
                    <a:lnTo>
                      <a:pt x="5701" y="2089"/>
                    </a:lnTo>
                    <a:lnTo>
                      <a:pt x="5742" y="2060"/>
                    </a:lnTo>
                    <a:lnTo>
                      <a:pt x="5799" y="2016"/>
                    </a:lnTo>
                    <a:lnTo>
                      <a:pt x="5849" y="1966"/>
                    </a:lnTo>
                    <a:lnTo>
                      <a:pt x="5890" y="1917"/>
                    </a:lnTo>
                    <a:lnTo>
                      <a:pt x="5923" y="1864"/>
                    </a:lnTo>
                    <a:lnTo>
                      <a:pt x="5950" y="1812"/>
                    </a:lnTo>
                    <a:lnTo>
                      <a:pt x="5970" y="1756"/>
                    </a:lnTo>
                    <a:lnTo>
                      <a:pt x="5982" y="1701"/>
                    </a:lnTo>
                    <a:lnTo>
                      <a:pt x="5985" y="1642"/>
                    </a:lnTo>
                    <a:lnTo>
                      <a:pt x="5976" y="1564"/>
                    </a:lnTo>
                    <a:lnTo>
                      <a:pt x="5955" y="1486"/>
                    </a:lnTo>
                    <a:lnTo>
                      <a:pt x="5917" y="1412"/>
                    </a:lnTo>
                    <a:lnTo>
                      <a:pt x="5867" y="1341"/>
                    </a:lnTo>
                    <a:lnTo>
                      <a:pt x="5804" y="1274"/>
                    </a:lnTo>
                    <a:lnTo>
                      <a:pt x="5728" y="1213"/>
                    </a:lnTo>
                    <a:lnTo>
                      <a:pt x="5639" y="1155"/>
                    </a:lnTo>
                    <a:lnTo>
                      <a:pt x="5538" y="1106"/>
                    </a:lnTo>
                    <a:close/>
                  </a:path>
                </a:pathLst>
              </a:custGeom>
              <a:solidFill>
                <a:schemeClr val="accent6">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7"/>
              <p:cNvSpPr>
                <a:spLocks/>
              </p:cNvSpPr>
              <p:nvPr/>
            </p:nvSpPr>
            <p:spPr bwMode="auto">
              <a:xfrm>
                <a:off x="9498015" y="-247415"/>
                <a:ext cx="9170987" cy="4008440"/>
              </a:xfrm>
              <a:custGeom>
                <a:avLst/>
                <a:gdLst/>
                <a:ahLst/>
                <a:cxnLst>
                  <a:cxn ang="0">
                    <a:pos x="5262" y="870"/>
                  </a:cxn>
                  <a:cxn ang="0">
                    <a:pos x="5046" y="635"/>
                  </a:cxn>
                  <a:cxn ang="0">
                    <a:pos x="4724" y="470"/>
                  </a:cxn>
                  <a:cxn ang="0">
                    <a:pos x="4327" y="394"/>
                  </a:cxn>
                  <a:cxn ang="0">
                    <a:pos x="4046" y="398"/>
                  </a:cxn>
                  <a:cxn ang="0">
                    <a:pos x="3824" y="438"/>
                  </a:cxn>
                  <a:cxn ang="0">
                    <a:pos x="3631" y="306"/>
                  </a:cxn>
                  <a:cxn ang="0">
                    <a:pos x="3398" y="152"/>
                  </a:cxn>
                  <a:cxn ang="0">
                    <a:pos x="3116" y="49"/>
                  </a:cxn>
                  <a:cxn ang="0">
                    <a:pos x="2806" y="2"/>
                  </a:cxn>
                  <a:cxn ang="0">
                    <a:pos x="2471" y="20"/>
                  </a:cxn>
                  <a:cxn ang="0">
                    <a:pos x="2157" y="105"/>
                  </a:cxn>
                  <a:cxn ang="0">
                    <a:pos x="1891" y="251"/>
                  </a:cxn>
                  <a:cxn ang="0">
                    <a:pos x="1684" y="449"/>
                  </a:cxn>
                  <a:cxn ang="0">
                    <a:pos x="1619" y="503"/>
                  </a:cxn>
                  <a:cxn ang="0">
                    <a:pos x="1338" y="528"/>
                  </a:cxn>
                  <a:cxn ang="0">
                    <a:pos x="1012" y="624"/>
                  </a:cxn>
                  <a:cxn ang="0">
                    <a:pos x="751" y="787"/>
                  </a:cxn>
                  <a:cxn ang="0">
                    <a:pos x="583" y="999"/>
                  </a:cxn>
                  <a:cxn ang="0">
                    <a:pos x="384" y="1104"/>
                  </a:cxn>
                  <a:cxn ang="0">
                    <a:pos x="195" y="1205"/>
                  </a:cxn>
                  <a:cxn ang="0">
                    <a:pos x="62" y="1345"/>
                  </a:cxn>
                  <a:cxn ang="0">
                    <a:pos x="3" y="1513"/>
                  </a:cxn>
                  <a:cxn ang="0">
                    <a:pos x="29" y="1703"/>
                  </a:cxn>
                  <a:cxn ang="0">
                    <a:pos x="151" y="1873"/>
                  </a:cxn>
                  <a:cxn ang="0">
                    <a:pos x="275" y="1964"/>
                  </a:cxn>
                  <a:cxn ang="0">
                    <a:pos x="399" y="2018"/>
                  </a:cxn>
                  <a:cxn ang="0">
                    <a:pos x="532" y="2054"/>
                  </a:cxn>
                  <a:cxn ang="0">
                    <a:pos x="674" y="2070"/>
                  </a:cxn>
                  <a:cxn ang="0">
                    <a:pos x="822" y="2063"/>
                  </a:cxn>
                  <a:cxn ang="0">
                    <a:pos x="965" y="2036"/>
                  </a:cxn>
                  <a:cxn ang="0">
                    <a:pos x="1098" y="2094"/>
                  </a:cxn>
                  <a:cxn ang="0">
                    <a:pos x="1255" y="2166"/>
                  </a:cxn>
                  <a:cxn ang="0">
                    <a:pos x="1432" y="2213"/>
                  </a:cxn>
                  <a:cxn ang="0">
                    <a:pos x="1622" y="2235"/>
                  </a:cxn>
                  <a:cxn ang="0">
                    <a:pos x="1770" y="2230"/>
                  </a:cxn>
                  <a:cxn ang="0">
                    <a:pos x="1894" y="2215"/>
                  </a:cxn>
                  <a:cxn ang="0">
                    <a:pos x="2092" y="2313"/>
                  </a:cxn>
                  <a:cxn ang="0">
                    <a:pos x="2356" y="2420"/>
                  </a:cxn>
                  <a:cxn ang="0">
                    <a:pos x="2658" y="2492"/>
                  </a:cxn>
                  <a:cxn ang="0">
                    <a:pos x="2983" y="2523"/>
                  </a:cxn>
                  <a:cxn ang="0">
                    <a:pos x="3359" y="2507"/>
                  </a:cxn>
                  <a:cxn ang="0">
                    <a:pos x="3720" y="2436"/>
                  </a:cxn>
                  <a:cxn ang="0">
                    <a:pos x="4034" y="2315"/>
                  </a:cxn>
                  <a:cxn ang="0">
                    <a:pos x="4280" y="2150"/>
                  </a:cxn>
                  <a:cxn ang="0">
                    <a:pos x="4487" y="2137"/>
                  </a:cxn>
                  <a:cxn ang="0">
                    <a:pos x="4706" y="2159"/>
                  </a:cxn>
                  <a:cxn ang="0">
                    <a:pos x="4937" y="2150"/>
                  </a:cxn>
                  <a:cxn ang="0">
                    <a:pos x="5159" y="2112"/>
                  </a:cxn>
                  <a:cxn ang="0">
                    <a:pos x="5357" y="2047"/>
                  </a:cxn>
                  <a:cxn ang="0">
                    <a:pos x="5526" y="1956"/>
                  </a:cxn>
                  <a:cxn ang="0">
                    <a:pos x="5692" y="1804"/>
                  </a:cxn>
                  <a:cxn ang="0">
                    <a:pos x="5774" y="1614"/>
                  </a:cxn>
                  <a:cxn ang="0">
                    <a:pos x="5712" y="1352"/>
                  </a:cxn>
                  <a:cxn ang="0">
                    <a:pos x="5437" y="1122"/>
                  </a:cxn>
                </a:cxnLst>
                <a:rect l="0" t="0" r="r" b="b"/>
                <a:pathLst>
                  <a:path w="5777" h="2525">
                    <a:moveTo>
                      <a:pt x="5339" y="1077"/>
                    </a:moveTo>
                    <a:lnTo>
                      <a:pt x="5325" y="1006"/>
                    </a:lnTo>
                    <a:lnTo>
                      <a:pt x="5298" y="937"/>
                    </a:lnTo>
                    <a:lnTo>
                      <a:pt x="5262" y="870"/>
                    </a:lnTo>
                    <a:lnTo>
                      <a:pt x="5221" y="805"/>
                    </a:lnTo>
                    <a:lnTo>
                      <a:pt x="5171" y="744"/>
                    </a:lnTo>
                    <a:lnTo>
                      <a:pt x="5111" y="688"/>
                    </a:lnTo>
                    <a:lnTo>
                      <a:pt x="5046" y="635"/>
                    </a:lnTo>
                    <a:lnTo>
                      <a:pt x="4975" y="588"/>
                    </a:lnTo>
                    <a:lnTo>
                      <a:pt x="4895" y="543"/>
                    </a:lnTo>
                    <a:lnTo>
                      <a:pt x="4812" y="505"/>
                    </a:lnTo>
                    <a:lnTo>
                      <a:pt x="4724" y="470"/>
                    </a:lnTo>
                    <a:lnTo>
                      <a:pt x="4632" y="443"/>
                    </a:lnTo>
                    <a:lnTo>
                      <a:pt x="4534" y="420"/>
                    </a:lnTo>
                    <a:lnTo>
                      <a:pt x="4431" y="402"/>
                    </a:lnTo>
                    <a:lnTo>
                      <a:pt x="4327" y="394"/>
                    </a:lnTo>
                    <a:lnTo>
                      <a:pt x="4220" y="389"/>
                    </a:lnTo>
                    <a:lnTo>
                      <a:pt x="4161" y="389"/>
                    </a:lnTo>
                    <a:lnTo>
                      <a:pt x="4105" y="394"/>
                    </a:lnTo>
                    <a:lnTo>
                      <a:pt x="4046" y="398"/>
                    </a:lnTo>
                    <a:lnTo>
                      <a:pt x="3990" y="405"/>
                    </a:lnTo>
                    <a:lnTo>
                      <a:pt x="3933" y="414"/>
                    </a:lnTo>
                    <a:lnTo>
                      <a:pt x="3880" y="425"/>
                    </a:lnTo>
                    <a:lnTo>
                      <a:pt x="3824" y="438"/>
                    </a:lnTo>
                    <a:lnTo>
                      <a:pt x="3771" y="454"/>
                    </a:lnTo>
                    <a:lnTo>
                      <a:pt x="3729" y="402"/>
                    </a:lnTo>
                    <a:lnTo>
                      <a:pt x="3682" y="353"/>
                    </a:lnTo>
                    <a:lnTo>
                      <a:pt x="3631" y="306"/>
                    </a:lnTo>
                    <a:lnTo>
                      <a:pt x="3578" y="264"/>
                    </a:lnTo>
                    <a:lnTo>
                      <a:pt x="3519" y="224"/>
                    </a:lnTo>
                    <a:lnTo>
                      <a:pt x="3460" y="186"/>
                    </a:lnTo>
                    <a:lnTo>
                      <a:pt x="3398" y="152"/>
                    </a:lnTo>
                    <a:lnTo>
                      <a:pt x="3330" y="121"/>
                    </a:lnTo>
                    <a:lnTo>
                      <a:pt x="3261" y="94"/>
                    </a:lnTo>
                    <a:lnTo>
                      <a:pt x="3190" y="70"/>
                    </a:lnTo>
                    <a:lnTo>
                      <a:pt x="3116" y="49"/>
                    </a:lnTo>
                    <a:lnTo>
                      <a:pt x="3042" y="32"/>
                    </a:lnTo>
                    <a:lnTo>
                      <a:pt x="2965" y="18"/>
                    </a:lnTo>
                    <a:lnTo>
                      <a:pt x="2886" y="9"/>
                    </a:lnTo>
                    <a:lnTo>
                      <a:pt x="2806" y="2"/>
                    </a:lnTo>
                    <a:lnTo>
                      <a:pt x="2726" y="0"/>
                    </a:lnTo>
                    <a:lnTo>
                      <a:pt x="2640" y="2"/>
                    </a:lnTo>
                    <a:lnTo>
                      <a:pt x="2554" y="9"/>
                    </a:lnTo>
                    <a:lnTo>
                      <a:pt x="2471" y="20"/>
                    </a:lnTo>
                    <a:lnTo>
                      <a:pt x="2391" y="36"/>
                    </a:lnTo>
                    <a:lnTo>
                      <a:pt x="2311" y="56"/>
                    </a:lnTo>
                    <a:lnTo>
                      <a:pt x="2234" y="78"/>
                    </a:lnTo>
                    <a:lnTo>
                      <a:pt x="2157" y="105"/>
                    </a:lnTo>
                    <a:lnTo>
                      <a:pt x="2086" y="137"/>
                    </a:lnTo>
                    <a:lnTo>
                      <a:pt x="2018" y="172"/>
                    </a:lnTo>
                    <a:lnTo>
                      <a:pt x="1953" y="210"/>
                    </a:lnTo>
                    <a:lnTo>
                      <a:pt x="1891" y="251"/>
                    </a:lnTo>
                    <a:lnTo>
                      <a:pt x="1832" y="295"/>
                    </a:lnTo>
                    <a:lnTo>
                      <a:pt x="1779" y="344"/>
                    </a:lnTo>
                    <a:lnTo>
                      <a:pt x="1728" y="396"/>
                    </a:lnTo>
                    <a:lnTo>
                      <a:pt x="1684" y="449"/>
                    </a:lnTo>
                    <a:lnTo>
                      <a:pt x="1642" y="505"/>
                    </a:lnTo>
                    <a:lnTo>
                      <a:pt x="1634" y="505"/>
                    </a:lnTo>
                    <a:lnTo>
                      <a:pt x="1628" y="503"/>
                    </a:lnTo>
                    <a:lnTo>
                      <a:pt x="1619" y="503"/>
                    </a:lnTo>
                    <a:lnTo>
                      <a:pt x="1613" y="503"/>
                    </a:lnTo>
                    <a:lnTo>
                      <a:pt x="1518" y="505"/>
                    </a:lnTo>
                    <a:lnTo>
                      <a:pt x="1426" y="514"/>
                    </a:lnTo>
                    <a:lnTo>
                      <a:pt x="1338" y="528"/>
                    </a:lnTo>
                    <a:lnTo>
                      <a:pt x="1252" y="545"/>
                    </a:lnTo>
                    <a:lnTo>
                      <a:pt x="1169" y="568"/>
                    </a:lnTo>
                    <a:lnTo>
                      <a:pt x="1089" y="595"/>
                    </a:lnTo>
                    <a:lnTo>
                      <a:pt x="1012" y="624"/>
                    </a:lnTo>
                    <a:lnTo>
                      <a:pt x="941" y="659"/>
                    </a:lnTo>
                    <a:lnTo>
                      <a:pt x="873" y="700"/>
                    </a:lnTo>
                    <a:lnTo>
                      <a:pt x="811" y="740"/>
                    </a:lnTo>
                    <a:lnTo>
                      <a:pt x="751" y="787"/>
                    </a:lnTo>
                    <a:lnTo>
                      <a:pt x="701" y="836"/>
                    </a:lnTo>
                    <a:lnTo>
                      <a:pt x="654" y="887"/>
                    </a:lnTo>
                    <a:lnTo>
                      <a:pt x="615" y="943"/>
                    </a:lnTo>
                    <a:lnTo>
                      <a:pt x="583" y="999"/>
                    </a:lnTo>
                    <a:lnTo>
                      <a:pt x="556" y="1059"/>
                    </a:lnTo>
                    <a:lnTo>
                      <a:pt x="497" y="1071"/>
                    </a:lnTo>
                    <a:lnTo>
                      <a:pt x="438" y="1086"/>
                    </a:lnTo>
                    <a:lnTo>
                      <a:pt x="384" y="1104"/>
                    </a:lnTo>
                    <a:lnTo>
                      <a:pt x="331" y="1124"/>
                    </a:lnTo>
                    <a:lnTo>
                      <a:pt x="284" y="1149"/>
                    </a:lnTo>
                    <a:lnTo>
                      <a:pt x="236" y="1176"/>
                    </a:lnTo>
                    <a:lnTo>
                      <a:pt x="195" y="1205"/>
                    </a:lnTo>
                    <a:lnTo>
                      <a:pt x="156" y="1238"/>
                    </a:lnTo>
                    <a:lnTo>
                      <a:pt x="121" y="1272"/>
                    </a:lnTo>
                    <a:lnTo>
                      <a:pt x="88" y="1307"/>
                    </a:lnTo>
                    <a:lnTo>
                      <a:pt x="62" y="1345"/>
                    </a:lnTo>
                    <a:lnTo>
                      <a:pt x="41" y="1386"/>
                    </a:lnTo>
                    <a:lnTo>
                      <a:pt x="23" y="1426"/>
                    </a:lnTo>
                    <a:lnTo>
                      <a:pt x="11" y="1468"/>
                    </a:lnTo>
                    <a:lnTo>
                      <a:pt x="3" y="1513"/>
                    </a:lnTo>
                    <a:lnTo>
                      <a:pt x="0" y="1558"/>
                    </a:lnTo>
                    <a:lnTo>
                      <a:pt x="3" y="1607"/>
                    </a:lnTo>
                    <a:lnTo>
                      <a:pt x="11" y="1656"/>
                    </a:lnTo>
                    <a:lnTo>
                      <a:pt x="29" y="1703"/>
                    </a:lnTo>
                    <a:lnTo>
                      <a:pt x="50" y="1748"/>
                    </a:lnTo>
                    <a:lnTo>
                      <a:pt x="77" y="1792"/>
                    </a:lnTo>
                    <a:lnTo>
                      <a:pt x="112" y="1833"/>
                    </a:lnTo>
                    <a:lnTo>
                      <a:pt x="151" y="1873"/>
                    </a:lnTo>
                    <a:lnTo>
                      <a:pt x="195" y="1911"/>
                    </a:lnTo>
                    <a:lnTo>
                      <a:pt x="222" y="1929"/>
                    </a:lnTo>
                    <a:lnTo>
                      <a:pt x="248" y="1947"/>
                    </a:lnTo>
                    <a:lnTo>
                      <a:pt x="275" y="1964"/>
                    </a:lnTo>
                    <a:lnTo>
                      <a:pt x="304" y="1978"/>
                    </a:lnTo>
                    <a:lnTo>
                      <a:pt x="334" y="1994"/>
                    </a:lnTo>
                    <a:lnTo>
                      <a:pt x="367" y="2007"/>
                    </a:lnTo>
                    <a:lnTo>
                      <a:pt x="399" y="2018"/>
                    </a:lnTo>
                    <a:lnTo>
                      <a:pt x="432" y="2029"/>
                    </a:lnTo>
                    <a:lnTo>
                      <a:pt x="464" y="2038"/>
                    </a:lnTo>
                    <a:lnTo>
                      <a:pt x="497" y="2047"/>
                    </a:lnTo>
                    <a:lnTo>
                      <a:pt x="532" y="2054"/>
                    </a:lnTo>
                    <a:lnTo>
                      <a:pt x="568" y="2058"/>
                    </a:lnTo>
                    <a:lnTo>
                      <a:pt x="603" y="2063"/>
                    </a:lnTo>
                    <a:lnTo>
                      <a:pt x="639" y="2067"/>
                    </a:lnTo>
                    <a:lnTo>
                      <a:pt x="674" y="2070"/>
                    </a:lnTo>
                    <a:lnTo>
                      <a:pt x="713" y="2070"/>
                    </a:lnTo>
                    <a:lnTo>
                      <a:pt x="748" y="2070"/>
                    </a:lnTo>
                    <a:lnTo>
                      <a:pt x="787" y="2067"/>
                    </a:lnTo>
                    <a:lnTo>
                      <a:pt x="822" y="2063"/>
                    </a:lnTo>
                    <a:lnTo>
                      <a:pt x="858" y="2058"/>
                    </a:lnTo>
                    <a:lnTo>
                      <a:pt x="894" y="2052"/>
                    </a:lnTo>
                    <a:lnTo>
                      <a:pt x="929" y="2045"/>
                    </a:lnTo>
                    <a:lnTo>
                      <a:pt x="965" y="2036"/>
                    </a:lnTo>
                    <a:lnTo>
                      <a:pt x="997" y="2027"/>
                    </a:lnTo>
                    <a:lnTo>
                      <a:pt x="1030" y="2052"/>
                    </a:lnTo>
                    <a:lnTo>
                      <a:pt x="1062" y="2074"/>
                    </a:lnTo>
                    <a:lnTo>
                      <a:pt x="1098" y="2094"/>
                    </a:lnTo>
                    <a:lnTo>
                      <a:pt x="1133" y="2114"/>
                    </a:lnTo>
                    <a:lnTo>
                      <a:pt x="1172" y="2134"/>
                    </a:lnTo>
                    <a:lnTo>
                      <a:pt x="1213" y="2150"/>
                    </a:lnTo>
                    <a:lnTo>
                      <a:pt x="1255" y="2166"/>
                    </a:lnTo>
                    <a:lnTo>
                      <a:pt x="1296" y="2181"/>
                    </a:lnTo>
                    <a:lnTo>
                      <a:pt x="1340" y="2192"/>
                    </a:lnTo>
                    <a:lnTo>
                      <a:pt x="1385" y="2204"/>
                    </a:lnTo>
                    <a:lnTo>
                      <a:pt x="1432" y="2213"/>
                    </a:lnTo>
                    <a:lnTo>
                      <a:pt x="1480" y="2221"/>
                    </a:lnTo>
                    <a:lnTo>
                      <a:pt x="1527" y="2226"/>
                    </a:lnTo>
                    <a:lnTo>
                      <a:pt x="1574" y="2230"/>
                    </a:lnTo>
                    <a:lnTo>
                      <a:pt x="1622" y="2235"/>
                    </a:lnTo>
                    <a:lnTo>
                      <a:pt x="1672" y="2235"/>
                    </a:lnTo>
                    <a:lnTo>
                      <a:pt x="1705" y="2235"/>
                    </a:lnTo>
                    <a:lnTo>
                      <a:pt x="1737" y="2233"/>
                    </a:lnTo>
                    <a:lnTo>
                      <a:pt x="1770" y="2230"/>
                    </a:lnTo>
                    <a:lnTo>
                      <a:pt x="1799" y="2228"/>
                    </a:lnTo>
                    <a:lnTo>
                      <a:pt x="1832" y="2226"/>
                    </a:lnTo>
                    <a:lnTo>
                      <a:pt x="1864" y="2221"/>
                    </a:lnTo>
                    <a:lnTo>
                      <a:pt x="1894" y="2215"/>
                    </a:lnTo>
                    <a:lnTo>
                      <a:pt x="1927" y="2210"/>
                    </a:lnTo>
                    <a:lnTo>
                      <a:pt x="1980" y="2246"/>
                    </a:lnTo>
                    <a:lnTo>
                      <a:pt x="2033" y="2280"/>
                    </a:lnTo>
                    <a:lnTo>
                      <a:pt x="2092" y="2313"/>
                    </a:lnTo>
                    <a:lnTo>
                      <a:pt x="2154" y="2342"/>
                    </a:lnTo>
                    <a:lnTo>
                      <a:pt x="2220" y="2371"/>
                    </a:lnTo>
                    <a:lnTo>
                      <a:pt x="2288" y="2396"/>
                    </a:lnTo>
                    <a:lnTo>
                      <a:pt x="2356" y="2420"/>
                    </a:lnTo>
                    <a:lnTo>
                      <a:pt x="2430" y="2440"/>
                    </a:lnTo>
                    <a:lnTo>
                      <a:pt x="2504" y="2461"/>
                    </a:lnTo>
                    <a:lnTo>
                      <a:pt x="2578" y="2478"/>
                    </a:lnTo>
                    <a:lnTo>
                      <a:pt x="2658" y="2492"/>
                    </a:lnTo>
                    <a:lnTo>
                      <a:pt x="2738" y="2503"/>
                    </a:lnTo>
                    <a:lnTo>
                      <a:pt x="2817" y="2514"/>
                    </a:lnTo>
                    <a:lnTo>
                      <a:pt x="2900" y="2521"/>
                    </a:lnTo>
                    <a:lnTo>
                      <a:pt x="2983" y="2523"/>
                    </a:lnTo>
                    <a:lnTo>
                      <a:pt x="3066" y="2525"/>
                    </a:lnTo>
                    <a:lnTo>
                      <a:pt x="3164" y="2523"/>
                    </a:lnTo>
                    <a:lnTo>
                      <a:pt x="3261" y="2519"/>
                    </a:lnTo>
                    <a:lnTo>
                      <a:pt x="3359" y="2507"/>
                    </a:lnTo>
                    <a:lnTo>
                      <a:pt x="3454" y="2496"/>
                    </a:lnTo>
                    <a:lnTo>
                      <a:pt x="3546" y="2478"/>
                    </a:lnTo>
                    <a:lnTo>
                      <a:pt x="3634" y="2461"/>
                    </a:lnTo>
                    <a:lnTo>
                      <a:pt x="3720" y="2436"/>
                    </a:lnTo>
                    <a:lnTo>
                      <a:pt x="3806" y="2411"/>
                    </a:lnTo>
                    <a:lnTo>
                      <a:pt x="3886" y="2382"/>
                    </a:lnTo>
                    <a:lnTo>
                      <a:pt x="3963" y="2349"/>
                    </a:lnTo>
                    <a:lnTo>
                      <a:pt x="4034" y="2315"/>
                    </a:lnTo>
                    <a:lnTo>
                      <a:pt x="4102" y="2277"/>
                    </a:lnTo>
                    <a:lnTo>
                      <a:pt x="4167" y="2237"/>
                    </a:lnTo>
                    <a:lnTo>
                      <a:pt x="4226" y="2195"/>
                    </a:lnTo>
                    <a:lnTo>
                      <a:pt x="4280" y="2150"/>
                    </a:lnTo>
                    <a:lnTo>
                      <a:pt x="4330" y="2103"/>
                    </a:lnTo>
                    <a:lnTo>
                      <a:pt x="4380" y="2116"/>
                    </a:lnTo>
                    <a:lnTo>
                      <a:pt x="4434" y="2128"/>
                    </a:lnTo>
                    <a:lnTo>
                      <a:pt x="4487" y="2137"/>
                    </a:lnTo>
                    <a:lnTo>
                      <a:pt x="4540" y="2143"/>
                    </a:lnTo>
                    <a:lnTo>
                      <a:pt x="4593" y="2150"/>
                    </a:lnTo>
                    <a:lnTo>
                      <a:pt x="4650" y="2154"/>
                    </a:lnTo>
                    <a:lnTo>
                      <a:pt x="4706" y="2159"/>
                    </a:lnTo>
                    <a:lnTo>
                      <a:pt x="4762" y="2159"/>
                    </a:lnTo>
                    <a:lnTo>
                      <a:pt x="4821" y="2159"/>
                    </a:lnTo>
                    <a:lnTo>
                      <a:pt x="4881" y="2154"/>
                    </a:lnTo>
                    <a:lnTo>
                      <a:pt x="4937" y="2150"/>
                    </a:lnTo>
                    <a:lnTo>
                      <a:pt x="4993" y="2143"/>
                    </a:lnTo>
                    <a:lnTo>
                      <a:pt x="5049" y="2134"/>
                    </a:lnTo>
                    <a:lnTo>
                      <a:pt x="5106" y="2125"/>
                    </a:lnTo>
                    <a:lnTo>
                      <a:pt x="5159" y="2112"/>
                    </a:lnTo>
                    <a:lnTo>
                      <a:pt x="5209" y="2099"/>
                    </a:lnTo>
                    <a:lnTo>
                      <a:pt x="5259" y="2083"/>
                    </a:lnTo>
                    <a:lnTo>
                      <a:pt x="5310" y="2065"/>
                    </a:lnTo>
                    <a:lnTo>
                      <a:pt x="5357" y="2047"/>
                    </a:lnTo>
                    <a:lnTo>
                      <a:pt x="5402" y="2027"/>
                    </a:lnTo>
                    <a:lnTo>
                      <a:pt x="5446" y="2005"/>
                    </a:lnTo>
                    <a:lnTo>
                      <a:pt x="5487" y="1980"/>
                    </a:lnTo>
                    <a:lnTo>
                      <a:pt x="5526" y="1956"/>
                    </a:lnTo>
                    <a:lnTo>
                      <a:pt x="5564" y="1929"/>
                    </a:lnTo>
                    <a:lnTo>
                      <a:pt x="5615" y="1888"/>
                    </a:lnTo>
                    <a:lnTo>
                      <a:pt x="5656" y="1846"/>
                    </a:lnTo>
                    <a:lnTo>
                      <a:pt x="5692" y="1804"/>
                    </a:lnTo>
                    <a:lnTo>
                      <a:pt x="5724" y="1757"/>
                    </a:lnTo>
                    <a:lnTo>
                      <a:pt x="5748" y="1712"/>
                    </a:lnTo>
                    <a:lnTo>
                      <a:pt x="5763" y="1663"/>
                    </a:lnTo>
                    <a:lnTo>
                      <a:pt x="5774" y="1614"/>
                    </a:lnTo>
                    <a:lnTo>
                      <a:pt x="5777" y="1564"/>
                    </a:lnTo>
                    <a:lnTo>
                      <a:pt x="5769" y="1491"/>
                    </a:lnTo>
                    <a:lnTo>
                      <a:pt x="5748" y="1421"/>
                    </a:lnTo>
                    <a:lnTo>
                      <a:pt x="5712" y="1352"/>
                    </a:lnTo>
                    <a:lnTo>
                      <a:pt x="5662" y="1287"/>
                    </a:lnTo>
                    <a:lnTo>
                      <a:pt x="5600" y="1227"/>
                    </a:lnTo>
                    <a:lnTo>
                      <a:pt x="5523" y="1171"/>
                    </a:lnTo>
                    <a:lnTo>
                      <a:pt x="5437" y="1122"/>
                    </a:lnTo>
                    <a:lnTo>
                      <a:pt x="5339" y="1077"/>
                    </a:ln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8"/>
              <p:cNvSpPr>
                <a:spLocks/>
              </p:cNvSpPr>
              <p:nvPr/>
            </p:nvSpPr>
            <p:spPr bwMode="auto">
              <a:xfrm>
                <a:off x="9621934" y="-202668"/>
                <a:ext cx="8940799" cy="3744722"/>
              </a:xfrm>
              <a:custGeom>
                <a:avLst/>
                <a:gdLst/>
                <a:ahLst/>
                <a:cxnLst>
                  <a:cxn ang="0">
                    <a:pos x="4451" y="1930"/>
                  </a:cxn>
                  <a:cxn ang="0">
                    <a:pos x="4238" y="1890"/>
                  </a:cxn>
                  <a:cxn ang="0">
                    <a:pos x="4058" y="1944"/>
                  </a:cxn>
                  <a:cxn ang="0">
                    <a:pos x="3836" y="2103"/>
                  </a:cxn>
                  <a:cxn ang="0">
                    <a:pos x="3546" y="2221"/>
                  </a:cxn>
                  <a:cxn ang="0">
                    <a:pos x="3202" y="2290"/>
                  </a:cxn>
                  <a:cxn ang="0">
                    <a:pos x="2844" y="2304"/>
                  </a:cxn>
                  <a:cxn ang="0">
                    <a:pos x="2536" y="2275"/>
                  </a:cxn>
                  <a:cxn ang="0">
                    <a:pos x="2255" y="2205"/>
                  </a:cxn>
                  <a:cxn ang="0">
                    <a:pos x="2009" y="2100"/>
                  </a:cxn>
                  <a:cxn ang="0">
                    <a:pos x="1826" y="1977"/>
                  </a:cxn>
                  <a:cxn ang="0">
                    <a:pos x="1690" y="2006"/>
                  </a:cxn>
                  <a:cxn ang="0">
                    <a:pos x="1563" y="2018"/>
                  </a:cxn>
                  <a:cxn ang="0">
                    <a:pos x="1397" y="2009"/>
                  </a:cxn>
                  <a:cxn ang="0">
                    <a:pos x="1228" y="1975"/>
                  </a:cxn>
                  <a:cxn ang="0">
                    <a:pos x="1080" y="1919"/>
                  </a:cxn>
                  <a:cxn ang="0">
                    <a:pos x="959" y="1839"/>
                  </a:cxn>
                  <a:cxn ang="0">
                    <a:pos x="811" y="1814"/>
                  </a:cxn>
                  <a:cxn ang="0">
                    <a:pos x="678" y="1843"/>
                  </a:cxn>
                  <a:cxn ang="0">
                    <a:pos x="512" y="1848"/>
                  </a:cxn>
                  <a:cxn ang="0">
                    <a:pos x="293" y="1799"/>
                  </a:cxn>
                  <a:cxn ang="0">
                    <a:pos x="118" y="1694"/>
                  </a:cxn>
                  <a:cxn ang="0">
                    <a:pos x="23" y="1560"/>
                  </a:cxn>
                  <a:cxn ang="0">
                    <a:pos x="3" y="1410"/>
                  </a:cxn>
                  <a:cxn ang="0">
                    <a:pos x="56" y="1273"/>
                  </a:cxn>
                  <a:cxn ang="0">
                    <a:pos x="171" y="1160"/>
                  </a:cxn>
                  <a:cxn ang="0">
                    <a:pos x="334" y="1081"/>
                  </a:cxn>
                  <a:cxn ang="0">
                    <a:pos x="532" y="1046"/>
                  </a:cxn>
                  <a:cxn ang="0">
                    <a:pos x="621" y="851"/>
                  </a:cxn>
                  <a:cxn ang="0">
                    <a:pos x="808" y="681"/>
                  </a:cxn>
                  <a:cxn ang="0">
                    <a:pos x="1071" y="561"/>
                  </a:cxn>
                  <a:cxn ang="0">
                    <a:pos x="1388" y="505"/>
                  </a:cxn>
                  <a:cxn ang="0">
                    <a:pos x="1598" y="489"/>
                  </a:cxn>
                  <a:cxn ang="0">
                    <a:pos x="1681" y="371"/>
                  </a:cxn>
                  <a:cxn ang="0">
                    <a:pos x="1879" y="196"/>
                  </a:cxn>
                  <a:cxn ang="0">
                    <a:pos x="2134" y="73"/>
                  </a:cxn>
                  <a:cxn ang="0">
                    <a:pos x="2427" y="9"/>
                  </a:cxn>
                  <a:cxn ang="0">
                    <a:pos x="2732" y="6"/>
                  </a:cxn>
                  <a:cxn ang="0">
                    <a:pos x="3013" y="67"/>
                  </a:cxn>
                  <a:cxn ang="0">
                    <a:pos x="3259" y="181"/>
                  </a:cxn>
                  <a:cxn ang="0">
                    <a:pos x="3457" y="342"/>
                  </a:cxn>
                  <a:cxn ang="0">
                    <a:pos x="3629" y="462"/>
                  </a:cxn>
                  <a:cxn ang="0">
                    <a:pos x="3848" y="406"/>
                  </a:cxn>
                  <a:cxn ang="0">
                    <a:pos x="4078" y="389"/>
                  </a:cxn>
                  <a:cxn ang="0">
                    <a:pos x="4446" y="435"/>
                  </a:cxn>
                  <a:cxn ang="0">
                    <a:pos x="4750" y="567"/>
                  </a:cxn>
                  <a:cxn ang="0">
                    <a:pos x="4964" y="762"/>
                  </a:cxn>
                  <a:cxn ang="0">
                    <a:pos x="5058" y="1005"/>
                  </a:cxn>
                  <a:cxn ang="0">
                    <a:pos x="5262" y="1128"/>
                  </a:cxn>
                  <a:cxn ang="0">
                    <a:pos x="5464" y="1336"/>
                  </a:cxn>
                  <a:cxn ang="0">
                    <a:pos x="5473" y="1553"/>
                  </a:cxn>
                  <a:cxn ang="0">
                    <a:pos x="5342" y="1725"/>
                  </a:cxn>
                  <a:cxn ang="0">
                    <a:pos x="5106" y="1857"/>
                  </a:cxn>
                  <a:cxn ang="0">
                    <a:pos x="4795" y="1930"/>
                  </a:cxn>
                </a:cxnLst>
                <a:rect l="0" t="0" r="r" b="b"/>
                <a:pathLst>
                  <a:path w="5490" h="2306">
                    <a:moveTo>
                      <a:pt x="4620" y="1939"/>
                    </a:moveTo>
                    <a:lnTo>
                      <a:pt x="4564" y="1939"/>
                    </a:lnTo>
                    <a:lnTo>
                      <a:pt x="4508" y="1935"/>
                    </a:lnTo>
                    <a:lnTo>
                      <a:pt x="4451" y="1930"/>
                    </a:lnTo>
                    <a:lnTo>
                      <a:pt x="4395" y="1924"/>
                    </a:lnTo>
                    <a:lnTo>
                      <a:pt x="4342" y="1915"/>
                    </a:lnTo>
                    <a:lnTo>
                      <a:pt x="4289" y="1904"/>
                    </a:lnTo>
                    <a:lnTo>
                      <a:pt x="4238" y="1890"/>
                    </a:lnTo>
                    <a:lnTo>
                      <a:pt x="4188" y="1877"/>
                    </a:lnTo>
                    <a:lnTo>
                      <a:pt x="4132" y="1859"/>
                    </a:lnTo>
                    <a:lnTo>
                      <a:pt x="4099" y="1897"/>
                    </a:lnTo>
                    <a:lnTo>
                      <a:pt x="4058" y="1944"/>
                    </a:lnTo>
                    <a:lnTo>
                      <a:pt x="4010" y="1986"/>
                    </a:lnTo>
                    <a:lnTo>
                      <a:pt x="3957" y="2027"/>
                    </a:lnTo>
                    <a:lnTo>
                      <a:pt x="3898" y="2067"/>
                    </a:lnTo>
                    <a:lnTo>
                      <a:pt x="3836" y="2103"/>
                    </a:lnTo>
                    <a:lnTo>
                      <a:pt x="3771" y="2136"/>
                    </a:lnTo>
                    <a:lnTo>
                      <a:pt x="3700" y="2167"/>
                    </a:lnTo>
                    <a:lnTo>
                      <a:pt x="3623" y="2194"/>
                    </a:lnTo>
                    <a:lnTo>
                      <a:pt x="3546" y="2221"/>
                    </a:lnTo>
                    <a:lnTo>
                      <a:pt x="3463" y="2243"/>
                    </a:lnTo>
                    <a:lnTo>
                      <a:pt x="3380" y="2261"/>
                    </a:lnTo>
                    <a:lnTo>
                      <a:pt x="3291" y="2277"/>
                    </a:lnTo>
                    <a:lnTo>
                      <a:pt x="3202" y="2290"/>
                    </a:lnTo>
                    <a:lnTo>
                      <a:pt x="3111" y="2299"/>
                    </a:lnTo>
                    <a:lnTo>
                      <a:pt x="3019" y="2304"/>
                    </a:lnTo>
                    <a:lnTo>
                      <a:pt x="2924" y="2306"/>
                    </a:lnTo>
                    <a:lnTo>
                      <a:pt x="2844" y="2304"/>
                    </a:lnTo>
                    <a:lnTo>
                      <a:pt x="2767" y="2301"/>
                    </a:lnTo>
                    <a:lnTo>
                      <a:pt x="2687" y="2295"/>
                    </a:lnTo>
                    <a:lnTo>
                      <a:pt x="2610" y="2286"/>
                    </a:lnTo>
                    <a:lnTo>
                      <a:pt x="2536" y="2275"/>
                    </a:lnTo>
                    <a:lnTo>
                      <a:pt x="2462" y="2261"/>
                    </a:lnTo>
                    <a:lnTo>
                      <a:pt x="2391" y="2243"/>
                    </a:lnTo>
                    <a:lnTo>
                      <a:pt x="2320" y="2225"/>
                    </a:lnTo>
                    <a:lnTo>
                      <a:pt x="2255" y="2205"/>
                    </a:lnTo>
                    <a:lnTo>
                      <a:pt x="2190" y="2183"/>
                    </a:lnTo>
                    <a:lnTo>
                      <a:pt x="2125" y="2158"/>
                    </a:lnTo>
                    <a:lnTo>
                      <a:pt x="2066" y="2132"/>
                    </a:lnTo>
                    <a:lnTo>
                      <a:pt x="2009" y="2100"/>
                    </a:lnTo>
                    <a:lnTo>
                      <a:pt x="1956" y="2071"/>
                    </a:lnTo>
                    <a:lnTo>
                      <a:pt x="1906" y="2038"/>
                    </a:lnTo>
                    <a:lnTo>
                      <a:pt x="1859" y="2002"/>
                    </a:lnTo>
                    <a:lnTo>
                      <a:pt x="1826" y="1977"/>
                    </a:lnTo>
                    <a:lnTo>
                      <a:pt x="1785" y="1989"/>
                    </a:lnTo>
                    <a:lnTo>
                      <a:pt x="1752" y="1995"/>
                    </a:lnTo>
                    <a:lnTo>
                      <a:pt x="1722" y="2000"/>
                    </a:lnTo>
                    <a:lnTo>
                      <a:pt x="1690" y="2006"/>
                    </a:lnTo>
                    <a:lnTo>
                      <a:pt x="1657" y="2009"/>
                    </a:lnTo>
                    <a:lnTo>
                      <a:pt x="1628" y="2013"/>
                    </a:lnTo>
                    <a:lnTo>
                      <a:pt x="1595" y="2015"/>
                    </a:lnTo>
                    <a:lnTo>
                      <a:pt x="1563" y="2018"/>
                    </a:lnTo>
                    <a:lnTo>
                      <a:pt x="1530" y="2018"/>
                    </a:lnTo>
                    <a:lnTo>
                      <a:pt x="1486" y="2018"/>
                    </a:lnTo>
                    <a:lnTo>
                      <a:pt x="1441" y="2013"/>
                    </a:lnTo>
                    <a:lnTo>
                      <a:pt x="1397" y="2009"/>
                    </a:lnTo>
                    <a:lnTo>
                      <a:pt x="1352" y="2004"/>
                    </a:lnTo>
                    <a:lnTo>
                      <a:pt x="1311" y="1995"/>
                    </a:lnTo>
                    <a:lnTo>
                      <a:pt x="1270" y="1986"/>
                    </a:lnTo>
                    <a:lnTo>
                      <a:pt x="1228" y="1975"/>
                    </a:lnTo>
                    <a:lnTo>
                      <a:pt x="1190" y="1964"/>
                    </a:lnTo>
                    <a:lnTo>
                      <a:pt x="1151" y="1951"/>
                    </a:lnTo>
                    <a:lnTo>
                      <a:pt x="1116" y="1935"/>
                    </a:lnTo>
                    <a:lnTo>
                      <a:pt x="1080" y="1919"/>
                    </a:lnTo>
                    <a:lnTo>
                      <a:pt x="1048" y="1901"/>
                    </a:lnTo>
                    <a:lnTo>
                      <a:pt x="1015" y="1881"/>
                    </a:lnTo>
                    <a:lnTo>
                      <a:pt x="985" y="1861"/>
                    </a:lnTo>
                    <a:lnTo>
                      <a:pt x="959" y="1839"/>
                    </a:lnTo>
                    <a:lnTo>
                      <a:pt x="932" y="1816"/>
                    </a:lnTo>
                    <a:lnTo>
                      <a:pt x="894" y="1783"/>
                    </a:lnTo>
                    <a:lnTo>
                      <a:pt x="843" y="1803"/>
                    </a:lnTo>
                    <a:lnTo>
                      <a:pt x="811" y="1814"/>
                    </a:lnTo>
                    <a:lnTo>
                      <a:pt x="778" y="1823"/>
                    </a:lnTo>
                    <a:lnTo>
                      <a:pt x="746" y="1832"/>
                    </a:lnTo>
                    <a:lnTo>
                      <a:pt x="713" y="1839"/>
                    </a:lnTo>
                    <a:lnTo>
                      <a:pt x="678" y="1843"/>
                    </a:lnTo>
                    <a:lnTo>
                      <a:pt x="642" y="1848"/>
                    </a:lnTo>
                    <a:lnTo>
                      <a:pt x="606" y="1850"/>
                    </a:lnTo>
                    <a:lnTo>
                      <a:pt x="571" y="1850"/>
                    </a:lnTo>
                    <a:lnTo>
                      <a:pt x="512" y="1848"/>
                    </a:lnTo>
                    <a:lnTo>
                      <a:pt x="453" y="1841"/>
                    </a:lnTo>
                    <a:lnTo>
                      <a:pt x="396" y="1832"/>
                    </a:lnTo>
                    <a:lnTo>
                      <a:pt x="343" y="1816"/>
                    </a:lnTo>
                    <a:lnTo>
                      <a:pt x="293" y="1799"/>
                    </a:lnTo>
                    <a:lnTo>
                      <a:pt x="242" y="1778"/>
                    </a:lnTo>
                    <a:lnTo>
                      <a:pt x="195" y="1752"/>
                    </a:lnTo>
                    <a:lnTo>
                      <a:pt x="154" y="1723"/>
                    </a:lnTo>
                    <a:lnTo>
                      <a:pt x="118" y="1694"/>
                    </a:lnTo>
                    <a:lnTo>
                      <a:pt x="88" y="1662"/>
                    </a:lnTo>
                    <a:lnTo>
                      <a:pt x="62" y="1631"/>
                    </a:lnTo>
                    <a:lnTo>
                      <a:pt x="41" y="1595"/>
                    </a:lnTo>
                    <a:lnTo>
                      <a:pt x="23" y="1560"/>
                    </a:lnTo>
                    <a:lnTo>
                      <a:pt x="9" y="1524"/>
                    </a:lnTo>
                    <a:lnTo>
                      <a:pt x="3" y="1486"/>
                    </a:lnTo>
                    <a:lnTo>
                      <a:pt x="0" y="1448"/>
                    </a:lnTo>
                    <a:lnTo>
                      <a:pt x="3" y="1410"/>
                    </a:lnTo>
                    <a:lnTo>
                      <a:pt x="9" y="1374"/>
                    </a:lnTo>
                    <a:lnTo>
                      <a:pt x="20" y="1341"/>
                    </a:lnTo>
                    <a:lnTo>
                      <a:pt x="35" y="1307"/>
                    </a:lnTo>
                    <a:lnTo>
                      <a:pt x="56" y="1273"/>
                    </a:lnTo>
                    <a:lnTo>
                      <a:pt x="80" y="1242"/>
                    </a:lnTo>
                    <a:lnTo>
                      <a:pt x="106" y="1213"/>
                    </a:lnTo>
                    <a:lnTo>
                      <a:pt x="136" y="1186"/>
                    </a:lnTo>
                    <a:lnTo>
                      <a:pt x="171" y="1160"/>
                    </a:lnTo>
                    <a:lnTo>
                      <a:pt x="207" y="1137"/>
                    </a:lnTo>
                    <a:lnTo>
                      <a:pt x="248" y="1117"/>
                    </a:lnTo>
                    <a:lnTo>
                      <a:pt x="290" y="1097"/>
                    </a:lnTo>
                    <a:lnTo>
                      <a:pt x="334" y="1081"/>
                    </a:lnTo>
                    <a:lnTo>
                      <a:pt x="382" y="1068"/>
                    </a:lnTo>
                    <a:lnTo>
                      <a:pt x="432" y="1057"/>
                    </a:lnTo>
                    <a:lnTo>
                      <a:pt x="482" y="1050"/>
                    </a:lnTo>
                    <a:lnTo>
                      <a:pt x="532" y="1046"/>
                    </a:lnTo>
                    <a:lnTo>
                      <a:pt x="541" y="1008"/>
                    </a:lnTo>
                    <a:lnTo>
                      <a:pt x="562" y="954"/>
                    </a:lnTo>
                    <a:lnTo>
                      <a:pt x="589" y="903"/>
                    </a:lnTo>
                    <a:lnTo>
                      <a:pt x="621" y="851"/>
                    </a:lnTo>
                    <a:lnTo>
                      <a:pt x="660" y="804"/>
                    </a:lnTo>
                    <a:lnTo>
                      <a:pt x="704" y="762"/>
                    </a:lnTo>
                    <a:lnTo>
                      <a:pt x="754" y="719"/>
                    </a:lnTo>
                    <a:lnTo>
                      <a:pt x="808" y="681"/>
                    </a:lnTo>
                    <a:lnTo>
                      <a:pt x="870" y="646"/>
                    </a:lnTo>
                    <a:lnTo>
                      <a:pt x="932" y="614"/>
                    </a:lnTo>
                    <a:lnTo>
                      <a:pt x="1000" y="585"/>
                    </a:lnTo>
                    <a:lnTo>
                      <a:pt x="1071" y="561"/>
                    </a:lnTo>
                    <a:lnTo>
                      <a:pt x="1145" y="541"/>
                    </a:lnTo>
                    <a:lnTo>
                      <a:pt x="1225" y="525"/>
                    </a:lnTo>
                    <a:lnTo>
                      <a:pt x="1305" y="511"/>
                    </a:lnTo>
                    <a:lnTo>
                      <a:pt x="1388" y="505"/>
                    </a:lnTo>
                    <a:lnTo>
                      <a:pt x="1471" y="503"/>
                    </a:lnTo>
                    <a:lnTo>
                      <a:pt x="1589" y="507"/>
                    </a:lnTo>
                    <a:lnTo>
                      <a:pt x="1592" y="503"/>
                    </a:lnTo>
                    <a:lnTo>
                      <a:pt x="1598" y="489"/>
                    </a:lnTo>
                    <a:lnTo>
                      <a:pt x="1604" y="478"/>
                    </a:lnTo>
                    <a:lnTo>
                      <a:pt x="1607" y="473"/>
                    </a:lnTo>
                    <a:lnTo>
                      <a:pt x="1642" y="420"/>
                    </a:lnTo>
                    <a:lnTo>
                      <a:pt x="1681" y="371"/>
                    </a:lnTo>
                    <a:lnTo>
                      <a:pt x="1725" y="324"/>
                    </a:lnTo>
                    <a:lnTo>
                      <a:pt x="1773" y="277"/>
                    </a:lnTo>
                    <a:lnTo>
                      <a:pt x="1826" y="237"/>
                    </a:lnTo>
                    <a:lnTo>
                      <a:pt x="1879" y="196"/>
                    </a:lnTo>
                    <a:lnTo>
                      <a:pt x="1938" y="161"/>
                    </a:lnTo>
                    <a:lnTo>
                      <a:pt x="2004" y="129"/>
                    </a:lnTo>
                    <a:lnTo>
                      <a:pt x="2069" y="100"/>
                    </a:lnTo>
                    <a:lnTo>
                      <a:pt x="2134" y="73"/>
                    </a:lnTo>
                    <a:lnTo>
                      <a:pt x="2205" y="51"/>
                    </a:lnTo>
                    <a:lnTo>
                      <a:pt x="2279" y="33"/>
                    </a:lnTo>
                    <a:lnTo>
                      <a:pt x="2353" y="20"/>
                    </a:lnTo>
                    <a:lnTo>
                      <a:pt x="2427" y="9"/>
                    </a:lnTo>
                    <a:lnTo>
                      <a:pt x="2507" y="2"/>
                    </a:lnTo>
                    <a:lnTo>
                      <a:pt x="2584" y="0"/>
                    </a:lnTo>
                    <a:lnTo>
                      <a:pt x="2658" y="2"/>
                    </a:lnTo>
                    <a:lnTo>
                      <a:pt x="2732" y="6"/>
                    </a:lnTo>
                    <a:lnTo>
                      <a:pt x="2806" y="18"/>
                    </a:lnTo>
                    <a:lnTo>
                      <a:pt x="2877" y="31"/>
                    </a:lnTo>
                    <a:lnTo>
                      <a:pt x="2945" y="47"/>
                    </a:lnTo>
                    <a:lnTo>
                      <a:pt x="3013" y="67"/>
                    </a:lnTo>
                    <a:lnTo>
                      <a:pt x="3078" y="91"/>
                    </a:lnTo>
                    <a:lnTo>
                      <a:pt x="3140" y="118"/>
                    </a:lnTo>
                    <a:lnTo>
                      <a:pt x="3202" y="147"/>
                    </a:lnTo>
                    <a:lnTo>
                      <a:pt x="3259" y="181"/>
                    </a:lnTo>
                    <a:lnTo>
                      <a:pt x="3312" y="216"/>
                    </a:lnTo>
                    <a:lnTo>
                      <a:pt x="3365" y="254"/>
                    </a:lnTo>
                    <a:lnTo>
                      <a:pt x="3413" y="297"/>
                    </a:lnTo>
                    <a:lnTo>
                      <a:pt x="3457" y="342"/>
                    </a:lnTo>
                    <a:lnTo>
                      <a:pt x="3498" y="389"/>
                    </a:lnTo>
                    <a:lnTo>
                      <a:pt x="3534" y="438"/>
                    </a:lnTo>
                    <a:lnTo>
                      <a:pt x="3566" y="485"/>
                    </a:lnTo>
                    <a:lnTo>
                      <a:pt x="3629" y="462"/>
                    </a:lnTo>
                    <a:lnTo>
                      <a:pt x="3682" y="444"/>
                    </a:lnTo>
                    <a:lnTo>
                      <a:pt x="3738" y="431"/>
                    </a:lnTo>
                    <a:lnTo>
                      <a:pt x="3791" y="418"/>
                    </a:lnTo>
                    <a:lnTo>
                      <a:pt x="3848" y="406"/>
                    </a:lnTo>
                    <a:lnTo>
                      <a:pt x="3904" y="400"/>
                    </a:lnTo>
                    <a:lnTo>
                      <a:pt x="3963" y="393"/>
                    </a:lnTo>
                    <a:lnTo>
                      <a:pt x="4019" y="391"/>
                    </a:lnTo>
                    <a:lnTo>
                      <a:pt x="4078" y="389"/>
                    </a:lnTo>
                    <a:lnTo>
                      <a:pt x="4173" y="391"/>
                    </a:lnTo>
                    <a:lnTo>
                      <a:pt x="4268" y="402"/>
                    </a:lnTo>
                    <a:lnTo>
                      <a:pt x="4360" y="415"/>
                    </a:lnTo>
                    <a:lnTo>
                      <a:pt x="4446" y="435"/>
                    </a:lnTo>
                    <a:lnTo>
                      <a:pt x="4528" y="462"/>
                    </a:lnTo>
                    <a:lnTo>
                      <a:pt x="4608" y="491"/>
                    </a:lnTo>
                    <a:lnTo>
                      <a:pt x="4682" y="527"/>
                    </a:lnTo>
                    <a:lnTo>
                      <a:pt x="4750" y="567"/>
                    </a:lnTo>
                    <a:lnTo>
                      <a:pt x="4813" y="610"/>
                    </a:lnTo>
                    <a:lnTo>
                      <a:pt x="4872" y="659"/>
                    </a:lnTo>
                    <a:lnTo>
                      <a:pt x="4922" y="708"/>
                    </a:lnTo>
                    <a:lnTo>
                      <a:pt x="4964" y="762"/>
                    </a:lnTo>
                    <a:lnTo>
                      <a:pt x="4999" y="820"/>
                    </a:lnTo>
                    <a:lnTo>
                      <a:pt x="5029" y="880"/>
                    </a:lnTo>
                    <a:lnTo>
                      <a:pt x="5046" y="941"/>
                    </a:lnTo>
                    <a:lnTo>
                      <a:pt x="5058" y="1005"/>
                    </a:lnTo>
                    <a:lnTo>
                      <a:pt x="5061" y="1037"/>
                    </a:lnTo>
                    <a:lnTo>
                      <a:pt x="5097" y="1050"/>
                    </a:lnTo>
                    <a:lnTo>
                      <a:pt x="5186" y="1088"/>
                    </a:lnTo>
                    <a:lnTo>
                      <a:pt x="5262" y="1128"/>
                    </a:lnTo>
                    <a:lnTo>
                      <a:pt x="5331" y="1175"/>
                    </a:lnTo>
                    <a:lnTo>
                      <a:pt x="5387" y="1224"/>
                    </a:lnTo>
                    <a:lnTo>
                      <a:pt x="5431" y="1278"/>
                    </a:lnTo>
                    <a:lnTo>
                      <a:pt x="5464" y="1336"/>
                    </a:lnTo>
                    <a:lnTo>
                      <a:pt x="5484" y="1394"/>
                    </a:lnTo>
                    <a:lnTo>
                      <a:pt x="5490" y="1454"/>
                    </a:lnTo>
                    <a:lnTo>
                      <a:pt x="5484" y="1504"/>
                    </a:lnTo>
                    <a:lnTo>
                      <a:pt x="5473" y="1553"/>
                    </a:lnTo>
                    <a:lnTo>
                      <a:pt x="5452" y="1600"/>
                    </a:lnTo>
                    <a:lnTo>
                      <a:pt x="5422" y="1644"/>
                    </a:lnTo>
                    <a:lnTo>
                      <a:pt x="5384" y="1687"/>
                    </a:lnTo>
                    <a:lnTo>
                      <a:pt x="5342" y="1725"/>
                    </a:lnTo>
                    <a:lnTo>
                      <a:pt x="5292" y="1763"/>
                    </a:lnTo>
                    <a:lnTo>
                      <a:pt x="5236" y="1796"/>
                    </a:lnTo>
                    <a:lnTo>
                      <a:pt x="5174" y="1828"/>
                    </a:lnTo>
                    <a:lnTo>
                      <a:pt x="5106" y="1857"/>
                    </a:lnTo>
                    <a:lnTo>
                      <a:pt x="5035" y="1881"/>
                    </a:lnTo>
                    <a:lnTo>
                      <a:pt x="4958" y="1901"/>
                    </a:lnTo>
                    <a:lnTo>
                      <a:pt x="4878" y="1917"/>
                    </a:lnTo>
                    <a:lnTo>
                      <a:pt x="4795" y="1930"/>
                    </a:lnTo>
                    <a:lnTo>
                      <a:pt x="4709" y="1937"/>
                    </a:lnTo>
                    <a:lnTo>
                      <a:pt x="4620" y="193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10"/>
              <p:cNvSpPr>
                <a:spLocks/>
              </p:cNvSpPr>
              <p:nvPr/>
            </p:nvSpPr>
            <p:spPr bwMode="auto">
              <a:xfrm>
                <a:off x="9750971" y="-70003"/>
                <a:ext cx="5449885" cy="2738438"/>
              </a:xfrm>
              <a:custGeom>
                <a:avLst/>
                <a:gdLst/>
                <a:ahLst/>
                <a:cxnLst>
                  <a:cxn ang="0">
                    <a:pos x="80" y="1437"/>
                  </a:cxn>
                  <a:cxn ang="0">
                    <a:pos x="127" y="1336"/>
                  </a:cxn>
                  <a:cxn ang="0">
                    <a:pos x="207" y="1249"/>
                  </a:cxn>
                  <a:cxn ang="0">
                    <a:pos x="316" y="1180"/>
                  </a:cxn>
                  <a:cxn ang="0">
                    <a:pos x="450" y="1130"/>
                  </a:cxn>
                  <a:cxn ang="0">
                    <a:pos x="601" y="1108"/>
                  </a:cxn>
                  <a:cxn ang="0">
                    <a:pos x="657" y="965"/>
                  </a:cxn>
                  <a:cxn ang="0">
                    <a:pos x="772" y="824"/>
                  </a:cxn>
                  <a:cxn ang="0">
                    <a:pos x="938" y="708"/>
                  </a:cxn>
                  <a:cxn ang="0">
                    <a:pos x="1139" y="623"/>
                  </a:cxn>
                  <a:cxn ang="0">
                    <a:pos x="1373" y="574"/>
                  </a:cxn>
                  <a:cxn ang="0">
                    <a:pos x="1657" y="570"/>
                  </a:cxn>
                  <a:cxn ang="0">
                    <a:pos x="1675" y="538"/>
                  </a:cxn>
                  <a:cxn ang="0">
                    <a:pos x="1752" y="431"/>
                  </a:cxn>
                  <a:cxn ang="0">
                    <a:pos x="1894" y="297"/>
                  </a:cxn>
                  <a:cxn ang="0">
                    <a:pos x="2072" y="190"/>
                  </a:cxn>
                  <a:cxn ang="0">
                    <a:pos x="2273" y="111"/>
                  </a:cxn>
                  <a:cxn ang="0">
                    <a:pos x="2495" y="69"/>
                  </a:cxn>
                  <a:cxn ang="0">
                    <a:pos x="2708" y="62"/>
                  </a:cxn>
                  <a:cxn ang="0">
                    <a:pos x="2874" y="78"/>
                  </a:cxn>
                  <a:cxn ang="0">
                    <a:pos x="3031" y="114"/>
                  </a:cxn>
                  <a:cxn ang="0">
                    <a:pos x="3176" y="165"/>
                  </a:cxn>
                  <a:cxn ang="0">
                    <a:pos x="3312" y="234"/>
                  </a:cxn>
                  <a:cxn ang="0">
                    <a:pos x="3433" y="317"/>
                  </a:cxn>
                  <a:cxn ang="0">
                    <a:pos x="3309" y="214"/>
                  </a:cxn>
                  <a:cxn ang="0">
                    <a:pos x="3164" y="129"/>
                  </a:cxn>
                  <a:cxn ang="0">
                    <a:pos x="3004" y="65"/>
                  </a:cxn>
                  <a:cxn ang="0">
                    <a:pos x="2829" y="22"/>
                  </a:cxn>
                  <a:cxn ang="0">
                    <a:pos x="2646" y="2"/>
                  </a:cxn>
                  <a:cxn ang="0">
                    <a:pos x="2427" y="9"/>
                  </a:cxn>
                  <a:cxn ang="0">
                    <a:pos x="2205" y="51"/>
                  </a:cxn>
                  <a:cxn ang="0">
                    <a:pos x="2004" y="129"/>
                  </a:cxn>
                  <a:cxn ang="0">
                    <a:pos x="1826" y="237"/>
                  </a:cxn>
                  <a:cxn ang="0">
                    <a:pos x="1681" y="371"/>
                  </a:cxn>
                  <a:cxn ang="0">
                    <a:pos x="1604" y="478"/>
                  </a:cxn>
                  <a:cxn ang="0">
                    <a:pos x="1589" y="507"/>
                  </a:cxn>
                  <a:cxn ang="0">
                    <a:pos x="1305" y="511"/>
                  </a:cxn>
                  <a:cxn ang="0">
                    <a:pos x="1071" y="561"/>
                  </a:cxn>
                  <a:cxn ang="0">
                    <a:pos x="870" y="646"/>
                  </a:cxn>
                  <a:cxn ang="0">
                    <a:pos x="704" y="762"/>
                  </a:cxn>
                  <a:cxn ang="0">
                    <a:pos x="589" y="903"/>
                  </a:cxn>
                  <a:cxn ang="0">
                    <a:pos x="532" y="1046"/>
                  </a:cxn>
                  <a:cxn ang="0">
                    <a:pos x="382" y="1068"/>
                  </a:cxn>
                  <a:cxn ang="0">
                    <a:pos x="248" y="1117"/>
                  </a:cxn>
                  <a:cxn ang="0">
                    <a:pos x="136" y="1186"/>
                  </a:cxn>
                  <a:cxn ang="0">
                    <a:pos x="56" y="1273"/>
                  </a:cxn>
                  <a:cxn ang="0">
                    <a:pos x="9" y="1374"/>
                  </a:cxn>
                  <a:cxn ang="0">
                    <a:pos x="3" y="1486"/>
                  </a:cxn>
                  <a:cxn ang="0">
                    <a:pos x="41" y="1595"/>
                  </a:cxn>
                  <a:cxn ang="0">
                    <a:pos x="118" y="1694"/>
                  </a:cxn>
                  <a:cxn ang="0">
                    <a:pos x="157" y="1725"/>
                  </a:cxn>
                  <a:cxn ang="0">
                    <a:pos x="118" y="1676"/>
                  </a:cxn>
                  <a:cxn ang="0">
                    <a:pos x="71" y="1510"/>
                  </a:cxn>
                </a:cxnLst>
                <a:rect l="0" t="0" r="r" b="b"/>
                <a:pathLst>
                  <a:path w="3433" h="1725">
                    <a:moveTo>
                      <a:pt x="71" y="1510"/>
                    </a:moveTo>
                    <a:lnTo>
                      <a:pt x="74" y="1472"/>
                    </a:lnTo>
                    <a:lnTo>
                      <a:pt x="80" y="1437"/>
                    </a:lnTo>
                    <a:lnTo>
                      <a:pt x="91" y="1403"/>
                    </a:lnTo>
                    <a:lnTo>
                      <a:pt x="106" y="1370"/>
                    </a:lnTo>
                    <a:lnTo>
                      <a:pt x="127" y="1336"/>
                    </a:lnTo>
                    <a:lnTo>
                      <a:pt x="148" y="1305"/>
                    </a:lnTo>
                    <a:lnTo>
                      <a:pt x="177" y="1276"/>
                    </a:lnTo>
                    <a:lnTo>
                      <a:pt x="207" y="1249"/>
                    </a:lnTo>
                    <a:lnTo>
                      <a:pt x="239" y="1222"/>
                    </a:lnTo>
                    <a:lnTo>
                      <a:pt x="275" y="1200"/>
                    </a:lnTo>
                    <a:lnTo>
                      <a:pt x="316" y="1180"/>
                    </a:lnTo>
                    <a:lnTo>
                      <a:pt x="358" y="1160"/>
                    </a:lnTo>
                    <a:lnTo>
                      <a:pt x="402" y="1144"/>
                    </a:lnTo>
                    <a:lnTo>
                      <a:pt x="450" y="1130"/>
                    </a:lnTo>
                    <a:lnTo>
                      <a:pt x="500" y="1119"/>
                    </a:lnTo>
                    <a:lnTo>
                      <a:pt x="550" y="1113"/>
                    </a:lnTo>
                    <a:lnTo>
                      <a:pt x="601" y="1108"/>
                    </a:lnTo>
                    <a:lnTo>
                      <a:pt x="609" y="1070"/>
                    </a:lnTo>
                    <a:lnTo>
                      <a:pt x="630" y="1016"/>
                    </a:lnTo>
                    <a:lnTo>
                      <a:pt x="657" y="965"/>
                    </a:lnTo>
                    <a:lnTo>
                      <a:pt x="689" y="914"/>
                    </a:lnTo>
                    <a:lnTo>
                      <a:pt x="728" y="867"/>
                    </a:lnTo>
                    <a:lnTo>
                      <a:pt x="772" y="824"/>
                    </a:lnTo>
                    <a:lnTo>
                      <a:pt x="823" y="782"/>
                    </a:lnTo>
                    <a:lnTo>
                      <a:pt x="876" y="744"/>
                    </a:lnTo>
                    <a:lnTo>
                      <a:pt x="938" y="708"/>
                    </a:lnTo>
                    <a:lnTo>
                      <a:pt x="1000" y="677"/>
                    </a:lnTo>
                    <a:lnTo>
                      <a:pt x="1068" y="648"/>
                    </a:lnTo>
                    <a:lnTo>
                      <a:pt x="1139" y="623"/>
                    </a:lnTo>
                    <a:lnTo>
                      <a:pt x="1213" y="603"/>
                    </a:lnTo>
                    <a:lnTo>
                      <a:pt x="1293" y="587"/>
                    </a:lnTo>
                    <a:lnTo>
                      <a:pt x="1373" y="574"/>
                    </a:lnTo>
                    <a:lnTo>
                      <a:pt x="1456" y="567"/>
                    </a:lnTo>
                    <a:lnTo>
                      <a:pt x="1539" y="565"/>
                    </a:lnTo>
                    <a:lnTo>
                      <a:pt x="1657" y="570"/>
                    </a:lnTo>
                    <a:lnTo>
                      <a:pt x="1660" y="563"/>
                    </a:lnTo>
                    <a:lnTo>
                      <a:pt x="1669" y="552"/>
                    </a:lnTo>
                    <a:lnTo>
                      <a:pt x="1675" y="538"/>
                    </a:lnTo>
                    <a:lnTo>
                      <a:pt x="1678" y="534"/>
                    </a:lnTo>
                    <a:lnTo>
                      <a:pt x="1714" y="482"/>
                    </a:lnTo>
                    <a:lnTo>
                      <a:pt x="1752" y="431"/>
                    </a:lnTo>
                    <a:lnTo>
                      <a:pt x="1793" y="384"/>
                    </a:lnTo>
                    <a:lnTo>
                      <a:pt x="1841" y="339"/>
                    </a:lnTo>
                    <a:lnTo>
                      <a:pt x="1894" y="297"/>
                    </a:lnTo>
                    <a:lnTo>
                      <a:pt x="1950" y="259"/>
                    </a:lnTo>
                    <a:lnTo>
                      <a:pt x="2009" y="223"/>
                    </a:lnTo>
                    <a:lnTo>
                      <a:pt x="2072" y="190"/>
                    </a:lnTo>
                    <a:lnTo>
                      <a:pt x="2137" y="161"/>
                    </a:lnTo>
                    <a:lnTo>
                      <a:pt x="2205" y="134"/>
                    </a:lnTo>
                    <a:lnTo>
                      <a:pt x="2273" y="111"/>
                    </a:lnTo>
                    <a:lnTo>
                      <a:pt x="2347" y="94"/>
                    </a:lnTo>
                    <a:lnTo>
                      <a:pt x="2421" y="80"/>
                    </a:lnTo>
                    <a:lnTo>
                      <a:pt x="2495" y="69"/>
                    </a:lnTo>
                    <a:lnTo>
                      <a:pt x="2575" y="62"/>
                    </a:lnTo>
                    <a:lnTo>
                      <a:pt x="2652" y="60"/>
                    </a:lnTo>
                    <a:lnTo>
                      <a:pt x="2708" y="62"/>
                    </a:lnTo>
                    <a:lnTo>
                      <a:pt x="2764" y="65"/>
                    </a:lnTo>
                    <a:lnTo>
                      <a:pt x="2818" y="69"/>
                    </a:lnTo>
                    <a:lnTo>
                      <a:pt x="2874" y="78"/>
                    </a:lnTo>
                    <a:lnTo>
                      <a:pt x="2927" y="87"/>
                    </a:lnTo>
                    <a:lnTo>
                      <a:pt x="2977" y="98"/>
                    </a:lnTo>
                    <a:lnTo>
                      <a:pt x="3031" y="114"/>
                    </a:lnTo>
                    <a:lnTo>
                      <a:pt x="3081" y="127"/>
                    </a:lnTo>
                    <a:lnTo>
                      <a:pt x="3128" y="145"/>
                    </a:lnTo>
                    <a:lnTo>
                      <a:pt x="3176" y="165"/>
                    </a:lnTo>
                    <a:lnTo>
                      <a:pt x="3223" y="185"/>
                    </a:lnTo>
                    <a:lnTo>
                      <a:pt x="3267" y="210"/>
                    </a:lnTo>
                    <a:lnTo>
                      <a:pt x="3312" y="234"/>
                    </a:lnTo>
                    <a:lnTo>
                      <a:pt x="3353" y="259"/>
                    </a:lnTo>
                    <a:lnTo>
                      <a:pt x="3395" y="288"/>
                    </a:lnTo>
                    <a:lnTo>
                      <a:pt x="3433" y="317"/>
                    </a:lnTo>
                    <a:lnTo>
                      <a:pt x="3395" y="281"/>
                    </a:lnTo>
                    <a:lnTo>
                      <a:pt x="3353" y="246"/>
                    </a:lnTo>
                    <a:lnTo>
                      <a:pt x="3309" y="214"/>
                    </a:lnTo>
                    <a:lnTo>
                      <a:pt x="3265" y="183"/>
                    </a:lnTo>
                    <a:lnTo>
                      <a:pt x="3214" y="156"/>
                    </a:lnTo>
                    <a:lnTo>
                      <a:pt x="3164" y="129"/>
                    </a:lnTo>
                    <a:lnTo>
                      <a:pt x="3114" y="105"/>
                    </a:lnTo>
                    <a:lnTo>
                      <a:pt x="3060" y="85"/>
                    </a:lnTo>
                    <a:lnTo>
                      <a:pt x="3004" y="65"/>
                    </a:lnTo>
                    <a:lnTo>
                      <a:pt x="2948" y="47"/>
                    </a:lnTo>
                    <a:lnTo>
                      <a:pt x="2889" y="33"/>
                    </a:lnTo>
                    <a:lnTo>
                      <a:pt x="2829" y="22"/>
                    </a:lnTo>
                    <a:lnTo>
                      <a:pt x="2770" y="11"/>
                    </a:lnTo>
                    <a:lnTo>
                      <a:pt x="2708" y="4"/>
                    </a:lnTo>
                    <a:lnTo>
                      <a:pt x="2646" y="2"/>
                    </a:lnTo>
                    <a:lnTo>
                      <a:pt x="2584" y="0"/>
                    </a:lnTo>
                    <a:lnTo>
                      <a:pt x="2507" y="2"/>
                    </a:lnTo>
                    <a:lnTo>
                      <a:pt x="2427" y="9"/>
                    </a:lnTo>
                    <a:lnTo>
                      <a:pt x="2353" y="20"/>
                    </a:lnTo>
                    <a:lnTo>
                      <a:pt x="2279" y="33"/>
                    </a:lnTo>
                    <a:lnTo>
                      <a:pt x="2205" y="51"/>
                    </a:lnTo>
                    <a:lnTo>
                      <a:pt x="2134" y="73"/>
                    </a:lnTo>
                    <a:lnTo>
                      <a:pt x="2069" y="100"/>
                    </a:lnTo>
                    <a:lnTo>
                      <a:pt x="2004" y="129"/>
                    </a:lnTo>
                    <a:lnTo>
                      <a:pt x="1938" y="161"/>
                    </a:lnTo>
                    <a:lnTo>
                      <a:pt x="1879" y="196"/>
                    </a:lnTo>
                    <a:lnTo>
                      <a:pt x="1826" y="237"/>
                    </a:lnTo>
                    <a:lnTo>
                      <a:pt x="1773" y="277"/>
                    </a:lnTo>
                    <a:lnTo>
                      <a:pt x="1725" y="324"/>
                    </a:lnTo>
                    <a:lnTo>
                      <a:pt x="1681" y="371"/>
                    </a:lnTo>
                    <a:lnTo>
                      <a:pt x="1642" y="420"/>
                    </a:lnTo>
                    <a:lnTo>
                      <a:pt x="1607" y="473"/>
                    </a:lnTo>
                    <a:lnTo>
                      <a:pt x="1604" y="478"/>
                    </a:lnTo>
                    <a:lnTo>
                      <a:pt x="1598" y="489"/>
                    </a:lnTo>
                    <a:lnTo>
                      <a:pt x="1592" y="503"/>
                    </a:lnTo>
                    <a:lnTo>
                      <a:pt x="1589" y="507"/>
                    </a:lnTo>
                    <a:lnTo>
                      <a:pt x="1471" y="503"/>
                    </a:lnTo>
                    <a:lnTo>
                      <a:pt x="1388" y="505"/>
                    </a:lnTo>
                    <a:lnTo>
                      <a:pt x="1305" y="511"/>
                    </a:lnTo>
                    <a:lnTo>
                      <a:pt x="1225" y="525"/>
                    </a:lnTo>
                    <a:lnTo>
                      <a:pt x="1145" y="541"/>
                    </a:lnTo>
                    <a:lnTo>
                      <a:pt x="1071" y="561"/>
                    </a:lnTo>
                    <a:lnTo>
                      <a:pt x="1000" y="585"/>
                    </a:lnTo>
                    <a:lnTo>
                      <a:pt x="932" y="614"/>
                    </a:lnTo>
                    <a:lnTo>
                      <a:pt x="870" y="646"/>
                    </a:lnTo>
                    <a:lnTo>
                      <a:pt x="808" y="681"/>
                    </a:lnTo>
                    <a:lnTo>
                      <a:pt x="754" y="719"/>
                    </a:lnTo>
                    <a:lnTo>
                      <a:pt x="704" y="762"/>
                    </a:lnTo>
                    <a:lnTo>
                      <a:pt x="660" y="804"/>
                    </a:lnTo>
                    <a:lnTo>
                      <a:pt x="621" y="851"/>
                    </a:lnTo>
                    <a:lnTo>
                      <a:pt x="589" y="903"/>
                    </a:lnTo>
                    <a:lnTo>
                      <a:pt x="562" y="954"/>
                    </a:lnTo>
                    <a:lnTo>
                      <a:pt x="541" y="1008"/>
                    </a:lnTo>
                    <a:lnTo>
                      <a:pt x="532" y="1046"/>
                    </a:lnTo>
                    <a:lnTo>
                      <a:pt x="482" y="1050"/>
                    </a:lnTo>
                    <a:lnTo>
                      <a:pt x="432" y="1057"/>
                    </a:lnTo>
                    <a:lnTo>
                      <a:pt x="382" y="1068"/>
                    </a:lnTo>
                    <a:lnTo>
                      <a:pt x="334" y="1081"/>
                    </a:lnTo>
                    <a:lnTo>
                      <a:pt x="290" y="1097"/>
                    </a:lnTo>
                    <a:lnTo>
                      <a:pt x="248" y="1117"/>
                    </a:lnTo>
                    <a:lnTo>
                      <a:pt x="207" y="1137"/>
                    </a:lnTo>
                    <a:lnTo>
                      <a:pt x="171" y="1160"/>
                    </a:lnTo>
                    <a:lnTo>
                      <a:pt x="136" y="1186"/>
                    </a:lnTo>
                    <a:lnTo>
                      <a:pt x="106" y="1213"/>
                    </a:lnTo>
                    <a:lnTo>
                      <a:pt x="80" y="1242"/>
                    </a:lnTo>
                    <a:lnTo>
                      <a:pt x="56" y="1273"/>
                    </a:lnTo>
                    <a:lnTo>
                      <a:pt x="35" y="1307"/>
                    </a:lnTo>
                    <a:lnTo>
                      <a:pt x="20" y="1341"/>
                    </a:lnTo>
                    <a:lnTo>
                      <a:pt x="9" y="1374"/>
                    </a:lnTo>
                    <a:lnTo>
                      <a:pt x="3" y="1410"/>
                    </a:lnTo>
                    <a:lnTo>
                      <a:pt x="0" y="1448"/>
                    </a:lnTo>
                    <a:lnTo>
                      <a:pt x="3" y="1486"/>
                    </a:lnTo>
                    <a:lnTo>
                      <a:pt x="9" y="1524"/>
                    </a:lnTo>
                    <a:lnTo>
                      <a:pt x="23" y="1560"/>
                    </a:lnTo>
                    <a:lnTo>
                      <a:pt x="41" y="1595"/>
                    </a:lnTo>
                    <a:lnTo>
                      <a:pt x="62" y="1631"/>
                    </a:lnTo>
                    <a:lnTo>
                      <a:pt x="88" y="1662"/>
                    </a:lnTo>
                    <a:lnTo>
                      <a:pt x="118" y="1694"/>
                    </a:lnTo>
                    <a:lnTo>
                      <a:pt x="154" y="1723"/>
                    </a:lnTo>
                    <a:lnTo>
                      <a:pt x="157" y="1725"/>
                    </a:lnTo>
                    <a:lnTo>
                      <a:pt x="157" y="1725"/>
                    </a:lnTo>
                    <a:lnTo>
                      <a:pt x="157" y="1725"/>
                    </a:lnTo>
                    <a:lnTo>
                      <a:pt x="157" y="1725"/>
                    </a:lnTo>
                    <a:lnTo>
                      <a:pt x="118" y="1676"/>
                    </a:lnTo>
                    <a:lnTo>
                      <a:pt x="91" y="1622"/>
                    </a:lnTo>
                    <a:lnTo>
                      <a:pt x="77" y="1566"/>
                    </a:lnTo>
                    <a:lnTo>
                      <a:pt x="71" y="1510"/>
                    </a:lnTo>
                    <a:close/>
                  </a:path>
                </a:pathLst>
              </a:custGeom>
              <a:solidFill>
                <a:schemeClr val="accent6">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pic>
          <p:nvPicPr>
            <p:cNvPr id="28" name="Picture 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379423" y="2758238"/>
              <a:ext cx="1169028" cy="429697"/>
            </a:xfrm>
            <a:prstGeom prst="rect">
              <a:avLst/>
            </a:prstGeom>
            <a:noFill/>
            <a:ln w="9525">
              <a:noFill/>
              <a:miter lim="800000"/>
              <a:headEnd/>
              <a:tailEnd/>
            </a:ln>
          </p:spPr>
        </p:pic>
        <p:pic>
          <p:nvPicPr>
            <p:cNvPr id="30" name="Picture 16" descr="Capgemini_cmyk"/>
            <p:cNvPicPr>
              <a:picLocks noChangeAspect="1" noChangeArrowheads="1"/>
            </p:cNvPicPr>
            <p:nvPr/>
          </p:nvPicPr>
          <p:blipFill>
            <a:blip r:embed="rId7" cstate="print"/>
            <a:srcRect/>
            <a:stretch>
              <a:fillRect/>
            </a:stretch>
          </p:blipFill>
          <p:spPr bwMode="gray">
            <a:xfrm>
              <a:off x="4492756" y="3530984"/>
              <a:ext cx="1291615" cy="299287"/>
            </a:xfrm>
            <a:prstGeom prst="rect">
              <a:avLst/>
            </a:prstGeom>
            <a:noFill/>
            <a:ln w="9525">
              <a:noFill/>
              <a:miter lim="800000"/>
              <a:headEnd/>
              <a:tailEnd/>
            </a:ln>
          </p:spPr>
        </p:pic>
      </p:grpSp>
      <p:pic>
        <p:nvPicPr>
          <p:cNvPr id="48" name="Picture 47" descr="Oracle_CMYK.jpg"/>
          <p:cNvPicPr>
            <a:picLocks noChangeAspect="1"/>
          </p:cNvPicPr>
          <p:nvPr/>
        </p:nvPicPr>
        <p:blipFill>
          <a:blip r:embed="rId8" cstate="print"/>
          <a:stretch>
            <a:fillRect/>
          </a:stretch>
        </p:blipFill>
        <p:spPr>
          <a:xfrm>
            <a:off x="6955229" y="3457874"/>
            <a:ext cx="1298514" cy="299869"/>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Oracle Awards &amp; Certifications</a:t>
            </a:r>
            <a:br>
              <a:rPr lang="en-GB" dirty="0" smtClean="0"/>
            </a:br>
            <a:r>
              <a:rPr lang="en-GB" dirty="0" smtClean="0"/>
              <a:t>Diamond Partner</a:t>
            </a:r>
            <a:endParaRPr lang="en-GB" dirty="0"/>
          </a:p>
        </p:txBody>
      </p:sp>
      <p:sp>
        <p:nvSpPr>
          <p:cNvPr id="46" name="Rounded Rectangle 45"/>
          <p:cNvSpPr/>
          <p:nvPr/>
        </p:nvSpPr>
        <p:spPr>
          <a:xfrm>
            <a:off x="530328" y="3988527"/>
            <a:ext cx="5045833" cy="2521268"/>
          </a:xfrm>
          <a:prstGeom prst="roundRect">
            <a:avLst>
              <a:gd name="adj" fmla="val 3295"/>
            </a:avLst>
          </a:prstGeom>
          <a:gradFill flip="none" rotWithShape="1">
            <a:gsLst>
              <a:gs pos="0">
                <a:schemeClr val="bg1"/>
              </a:gs>
              <a:gs pos="100000">
                <a:schemeClr val="bg2">
                  <a:lumMod val="20000"/>
                  <a:lumOff val="80000"/>
                </a:schemeClr>
              </a:gs>
            </a:gsLst>
            <a:lin ang="5400000" scaled="1"/>
            <a:tileRect/>
          </a:gradFill>
          <a:ln w="28575">
            <a:solidFill>
              <a:srgbClr val="AC2B3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68325" lvl="0" defTabSz="912813" eaLnBrk="0" hangingPunct="0">
              <a:spcAft>
                <a:spcPts val="600"/>
              </a:spcAft>
              <a:buClr>
                <a:srgbClr val="0098C7"/>
              </a:buClr>
            </a:pPr>
            <a:r>
              <a:rPr lang="en-US" sz="2000" dirty="0" smtClean="0">
                <a:solidFill>
                  <a:srgbClr val="AC2B37"/>
                </a:solidFill>
              </a:rPr>
              <a:t>Recent Awards and Recognition</a:t>
            </a:r>
          </a:p>
          <a:p>
            <a:pPr marL="342900" indent="-342900">
              <a:tabLst>
                <a:tab pos="457200" algn="l"/>
              </a:tabLst>
            </a:pPr>
            <a:r>
              <a:rPr lang="en-US" sz="1000" dirty="0" smtClean="0">
                <a:solidFill>
                  <a:schemeClr val="tx1"/>
                </a:solidFill>
                <a:ea typeface="Times New Roman"/>
              </a:rPr>
              <a:t>2014 – </a:t>
            </a:r>
            <a:r>
              <a:rPr lang="en-US" sz="1000" dirty="0" err="1" smtClean="0">
                <a:solidFill>
                  <a:schemeClr val="tx1"/>
                </a:solidFill>
                <a:ea typeface="Times New Roman"/>
              </a:rPr>
              <a:t>Nederlands</a:t>
            </a:r>
            <a:r>
              <a:rPr lang="en-US" sz="1000" dirty="0" smtClean="0">
                <a:solidFill>
                  <a:schemeClr val="tx1"/>
                </a:solidFill>
                <a:ea typeface="Times New Roman"/>
              </a:rPr>
              <a:t> B.V. - Specialized Partner of the Year for Applications</a:t>
            </a:r>
          </a:p>
          <a:p>
            <a:pPr marL="342900" indent="-342900">
              <a:tabLst>
                <a:tab pos="457200" algn="l"/>
              </a:tabLst>
            </a:pPr>
            <a:r>
              <a:rPr lang="en-US" sz="1000" dirty="0" smtClean="0">
                <a:solidFill>
                  <a:schemeClr val="tx1"/>
                </a:solidFill>
                <a:ea typeface="Times New Roman"/>
              </a:rPr>
              <a:t>2014 – Capgemini France - Specialized Partner of the Year in Business Analytics</a:t>
            </a:r>
          </a:p>
          <a:p>
            <a:pPr marL="342900" indent="-342900" defTabSz="957756">
              <a:tabLst>
                <a:tab pos="457200" algn="l"/>
              </a:tabLst>
            </a:pPr>
            <a:r>
              <a:rPr lang="en-US" sz="1000" dirty="0" smtClean="0">
                <a:solidFill>
                  <a:schemeClr val="tx1"/>
                </a:solidFill>
                <a:ea typeface="Times New Roman"/>
              </a:rPr>
              <a:t>2014 -Capgemini Spain – Oracle Excellence Award in BI and EPM</a:t>
            </a:r>
          </a:p>
          <a:p>
            <a:pPr marL="342900" indent="-342900" defTabSz="957756">
              <a:tabLst>
                <a:tab pos="457200" algn="l"/>
              </a:tabLst>
            </a:pPr>
            <a:r>
              <a:rPr lang="en-US" sz="1000" dirty="0" smtClean="0">
                <a:solidFill>
                  <a:schemeClr val="tx1"/>
                </a:solidFill>
                <a:ea typeface="Times New Roman"/>
              </a:rPr>
              <a:t>2014- Michelin Project – Digital Transformation Award by Oracle</a:t>
            </a:r>
          </a:p>
          <a:p>
            <a:pPr marL="342900" indent="-342900" defTabSz="957756">
              <a:tabLst>
                <a:tab pos="457200" algn="l"/>
              </a:tabLst>
            </a:pPr>
            <a:r>
              <a:rPr lang="en-US" sz="1000" dirty="0" smtClean="0">
                <a:solidFill>
                  <a:schemeClr val="tx1"/>
                </a:solidFill>
                <a:ea typeface="Times New Roman"/>
              </a:rPr>
              <a:t>2013-Capgemini UK – Specialized Partner of the Year </a:t>
            </a:r>
          </a:p>
          <a:p>
            <a:pPr marL="342900" indent="-342900" defTabSz="957756">
              <a:tabLst>
                <a:tab pos="457200" algn="l"/>
              </a:tabLst>
            </a:pPr>
            <a:r>
              <a:rPr lang="en-US" sz="1000" dirty="0" smtClean="0">
                <a:solidFill>
                  <a:schemeClr val="tx1"/>
                </a:solidFill>
                <a:ea typeface="Times New Roman"/>
              </a:rPr>
              <a:t> 	for Applications</a:t>
            </a:r>
          </a:p>
          <a:p>
            <a:pPr marL="342900" indent="-342900" defTabSz="957756">
              <a:tabLst>
                <a:tab pos="457200" algn="l"/>
              </a:tabLst>
            </a:pPr>
            <a:r>
              <a:rPr lang="en-US" sz="1000" dirty="0" smtClean="0">
                <a:solidFill>
                  <a:schemeClr val="tx1"/>
                </a:solidFill>
                <a:ea typeface="Times New Roman"/>
              </a:rPr>
              <a:t>2013 – Capgemini Spain – Partnering Excellence Award.</a:t>
            </a:r>
          </a:p>
          <a:p>
            <a:pPr marL="342900" indent="-342900" defTabSz="957756">
              <a:tabLst>
                <a:tab pos="457200" algn="l"/>
              </a:tabLst>
            </a:pPr>
            <a:r>
              <a:rPr lang="en-US" sz="1000" dirty="0" smtClean="0">
                <a:solidFill>
                  <a:schemeClr val="tx1"/>
                </a:solidFill>
                <a:ea typeface="Times New Roman"/>
              </a:rPr>
              <a:t>2012 Oracle Excellence Award: Specialized Partner of the Year: “Oracle on Oracle” - GLOBAL</a:t>
            </a:r>
            <a:endParaRPr lang="en-US" sz="1000" dirty="0" smtClean="0">
              <a:solidFill>
                <a:schemeClr val="tx1"/>
              </a:solidFill>
              <a:ea typeface="Calibri"/>
            </a:endParaRPr>
          </a:p>
          <a:p>
            <a:pPr marL="342900" indent="-342900" defTabSz="957756">
              <a:tabLst>
                <a:tab pos="457200" algn="l"/>
              </a:tabLst>
            </a:pPr>
            <a:r>
              <a:rPr lang="en-US" sz="1000" dirty="0" smtClean="0">
                <a:solidFill>
                  <a:schemeClr val="tx1"/>
                </a:solidFill>
                <a:ea typeface="Times New Roman"/>
              </a:rPr>
              <a:t>2012 Fusion Middleware partner of the year by Capgemini NL</a:t>
            </a:r>
            <a:endParaRPr lang="en-US" sz="1000" dirty="0" smtClean="0">
              <a:solidFill>
                <a:schemeClr val="tx1"/>
              </a:solidFill>
              <a:ea typeface="Calibri"/>
            </a:endParaRPr>
          </a:p>
          <a:p>
            <a:pPr marL="342900" indent="-342900" defTabSz="957756">
              <a:tabLst>
                <a:tab pos="457200" algn="l"/>
              </a:tabLst>
            </a:pPr>
            <a:r>
              <a:rPr lang="en-US" sz="1000" dirty="0" smtClean="0">
                <a:solidFill>
                  <a:schemeClr val="tx1"/>
                </a:solidFill>
                <a:ea typeface="Times New Roman"/>
              </a:rPr>
              <a:t>2012 Oracle Applications Partner of the year by Capgemini Norway</a:t>
            </a:r>
            <a:endParaRPr lang="en-US" sz="1000" dirty="0" smtClean="0">
              <a:solidFill>
                <a:schemeClr val="tx1"/>
              </a:solidFill>
              <a:ea typeface="Calibri"/>
            </a:endParaRPr>
          </a:p>
          <a:p>
            <a:pPr marL="342900" indent="-342900" defTabSz="957756">
              <a:tabLst>
                <a:tab pos="457200" algn="l"/>
              </a:tabLst>
            </a:pPr>
            <a:r>
              <a:rPr lang="en-US" sz="1000" dirty="0" smtClean="0">
                <a:solidFill>
                  <a:schemeClr val="tx1"/>
                </a:solidFill>
                <a:ea typeface="Times New Roman"/>
              </a:rPr>
              <a:t>2012 “Oracle on Oracle” award by Capgemini Spain (rolled up to global)</a:t>
            </a:r>
            <a:endParaRPr lang="en-US" sz="1000" dirty="0" smtClean="0">
              <a:solidFill>
                <a:schemeClr val="tx1"/>
              </a:solidFill>
              <a:ea typeface="Calibri"/>
            </a:endParaRPr>
          </a:p>
          <a:p>
            <a:pPr marL="342900" indent="-342900" defTabSz="957756">
              <a:tabLst>
                <a:tab pos="457200" algn="l"/>
              </a:tabLst>
            </a:pPr>
            <a:r>
              <a:rPr lang="en-US" sz="1000" dirty="0" smtClean="0">
                <a:solidFill>
                  <a:schemeClr val="tx1"/>
                </a:solidFill>
                <a:ea typeface="Times New Roman"/>
              </a:rPr>
              <a:t>2012 Oracle Applications Partner of the Year – Capgemini  Belgium</a:t>
            </a:r>
            <a:endParaRPr lang="en-US" sz="1000" dirty="0">
              <a:solidFill>
                <a:schemeClr val="tx1"/>
              </a:solidFill>
              <a:ea typeface="Calibri"/>
            </a:endParaRPr>
          </a:p>
        </p:txBody>
      </p:sp>
      <p:sp>
        <p:nvSpPr>
          <p:cNvPr id="68" name="Rounded Rectangle 67"/>
          <p:cNvSpPr/>
          <p:nvPr/>
        </p:nvSpPr>
        <p:spPr>
          <a:xfrm>
            <a:off x="556454" y="894984"/>
            <a:ext cx="5045833" cy="3036935"/>
          </a:xfrm>
          <a:prstGeom prst="roundRect">
            <a:avLst>
              <a:gd name="adj" fmla="val 4603"/>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68325" lvl="0" defTabSz="912813" eaLnBrk="0" hangingPunct="0">
              <a:spcAft>
                <a:spcPts val="600"/>
              </a:spcAft>
              <a:buClr>
                <a:srgbClr val="0098C7"/>
              </a:buClr>
            </a:pPr>
            <a:r>
              <a:rPr lang="en-US" sz="2000" dirty="0" smtClean="0">
                <a:solidFill>
                  <a:schemeClr val="accent2"/>
                </a:solidFill>
              </a:rPr>
              <a:t>Oracle Advanced Certifications</a:t>
            </a:r>
          </a:p>
          <a:p>
            <a:pPr marL="228600" lvl="0" indent="-228600" defTabSz="714375" eaLnBrk="0" hangingPunct="0">
              <a:spcBef>
                <a:spcPct val="20000"/>
              </a:spcBef>
              <a:buClr>
                <a:schemeClr val="accent1"/>
              </a:buClr>
              <a:buFont typeface="+mj-lt"/>
              <a:buAutoNum type="arabicPeriod"/>
              <a:defRPr/>
            </a:pPr>
            <a:endParaRPr lang="en-US" sz="1000" dirty="0" smtClean="0">
              <a:solidFill>
                <a:schemeClr val="tx1"/>
              </a:solidFill>
            </a:endParaRPr>
          </a:p>
          <a:p>
            <a:pPr marL="228600" lvl="0" indent="-228600" defTabSz="714375" eaLnBrk="0" hangingPunct="0">
              <a:spcBef>
                <a:spcPct val="20000"/>
              </a:spcBef>
              <a:buClr>
                <a:schemeClr val="accent1"/>
              </a:buClr>
              <a:buFont typeface="+mj-lt"/>
              <a:buAutoNum type="arabicPeriod"/>
              <a:defRPr/>
            </a:pPr>
            <a:r>
              <a:rPr lang="en-US" sz="1000" dirty="0" smtClean="0">
                <a:solidFill>
                  <a:schemeClr val="tx1"/>
                </a:solidFill>
              </a:rPr>
              <a:t>Oracle Fusion CRM</a:t>
            </a:r>
          </a:p>
          <a:p>
            <a:pPr marL="228600" lvl="0" indent="-228600" defTabSz="714375" eaLnBrk="0" hangingPunct="0">
              <a:spcBef>
                <a:spcPct val="20000"/>
              </a:spcBef>
              <a:buClr>
                <a:schemeClr val="accent1"/>
              </a:buClr>
              <a:buFont typeface="+mj-lt"/>
              <a:buAutoNum type="arabicPeriod"/>
              <a:defRPr/>
            </a:pPr>
            <a:r>
              <a:rPr lang="en-US" sz="1000" dirty="0" smtClean="0">
                <a:solidFill>
                  <a:schemeClr val="tx1"/>
                </a:solidFill>
              </a:rPr>
              <a:t>Oracle Fusion HCM</a:t>
            </a:r>
          </a:p>
          <a:p>
            <a:pPr marL="228600" lvl="0" indent="-228600" defTabSz="714375" eaLnBrk="0" hangingPunct="0">
              <a:spcBef>
                <a:spcPct val="20000"/>
              </a:spcBef>
              <a:buClr>
                <a:schemeClr val="accent1"/>
              </a:buClr>
              <a:buFont typeface="+mj-lt"/>
              <a:buAutoNum type="arabicPeriod"/>
              <a:defRPr/>
            </a:pPr>
            <a:r>
              <a:rPr lang="en-US" sz="1000" dirty="0" smtClean="0">
                <a:solidFill>
                  <a:schemeClr val="tx1"/>
                </a:solidFill>
              </a:rPr>
              <a:t>Oracle Business Intelligence Foundation</a:t>
            </a:r>
          </a:p>
          <a:p>
            <a:pPr marL="228600" lvl="0" indent="-228600" defTabSz="714375" eaLnBrk="0" hangingPunct="0">
              <a:spcBef>
                <a:spcPct val="20000"/>
              </a:spcBef>
              <a:buClr>
                <a:schemeClr val="accent1"/>
              </a:buClr>
              <a:buFont typeface="+mj-lt"/>
              <a:buAutoNum type="arabicPeriod"/>
              <a:defRPr/>
            </a:pPr>
            <a:r>
              <a:rPr lang="en-US" sz="1000" dirty="0" smtClean="0">
                <a:solidFill>
                  <a:schemeClr val="tx1"/>
                </a:solidFill>
              </a:rPr>
              <a:t>Oracle Business Intelligence Application</a:t>
            </a:r>
          </a:p>
          <a:p>
            <a:pPr marL="228600" lvl="0" indent="-228600" defTabSz="714375" eaLnBrk="0" hangingPunct="0">
              <a:spcBef>
                <a:spcPct val="20000"/>
              </a:spcBef>
              <a:buClr>
                <a:schemeClr val="accent1"/>
              </a:buClr>
              <a:buFont typeface="+mj-lt"/>
              <a:buAutoNum type="arabicPeriod"/>
              <a:defRPr/>
            </a:pPr>
            <a:r>
              <a:rPr lang="en-US" sz="1000" dirty="0" smtClean="0">
                <a:solidFill>
                  <a:schemeClr val="tx1"/>
                </a:solidFill>
              </a:rPr>
              <a:t>Oracle Database</a:t>
            </a:r>
          </a:p>
          <a:p>
            <a:pPr marL="228600" lvl="0" indent="-228600" defTabSz="714375" eaLnBrk="0" hangingPunct="0">
              <a:spcBef>
                <a:spcPct val="20000"/>
              </a:spcBef>
              <a:buClr>
                <a:schemeClr val="accent1"/>
              </a:buClr>
              <a:buFont typeface="+mj-lt"/>
              <a:buAutoNum type="arabicPeriod"/>
              <a:defRPr/>
            </a:pPr>
            <a:r>
              <a:rPr lang="en-US" sz="1000" dirty="0" smtClean="0">
                <a:solidFill>
                  <a:schemeClr val="tx1"/>
                </a:solidFill>
              </a:rPr>
              <a:t>Oracle E-Business Suite Financial Management</a:t>
            </a:r>
          </a:p>
          <a:p>
            <a:pPr marL="228600" lvl="0" indent="-228600" defTabSz="714375" eaLnBrk="0" hangingPunct="0">
              <a:spcBef>
                <a:spcPct val="20000"/>
              </a:spcBef>
              <a:buClr>
                <a:schemeClr val="accent1"/>
              </a:buClr>
              <a:buFont typeface="+mj-lt"/>
              <a:buAutoNum type="arabicPeriod"/>
              <a:defRPr/>
            </a:pPr>
            <a:r>
              <a:rPr lang="en-US" sz="1000" dirty="0" smtClean="0">
                <a:solidFill>
                  <a:schemeClr val="tx1"/>
                </a:solidFill>
              </a:rPr>
              <a:t>Oracle E-Business Suites SCM  R12</a:t>
            </a:r>
          </a:p>
          <a:p>
            <a:pPr marL="228600" lvl="0" indent="-228600" defTabSz="714375" eaLnBrk="0" hangingPunct="0">
              <a:spcBef>
                <a:spcPct val="20000"/>
              </a:spcBef>
              <a:buClr>
                <a:schemeClr val="accent1"/>
              </a:buClr>
              <a:buFont typeface="+mj-lt"/>
              <a:buAutoNum type="arabicPeriod"/>
              <a:defRPr/>
            </a:pPr>
            <a:r>
              <a:rPr lang="en-US" sz="1000" dirty="0" smtClean="0">
                <a:solidFill>
                  <a:schemeClr val="tx1"/>
                </a:solidFill>
              </a:rPr>
              <a:t>Oracle Service Oriented Architecture 11g</a:t>
            </a:r>
          </a:p>
          <a:p>
            <a:pPr marL="228600" lvl="0" indent="-228600" defTabSz="714375" eaLnBrk="0" hangingPunct="0">
              <a:spcBef>
                <a:spcPct val="20000"/>
              </a:spcBef>
              <a:buClr>
                <a:schemeClr val="accent1"/>
              </a:buClr>
              <a:buFont typeface="+mj-lt"/>
              <a:buAutoNum type="arabicPeriod"/>
              <a:defRPr/>
            </a:pPr>
            <a:r>
              <a:rPr lang="en-US" sz="1000" dirty="0" smtClean="0">
                <a:solidFill>
                  <a:schemeClr val="tx1"/>
                </a:solidFill>
              </a:rPr>
              <a:t>People Soft Human Capital Management</a:t>
            </a:r>
          </a:p>
          <a:p>
            <a:pPr marL="228600" lvl="0" indent="-228600" defTabSz="714375" eaLnBrk="0" hangingPunct="0">
              <a:spcBef>
                <a:spcPct val="20000"/>
              </a:spcBef>
              <a:buClr>
                <a:schemeClr val="accent1"/>
              </a:buClr>
              <a:buFont typeface="+mj-lt"/>
              <a:buAutoNum type="arabicPeriod"/>
              <a:defRPr/>
            </a:pPr>
            <a:r>
              <a:rPr lang="en-US" sz="1000" dirty="0" smtClean="0">
                <a:solidFill>
                  <a:schemeClr val="tx1"/>
                </a:solidFill>
              </a:rPr>
              <a:t>People Soft People Tools</a:t>
            </a:r>
          </a:p>
          <a:p>
            <a:pPr marL="228600" lvl="0" indent="-228600" defTabSz="714375" eaLnBrk="0" hangingPunct="0">
              <a:spcBef>
                <a:spcPct val="20000"/>
              </a:spcBef>
              <a:buClr>
                <a:schemeClr val="accent1"/>
              </a:buClr>
              <a:buFont typeface="+mj-lt"/>
              <a:buAutoNum type="arabicPeriod"/>
              <a:defRPr/>
            </a:pPr>
            <a:r>
              <a:rPr lang="en-US" sz="1000" dirty="0" smtClean="0">
                <a:solidFill>
                  <a:schemeClr val="tx1"/>
                </a:solidFill>
              </a:rPr>
              <a:t>Siebel CRM</a:t>
            </a:r>
          </a:p>
          <a:p>
            <a:pPr marL="228600" lvl="0" indent="-228600" defTabSz="714375" eaLnBrk="0" hangingPunct="0">
              <a:spcBef>
                <a:spcPct val="20000"/>
              </a:spcBef>
              <a:buClr>
                <a:schemeClr val="accent1"/>
              </a:buClr>
              <a:buFont typeface="+mj-lt"/>
              <a:buAutoNum type="arabicPeriod"/>
              <a:defRPr/>
            </a:pPr>
            <a:r>
              <a:rPr lang="en-US" sz="1000" dirty="0" smtClean="0">
                <a:solidFill>
                  <a:schemeClr val="tx1"/>
                </a:solidFill>
              </a:rPr>
              <a:t>Oracle Solaris 10</a:t>
            </a:r>
          </a:p>
          <a:p>
            <a:pPr marL="228600" lvl="0" indent="-228600" defTabSz="714375" eaLnBrk="0" hangingPunct="0">
              <a:spcBef>
                <a:spcPct val="20000"/>
              </a:spcBef>
              <a:buClr>
                <a:schemeClr val="accent1"/>
              </a:buClr>
              <a:buFont typeface="+mj-lt"/>
              <a:buAutoNum type="arabicPeriod"/>
              <a:defRPr/>
            </a:pPr>
            <a:r>
              <a:rPr lang="en-US" sz="1000" dirty="0" smtClean="0">
                <a:solidFill>
                  <a:schemeClr val="tx1"/>
                </a:solidFill>
              </a:rPr>
              <a:t>Java Standard Edition 5/6</a:t>
            </a:r>
            <a:endParaRPr lang="en-US" sz="1000" dirty="0">
              <a:solidFill>
                <a:schemeClr val="tx1"/>
              </a:solidFill>
            </a:endParaRPr>
          </a:p>
        </p:txBody>
      </p:sp>
      <p:sp>
        <p:nvSpPr>
          <p:cNvPr id="76" name="Rounded Rectangle 75"/>
          <p:cNvSpPr/>
          <p:nvPr/>
        </p:nvSpPr>
        <p:spPr>
          <a:xfrm>
            <a:off x="5681868" y="1012550"/>
            <a:ext cx="3185060" cy="5264427"/>
          </a:xfrm>
          <a:prstGeom prst="roundRect">
            <a:avLst>
              <a:gd name="adj" fmla="val 2161"/>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92150" lvl="0" defTabSz="912813" eaLnBrk="0" hangingPunct="0">
              <a:spcAft>
                <a:spcPts val="600"/>
              </a:spcAft>
              <a:buClr>
                <a:srgbClr val="0098C7"/>
              </a:buClr>
            </a:pPr>
            <a:r>
              <a:rPr lang="en-US" sz="2000" dirty="0" smtClean="0">
                <a:solidFill>
                  <a:schemeClr val="accent3"/>
                </a:solidFill>
              </a:rPr>
              <a:t>Oracle Basic</a:t>
            </a:r>
            <a:br>
              <a:rPr lang="en-US" sz="2000" dirty="0" smtClean="0">
                <a:solidFill>
                  <a:schemeClr val="accent3"/>
                </a:solidFill>
              </a:rPr>
            </a:br>
            <a:r>
              <a:rPr lang="en-US" sz="2000" dirty="0" smtClean="0">
                <a:solidFill>
                  <a:schemeClr val="accent3"/>
                </a:solidFill>
              </a:rPr>
              <a:t>Certifications</a:t>
            </a:r>
          </a:p>
          <a:p>
            <a:pPr marL="228600" lvl="0" indent="-228600" defTabSz="714375" eaLnBrk="0" hangingPunct="0">
              <a:spcBef>
                <a:spcPct val="20000"/>
              </a:spcBef>
              <a:buClr>
                <a:schemeClr val="accent1"/>
              </a:buClr>
              <a:buFont typeface="+mj-lt"/>
              <a:buAutoNum type="arabicPeriod"/>
              <a:defRPr/>
            </a:pPr>
            <a:r>
              <a:rPr lang="en-US" sz="1100" dirty="0" smtClean="0">
                <a:solidFill>
                  <a:schemeClr val="tx1"/>
                </a:solidFill>
              </a:rPr>
              <a:t>Oracle UBPM</a:t>
            </a:r>
          </a:p>
          <a:p>
            <a:pPr marL="228600" lvl="0" indent="-228600" defTabSz="714375" eaLnBrk="0" hangingPunct="0">
              <a:spcBef>
                <a:spcPct val="20000"/>
              </a:spcBef>
              <a:buClr>
                <a:schemeClr val="accent1"/>
              </a:buClr>
              <a:buFont typeface="+mj-lt"/>
              <a:buAutoNum type="arabicPeriod"/>
              <a:defRPr/>
            </a:pPr>
            <a:r>
              <a:rPr lang="en-US" sz="1100" dirty="0" smtClean="0">
                <a:solidFill>
                  <a:schemeClr val="tx1"/>
                </a:solidFill>
              </a:rPr>
              <a:t>Oracle </a:t>
            </a:r>
            <a:r>
              <a:rPr lang="en-US" sz="1100" dirty="0" err="1" smtClean="0">
                <a:solidFill>
                  <a:schemeClr val="tx1"/>
                </a:solidFill>
              </a:rPr>
              <a:t>Exadata</a:t>
            </a:r>
            <a:endParaRPr lang="en-US" sz="1100" dirty="0" smtClean="0">
              <a:solidFill>
                <a:schemeClr val="tx1"/>
              </a:solidFill>
            </a:endParaRPr>
          </a:p>
          <a:p>
            <a:pPr marL="228600" lvl="0" indent="-228600" defTabSz="714375" eaLnBrk="0" hangingPunct="0">
              <a:spcBef>
                <a:spcPct val="20000"/>
              </a:spcBef>
              <a:buClr>
                <a:schemeClr val="accent1"/>
              </a:buClr>
              <a:buFont typeface="+mj-lt"/>
              <a:buAutoNum type="arabicPeriod"/>
              <a:defRPr/>
            </a:pPr>
            <a:r>
              <a:rPr lang="en-US" sz="1100" dirty="0" smtClean="0">
                <a:solidFill>
                  <a:schemeClr val="tx1"/>
                </a:solidFill>
              </a:rPr>
              <a:t>Oracle Application Grid</a:t>
            </a:r>
          </a:p>
          <a:p>
            <a:pPr marL="228600" lvl="0" indent="-228600" defTabSz="714375" eaLnBrk="0" hangingPunct="0">
              <a:spcBef>
                <a:spcPct val="20000"/>
              </a:spcBef>
              <a:buClr>
                <a:schemeClr val="accent1"/>
              </a:buClr>
              <a:buFont typeface="+mj-lt"/>
              <a:buAutoNum type="arabicPeriod"/>
              <a:defRPr/>
            </a:pPr>
            <a:r>
              <a:rPr lang="en-US" sz="1100" dirty="0" smtClean="0">
                <a:solidFill>
                  <a:schemeClr val="tx1"/>
                </a:solidFill>
              </a:rPr>
              <a:t>Oracle </a:t>
            </a:r>
            <a:r>
              <a:rPr lang="en-US" sz="1100" dirty="0" err="1" smtClean="0">
                <a:solidFill>
                  <a:schemeClr val="tx1"/>
                </a:solidFill>
              </a:rPr>
              <a:t>Documaker</a:t>
            </a:r>
            <a:r>
              <a:rPr lang="en-US" sz="1100" dirty="0" smtClean="0">
                <a:solidFill>
                  <a:schemeClr val="tx1"/>
                </a:solidFill>
              </a:rPr>
              <a:t> 12</a:t>
            </a:r>
          </a:p>
          <a:p>
            <a:pPr marL="228600" lvl="0" indent="-228600" defTabSz="714375" eaLnBrk="0" hangingPunct="0">
              <a:spcBef>
                <a:spcPct val="20000"/>
              </a:spcBef>
              <a:buClr>
                <a:schemeClr val="accent1"/>
              </a:buClr>
              <a:buFont typeface="+mj-lt"/>
              <a:buAutoNum type="arabicPeriod"/>
              <a:defRPr/>
            </a:pPr>
            <a:r>
              <a:rPr lang="en-US" sz="1100" dirty="0" smtClean="0">
                <a:solidFill>
                  <a:schemeClr val="tx1"/>
                </a:solidFill>
              </a:rPr>
              <a:t>Oracle Real Application Clusters</a:t>
            </a:r>
          </a:p>
          <a:p>
            <a:pPr marL="228600" lvl="0" indent="-228600" defTabSz="714375" eaLnBrk="0" hangingPunct="0">
              <a:spcBef>
                <a:spcPct val="20000"/>
              </a:spcBef>
              <a:buClr>
                <a:schemeClr val="accent1"/>
              </a:buClr>
              <a:buFont typeface="+mj-lt"/>
              <a:buAutoNum type="arabicPeriod"/>
              <a:defRPr/>
            </a:pPr>
            <a:r>
              <a:rPr lang="en-US" sz="1100" dirty="0" smtClean="0">
                <a:solidFill>
                  <a:schemeClr val="tx1"/>
                </a:solidFill>
              </a:rPr>
              <a:t>PeopleSoft </a:t>
            </a:r>
            <a:r>
              <a:rPr lang="en-US" sz="1100" dirty="0" err="1" smtClean="0">
                <a:solidFill>
                  <a:schemeClr val="tx1"/>
                </a:solidFill>
              </a:rPr>
              <a:t>PeopleTools</a:t>
            </a:r>
            <a:endParaRPr lang="en-US" sz="1100" dirty="0" smtClean="0">
              <a:solidFill>
                <a:schemeClr val="tx1"/>
              </a:solidFill>
            </a:endParaRPr>
          </a:p>
          <a:p>
            <a:pPr marL="228600" lvl="0" indent="-228600" defTabSz="714375" eaLnBrk="0" hangingPunct="0">
              <a:spcBef>
                <a:spcPct val="20000"/>
              </a:spcBef>
              <a:buClr>
                <a:schemeClr val="accent1"/>
              </a:buClr>
              <a:buFont typeface="+mj-lt"/>
              <a:buAutoNum type="arabicPeriod"/>
              <a:defRPr/>
            </a:pPr>
            <a:r>
              <a:rPr lang="en-US" sz="1100" dirty="0" smtClean="0">
                <a:solidFill>
                  <a:schemeClr val="tx1"/>
                </a:solidFill>
              </a:rPr>
              <a:t>Oracle CRM </a:t>
            </a:r>
            <a:r>
              <a:rPr lang="en-US" sz="1100" dirty="0" err="1" smtClean="0">
                <a:solidFill>
                  <a:schemeClr val="tx1"/>
                </a:solidFill>
              </a:rPr>
              <a:t>OnDemand</a:t>
            </a:r>
            <a:endParaRPr lang="en-US" sz="1100" dirty="0" smtClean="0">
              <a:solidFill>
                <a:schemeClr val="tx1"/>
              </a:solidFill>
            </a:endParaRPr>
          </a:p>
          <a:p>
            <a:pPr marL="228600" lvl="0" indent="-228600" defTabSz="714375" eaLnBrk="0" hangingPunct="0">
              <a:spcBef>
                <a:spcPct val="20000"/>
              </a:spcBef>
              <a:buClr>
                <a:schemeClr val="accent1"/>
              </a:buClr>
              <a:buFont typeface="+mj-lt"/>
              <a:buAutoNum type="arabicPeriod"/>
              <a:defRPr/>
            </a:pPr>
            <a:r>
              <a:rPr lang="en-US" sz="1100" dirty="0" smtClean="0">
                <a:solidFill>
                  <a:schemeClr val="tx1"/>
                </a:solidFill>
              </a:rPr>
              <a:t>Oracle Data Warehousing</a:t>
            </a:r>
          </a:p>
          <a:p>
            <a:pPr marL="228600" lvl="0" indent="-228600" defTabSz="714375" eaLnBrk="0" hangingPunct="0">
              <a:spcBef>
                <a:spcPct val="20000"/>
              </a:spcBef>
              <a:buClr>
                <a:schemeClr val="accent1"/>
              </a:buClr>
              <a:buFont typeface="+mj-lt"/>
              <a:buAutoNum type="arabicPeriod"/>
              <a:defRPr/>
            </a:pPr>
            <a:r>
              <a:rPr lang="en-US" sz="1100" dirty="0" smtClean="0">
                <a:solidFill>
                  <a:schemeClr val="tx1"/>
                </a:solidFill>
              </a:rPr>
              <a:t>JD Edwards </a:t>
            </a:r>
            <a:r>
              <a:rPr lang="en-US" sz="1100" dirty="0" err="1" smtClean="0">
                <a:solidFill>
                  <a:schemeClr val="tx1"/>
                </a:solidFill>
              </a:rPr>
              <a:t>EnterpriseOne</a:t>
            </a:r>
            <a:r>
              <a:rPr lang="en-US" sz="1100" dirty="0" smtClean="0">
                <a:solidFill>
                  <a:schemeClr val="tx1"/>
                </a:solidFill>
              </a:rPr>
              <a:t> CNC</a:t>
            </a:r>
          </a:p>
          <a:p>
            <a:pPr marL="228600" lvl="0" indent="-228600" defTabSz="714375" eaLnBrk="0" hangingPunct="0">
              <a:spcBef>
                <a:spcPct val="20000"/>
              </a:spcBef>
              <a:buClr>
                <a:schemeClr val="accent1"/>
              </a:buClr>
              <a:buFont typeface="+mj-lt"/>
              <a:buAutoNum type="arabicPeriod"/>
              <a:defRPr/>
            </a:pPr>
            <a:r>
              <a:rPr lang="en-US" sz="1100" dirty="0" smtClean="0">
                <a:solidFill>
                  <a:schemeClr val="tx1"/>
                </a:solidFill>
              </a:rPr>
              <a:t>Oracle E-Business Suite Supply Chain Management</a:t>
            </a:r>
          </a:p>
          <a:p>
            <a:pPr marL="228600" lvl="0" indent="-228600" defTabSz="714375" eaLnBrk="0" hangingPunct="0">
              <a:spcBef>
                <a:spcPct val="20000"/>
              </a:spcBef>
              <a:buClr>
                <a:schemeClr val="accent1"/>
              </a:buClr>
              <a:buFont typeface="+mj-lt"/>
              <a:buAutoNum type="arabicPeriod"/>
              <a:defRPr/>
            </a:pPr>
            <a:r>
              <a:rPr lang="en-US" sz="1100" dirty="0" smtClean="0">
                <a:solidFill>
                  <a:schemeClr val="tx1"/>
                </a:solidFill>
              </a:rPr>
              <a:t>Aerospace and Defense</a:t>
            </a:r>
          </a:p>
          <a:p>
            <a:pPr marL="228600" lvl="0" indent="-228600" defTabSz="714375" eaLnBrk="0" hangingPunct="0">
              <a:spcBef>
                <a:spcPct val="20000"/>
              </a:spcBef>
              <a:buClr>
                <a:schemeClr val="accent1"/>
              </a:buClr>
              <a:buFont typeface="+mj-lt"/>
              <a:buAutoNum type="arabicPeriod"/>
              <a:defRPr/>
            </a:pPr>
            <a:r>
              <a:rPr lang="en-US" sz="1100" dirty="0" smtClean="0">
                <a:solidFill>
                  <a:schemeClr val="tx1"/>
                </a:solidFill>
              </a:rPr>
              <a:t>Consumer Goods</a:t>
            </a:r>
          </a:p>
          <a:p>
            <a:pPr marL="228600" lvl="0" indent="-228600" defTabSz="714375" eaLnBrk="0" hangingPunct="0">
              <a:spcBef>
                <a:spcPct val="20000"/>
              </a:spcBef>
              <a:buClr>
                <a:schemeClr val="accent1"/>
              </a:buClr>
              <a:buFont typeface="+mj-lt"/>
              <a:buAutoNum type="arabicPeriod"/>
              <a:defRPr/>
            </a:pPr>
            <a:r>
              <a:rPr lang="en-US" sz="1100" dirty="0" smtClean="0">
                <a:solidFill>
                  <a:schemeClr val="tx1"/>
                </a:solidFill>
              </a:rPr>
              <a:t>Education and Research</a:t>
            </a:r>
          </a:p>
          <a:p>
            <a:pPr marL="228600" lvl="0" indent="-228600" defTabSz="714375" eaLnBrk="0" hangingPunct="0">
              <a:spcBef>
                <a:spcPct val="20000"/>
              </a:spcBef>
              <a:buClr>
                <a:schemeClr val="accent1"/>
              </a:buClr>
              <a:buFont typeface="+mj-lt"/>
              <a:buAutoNum type="arabicPeriod"/>
              <a:defRPr/>
            </a:pPr>
            <a:r>
              <a:rPr lang="en-US" sz="1100" dirty="0" smtClean="0">
                <a:solidFill>
                  <a:schemeClr val="tx1"/>
                </a:solidFill>
              </a:rPr>
              <a:t>Natural Resources</a:t>
            </a:r>
          </a:p>
          <a:p>
            <a:pPr marL="228600" lvl="0" indent="-228600" defTabSz="714375" eaLnBrk="0" hangingPunct="0">
              <a:spcBef>
                <a:spcPct val="20000"/>
              </a:spcBef>
              <a:buClr>
                <a:schemeClr val="accent1"/>
              </a:buClr>
              <a:buFont typeface="+mj-lt"/>
              <a:buAutoNum type="arabicPeriod"/>
              <a:defRPr/>
            </a:pPr>
            <a:r>
              <a:rPr lang="en-US" sz="1100" dirty="0" smtClean="0">
                <a:solidFill>
                  <a:schemeClr val="tx1"/>
                </a:solidFill>
              </a:rPr>
              <a:t>Wholesale Distribution</a:t>
            </a:r>
          </a:p>
          <a:p>
            <a:pPr marL="228600" lvl="0" indent="-228600" defTabSz="714375" eaLnBrk="0" hangingPunct="0">
              <a:spcBef>
                <a:spcPct val="20000"/>
              </a:spcBef>
              <a:buClr>
                <a:schemeClr val="accent1"/>
              </a:buClr>
              <a:buFont typeface="+mj-lt"/>
              <a:buAutoNum type="arabicPeriod"/>
              <a:defRPr/>
            </a:pPr>
            <a:r>
              <a:rPr lang="en-US" sz="1100" dirty="0" smtClean="0">
                <a:solidFill>
                  <a:schemeClr val="tx1"/>
                </a:solidFill>
              </a:rPr>
              <a:t>Professional Services</a:t>
            </a:r>
          </a:p>
          <a:p>
            <a:pPr marL="228600" lvl="0" indent="-228600" defTabSz="714375" eaLnBrk="0" hangingPunct="0">
              <a:spcBef>
                <a:spcPct val="20000"/>
              </a:spcBef>
              <a:buClr>
                <a:schemeClr val="accent1"/>
              </a:buClr>
              <a:buFont typeface="+mj-lt"/>
              <a:buAutoNum type="arabicPeriod"/>
              <a:defRPr/>
            </a:pPr>
            <a:r>
              <a:rPr lang="en-US" sz="1100" dirty="0" smtClean="0">
                <a:solidFill>
                  <a:schemeClr val="tx1"/>
                </a:solidFill>
              </a:rPr>
              <a:t>Public Sector</a:t>
            </a:r>
          </a:p>
          <a:p>
            <a:pPr marL="228600" lvl="0" indent="-228600" defTabSz="714375" eaLnBrk="0" hangingPunct="0">
              <a:spcBef>
                <a:spcPct val="20000"/>
              </a:spcBef>
              <a:buClr>
                <a:schemeClr val="accent1"/>
              </a:buClr>
              <a:buFont typeface="+mj-lt"/>
              <a:buAutoNum type="arabicPeriod"/>
              <a:defRPr/>
            </a:pPr>
            <a:r>
              <a:rPr lang="en-US" sz="1100" dirty="0" smtClean="0">
                <a:solidFill>
                  <a:schemeClr val="tx1"/>
                </a:solidFill>
              </a:rPr>
              <a:t>Oil and Gas</a:t>
            </a:r>
          </a:p>
          <a:p>
            <a:pPr marL="228600" lvl="0" indent="-228600" defTabSz="714375" eaLnBrk="0" hangingPunct="0">
              <a:spcBef>
                <a:spcPct val="20000"/>
              </a:spcBef>
              <a:buClr>
                <a:schemeClr val="accent1"/>
              </a:buClr>
              <a:buFont typeface="+mj-lt"/>
              <a:buAutoNum type="arabicPeriod"/>
              <a:defRPr/>
            </a:pPr>
            <a:r>
              <a:rPr lang="en-US" sz="1100" dirty="0" smtClean="0">
                <a:solidFill>
                  <a:schemeClr val="tx1"/>
                </a:solidFill>
              </a:rPr>
              <a:t>Wholesale Distribution</a:t>
            </a:r>
          </a:p>
          <a:p>
            <a:pPr marL="228600" lvl="0" indent="-228600" defTabSz="714375" eaLnBrk="0" hangingPunct="0">
              <a:spcBef>
                <a:spcPct val="20000"/>
              </a:spcBef>
              <a:buClr>
                <a:schemeClr val="accent1"/>
              </a:buClr>
              <a:buFont typeface="+mj-lt"/>
              <a:buAutoNum type="arabicPeriod"/>
              <a:defRPr/>
            </a:pPr>
            <a:r>
              <a:rPr lang="en-US" sz="1100" dirty="0" smtClean="0">
                <a:solidFill>
                  <a:schemeClr val="tx1"/>
                </a:solidFill>
              </a:rPr>
              <a:t>Healthcare</a:t>
            </a:r>
          </a:p>
        </p:txBody>
      </p:sp>
      <p:pic>
        <p:nvPicPr>
          <p:cNvPr id="45" name="Picture 44" descr="O_DiamondPartner_CMYK.jpg"/>
          <p:cNvPicPr>
            <a:picLocks noChangeAspect="1"/>
          </p:cNvPicPr>
          <p:nvPr/>
        </p:nvPicPr>
        <p:blipFill>
          <a:blip r:embed="rId3" cstate="print"/>
          <a:srcRect t="14605" b="19439"/>
          <a:stretch>
            <a:fillRect/>
          </a:stretch>
        </p:blipFill>
        <p:spPr>
          <a:xfrm>
            <a:off x="6674130" y="249000"/>
            <a:ext cx="2395728" cy="347784"/>
          </a:xfrm>
          <a:prstGeom prst="rect">
            <a:avLst/>
          </a:prstGeom>
        </p:spPr>
      </p:pic>
      <p:grpSp>
        <p:nvGrpSpPr>
          <p:cNvPr id="26" name="Groupe 35"/>
          <p:cNvGrpSpPr>
            <a:grpSpLocks noChangeAspect="1"/>
          </p:cNvGrpSpPr>
          <p:nvPr/>
        </p:nvGrpSpPr>
        <p:grpSpPr>
          <a:xfrm>
            <a:off x="5969726" y="1108359"/>
            <a:ext cx="364434" cy="561860"/>
            <a:chOff x="3453122" y="2307298"/>
            <a:chExt cx="203200" cy="303213"/>
          </a:xfrm>
        </p:grpSpPr>
        <p:sp>
          <p:nvSpPr>
            <p:cNvPr id="27" name="Freeform 875"/>
            <p:cNvSpPr>
              <a:spLocks/>
            </p:cNvSpPr>
            <p:nvPr/>
          </p:nvSpPr>
          <p:spPr bwMode="auto">
            <a:xfrm>
              <a:off x="3453122" y="2307298"/>
              <a:ext cx="134938" cy="150813"/>
            </a:xfrm>
            <a:custGeom>
              <a:avLst/>
              <a:gdLst/>
              <a:ahLst/>
              <a:cxnLst>
                <a:cxn ang="0">
                  <a:pos x="48" y="0"/>
                </a:cxn>
                <a:cxn ang="0">
                  <a:pos x="85" y="95"/>
                </a:cxn>
                <a:cxn ang="0">
                  <a:pos x="37" y="94"/>
                </a:cxn>
                <a:cxn ang="0">
                  <a:pos x="0" y="0"/>
                </a:cxn>
              </a:cxnLst>
              <a:rect l="0" t="0" r="r" b="b"/>
              <a:pathLst>
                <a:path w="85" h="95">
                  <a:moveTo>
                    <a:pt x="48" y="0"/>
                  </a:moveTo>
                  <a:lnTo>
                    <a:pt x="85" y="95"/>
                  </a:lnTo>
                  <a:lnTo>
                    <a:pt x="37" y="94"/>
                  </a:lnTo>
                  <a:lnTo>
                    <a:pt x="0" y="0"/>
                  </a:lnTo>
                </a:path>
              </a:pathLst>
            </a:custGeom>
            <a:noFill/>
            <a:ln w="28575"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28" name="Freeform 876"/>
            <p:cNvSpPr>
              <a:spLocks/>
            </p:cNvSpPr>
            <p:nvPr/>
          </p:nvSpPr>
          <p:spPr bwMode="auto">
            <a:xfrm>
              <a:off x="3567422" y="2307298"/>
              <a:ext cx="88900" cy="133350"/>
            </a:xfrm>
            <a:custGeom>
              <a:avLst/>
              <a:gdLst/>
              <a:ahLst/>
              <a:cxnLst>
                <a:cxn ang="0">
                  <a:pos x="12" y="0"/>
                </a:cxn>
                <a:cxn ang="0">
                  <a:pos x="0" y="28"/>
                </a:cxn>
                <a:cxn ang="0">
                  <a:pos x="23" y="84"/>
                </a:cxn>
                <a:cxn ang="0">
                  <a:pos x="56" y="1"/>
                </a:cxn>
              </a:cxnLst>
              <a:rect l="0" t="0" r="r" b="b"/>
              <a:pathLst>
                <a:path w="56" h="84">
                  <a:moveTo>
                    <a:pt x="12" y="0"/>
                  </a:moveTo>
                  <a:lnTo>
                    <a:pt x="0" y="28"/>
                  </a:lnTo>
                  <a:lnTo>
                    <a:pt x="23" y="84"/>
                  </a:lnTo>
                  <a:lnTo>
                    <a:pt x="56" y="1"/>
                  </a:lnTo>
                </a:path>
              </a:pathLst>
            </a:custGeom>
            <a:noFill/>
            <a:ln w="28575"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29" name="Freeform 877"/>
            <p:cNvSpPr>
              <a:spLocks/>
            </p:cNvSpPr>
            <p:nvPr/>
          </p:nvSpPr>
          <p:spPr bwMode="auto">
            <a:xfrm>
              <a:off x="3489635" y="2475573"/>
              <a:ext cx="130175" cy="134938"/>
            </a:xfrm>
            <a:custGeom>
              <a:avLst/>
              <a:gdLst/>
              <a:ahLst/>
              <a:cxnLst>
                <a:cxn ang="0">
                  <a:pos x="58" y="5"/>
                </a:cxn>
                <a:cxn ang="0">
                  <a:pos x="48" y="0"/>
                </a:cxn>
                <a:cxn ang="0">
                  <a:pos x="39" y="5"/>
                </a:cxn>
                <a:cxn ang="0">
                  <a:pos x="0" y="52"/>
                </a:cxn>
                <a:cxn ang="0">
                  <a:pos x="48" y="101"/>
                </a:cxn>
                <a:cxn ang="0">
                  <a:pos x="97" y="52"/>
                </a:cxn>
                <a:cxn ang="0">
                  <a:pos x="58" y="5"/>
                </a:cxn>
              </a:cxnLst>
              <a:rect l="0" t="0" r="r" b="b"/>
              <a:pathLst>
                <a:path w="97" h="101">
                  <a:moveTo>
                    <a:pt x="58" y="5"/>
                  </a:moveTo>
                  <a:cubicBezTo>
                    <a:pt x="56" y="2"/>
                    <a:pt x="52" y="0"/>
                    <a:pt x="48" y="0"/>
                  </a:cubicBezTo>
                  <a:cubicBezTo>
                    <a:pt x="45" y="0"/>
                    <a:pt x="41" y="2"/>
                    <a:pt x="39" y="5"/>
                  </a:cubicBezTo>
                  <a:cubicBezTo>
                    <a:pt x="17" y="9"/>
                    <a:pt x="0" y="29"/>
                    <a:pt x="0" y="52"/>
                  </a:cubicBezTo>
                  <a:cubicBezTo>
                    <a:pt x="0" y="79"/>
                    <a:pt x="22" y="101"/>
                    <a:pt x="48" y="101"/>
                  </a:cubicBezTo>
                  <a:cubicBezTo>
                    <a:pt x="75" y="101"/>
                    <a:pt x="97" y="79"/>
                    <a:pt x="97" y="52"/>
                  </a:cubicBezTo>
                  <a:cubicBezTo>
                    <a:pt x="97" y="29"/>
                    <a:pt x="80" y="9"/>
                    <a:pt x="58" y="5"/>
                  </a:cubicBezTo>
                  <a:close/>
                </a:path>
              </a:pathLst>
            </a:custGeom>
            <a:noFill/>
            <a:ln w="28575"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sp>
          <p:nvSpPr>
            <p:cNvPr id="31" name="Freeform 878"/>
            <p:cNvSpPr>
              <a:spLocks/>
            </p:cNvSpPr>
            <p:nvPr/>
          </p:nvSpPr>
          <p:spPr bwMode="auto">
            <a:xfrm>
              <a:off x="3511860" y="2500973"/>
              <a:ext cx="87313" cy="82550"/>
            </a:xfrm>
            <a:custGeom>
              <a:avLst/>
              <a:gdLst/>
              <a:ahLst/>
              <a:cxnLst>
                <a:cxn ang="0">
                  <a:pos x="37" y="17"/>
                </a:cxn>
                <a:cxn ang="0">
                  <a:pos x="55" y="20"/>
                </a:cxn>
                <a:cxn ang="0">
                  <a:pos x="42" y="33"/>
                </a:cxn>
                <a:cxn ang="0">
                  <a:pos x="45" y="52"/>
                </a:cxn>
                <a:cxn ang="0">
                  <a:pos x="28" y="43"/>
                </a:cxn>
                <a:cxn ang="0">
                  <a:pos x="11" y="52"/>
                </a:cxn>
                <a:cxn ang="0">
                  <a:pos x="14" y="33"/>
                </a:cxn>
                <a:cxn ang="0">
                  <a:pos x="0" y="20"/>
                </a:cxn>
                <a:cxn ang="0">
                  <a:pos x="20" y="17"/>
                </a:cxn>
                <a:cxn ang="0">
                  <a:pos x="28" y="0"/>
                </a:cxn>
                <a:cxn ang="0">
                  <a:pos x="37" y="17"/>
                </a:cxn>
              </a:cxnLst>
              <a:rect l="0" t="0" r="r" b="b"/>
              <a:pathLst>
                <a:path w="55" h="52">
                  <a:moveTo>
                    <a:pt x="37" y="17"/>
                  </a:moveTo>
                  <a:lnTo>
                    <a:pt x="55" y="20"/>
                  </a:lnTo>
                  <a:lnTo>
                    <a:pt x="42" y="33"/>
                  </a:lnTo>
                  <a:lnTo>
                    <a:pt x="45" y="52"/>
                  </a:lnTo>
                  <a:lnTo>
                    <a:pt x="28" y="43"/>
                  </a:lnTo>
                  <a:lnTo>
                    <a:pt x="11" y="52"/>
                  </a:lnTo>
                  <a:lnTo>
                    <a:pt x="14" y="33"/>
                  </a:lnTo>
                  <a:lnTo>
                    <a:pt x="0" y="20"/>
                  </a:lnTo>
                  <a:lnTo>
                    <a:pt x="20" y="17"/>
                  </a:lnTo>
                  <a:lnTo>
                    <a:pt x="28" y="0"/>
                  </a:lnTo>
                  <a:lnTo>
                    <a:pt x="37" y="17"/>
                  </a:lnTo>
                  <a:close/>
                </a:path>
              </a:pathLst>
            </a:custGeom>
            <a:noFill/>
            <a:ln w="28575"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800"/>
            </a:p>
          </p:txBody>
        </p:sp>
      </p:grpSp>
      <p:grpSp>
        <p:nvGrpSpPr>
          <p:cNvPr id="32" name="Groupe 717"/>
          <p:cNvGrpSpPr/>
          <p:nvPr/>
        </p:nvGrpSpPr>
        <p:grpSpPr>
          <a:xfrm>
            <a:off x="705394" y="3925588"/>
            <a:ext cx="358794" cy="528846"/>
            <a:chOff x="2874938" y="7034014"/>
            <a:chExt cx="203201" cy="312737"/>
          </a:xfrm>
        </p:grpSpPr>
        <p:sp>
          <p:nvSpPr>
            <p:cNvPr id="33" name="Freeform 346"/>
            <p:cNvSpPr>
              <a:spLocks/>
            </p:cNvSpPr>
            <p:nvPr/>
          </p:nvSpPr>
          <p:spPr bwMode="auto">
            <a:xfrm>
              <a:off x="2874938" y="7103864"/>
              <a:ext cx="82550" cy="242887"/>
            </a:xfrm>
            <a:custGeom>
              <a:avLst/>
              <a:gdLst/>
              <a:ahLst/>
              <a:cxnLst>
                <a:cxn ang="0">
                  <a:pos x="27" y="153"/>
                </a:cxn>
                <a:cxn ang="0">
                  <a:pos x="27" y="153"/>
                </a:cxn>
                <a:cxn ang="0">
                  <a:pos x="27" y="150"/>
                </a:cxn>
                <a:cxn ang="0">
                  <a:pos x="29" y="148"/>
                </a:cxn>
                <a:cxn ang="0">
                  <a:pos x="35" y="143"/>
                </a:cxn>
                <a:cxn ang="0">
                  <a:pos x="41" y="139"/>
                </a:cxn>
                <a:cxn ang="0">
                  <a:pos x="45" y="135"/>
                </a:cxn>
                <a:cxn ang="0">
                  <a:pos x="47" y="131"/>
                </a:cxn>
                <a:cxn ang="0">
                  <a:pos x="47" y="131"/>
                </a:cxn>
                <a:cxn ang="0">
                  <a:pos x="51" y="124"/>
                </a:cxn>
                <a:cxn ang="0">
                  <a:pos x="52" y="116"/>
                </a:cxn>
                <a:cxn ang="0">
                  <a:pos x="52" y="108"/>
                </a:cxn>
                <a:cxn ang="0">
                  <a:pos x="52" y="108"/>
                </a:cxn>
                <a:cxn ang="0">
                  <a:pos x="45" y="101"/>
                </a:cxn>
                <a:cxn ang="0">
                  <a:pos x="28" y="82"/>
                </a:cxn>
                <a:cxn ang="0">
                  <a:pos x="19" y="70"/>
                </a:cxn>
                <a:cxn ang="0">
                  <a:pos x="10" y="58"/>
                </a:cxn>
                <a:cxn ang="0">
                  <a:pos x="4" y="46"/>
                </a:cxn>
                <a:cxn ang="0">
                  <a:pos x="2" y="40"/>
                </a:cxn>
                <a:cxn ang="0">
                  <a:pos x="0" y="35"/>
                </a:cxn>
                <a:cxn ang="0">
                  <a:pos x="0" y="35"/>
                </a:cxn>
                <a:cxn ang="0">
                  <a:pos x="0" y="25"/>
                </a:cxn>
                <a:cxn ang="0">
                  <a:pos x="0" y="16"/>
                </a:cxn>
                <a:cxn ang="0">
                  <a:pos x="0" y="10"/>
                </a:cxn>
                <a:cxn ang="0">
                  <a:pos x="2" y="6"/>
                </a:cxn>
                <a:cxn ang="0">
                  <a:pos x="4" y="2"/>
                </a:cxn>
                <a:cxn ang="0">
                  <a:pos x="7" y="1"/>
                </a:cxn>
                <a:cxn ang="0">
                  <a:pos x="8" y="0"/>
                </a:cxn>
                <a:cxn ang="0">
                  <a:pos x="10" y="0"/>
                </a:cxn>
                <a:cxn ang="0">
                  <a:pos x="10" y="0"/>
                </a:cxn>
                <a:cxn ang="0">
                  <a:pos x="14" y="0"/>
                </a:cxn>
                <a:cxn ang="0">
                  <a:pos x="18" y="2"/>
                </a:cxn>
                <a:cxn ang="0">
                  <a:pos x="21" y="5"/>
                </a:cxn>
                <a:cxn ang="0">
                  <a:pos x="22" y="8"/>
                </a:cxn>
                <a:cxn ang="0">
                  <a:pos x="24" y="15"/>
                </a:cxn>
                <a:cxn ang="0">
                  <a:pos x="26" y="17"/>
                </a:cxn>
                <a:cxn ang="0">
                  <a:pos x="26" y="17"/>
                </a:cxn>
                <a:cxn ang="0">
                  <a:pos x="24" y="26"/>
                </a:cxn>
                <a:cxn ang="0">
                  <a:pos x="23" y="35"/>
                </a:cxn>
                <a:cxn ang="0">
                  <a:pos x="24" y="49"/>
                </a:cxn>
                <a:cxn ang="0">
                  <a:pos x="24" y="49"/>
                </a:cxn>
                <a:cxn ang="0">
                  <a:pos x="27" y="58"/>
                </a:cxn>
                <a:cxn ang="0">
                  <a:pos x="29" y="67"/>
                </a:cxn>
                <a:cxn ang="0">
                  <a:pos x="40" y="86"/>
                </a:cxn>
                <a:cxn ang="0">
                  <a:pos x="49" y="102"/>
                </a:cxn>
                <a:cxn ang="0">
                  <a:pos x="52" y="108"/>
                </a:cxn>
              </a:cxnLst>
              <a:rect l="0" t="0" r="r" b="b"/>
              <a:pathLst>
                <a:path w="52" h="153">
                  <a:moveTo>
                    <a:pt x="27" y="153"/>
                  </a:moveTo>
                  <a:lnTo>
                    <a:pt x="27" y="153"/>
                  </a:lnTo>
                  <a:lnTo>
                    <a:pt x="27" y="150"/>
                  </a:lnTo>
                  <a:lnTo>
                    <a:pt x="29" y="148"/>
                  </a:lnTo>
                  <a:lnTo>
                    <a:pt x="35" y="143"/>
                  </a:lnTo>
                  <a:lnTo>
                    <a:pt x="41" y="139"/>
                  </a:lnTo>
                  <a:lnTo>
                    <a:pt x="45" y="135"/>
                  </a:lnTo>
                  <a:lnTo>
                    <a:pt x="47" y="131"/>
                  </a:lnTo>
                  <a:lnTo>
                    <a:pt x="47" y="131"/>
                  </a:lnTo>
                  <a:lnTo>
                    <a:pt x="51" y="124"/>
                  </a:lnTo>
                  <a:lnTo>
                    <a:pt x="52" y="116"/>
                  </a:lnTo>
                  <a:lnTo>
                    <a:pt x="52" y="108"/>
                  </a:lnTo>
                  <a:lnTo>
                    <a:pt x="52" y="108"/>
                  </a:lnTo>
                  <a:lnTo>
                    <a:pt x="45" y="101"/>
                  </a:lnTo>
                  <a:lnTo>
                    <a:pt x="28" y="82"/>
                  </a:lnTo>
                  <a:lnTo>
                    <a:pt x="19" y="70"/>
                  </a:lnTo>
                  <a:lnTo>
                    <a:pt x="10" y="58"/>
                  </a:lnTo>
                  <a:lnTo>
                    <a:pt x="4" y="46"/>
                  </a:lnTo>
                  <a:lnTo>
                    <a:pt x="2" y="40"/>
                  </a:lnTo>
                  <a:lnTo>
                    <a:pt x="0" y="35"/>
                  </a:lnTo>
                  <a:lnTo>
                    <a:pt x="0" y="35"/>
                  </a:lnTo>
                  <a:lnTo>
                    <a:pt x="0" y="25"/>
                  </a:lnTo>
                  <a:lnTo>
                    <a:pt x="0" y="16"/>
                  </a:lnTo>
                  <a:lnTo>
                    <a:pt x="0" y="10"/>
                  </a:lnTo>
                  <a:lnTo>
                    <a:pt x="2" y="6"/>
                  </a:lnTo>
                  <a:lnTo>
                    <a:pt x="4" y="2"/>
                  </a:lnTo>
                  <a:lnTo>
                    <a:pt x="7" y="1"/>
                  </a:lnTo>
                  <a:lnTo>
                    <a:pt x="8" y="0"/>
                  </a:lnTo>
                  <a:lnTo>
                    <a:pt x="10" y="0"/>
                  </a:lnTo>
                  <a:lnTo>
                    <a:pt x="10" y="0"/>
                  </a:lnTo>
                  <a:lnTo>
                    <a:pt x="14" y="0"/>
                  </a:lnTo>
                  <a:lnTo>
                    <a:pt x="18" y="2"/>
                  </a:lnTo>
                  <a:lnTo>
                    <a:pt x="21" y="5"/>
                  </a:lnTo>
                  <a:lnTo>
                    <a:pt x="22" y="8"/>
                  </a:lnTo>
                  <a:lnTo>
                    <a:pt x="24" y="15"/>
                  </a:lnTo>
                  <a:lnTo>
                    <a:pt x="26" y="17"/>
                  </a:lnTo>
                  <a:lnTo>
                    <a:pt x="26" y="17"/>
                  </a:lnTo>
                  <a:lnTo>
                    <a:pt x="24" y="26"/>
                  </a:lnTo>
                  <a:lnTo>
                    <a:pt x="23" y="35"/>
                  </a:lnTo>
                  <a:lnTo>
                    <a:pt x="24" y="49"/>
                  </a:lnTo>
                  <a:lnTo>
                    <a:pt x="24" y="49"/>
                  </a:lnTo>
                  <a:lnTo>
                    <a:pt x="27" y="58"/>
                  </a:lnTo>
                  <a:lnTo>
                    <a:pt x="29" y="67"/>
                  </a:lnTo>
                  <a:lnTo>
                    <a:pt x="40" y="86"/>
                  </a:lnTo>
                  <a:lnTo>
                    <a:pt x="49" y="102"/>
                  </a:lnTo>
                  <a:lnTo>
                    <a:pt x="52" y="108"/>
                  </a:lnTo>
                </a:path>
              </a:pathLst>
            </a:custGeom>
            <a:noFill/>
            <a:ln w="28575">
              <a:solidFill>
                <a:srgbClr val="AC2B3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47"/>
            <p:cNvSpPr>
              <a:spLocks/>
            </p:cNvSpPr>
            <p:nvPr/>
          </p:nvSpPr>
          <p:spPr bwMode="auto">
            <a:xfrm>
              <a:off x="2920976" y="7034014"/>
              <a:ext cx="55563" cy="95250"/>
            </a:xfrm>
            <a:custGeom>
              <a:avLst/>
              <a:gdLst/>
              <a:ahLst/>
              <a:cxnLst>
                <a:cxn ang="0">
                  <a:pos x="35" y="0"/>
                </a:cxn>
                <a:cxn ang="0">
                  <a:pos x="35" y="0"/>
                </a:cxn>
                <a:cxn ang="0">
                  <a:pos x="33" y="3"/>
                </a:cxn>
                <a:cxn ang="0">
                  <a:pos x="32" y="6"/>
                </a:cxn>
                <a:cxn ang="0">
                  <a:pos x="31" y="12"/>
                </a:cxn>
                <a:cxn ang="0">
                  <a:pos x="31" y="12"/>
                </a:cxn>
                <a:cxn ang="0">
                  <a:pos x="31" y="17"/>
                </a:cxn>
                <a:cxn ang="0">
                  <a:pos x="32" y="21"/>
                </a:cxn>
                <a:cxn ang="0">
                  <a:pos x="33" y="23"/>
                </a:cxn>
                <a:cxn ang="0">
                  <a:pos x="33" y="23"/>
                </a:cxn>
                <a:cxn ang="0">
                  <a:pos x="27" y="25"/>
                </a:cxn>
                <a:cxn ang="0">
                  <a:pos x="23" y="27"/>
                </a:cxn>
                <a:cxn ang="0">
                  <a:pos x="21" y="30"/>
                </a:cxn>
                <a:cxn ang="0">
                  <a:pos x="20" y="32"/>
                </a:cxn>
                <a:cxn ang="0">
                  <a:pos x="20" y="32"/>
                </a:cxn>
                <a:cxn ang="0">
                  <a:pos x="18" y="37"/>
                </a:cxn>
                <a:cxn ang="0">
                  <a:pos x="17" y="42"/>
                </a:cxn>
                <a:cxn ang="0">
                  <a:pos x="14" y="45"/>
                </a:cxn>
                <a:cxn ang="0">
                  <a:pos x="11" y="45"/>
                </a:cxn>
                <a:cxn ang="0">
                  <a:pos x="11" y="45"/>
                </a:cxn>
                <a:cxn ang="0">
                  <a:pos x="9" y="46"/>
                </a:cxn>
                <a:cxn ang="0">
                  <a:pos x="11" y="47"/>
                </a:cxn>
                <a:cxn ang="0">
                  <a:pos x="13" y="50"/>
                </a:cxn>
                <a:cxn ang="0">
                  <a:pos x="13" y="52"/>
                </a:cxn>
                <a:cxn ang="0">
                  <a:pos x="12" y="54"/>
                </a:cxn>
                <a:cxn ang="0">
                  <a:pos x="12" y="54"/>
                </a:cxn>
                <a:cxn ang="0">
                  <a:pos x="8" y="57"/>
                </a:cxn>
                <a:cxn ang="0">
                  <a:pos x="4" y="60"/>
                </a:cxn>
                <a:cxn ang="0">
                  <a:pos x="0" y="60"/>
                </a:cxn>
              </a:cxnLst>
              <a:rect l="0" t="0" r="r" b="b"/>
              <a:pathLst>
                <a:path w="35" h="60">
                  <a:moveTo>
                    <a:pt x="35" y="0"/>
                  </a:moveTo>
                  <a:lnTo>
                    <a:pt x="35" y="0"/>
                  </a:lnTo>
                  <a:lnTo>
                    <a:pt x="33" y="3"/>
                  </a:lnTo>
                  <a:lnTo>
                    <a:pt x="32" y="6"/>
                  </a:lnTo>
                  <a:lnTo>
                    <a:pt x="31" y="12"/>
                  </a:lnTo>
                  <a:lnTo>
                    <a:pt x="31" y="12"/>
                  </a:lnTo>
                  <a:lnTo>
                    <a:pt x="31" y="17"/>
                  </a:lnTo>
                  <a:lnTo>
                    <a:pt x="32" y="21"/>
                  </a:lnTo>
                  <a:lnTo>
                    <a:pt x="33" y="23"/>
                  </a:lnTo>
                  <a:lnTo>
                    <a:pt x="33" y="23"/>
                  </a:lnTo>
                  <a:lnTo>
                    <a:pt x="27" y="25"/>
                  </a:lnTo>
                  <a:lnTo>
                    <a:pt x="23" y="27"/>
                  </a:lnTo>
                  <a:lnTo>
                    <a:pt x="21" y="30"/>
                  </a:lnTo>
                  <a:lnTo>
                    <a:pt x="20" y="32"/>
                  </a:lnTo>
                  <a:lnTo>
                    <a:pt x="20" y="32"/>
                  </a:lnTo>
                  <a:lnTo>
                    <a:pt x="18" y="37"/>
                  </a:lnTo>
                  <a:lnTo>
                    <a:pt x="17" y="42"/>
                  </a:lnTo>
                  <a:lnTo>
                    <a:pt x="14" y="45"/>
                  </a:lnTo>
                  <a:lnTo>
                    <a:pt x="11" y="45"/>
                  </a:lnTo>
                  <a:lnTo>
                    <a:pt x="11" y="45"/>
                  </a:lnTo>
                  <a:lnTo>
                    <a:pt x="9" y="46"/>
                  </a:lnTo>
                  <a:lnTo>
                    <a:pt x="11" y="47"/>
                  </a:lnTo>
                  <a:lnTo>
                    <a:pt x="13" y="50"/>
                  </a:lnTo>
                  <a:lnTo>
                    <a:pt x="13" y="52"/>
                  </a:lnTo>
                  <a:lnTo>
                    <a:pt x="12" y="54"/>
                  </a:lnTo>
                  <a:lnTo>
                    <a:pt x="12" y="54"/>
                  </a:lnTo>
                  <a:lnTo>
                    <a:pt x="8" y="57"/>
                  </a:lnTo>
                  <a:lnTo>
                    <a:pt x="4" y="60"/>
                  </a:lnTo>
                  <a:lnTo>
                    <a:pt x="0" y="60"/>
                  </a:lnTo>
                </a:path>
              </a:pathLst>
            </a:custGeom>
            <a:noFill/>
            <a:ln w="28575">
              <a:solidFill>
                <a:srgbClr val="AC2B3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48"/>
            <p:cNvSpPr>
              <a:spLocks/>
            </p:cNvSpPr>
            <p:nvPr/>
          </p:nvSpPr>
          <p:spPr bwMode="auto">
            <a:xfrm>
              <a:off x="2994001" y="7103864"/>
              <a:ext cx="84138" cy="242887"/>
            </a:xfrm>
            <a:custGeom>
              <a:avLst/>
              <a:gdLst/>
              <a:ahLst/>
              <a:cxnLst>
                <a:cxn ang="0">
                  <a:pos x="27" y="153"/>
                </a:cxn>
                <a:cxn ang="0">
                  <a:pos x="27" y="153"/>
                </a:cxn>
                <a:cxn ang="0">
                  <a:pos x="25" y="150"/>
                </a:cxn>
                <a:cxn ang="0">
                  <a:pos x="24" y="148"/>
                </a:cxn>
                <a:cxn ang="0">
                  <a:pos x="19" y="143"/>
                </a:cxn>
                <a:cxn ang="0">
                  <a:pos x="12" y="139"/>
                </a:cxn>
                <a:cxn ang="0">
                  <a:pos x="9" y="135"/>
                </a:cxn>
                <a:cxn ang="0">
                  <a:pos x="5" y="131"/>
                </a:cxn>
                <a:cxn ang="0">
                  <a:pos x="5" y="131"/>
                </a:cxn>
                <a:cxn ang="0">
                  <a:pos x="3" y="124"/>
                </a:cxn>
                <a:cxn ang="0">
                  <a:pos x="0" y="116"/>
                </a:cxn>
                <a:cxn ang="0">
                  <a:pos x="1" y="108"/>
                </a:cxn>
                <a:cxn ang="0">
                  <a:pos x="1" y="108"/>
                </a:cxn>
                <a:cxn ang="0">
                  <a:pos x="8" y="101"/>
                </a:cxn>
                <a:cxn ang="0">
                  <a:pos x="25" y="82"/>
                </a:cxn>
                <a:cxn ang="0">
                  <a:pos x="34" y="70"/>
                </a:cxn>
                <a:cxn ang="0">
                  <a:pos x="43" y="58"/>
                </a:cxn>
                <a:cxn ang="0">
                  <a:pos x="50" y="46"/>
                </a:cxn>
                <a:cxn ang="0">
                  <a:pos x="51" y="40"/>
                </a:cxn>
                <a:cxn ang="0">
                  <a:pos x="52" y="35"/>
                </a:cxn>
                <a:cxn ang="0">
                  <a:pos x="52" y="35"/>
                </a:cxn>
                <a:cxn ang="0">
                  <a:pos x="53" y="25"/>
                </a:cxn>
                <a:cxn ang="0">
                  <a:pos x="53" y="16"/>
                </a:cxn>
                <a:cxn ang="0">
                  <a:pos x="53" y="10"/>
                </a:cxn>
                <a:cxn ang="0">
                  <a:pos x="51" y="6"/>
                </a:cxn>
                <a:cxn ang="0">
                  <a:pos x="50" y="2"/>
                </a:cxn>
                <a:cxn ang="0">
                  <a:pos x="47" y="1"/>
                </a:cxn>
                <a:cxn ang="0">
                  <a:pos x="44" y="0"/>
                </a:cxn>
                <a:cxn ang="0">
                  <a:pos x="43" y="0"/>
                </a:cxn>
                <a:cxn ang="0">
                  <a:pos x="43" y="0"/>
                </a:cxn>
                <a:cxn ang="0">
                  <a:pos x="38" y="0"/>
                </a:cxn>
                <a:cxn ang="0">
                  <a:pos x="36" y="2"/>
                </a:cxn>
                <a:cxn ang="0">
                  <a:pos x="33" y="5"/>
                </a:cxn>
                <a:cxn ang="0">
                  <a:pos x="31" y="8"/>
                </a:cxn>
                <a:cxn ang="0">
                  <a:pos x="29" y="15"/>
                </a:cxn>
                <a:cxn ang="0">
                  <a:pos x="28" y="17"/>
                </a:cxn>
                <a:cxn ang="0">
                  <a:pos x="28" y="17"/>
                </a:cxn>
                <a:cxn ang="0">
                  <a:pos x="29" y="26"/>
                </a:cxn>
                <a:cxn ang="0">
                  <a:pos x="29" y="35"/>
                </a:cxn>
                <a:cxn ang="0">
                  <a:pos x="29" y="49"/>
                </a:cxn>
                <a:cxn ang="0">
                  <a:pos x="29" y="49"/>
                </a:cxn>
                <a:cxn ang="0">
                  <a:pos x="27" y="58"/>
                </a:cxn>
                <a:cxn ang="0">
                  <a:pos x="24" y="67"/>
                </a:cxn>
                <a:cxn ang="0">
                  <a:pos x="14" y="86"/>
                </a:cxn>
                <a:cxn ang="0">
                  <a:pos x="5" y="102"/>
                </a:cxn>
                <a:cxn ang="0">
                  <a:pos x="1" y="108"/>
                </a:cxn>
              </a:cxnLst>
              <a:rect l="0" t="0" r="r" b="b"/>
              <a:pathLst>
                <a:path w="53" h="153">
                  <a:moveTo>
                    <a:pt x="27" y="153"/>
                  </a:moveTo>
                  <a:lnTo>
                    <a:pt x="27" y="153"/>
                  </a:lnTo>
                  <a:lnTo>
                    <a:pt x="25" y="150"/>
                  </a:lnTo>
                  <a:lnTo>
                    <a:pt x="24" y="148"/>
                  </a:lnTo>
                  <a:lnTo>
                    <a:pt x="19" y="143"/>
                  </a:lnTo>
                  <a:lnTo>
                    <a:pt x="12" y="139"/>
                  </a:lnTo>
                  <a:lnTo>
                    <a:pt x="9" y="135"/>
                  </a:lnTo>
                  <a:lnTo>
                    <a:pt x="5" y="131"/>
                  </a:lnTo>
                  <a:lnTo>
                    <a:pt x="5" y="131"/>
                  </a:lnTo>
                  <a:lnTo>
                    <a:pt x="3" y="124"/>
                  </a:lnTo>
                  <a:lnTo>
                    <a:pt x="0" y="116"/>
                  </a:lnTo>
                  <a:lnTo>
                    <a:pt x="1" y="108"/>
                  </a:lnTo>
                  <a:lnTo>
                    <a:pt x="1" y="108"/>
                  </a:lnTo>
                  <a:lnTo>
                    <a:pt x="8" y="101"/>
                  </a:lnTo>
                  <a:lnTo>
                    <a:pt x="25" y="82"/>
                  </a:lnTo>
                  <a:lnTo>
                    <a:pt x="34" y="70"/>
                  </a:lnTo>
                  <a:lnTo>
                    <a:pt x="43" y="58"/>
                  </a:lnTo>
                  <a:lnTo>
                    <a:pt x="50" y="46"/>
                  </a:lnTo>
                  <a:lnTo>
                    <a:pt x="51" y="40"/>
                  </a:lnTo>
                  <a:lnTo>
                    <a:pt x="52" y="35"/>
                  </a:lnTo>
                  <a:lnTo>
                    <a:pt x="52" y="35"/>
                  </a:lnTo>
                  <a:lnTo>
                    <a:pt x="53" y="25"/>
                  </a:lnTo>
                  <a:lnTo>
                    <a:pt x="53" y="16"/>
                  </a:lnTo>
                  <a:lnTo>
                    <a:pt x="53" y="10"/>
                  </a:lnTo>
                  <a:lnTo>
                    <a:pt x="51" y="6"/>
                  </a:lnTo>
                  <a:lnTo>
                    <a:pt x="50" y="2"/>
                  </a:lnTo>
                  <a:lnTo>
                    <a:pt x="47" y="1"/>
                  </a:lnTo>
                  <a:lnTo>
                    <a:pt x="44" y="0"/>
                  </a:lnTo>
                  <a:lnTo>
                    <a:pt x="43" y="0"/>
                  </a:lnTo>
                  <a:lnTo>
                    <a:pt x="43" y="0"/>
                  </a:lnTo>
                  <a:lnTo>
                    <a:pt x="38" y="0"/>
                  </a:lnTo>
                  <a:lnTo>
                    <a:pt x="36" y="2"/>
                  </a:lnTo>
                  <a:lnTo>
                    <a:pt x="33" y="5"/>
                  </a:lnTo>
                  <a:lnTo>
                    <a:pt x="31" y="8"/>
                  </a:lnTo>
                  <a:lnTo>
                    <a:pt x="29" y="15"/>
                  </a:lnTo>
                  <a:lnTo>
                    <a:pt x="28" y="17"/>
                  </a:lnTo>
                  <a:lnTo>
                    <a:pt x="28" y="17"/>
                  </a:lnTo>
                  <a:lnTo>
                    <a:pt x="29" y="26"/>
                  </a:lnTo>
                  <a:lnTo>
                    <a:pt x="29" y="35"/>
                  </a:lnTo>
                  <a:lnTo>
                    <a:pt x="29" y="49"/>
                  </a:lnTo>
                  <a:lnTo>
                    <a:pt x="29" y="49"/>
                  </a:lnTo>
                  <a:lnTo>
                    <a:pt x="27" y="58"/>
                  </a:lnTo>
                  <a:lnTo>
                    <a:pt x="24" y="67"/>
                  </a:lnTo>
                  <a:lnTo>
                    <a:pt x="14" y="86"/>
                  </a:lnTo>
                  <a:lnTo>
                    <a:pt x="5" y="102"/>
                  </a:lnTo>
                  <a:lnTo>
                    <a:pt x="1" y="108"/>
                  </a:lnTo>
                </a:path>
              </a:pathLst>
            </a:custGeom>
            <a:noFill/>
            <a:ln w="28575">
              <a:solidFill>
                <a:srgbClr val="AC2B3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49"/>
            <p:cNvSpPr>
              <a:spLocks/>
            </p:cNvSpPr>
            <p:nvPr/>
          </p:nvSpPr>
          <p:spPr bwMode="auto">
            <a:xfrm>
              <a:off x="2976538" y="7034014"/>
              <a:ext cx="55563" cy="95250"/>
            </a:xfrm>
            <a:custGeom>
              <a:avLst/>
              <a:gdLst/>
              <a:ahLst/>
              <a:cxnLst>
                <a:cxn ang="0">
                  <a:pos x="0" y="0"/>
                </a:cxn>
                <a:cxn ang="0">
                  <a:pos x="0" y="0"/>
                </a:cxn>
                <a:cxn ang="0">
                  <a:pos x="2" y="3"/>
                </a:cxn>
                <a:cxn ang="0">
                  <a:pos x="4" y="6"/>
                </a:cxn>
                <a:cxn ang="0">
                  <a:pos x="5" y="12"/>
                </a:cxn>
                <a:cxn ang="0">
                  <a:pos x="5" y="12"/>
                </a:cxn>
                <a:cxn ang="0">
                  <a:pos x="4" y="17"/>
                </a:cxn>
                <a:cxn ang="0">
                  <a:pos x="4" y="21"/>
                </a:cxn>
                <a:cxn ang="0">
                  <a:pos x="2" y="23"/>
                </a:cxn>
                <a:cxn ang="0">
                  <a:pos x="2" y="23"/>
                </a:cxn>
                <a:cxn ang="0">
                  <a:pos x="7" y="25"/>
                </a:cxn>
                <a:cxn ang="0">
                  <a:pos x="12" y="27"/>
                </a:cxn>
                <a:cxn ang="0">
                  <a:pos x="14" y="30"/>
                </a:cxn>
                <a:cxn ang="0">
                  <a:pos x="15" y="32"/>
                </a:cxn>
                <a:cxn ang="0">
                  <a:pos x="15" y="32"/>
                </a:cxn>
                <a:cxn ang="0">
                  <a:pos x="17" y="37"/>
                </a:cxn>
                <a:cxn ang="0">
                  <a:pos x="19" y="42"/>
                </a:cxn>
                <a:cxn ang="0">
                  <a:pos x="21" y="45"/>
                </a:cxn>
                <a:cxn ang="0">
                  <a:pos x="25" y="45"/>
                </a:cxn>
                <a:cxn ang="0">
                  <a:pos x="25" y="45"/>
                </a:cxn>
                <a:cxn ang="0">
                  <a:pos x="26" y="46"/>
                </a:cxn>
                <a:cxn ang="0">
                  <a:pos x="25" y="47"/>
                </a:cxn>
                <a:cxn ang="0">
                  <a:pos x="23" y="50"/>
                </a:cxn>
                <a:cxn ang="0">
                  <a:pos x="23" y="52"/>
                </a:cxn>
                <a:cxn ang="0">
                  <a:pos x="24" y="54"/>
                </a:cxn>
                <a:cxn ang="0">
                  <a:pos x="24" y="54"/>
                </a:cxn>
                <a:cxn ang="0">
                  <a:pos x="26" y="57"/>
                </a:cxn>
                <a:cxn ang="0">
                  <a:pos x="31" y="60"/>
                </a:cxn>
                <a:cxn ang="0">
                  <a:pos x="35" y="60"/>
                </a:cxn>
              </a:cxnLst>
              <a:rect l="0" t="0" r="r" b="b"/>
              <a:pathLst>
                <a:path w="35" h="60">
                  <a:moveTo>
                    <a:pt x="0" y="0"/>
                  </a:moveTo>
                  <a:lnTo>
                    <a:pt x="0" y="0"/>
                  </a:lnTo>
                  <a:lnTo>
                    <a:pt x="2" y="3"/>
                  </a:lnTo>
                  <a:lnTo>
                    <a:pt x="4" y="6"/>
                  </a:lnTo>
                  <a:lnTo>
                    <a:pt x="5" y="12"/>
                  </a:lnTo>
                  <a:lnTo>
                    <a:pt x="5" y="12"/>
                  </a:lnTo>
                  <a:lnTo>
                    <a:pt x="4" y="17"/>
                  </a:lnTo>
                  <a:lnTo>
                    <a:pt x="4" y="21"/>
                  </a:lnTo>
                  <a:lnTo>
                    <a:pt x="2" y="23"/>
                  </a:lnTo>
                  <a:lnTo>
                    <a:pt x="2" y="23"/>
                  </a:lnTo>
                  <a:lnTo>
                    <a:pt x="7" y="25"/>
                  </a:lnTo>
                  <a:lnTo>
                    <a:pt x="12" y="27"/>
                  </a:lnTo>
                  <a:lnTo>
                    <a:pt x="14" y="30"/>
                  </a:lnTo>
                  <a:lnTo>
                    <a:pt x="15" y="32"/>
                  </a:lnTo>
                  <a:lnTo>
                    <a:pt x="15" y="32"/>
                  </a:lnTo>
                  <a:lnTo>
                    <a:pt x="17" y="37"/>
                  </a:lnTo>
                  <a:lnTo>
                    <a:pt x="19" y="42"/>
                  </a:lnTo>
                  <a:lnTo>
                    <a:pt x="21" y="45"/>
                  </a:lnTo>
                  <a:lnTo>
                    <a:pt x="25" y="45"/>
                  </a:lnTo>
                  <a:lnTo>
                    <a:pt x="25" y="45"/>
                  </a:lnTo>
                  <a:lnTo>
                    <a:pt x="26" y="46"/>
                  </a:lnTo>
                  <a:lnTo>
                    <a:pt x="25" y="47"/>
                  </a:lnTo>
                  <a:lnTo>
                    <a:pt x="23" y="50"/>
                  </a:lnTo>
                  <a:lnTo>
                    <a:pt x="23" y="52"/>
                  </a:lnTo>
                  <a:lnTo>
                    <a:pt x="24" y="54"/>
                  </a:lnTo>
                  <a:lnTo>
                    <a:pt x="24" y="54"/>
                  </a:lnTo>
                  <a:lnTo>
                    <a:pt x="26" y="57"/>
                  </a:lnTo>
                  <a:lnTo>
                    <a:pt x="31" y="60"/>
                  </a:lnTo>
                  <a:lnTo>
                    <a:pt x="35" y="60"/>
                  </a:lnTo>
                </a:path>
              </a:pathLst>
            </a:custGeom>
            <a:noFill/>
            <a:ln w="28575">
              <a:solidFill>
                <a:srgbClr val="AC2B3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50"/>
            <p:cNvSpPr>
              <a:spLocks noChangeShapeType="1"/>
            </p:cNvSpPr>
            <p:nvPr/>
          </p:nvSpPr>
          <p:spPr bwMode="auto">
            <a:xfrm flipH="1">
              <a:off x="2917801" y="7130852"/>
              <a:ext cx="119063" cy="1587"/>
            </a:xfrm>
            <a:prstGeom prst="line">
              <a:avLst/>
            </a:prstGeom>
            <a:noFill/>
            <a:ln w="28575">
              <a:solidFill>
                <a:srgbClr val="AC2B3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8" name="Freeform 820"/>
          <p:cNvSpPr>
            <a:spLocks/>
          </p:cNvSpPr>
          <p:nvPr/>
        </p:nvSpPr>
        <p:spPr bwMode="auto">
          <a:xfrm>
            <a:off x="679267" y="897934"/>
            <a:ext cx="494587" cy="486729"/>
          </a:xfrm>
          <a:custGeom>
            <a:avLst/>
            <a:gdLst/>
            <a:ahLst/>
            <a:cxnLst>
              <a:cxn ang="0">
                <a:pos x="134" y="108"/>
              </a:cxn>
              <a:cxn ang="0">
                <a:pos x="169" y="82"/>
              </a:cxn>
              <a:cxn ang="0">
                <a:pos x="162" y="60"/>
              </a:cxn>
              <a:cxn ang="0">
                <a:pos x="118" y="60"/>
              </a:cxn>
              <a:cxn ang="0">
                <a:pos x="104" y="18"/>
              </a:cxn>
              <a:cxn ang="0">
                <a:pos x="80" y="18"/>
              </a:cxn>
              <a:cxn ang="0">
                <a:pos x="67" y="60"/>
              </a:cxn>
              <a:cxn ang="0">
                <a:pos x="23" y="60"/>
              </a:cxn>
              <a:cxn ang="0">
                <a:pos x="16" y="82"/>
              </a:cxn>
              <a:cxn ang="0">
                <a:pos x="51" y="108"/>
              </a:cxn>
              <a:cxn ang="0">
                <a:pos x="37" y="150"/>
              </a:cxn>
              <a:cxn ang="0">
                <a:pos x="57" y="164"/>
              </a:cxn>
              <a:cxn ang="0">
                <a:pos x="92" y="138"/>
              </a:cxn>
              <a:cxn ang="0">
                <a:pos x="128" y="164"/>
              </a:cxn>
              <a:cxn ang="0">
                <a:pos x="147" y="150"/>
              </a:cxn>
              <a:cxn ang="0">
                <a:pos x="141" y="133"/>
              </a:cxn>
            </a:cxnLst>
            <a:rect l="0" t="0" r="r" b="b"/>
            <a:pathLst>
              <a:path w="184" h="175">
                <a:moveTo>
                  <a:pt x="134" y="108"/>
                </a:moveTo>
                <a:cubicBezTo>
                  <a:pt x="169" y="82"/>
                  <a:pt x="169" y="82"/>
                  <a:pt x="169" y="82"/>
                </a:cubicBezTo>
                <a:cubicBezTo>
                  <a:pt x="184" y="71"/>
                  <a:pt x="181" y="61"/>
                  <a:pt x="162" y="60"/>
                </a:cubicBezTo>
                <a:cubicBezTo>
                  <a:pt x="118" y="60"/>
                  <a:pt x="118" y="60"/>
                  <a:pt x="118" y="60"/>
                </a:cubicBezTo>
                <a:cubicBezTo>
                  <a:pt x="104" y="18"/>
                  <a:pt x="104" y="18"/>
                  <a:pt x="104" y="18"/>
                </a:cubicBezTo>
                <a:cubicBezTo>
                  <a:pt x="97" y="0"/>
                  <a:pt x="87" y="0"/>
                  <a:pt x="80" y="18"/>
                </a:cubicBezTo>
                <a:cubicBezTo>
                  <a:pt x="67" y="60"/>
                  <a:pt x="67" y="60"/>
                  <a:pt x="67" y="60"/>
                </a:cubicBezTo>
                <a:cubicBezTo>
                  <a:pt x="23" y="60"/>
                  <a:pt x="23" y="60"/>
                  <a:pt x="23" y="60"/>
                </a:cubicBezTo>
                <a:cubicBezTo>
                  <a:pt x="4" y="61"/>
                  <a:pt x="0" y="71"/>
                  <a:pt x="16" y="82"/>
                </a:cubicBezTo>
                <a:cubicBezTo>
                  <a:pt x="51" y="108"/>
                  <a:pt x="51" y="108"/>
                  <a:pt x="51" y="108"/>
                </a:cubicBezTo>
                <a:cubicBezTo>
                  <a:pt x="37" y="150"/>
                  <a:pt x="37" y="150"/>
                  <a:pt x="37" y="150"/>
                </a:cubicBezTo>
                <a:cubicBezTo>
                  <a:pt x="32" y="168"/>
                  <a:pt x="41" y="175"/>
                  <a:pt x="57" y="164"/>
                </a:cubicBezTo>
                <a:cubicBezTo>
                  <a:pt x="92" y="138"/>
                  <a:pt x="92" y="138"/>
                  <a:pt x="92" y="138"/>
                </a:cubicBezTo>
                <a:cubicBezTo>
                  <a:pt x="128" y="164"/>
                  <a:pt x="128" y="164"/>
                  <a:pt x="128" y="164"/>
                </a:cubicBezTo>
                <a:cubicBezTo>
                  <a:pt x="144" y="175"/>
                  <a:pt x="152" y="168"/>
                  <a:pt x="147" y="150"/>
                </a:cubicBezTo>
                <a:cubicBezTo>
                  <a:pt x="141" y="133"/>
                  <a:pt x="141" y="133"/>
                  <a:pt x="141" y="133"/>
                </a:cubicBezTo>
              </a:path>
            </a:pathLst>
          </a:custGeom>
          <a:noFill/>
          <a:ln w="28575" cap="rnd">
            <a:solidFill>
              <a:schemeClr val="accent2"/>
            </a:solidFill>
            <a:prstDash val="solid"/>
            <a:round/>
            <a:headEnd/>
            <a:tailEnd/>
          </a:ln>
        </p:spPr>
        <p:txBody>
          <a:bodyPr vert="horz" wrap="square" lIns="83969" tIns="41985" rIns="83969" bIns="41985" numCol="1" anchor="t" anchorCtr="0" compatLnSpc="1">
            <a:prstTxWarp prst="textNoShape">
              <a:avLst/>
            </a:prstTxWarp>
          </a:bodyPr>
          <a:lstStyle/>
          <a:p>
            <a:endParaRPr lang="en-US"/>
          </a:p>
        </p:txBody>
      </p:sp>
    </p:spTree>
    <p:extLst>
      <p:ext uri="{BB962C8B-B14F-4D97-AF65-F5344CB8AC3E}">
        <p14:creationId xmlns:p14="http://schemas.microsoft.com/office/powerpoint/2010/main" val="116410987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Title 315"/>
          <p:cNvSpPr>
            <a:spLocks noGrp="1"/>
          </p:cNvSpPr>
          <p:nvPr>
            <p:ph type="title"/>
          </p:nvPr>
        </p:nvSpPr>
        <p:spPr/>
        <p:txBody>
          <a:bodyPr/>
          <a:lstStyle/>
          <a:p>
            <a:r>
              <a:rPr lang="en-US" dirty="0" smtClean="0"/>
              <a:t>Oracle Resources are Spread Across the Globe</a:t>
            </a:r>
            <a:endParaRPr lang="en-US" dirty="0" smtClean="0">
              <a:solidFill>
                <a:srgbClr val="FF0000"/>
              </a:solidFill>
            </a:endParaRPr>
          </a:p>
        </p:txBody>
      </p:sp>
      <p:sp>
        <p:nvSpPr>
          <p:cNvPr id="250" name="Text Placeholder 249"/>
          <p:cNvSpPr>
            <a:spLocks noGrp="1"/>
          </p:cNvSpPr>
          <p:nvPr>
            <p:ph type="body" sz="quarter" idx="10"/>
          </p:nvPr>
        </p:nvSpPr>
        <p:spPr>
          <a:xfrm>
            <a:off x="320040" y="1171977"/>
            <a:ext cx="8503920" cy="738664"/>
          </a:xfrm>
        </p:spPr>
        <p:txBody>
          <a:bodyPr/>
          <a:lstStyle/>
          <a:p>
            <a:pPr lvl="0"/>
            <a:r>
              <a:rPr lang="en-US" dirty="0" smtClean="0"/>
              <a:t>With more than 130,000 people in over 40 countries, Capgemini is one of the world's foremost providers of consulting, technology and outsourcing services. The Group reported 2013 global revenues of  €10.1 billion (more than $13 billion USD). </a:t>
            </a:r>
            <a:endParaRPr lang="en-US" dirty="0"/>
          </a:p>
        </p:txBody>
      </p:sp>
      <p:grpSp>
        <p:nvGrpSpPr>
          <p:cNvPr id="3" name="Group 6"/>
          <p:cNvGrpSpPr>
            <a:grpSpLocks/>
          </p:cNvGrpSpPr>
          <p:nvPr/>
        </p:nvGrpSpPr>
        <p:grpSpPr bwMode="auto">
          <a:xfrm>
            <a:off x="279640" y="2316548"/>
            <a:ext cx="8605043" cy="2406308"/>
            <a:chOff x="99" y="858"/>
            <a:chExt cx="5551" cy="2731"/>
          </a:xfrm>
          <a:noFill/>
        </p:grpSpPr>
        <p:sp>
          <p:nvSpPr>
            <p:cNvPr id="722" name="Freeform 7"/>
            <p:cNvSpPr>
              <a:spLocks/>
            </p:cNvSpPr>
            <p:nvPr/>
          </p:nvSpPr>
          <p:spPr bwMode="auto">
            <a:xfrm>
              <a:off x="2602" y="1975"/>
              <a:ext cx="286" cy="250"/>
            </a:xfrm>
            <a:custGeom>
              <a:avLst/>
              <a:gdLst>
                <a:gd name="T0" fmla="*/ 241 w 286"/>
                <a:gd name="T1" fmla="*/ 207 h 250"/>
                <a:gd name="T2" fmla="*/ 228 w 286"/>
                <a:gd name="T3" fmla="*/ 207 h 250"/>
                <a:gd name="T4" fmla="*/ 219 w 286"/>
                <a:gd name="T5" fmla="*/ 216 h 250"/>
                <a:gd name="T6" fmla="*/ 186 w 286"/>
                <a:gd name="T7" fmla="*/ 216 h 250"/>
                <a:gd name="T8" fmla="*/ 164 w 286"/>
                <a:gd name="T9" fmla="*/ 228 h 250"/>
                <a:gd name="T10" fmla="*/ 143 w 286"/>
                <a:gd name="T11" fmla="*/ 216 h 250"/>
                <a:gd name="T12" fmla="*/ 119 w 286"/>
                <a:gd name="T13" fmla="*/ 216 h 250"/>
                <a:gd name="T14" fmla="*/ 97 w 286"/>
                <a:gd name="T15" fmla="*/ 207 h 250"/>
                <a:gd name="T16" fmla="*/ 76 w 286"/>
                <a:gd name="T17" fmla="*/ 207 h 250"/>
                <a:gd name="T18" fmla="*/ 67 w 286"/>
                <a:gd name="T19" fmla="*/ 228 h 250"/>
                <a:gd name="T20" fmla="*/ 67 w 286"/>
                <a:gd name="T21" fmla="*/ 250 h 250"/>
                <a:gd name="T22" fmla="*/ 55 w 286"/>
                <a:gd name="T23" fmla="*/ 228 h 250"/>
                <a:gd name="T24" fmla="*/ 43 w 286"/>
                <a:gd name="T25" fmla="*/ 238 h 250"/>
                <a:gd name="T26" fmla="*/ 33 w 286"/>
                <a:gd name="T27" fmla="*/ 228 h 250"/>
                <a:gd name="T28" fmla="*/ 21 w 286"/>
                <a:gd name="T29" fmla="*/ 228 h 250"/>
                <a:gd name="T30" fmla="*/ 0 w 286"/>
                <a:gd name="T31" fmla="*/ 195 h 250"/>
                <a:gd name="T32" fmla="*/ 0 w 286"/>
                <a:gd name="T33" fmla="*/ 174 h 250"/>
                <a:gd name="T34" fmla="*/ 67 w 286"/>
                <a:gd name="T35" fmla="*/ 161 h 250"/>
                <a:gd name="T36" fmla="*/ 76 w 286"/>
                <a:gd name="T37" fmla="*/ 152 h 250"/>
                <a:gd name="T38" fmla="*/ 76 w 286"/>
                <a:gd name="T39" fmla="*/ 97 h 250"/>
                <a:gd name="T40" fmla="*/ 97 w 286"/>
                <a:gd name="T41" fmla="*/ 85 h 250"/>
                <a:gd name="T42" fmla="*/ 210 w 286"/>
                <a:gd name="T43" fmla="*/ 0 h 250"/>
                <a:gd name="T44" fmla="*/ 250 w 286"/>
                <a:gd name="T45" fmla="*/ 0 h 250"/>
                <a:gd name="T46" fmla="*/ 262 w 286"/>
                <a:gd name="T47" fmla="*/ 12 h 250"/>
                <a:gd name="T48" fmla="*/ 262 w 286"/>
                <a:gd name="T49" fmla="*/ 43 h 250"/>
                <a:gd name="T50" fmla="*/ 274 w 286"/>
                <a:gd name="T51" fmla="*/ 67 h 250"/>
                <a:gd name="T52" fmla="*/ 286 w 286"/>
                <a:gd name="T53" fmla="*/ 67 h 250"/>
                <a:gd name="T54" fmla="*/ 274 w 286"/>
                <a:gd name="T55" fmla="*/ 131 h 250"/>
                <a:gd name="T56" fmla="*/ 241 w 286"/>
                <a:gd name="T57" fmla="*/ 195 h 250"/>
                <a:gd name="T58" fmla="*/ 241 w 286"/>
                <a:gd name="T59" fmla="*/ 207 h 2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6"/>
                <a:gd name="T91" fmla="*/ 0 h 250"/>
                <a:gd name="T92" fmla="*/ 286 w 286"/>
                <a:gd name="T93" fmla="*/ 250 h 2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6" h="250">
                  <a:moveTo>
                    <a:pt x="241" y="207"/>
                  </a:moveTo>
                  <a:lnTo>
                    <a:pt x="228" y="207"/>
                  </a:lnTo>
                  <a:lnTo>
                    <a:pt x="219" y="216"/>
                  </a:lnTo>
                  <a:lnTo>
                    <a:pt x="186" y="216"/>
                  </a:lnTo>
                  <a:lnTo>
                    <a:pt x="164" y="228"/>
                  </a:lnTo>
                  <a:lnTo>
                    <a:pt x="143" y="216"/>
                  </a:lnTo>
                  <a:lnTo>
                    <a:pt x="119" y="216"/>
                  </a:lnTo>
                  <a:lnTo>
                    <a:pt x="97" y="207"/>
                  </a:lnTo>
                  <a:lnTo>
                    <a:pt x="76" y="207"/>
                  </a:lnTo>
                  <a:lnTo>
                    <a:pt x="67" y="228"/>
                  </a:lnTo>
                  <a:lnTo>
                    <a:pt x="67" y="250"/>
                  </a:lnTo>
                  <a:lnTo>
                    <a:pt x="55" y="228"/>
                  </a:lnTo>
                  <a:lnTo>
                    <a:pt x="43" y="238"/>
                  </a:lnTo>
                  <a:lnTo>
                    <a:pt x="33" y="228"/>
                  </a:lnTo>
                  <a:lnTo>
                    <a:pt x="21" y="228"/>
                  </a:lnTo>
                  <a:lnTo>
                    <a:pt x="0" y="195"/>
                  </a:lnTo>
                  <a:lnTo>
                    <a:pt x="0" y="174"/>
                  </a:lnTo>
                  <a:lnTo>
                    <a:pt x="67" y="161"/>
                  </a:lnTo>
                  <a:lnTo>
                    <a:pt x="76" y="152"/>
                  </a:lnTo>
                  <a:lnTo>
                    <a:pt x="76" y="97"/>
                  </a:lnTo>
                  <a:lnTo>
                    <a:pt x="97" y="85"/>
                  </a:lnTo>
                  <a:lnTo>
                    <a:pt x="210" y="0"/>
                  </a:lnTo>
                  <a:lnTo>
                    <a:pt x="250" y="0"/>
                  </a:lnTo>
                  <a:lnTo>
                    <a:pt x="262" y="12"/>
                  </a:lnTo>
                  <a:lnTo>
                    <a:pt x="262" y="43"/>
                  </a:lnTo>
                  <a:lnTo>
                    <a:pt x="274" y="67"/>
                  </a:lnTo>
                  <a:lnTo>
                    <a:pt x="286" y="67"/>
                  </a:lnTo>
                  <a:lnTo>
                    <a:pt x="274" y="131"/>
                  </a:lnTo>
                  <a:lnTo>
                    <a:pt x="241" y="195"/>
                  </a:lnTo>
                  <a:lnTo>
                    <a:pt x="241" y="207"/>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23" name="Freeform 8"/>
            <p:cNvSpPr>
              <a:spLocks/>
            </p:cNvSpPr>
            <p:nvPr/>
          </p:nvSpPr>
          <p:spPr bwMode="auto">
            <a:xfrm>
              <a:off x="2645" y="2182"/>
              <a:ext cx="207" cy="192"/>
            </a:xfrm>
            <a:custGeom>
              <a:avLst/>
              <a:gdLst>
                <a:gd name="T0" fmla="*/ 207 w 207"/>
                <a:gd name="T1" fmla="*/ 9 h 192"/>
                <a:gd name="T2" fmla="*/ 207 w 207"/>
                <a:gd name="T3" fmla="*/ 21 h 192"/>
                <a:gd name="T4" fmla="*/ 207 w 207"/>
                <a:gd name="T5" fmla="*/ 43 h 192"/>
                <a:gd name="T6" fmla="*/ 198 w 207"/>
                <a:gd name="T7" fmla="*/ 52 h 192"/>
                <a:gd name="T8" fmla="*/ 185 w 207"/>
                <a:gd name="T9" fmla="*/ 97 h 192"/>
                <a:gd name="T10" fmla="*/ 176 w 207"/>
                <a:gd name="T11" fmla="*/ 107 h 192"/>
                <a:gd name="T12" fmla="*/ 167 w 207"/>
                <a:gd name="T13" fmla="*/ 140 h 192"/>
                <a:gd name="T14" fmla="*/ 155 w 207"/>
                <a:gd name="T15" fmla="*/ 152 h 192"/>
                <a:gd name="T16" fmla="*/ 143 w 207"/>
                <a:gd name="T17" fmla="*/ 140 h 192"/>
                <a:gd name="T18" fmla="*/ 131 w 207"/>
                <a:gd name="T19" fmla="*/ 140 h 192"/>
                <a:gd name="T20" fmla="*/ 109 w 207"/>
                <a:gd name="T21" fmla="*/ 183 h 192"/>
                <a:gd name="T22" fmla="*/ 54 w 207"/>
                <a:gd name="T23" fmla="*/ 192 h 192"/>
                <a:gd name="T24" fmla="*/ 54 w 207"/>
                <a:gd name="T25" fmla="*/ 183 h 192"/>
                <a:gd name="T26" fmla="*/ 45 w 207"/>
                <a:gd name="T27" fmla="*/ 161 h 192"/>
                <a:gd name="T28" fmla="*/ 24 w 207"/>
                <a:gd name="T29" fmla="*/ 152 h 192"/>
                <a:gd name="T30" fmla="*/ 0 w 207"/>
                <a:gd name="T31" fmla="*/ 152 h 192"/>
                <a:gd name="T32" fmla="*/ 0 w 207"/>
                <a:gd name="T33" fmla="*/ 107 h 192"/>
                <a:gd name="T34" fmla="*/ 24 w 207"/>
                <a:gd name="T35" fmla="*/ 64 h 192"/>
                <a:gd name="T36" fmla="*/ 24 w 207"/>
                <a:gd name="T37" fmla="*/ 43 h 192"/>
                <a:gd name="T38" fmla="*/ 24 w 207"/>
                <a:gd name="T39" fmla="*/ 21 h 192"/>
                <a:gd name="T40" fmla="*/ 33 w 207"/>
                <a:gd name="T41" fmla="*/ 0 h 192"/>
                <a:gd name="T42" fmla="*/ 54 w 207"/>
                <a:gd name="T43" fmla="*/ 0 h 192"/>
                <a:gd name="T44" fmla="*/ 76 w 207"/>
                <a:gd name="T45" fmla="*/ 9 h 192"/>
                <a:gd name="T46" fmla="*/ 100 w 207"/>
                <a:gd name="T47" fmla="*/ 9 h 192"/>
                <a:gd name="T48" fmla="*/ 121 w 207"/>
                <a:gd name="T49" fmla="*/ 21 h 192"/>
                <a:gd name="T50" fmla="*/ 143 w 207"/>
                <a:gd name="T51" fmla="*/ 9 h 192"/>
                <a:gd name="T52" fmla="*/ 176 w 207"/>
                <a:gd name="T53" fmla="*/ 9 h 192"/>
                <a:gd name="T54" fmla="*/ 185 w 207"/>
                <a:gd name="T55" fmla="*/ 0 h 192"/>
                <a:gd name="T56" fmla="*/ 198 w 207"/>
                <a:gd name="T57" fmla="*/ 0 h 192"/>
                <a:gd name="T58" fmla="*/ 207 w 207"/>
                <a:gd name="T59" fmla="*/ 9 h 1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7"/>
                <a:gd name="T91" fmla="*/ 0 h 192"/>
                <a:gd name="T92" fmla="*/ 207 w 207"/>
                <a:gd name="T93" fmla="*/ 192 h 19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7" h="192">
                  <a:moveTo>
                    <a:pt x="207" y="9"/>
                  </a:moveTo>
                  <a:lnTo>
                    <a:pt x="207" y="21"/>
                  </a:lnTo>
                  <a:lnTo>
                    <a:pt x="207" y="43"/>
                  </a:lnTo>
                  <a:lnTo>
                    <a:pt x="198" y="52"/>
                  </a:lnTo>
                  <a:lnTo>
                    <a:pt x="185" y="97"/>
                  </a:lnTo>
                  <a:lnTo>
                    <a:pt x="176" y="107"/>
                  </a:lnTo>
                  <a:lnTo>
                    <a:pt x="167" y="140"/>
                  </a:lnTo>
                  <a:lnTo>
                    <a:pt x="155" y="152"/>
                  </a:lnTo>
                  <a:lnTo>
                    <a:pt x="143" y="140"/>
                  </a:lnTo>
                  <a:lnTo>
                    <a:pt x="131" y="140"/>
                  </a:lnTo>
                  <a:lnTo>
                    <a:pt x="109" y="183"/>
                  </a:lnTo>
                  <a:lnTo>
                    <a:pt x="54" y="192"/>
                  </a:lnTo>
                  <a:lnTo>
                    <a:pt x="54" y="183"/>
                  </a:lnTo>
                  <a:lnTo>
                    <a:pt x="45" y="161"/>
                  </a:lnTo>
                  <a:lnTo>
                    <a:pt x="24" y="152"/>
                  </a:lnTo>
                  <a:lnTo>
                    <a:pt x="0" y="152"/>
                  </a:lnTo>
                  <a:lnTo>
                    <a:pt x="0" y="107"/>
                  </a:lnTo>
                  <a:lnTo>
                    <a:pt x="24" y="64"/>
                  </a:lnTo>
                  <a:lnTo>
                    <a:pt x="24" y="43"/>
                  </a:lnTo>
                  <a:lnTo>
                    <a:pt x="24" y="21"/>
                  </a:lnTo>
                  <a:lnTo>
                    <a:pt x="33" y="0"/>
                  </a:lnTo>
                  <a:lnTo>
                    <a:pt x="54" y="0"/>
                  </a:lnTo>
                  <a:lnTo>
                    <a:pt x="76" y="9"/>
                  </a:lnTo>
                  <a:lnTo>
                    <a:pt x="100" y="9"/>
                  </a:lnTo>
                  <a:lnTo>
                    <a:pt x="121" y="21"/>
                  </a:lnTo>
                  <a:lnTo>
                    <a:pt x="143" y="9"/>
                  </a:lnTo>
                  <a:lnTo>
                    <a:pt x="176" y="9"/>
                  </a:lnTo>
                  <a:lnTo>
                    <a:pt x="185" y="0"/>
                  </a:lnTo>
                  <a:lnTo>
                    <a:pt x="198" y="0"/>
                  </a:lnTo>
                  <a:lnTo>
                    <a:pt x="207" y="9"/>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24" name="Freeform 9"/>
            <p:cNvSpPr>
              <a:spLocks/>
            </p:cNvSpPr>
            <p:nvPr/>
          </p:nvSpPr>
          <p:spPr bwMode="auto">
            <a:xfrm>
              <a:off x="2864" y="2234"/>
              <a:ext cx="240" cy="164"/>
            </a:xfrm>
            <a:custGeom>
              <a:avLst/>
              <a:gdLst>
                <a:gd name="T0" fmla="*/ 0 w 240"/>
                <a:gd name="T1" fmla="*/ 131 h 164"/>
                <a:gd name="T2" fmla="*/ 24 w 240"/>
                <a:gd name="T3" fmla="*/ 164 h 164"/>
                <a:gd name="T4" fmla="*/ 33 w 240"/>
                <a:gd name="T5" fmla="*/ 155 h 164"/>
                <a:gd name="T6" fmla="*/ 42 w 240"/>
                <a:gd name="T7" fmla="*/ 155 h 164"/>
                <a:gd name="T8" fmla="*/ 55 w 240"/>
                <a:gd name="T9" fmla="*/ 155 h 164"/>
                <a:gd name="T10" fmla="*/ 79 w 240"/>
                <a:gd name="T11" fmla="*/ 155 h 164"/>
                <a:gd name="T12" fmla="*/ 88 w 240"/>
                <a:gd name="T13" fmla="*/ 119 h 164"/>
                <a:gd name="T14" fmla="*/ 100 w 240"/>
                <a:gd name="T15" fmla="*/ 119 h 164"/>
                <a:gd name="T16" fmla="*/ 109 w 240"/>
                <a:gd name="T17" fmla="*/ 131 h 164"/>
                <a:gd name="T18" fmla="*/ 143 w 240"/>
                <a:gd name="T19" fmla="*/ 140 h 164"/>
                <a:gd name="T20" fmla="*/ 155 w 240"/>
                <a:gd name="T21" fmla="*/ 131 h 164"/>
                <a:gd name="T22" fmla="*/ 240 w 240"/>
                <a:gd name="T23" fmla="*/ 119 h 164"/>
                <a:gd name="T24" fmla="*/ 186 w 240"/>
                <a:gd name="T25" fmla="*/ 55 h 164"/>
                <a:gd name="T26" fmla="*/ 164 w 240"/>
                <a:gd name="T27" fmla="*/ 45 h 164"/>
                <a:gd name="T28" fmla="*/ 164 w 240"/>
                <a:gd name="T29" fmla="*/ 24 h 164"/>
                <a:gd name="T30" fmla="*/ 143 w 240"/>
                <a:gd name="T31" fmla="*/ 0 h 164"/>
                <a:gd name="T32" fmla="*/ 131 w 240"/>
                <a:gd name="T33" fmla="*/ 12 h 164"/>
                <a:gd name="T34" fmla="*/ 109 w 240"/>
                <a:gd name="T35" fmla="*/ 33 h 164"/>
                <a:gd name="T36" fmla="*/ 79 w 240"/>
                <a:gd name="T37" fmla="*/ 45 h 164"/>
                <a:gd name="T38" fmla="*/ 79 w 240"/>
                <a:gd name="T39" fmla="*/ 55 h 164"/>
                <a:gd name="T40" fmla="*/ 64 w 240"/>
                <a:gd name="T41" fmla="*/ 67 h 164"/>
                <a:gd name="T42" fmla="*/ 12 w 240"/>
                <a:gd name="T43" fmla="*/ 76 h 164"/>
                <a:gd name="T44" fmla="*/ 0 w 240"/>
                <a:gd name="T45" fmla="*/ 109 h 164"/>
                <a:gd name="T46" fmla="*/ 0 w 240"/>
                <a:gd name="T47" fmla="*/ 131 h 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0"/>
                <a:gd name="T73" fmla="*/ 0 h 164"/>
                <a:gd name="T74" fmla="*/ 240 w 240"/>
                <a:gd name="T75" fmla="*/ 164 h 1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0" h="164">
                  <a:moveTo>
                    <a:pt x="0" y="131"/>
                  </a:moveTo>
                  <a:lnTo>
                    <a:pt x="24" y="164"/>
                  </a:lnTo>
                  <a:lnTo>
                    <a:pt x="33" y="155"/>
                  </a:lnTo>
                  <a:lnTo>
                    <a:pt x="42" y="155"/>
                  </a:lnTo>
                  <a:lnTo>
                    <a:pt x="55" y="155"/>
                  </a:lnTo>
                  <a:lnTo>
                    <a:pt x="79" y="155"/>
                  </a:lnTo>
                  <a:lnTo>
                    <a:pt x="88" y="119"/>
                  </a:lnTo>
                  <a:lnTo>
                    <a:pt x="100" y="119"/>
                  </a:lnTo>
                  <a:lnTo>
                    <a:pt x="109" y="131"/>
                  </a:lnTo>
                  <a:lnTo>
                    <a:pt x="143" y="140"/>
                  </a:lnTo>
                  <a:lnTo>
                    <a:pt x="155" y="131"/>
                  </a:lnTo>
                  <a:lnTo>
                    <a:pt x="240" y="119"/>
                  </a:lnTo>
                  <a:lnTo>
                    <a:pt x="186" y="55"/>
                  </a:lnTo>
                  <a:lnTo>
                    <a:pt x="164" y="45"/>
                  </a:lnTo>
                  <a:lnTo>
                    <a:pt x="164" y="24"/>
                  </a:lnTo>
                  <a:lnTo>
                    <a:pt x="143" y="0"/>
                  </a:lnTo>
                  <a:lnTo>
                    <a:pt x="131" y="12"/>
                  </a:lnTo>
                  <a:lnTo>
                    <a:pt x="109" y="33"/>
                  </a:lnTo>
                  <a:lnTo>
                    <a:pt x="79" y="45"/>
                  </a:lnTo>
                  <a:lnTo>
                    <a:pt x="79" y="55"/>
                  </a:lnTo>
                  <a:lnTo>
                    <a:pt x="64" y="67"/>
                  </a:lnTo>
                  <a:lnTo>
                    <a:pt x="12" y="76"/>
                  </a:lnTo>
                  <a:lnTo>
                    <a:pt x="0" y="109"/>
                  </a:lnTo>
                  <a:lnTo>
                    <a:pt x="0" y="13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25" name="Freeform 10"/>
            <p:cNvSpPr>
              <a:spLocks/>
            </p:cNvSpPr>
            <p:nvPr/>
          </p:nvSpPr>
          <p:spPr bwMode="auto">
            <a:xfrm>
              <a:off x="2821" y="2353"/>
              <a:ext cx="350" cy="380"/>
            </a:xfrm>
            <a:custGeom>
              <a:avLst/>
              <a:gdLst>
                <a:gd name="T0" fmla="*/ 198 w 350"/>
                <a:gd name="T1" fmla="*/ 12 h 380"/>
                <a:gd name="T2" fmla="*/ 283 w 350"/>
                <a:gd name="T3" fmla="*/ 0 h 380"/>
                <a:gd name="T4" fmla="*/ 296 w 350"/>
                <a:gd name="T5" fmla="*/ 12 h 380"/>
                <a:gd name="T6" fmla="*/ 320 w 350"/>
                <a:gd name="T7" fmla="*/ 12 h 380"/>
                <a:gd name="T8" fmla="*/ 338 w 350"/>
                <a:gd name="T9" fmla="*/ 36 h 380"/>
                <a:gd name="T10" fmla="*/ 338 w 350"/>
                <a:gd name="T11" fmla="*/ 54 h 380"/>
                <a:gd name="T12" fmla="*/ 350 w 350"/>
                <a:gd name="T13" fmla="*/ 67 h 380"/>
                <a:gd name="T14" fmla="*/ 338 w 350"/>
                <a:gd name="T15" fmla="*/ 76 h 380"/>
                <a:gd name="T16" fmla="*/ 329 w 350"/>
                <a:gd name="T17" fmla="*/ 97 h 380"/>
                <a:gd name="T18" fmla="*/ 320 w 350"/>
                <a:gd name="T19" fmla="*/ 130 h 380"/>
                <a:gd name="T20" fmla="*/ 305 w 350"/>
                <a:gd name="T21" fmla="*/ 152 h 380"/>
                <a:gd name="T22" fmla="*/ 305 w 350"/>
                <a:gd name="T23" fmla="*/ 164 h 380"/>
                <a:gd name="T24" fmla="*/ 320 w 350"/>
                <a:gd name="T25" fmla="*/ 173 h 380"/>
                <a:gd name="T26" fmla="*/ 320 w 350"/>
                <a:gd name="T27" fmla="*/ 197 h 380"/>
                <a:gd name="T28" fmla="*/ 320 w 350"/>
                <a:gd name="T29" fmla="*/ 237 h 380"/>
                <a:gd name="T30" fmla="*/ 338 w 350"/>
                <a:gd name="T31" fmla="*/ 274 h 380"/>
                <a:gd name="T32" fmla="*/ 329 w 350"/>
                <a:gd name="T33" fmla="*/ 274 h 380"/>
                <a:gd name="T34" fmla="*/ 305 w 350"/>
                <a:gd name="T35" fmla="*/ 283 h 380"/>
                <a:gd name="T36" fmla="*/ 305 w 350"/>
                <a:gd name="T37" fmla="*/ 295 h 380"/>
                <a:gd name="T38" fmla="*/ 296 w 350"/>
                <a:gd name="T39" fmla="*/ 347 h 380"/>
                <a:gd name="T40" fmla="*/ 305 w 350"/>
                <a:gd name="T41" fmla="*/ 359 h 380"/>
                <a:gd name="T42" fmla="*/ 320 w 350"/>
                <a:gd name="T43" fmla="*/ 359 h 380"/>
                <a:gd name="T44" fmla="*/ 320 w 350"/>
                <a:gd name="T45" fmla="*/ 380 h 380"/>
                <a:gd name="T46" fmla="*/ 296 w 350"/>
                <a:gd name="T47" fmla="*/ 368 h 380"/>
                <a:gd name="T48" fmla="*/ 262 w 350"/>
                <a:gd name="T49" fmla="*/ 347 h 380"/>
                <a:gd name="T50" fmla="*/ 253 w 350"/>
                <a:gd name="T51" fmla="*/ 347 h 380"/>
                <a:gd name="T52" fmla="*/ 219 w 350"/>
                <a:gd name="T53" fmla="*/ 328 h 380"/>
                <a:gd name="T54" fmla="*/ 174 w 350"/>
                <a:gd name="T55" fmla="*/ 338 h 380"/>
                <a:gd name="T56" fmla="*/ 186 w 350"/>
                <a:gd name="T57" fmla="*/ 328 h 380"/>
                <a:gd name="T58" fmla="*/ 174 w 350"/>
                <a:gd name="T59" fmla="*/ 304 h 380"/>
                <a:gd name="T60" fmla="*/ 174 w 350"/>
                <a:gd name="T61" fmla="*/ 261 h 380"/>
                <a:gd name="T62" fmla="*/ 152 w 350"/>
                <a:gd name="T63" fmla="*/ 252 h 380"/>
                <a:gd name="T64" fmla="*/ 131 w 350"/>
                <a:gd name="T65" fmla="*/ 252 h 380"/>
                <a:gd name="T66" fmla="*/ 131 w 350"/>
                <a:gd name="T67" fmla="*/ 274 h 380"/>
                <a:gd name="T68" fmla="*/ 98 w 350"/>
                <a:gd name="T69" fmla="*/ 274 h 380"/>
                <a:gd name="T70" fmla="*/ 85 w 350"/>
                <a:gd name="T71" fmla="*/ 261 h 380"/>
                <a:gd name="T72" fmla="*/ 76 w 350"/>
                <a:gd name="T73" fmla="*/ 228 h 380"/>
                <a:gd name="T74" fmla="*/ 67 w 350"/>
                <a:gd name="T75" fmla="*/ 228 h 380"/>
                <a:gd name="T76" fmla="*/ 22 w 350"/>
                <a:gd name="T77" fmla="*/ 228 h 380"/>
                <a:gd name="T78" fmla="*/ 0 w 350"/>
                <a:gd name="T79" fmla="*/ 237 h 380"/>
                <a:gd name="T80" fmla="*/ 0 w 350"/>
                <a:gd name="T81" fmla="*/ 228 h 380"/>
                <a:gd name="T82" fmla="*/ 0 w 350"/>
                <a:gd name="T83" fmla="*/ 207 h 380"/>
                <a:gd name="T84" fmla="*/ 9 w 350"/>
                <a:gd name="T85" fmla="*/ 207 h 380"/>
                <a:gd name="T86" fmla="*/ 22 w 350"/>
                <a:gd name="T87" fmla="*/ 207 h 380"/>
                <a:gd name="T88" fmla="*/ 31 w 350"/>
                <a:gd name="T89" fmla="*/ 197 h 380"/>
                <a:gd name="T90" fmla="*/ 43 w 350"/>
                <a:gd name="T91" fmla="*/ 207 h 380"/>
                <a:gd name="T92" fmla="*/ 67 w 350"/>
                <a:gd name="T93" fmla="*/ 185 h 380"/>
                <a:gd name="T94" fmla="*/ 76 w 350"/>
                <a:gd name="T95" fmla="*/ 152 h 380"/>
                <a:gd name="T96" fmla="*/ 98 w 350"/>
                <a:gd name="T97" fmla="*/ 121 h 380"/>
                <a:gd name="T98" fmla="*/ 107 w 350"/>
                <a:gd name="T99" fmla="*/ 67 h 380"/>
                <a:gd name="T100" fmla="*/ 122 w 350"/>
                <a:gd name="T101" fmla="*/ 36 h 380"/>
                <a:gd name="T102" fmla="*/ 131 w 350"/>
                <a:gd name="T103" fmla="*/ 0 h 380"/>
                <a:gd name="T104" fmla="*/ 143 w 350"/>
                <a:gd name="T105" fmla="*/ 0 h 380"/>
                <a:gd name="T106" fmla="*/ 152 w 350"/>
                <a:gd name="T107" fmla="*/ 12 h 380"/>
                <a:gd name="T108" fmla="*/ 186 w 350"/>
                <a:gd name="T109" fmla="*/ 21 h 380"/>
                <a:gd name="T110" fmla="*/ 198 w 350"/>
                <a:gd name="T111" fmla="*/ 12 h 3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50"/>
                <a:gd name="T169" fmla="*/ 0 h 380"/>
                <a:gd name="T170" fmla="*/ 350 w 350"/>
                <a:gd name="T171" fmla="*/ 380 h 38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50" h="380">
                  <a:moveTo>
                    <a:pt x="198" y="12"/>
                  </a:moveTo>
                  <a:lnTo>
                    <a:pt x="283" y="0"/>
                  </a:lnTo>
                  <a:lnTo>
                    <a:pt x="296" y="12"/>
                  </a:lnTo>
                  <a:lnTo>
                    <a:pt x="320" y="12"/>
                  </a:lnTo>
                  <a:lnTo>
                    <a:pt x="338" y="36"/>
                  </a:lnTo>
                  <a:lnTo>
                    <a:pt x="338" y="54"/>
                  </a:lnTo>
                  <a:lnTo>
                    <a:pt x="350" y="67"/>
                  </a:lnTo>
                  <a:lnTo>
                    <a:pt x="338" y="76"/>
                  </a:lnTo>
                  <a:lnTo>
                    <a:pt x="329" y="97"/>
                  </a:lnTo>
                  <a:lnTo>
                    <a:pt x="320" y="130"/>
                  </a:lnTo>
                  <a:lnTo>
                    <a:pt x="305" y="152"/>
                  </a:lnTo>
                  <a:lnTo>
                    <a:pt x="305" y="164"/>
                  </a:lnTo>
                  <a:lnTo>
                    <a:pt x="320" y="173"/>
                  </a:lnTo>
                  <a:lnTo>
                    <a:pt x="320" y="197"/>
                  </a:lnTo>
                  <a:lnTo>
                    <a:pt x="320" y="237"/>
                  </a:lnTo>
                  <a:lnTo>
                    <a:pt x="338" y="274"/>
                  </a:lnTo>
                  <a:lnTo>
                    <a:pt x="329" y="274"/>
                  </a:lnTo>
                  <a:lnTo>
                    <a:pt x="305" y="283"/>
                  </a:lnTo>
                  <a:lnTo>
                    <a:pt x="305" y="295"/>
                  </a:lnTo>
                  <a:lnTo>
                    <a:pt x="296" y="347"/>
                  </a:lnTo>
                  <a:lnTo>
                    <a:pt x="305" y="359"/>
                  </a:lnTo>
                  <a:lnTo>
                    <a:pt x="320" y="359"/>
                  </a:lnTo>
                  <a:lnTo>
                    <a:pt x="320" y="380"/>
                  </a:lnTo>
                  <a:lnTo>
                    <a:pt x="296" y="368"/>
                  </a:lnTo>
                  <a:lnTo>
                    <a:pt x="262" y="347"/>
                  </a:lnTo>
                  <a:lnTo>
                    <a:pt x="253" y="347"/>
                  </a:lnTo>
                  <a:lnTo>
                    <a:pt x="219" y="328"/>
                  </a:lnTo>
                  <a:lnTo>
                    <a:pt x="174" y="338"/>
                  </a:lnTo>
                  <a:lnTo>
                    <a:pt x="186" y="328"/>
                  </a:lnTo>
                  <a:lnTo>
                    <a:pt x="174" y="304"/>
                  </a:lnTo>
                  <a:lnTo>
                    <a:pt x="174" y="261"/>
                  </a:lnTo>
                  <a:lnTo>
                    <a:pt x="152" y="252"/>
                  </a:lnTo>
                  <a:lnTo>
                    <a:pt x="131" y="252"/>
                  </a:lnTo>
                  <a:lnTo>
                    <a:pt x="131" y="274"/>
                  </a:lnTo>
                  <a:lnTo>
                    <a:pt x="98" y="274"/>
                  </a:lnTo>
                  <a:lnTo>
                    <a:pt x="85" y="261"/>
                  </a:lnTo>
                  <a:lnTo>
                    <a:pt x="76" y="228"/>
                  </a:lnTo>
                  <a:lnTo>
                    <a:pt x="67" y="228"/>
                  </a:lnTo>
                  <a:lnTo>
                    <a:pt x="22" y="228"/>
                  </a:lnTo>
                  <a:lnTo>
                    <a:pt x="0" y="237"/>
                  </a:lnTo>
                  <a:lnTo>
                    <a:pt x="0" y="228"/>
                  </a:lnTo>
                  <a:lnTo>
                    <a:pt x="0" y="207"/>
                  </a:lnTo>
                  <a:lnTo>
                    <a:pt x="9" y="207"/>
                  </a:lnTo>
                  <a:lnTo>
                    <a:pt x="22" y="207"/>
                  </a:lnTo>
                  <a:lnTo>
                    <a:pt x="31" y="197"/>
                  </a:lnTo>
                  <a:lnTo>
                    <a:pt x="43" y="207"/>
                  </a:lnTo>
                  <a:lnTo>
                    <a:pt x="67" y="185"/>
                  </a:lnTo>
                  <a:lnTo>
                    <a:pt x="76" y="152"/>
                  </a:lnTo>
                  <a:lnTo>
                    <a:pt x="98" y="121"/>
                  </a:lnTo>
                  <a:lnTo>
                    <a:pt x="107" y="67"/>
                  </a:lnTo>
                  <a:lnTo>
                    <a:pt x="122" y="36"/>
                  </a:lnTo>
                  <a:lnTo>
                    <a:pt x="131" y="0"/>
                  </a:lnTo>
                  <a:lnTo>
                    <a:pt x="143" y="0"/>
                  </a:lnTo>
                  <a:lnTo>
                    <a:pt x="152" y="12"/>
                  </a:lnTo>
                  <a:lnTo>
                    <a:pt x="186" y="21"/>
                  </a:lnTo>
                  <a:lnTo>
                    <a:pt x="198" y="1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26" name="Freeform 11"/>
            <p:cNvSpPr>
              <a:spLocks/>
            </p:cNvSpPr>
            <p:nvPr/>
          </p:nvSpPr>
          <p:spPr bwMode="auto">
            <a:xfrm>
              <a:off x="2755" y="2191"/>
              <a:ext cx="133" cy="238"/>
            </a:xfrm>
            <a:custGeom>
              <a:avLst/>
              <a:gdLst>
                <a:gd name="T0" fmla="*/ 73 w 134"/>
                <a:gd name="T1" fmla="*/ 0 h 238"/>
                <a:gd name="T2" fmla="*/ 85 w 134"/>
                <a:gd name="T3" fmla="*/ 12 h 238"/>
                <a:gd name="T4" fmla="*/ 85 w 134"/>
                <a:gd name="T5" fmla="*/ 43 h 238"/>
                <a:gd name="T6" fmla="*/ 97 w 134"/>
                <a:gd name="T7" fmla="*/ 67 h 238"/>
                <a:gd name="T8" fmla="*/ 73 w 134"/>
                <a:gd name="T9" fmla="*/ 67 h 238"/>
                <a:gd name="T10" fmla="*/ 73 w 134"/>
                <a:gd name="T11" fmla="*/ 76 h 238"/>
                <a:gd name="T12" fmla="*/ 85 w 134"/>
                <a:gd name="T13" fmla="*/ 88 h 238"/>
                <a:gd name="T14" fmla="*/ 97 w 134"/>
                <a:gd name="T15" fmla="*/ 119 h 238"/>
                <a:gd name="T16" fmla="*/ 85 w 134"/>
                <a:gd name="T17" fmla="*/ 152 h 238"/>
                <a:gd name="T18" fmla="*/ 85 w 134"/>
                <a:gd name="T19" fmla="*/ 174 h 238"/>
                <a:gd name="T20" fmla="*/ 109 w 134"/>
                <a:gd name="T21" fmla="*/ 207 h 238"/>
                <a:gd name="T22" fmla="*/ 109 w 134"/>
                <a:gd name="T23" fmla="*/ 238 h 238"/>
                <a:gd name="T24" fmla="*/ 67 w 134"/>
                <a:gd name="T25" fmla="*/ 229 h 238"/>
                <a:gd name="T26" fmla="*/ 46 w 134"/>
                <a:gd name="T27" fmla="*/ 229 h 238"/>
                <a:gd name="T28" fmla="*/ 22 w 134"/>
                <a:gd name="T29" fmla="*/ 229 h 238"/>
                <a:gd name="T30" fmla="*/ 22 w 134"/>
                <a:gd name="T31" fmla="*/ 207 h 238"/>
                <a:gd name="T32" fmla="*/ 12 w 134"/>
                <a:gd name="T33" fmla="*/ 183 h 238"/>
                <a:gd name="T34" fmla="*/ 0 w 134"/>
                <a:gd name="T35" fmla="*/ 183 h 238"/>
                <a:gd name="T36" fmla="*/ 0 w 134"/>
                <a:gd name="T37" fmla="*/ 174 h 238"/>
                <a:gd name="T38" fmla="*/ 22 w 134"/>
                <a:gd name="T39" fmla="*/ 131 h 238"/>
                <a:gd name="T40" fmla="*/ 34 w 134"/>
                <a:gd name="T41" fmla="*/ 131 h 238"/>
                <a:gd name="T42" fmla="*/ 46 w 134"/>
                <a:gd name="T43" fmla="*/ 143 h 238"/>
                <a:gd name="T44" fmla="*/ 58 w 134"/>
                <a:gd name="T45" fmla="*/ 131 h 238"/>
                <a:gd name="T46" fmla="*/ 67 w 134"/>
                <a:gd name="T47" fmla="*/ 98 h 238"/>
                <a:gd name="T48" fmla="*/ 67 w 134"/>
                <a:gd name="T49" fmla="*/ 88 h 238"/>
                <a:gd name="T50" fmla="*/ 67 w 134"/>
                <a:gd name="T51" fmla="*/ 43 h 238"/>
                <a:gd name="T52" fmla="*/ 73 w 134"/>
                <a:gd name="T53" fmla="*/ 34 h 238"/>
                <a:gd name="T54" fmla="*/ 73 w 134"/>
                <a:gd name="T55" fmla="*/ 12 h 238"/>
                <a:gd name="T56" fmla="*/ 73 w 134"/>
                <a:gd name="T57" fmla="*/ 0 h 23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4"/>
                <a:gd name="T88" fmla="*/ 0 h 238"/>
                <a:gd name="T89" fmla="*/ 134 w 134"/>
                <a:gd name="T90" fmla="*/ 238 h 23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4" h="238">
                  <a:moveTo>
                    <a:pt x="98" y="0"/>
                  </a:moveTo>
                  <a:lnTo>
                    <a:pt x="110" y="12"/>
                  </a:lnTo>
                  <a:lnTo>
                    <a:pt x="110" y="43"/>
                  </a:lnTo>
                  <a:lnTo>
                    <a:pt x="122" y="67"/>
                  </a:lnTo>
                  <a:lnTo>
                    <a:pt x="98" y="67"/>
                  </a:lnTo>
                  <a:lnTo>
                    <a:pt x="98" y="76"/>
                  </a:lnTo>
                  <a:lnTo>
                    <a:pt x="110" y="88"/>
                  </a:lnTo>
                  <a:lnTo>
                    <a:pt x="122" y="119"/>
                  </a:lnTo>
                  <a:lnTo>
                    <a:pt x="110" y="152"/>
                  </a:lnTo>
                  <a:lnTo>
                    <a:pt x="110" y="174"/>
                  </a:lnTo>
                  <a:lnTo>
                    <a:pt x="134" y="207"/>
                  </a:lnTo>
                  <a:lnTo>
                    <a:pt x="134" y="238"/>
                  </a:lnTo>
                  <a:lnTo>
                    <a:pt x="89" y="229"/>
                  </a:lnTo>
                  <a:lnTo>
                    <a:pt x="46" y="229"/>
                  </a:lnTo>
                  <a:lnTo>
                    <a:pt x="22" y="229"/>
                  </a:lnTo>
                  <a:lnTo>
                    <a:pt x="22" y="207"/>
                  </a:lnTo>
                  <a:lnTo>
                    <a:pt x="12" y="183"/>
                  </a:lnTo>
                  <a:lnTo>
                    <a:pt x="0" y="183"/>
                  </a:lnTo>
                  <a:lnTo>
                    <a:pt x="0" y="174"/>
                  </a:lnTo>
                  <a:lnTo>
                    <a:pt x="22" y="131"/>
                  </a:lnTo>
                  <a:lnTo>
                    <a:pt x="34" y="131"/>
                  </a:lnTo>
                  <a:lnTo>
                    <a:pt x="46" y="143"/>
                  </a:lnTo>
                  <a:lnTo>
                    <a:pt x="58" y="131"/>
                  </a:lnTo>
                  <a:lnTo>
                    <a:pt x="67" y="98"/>
                  </a:lnTo>
                  <a:lnTo>
                    <a:pt x="76" y="88"/>
                  </a:lnTo>
                  <a:lnTo>
                    <a:pt x="89" y="43"/>
                  </a:lnTo>
                  <a:lnTo>
                    <a:pt x="98" y="34"/>
                  </a:lnTo>
                  <a:lnTo>
                    <a:pt x="98" y="12"/>
                  </a:lnTo>
                  <a:lnTo>
                    <a:pt x="98"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27" name="Freeform 12"/>
            <p:cNvSpPr>
              <a:spLocks/>
            </p:cNvSpPr>
            <p:nvPr/>
          </p:nvSpPr>
          <p:spPr bwMode="auto">
            <a:xfrm>
              <a:off x="2843" y="1987"/>
              <a:ext cx="185" cy="323"/>
            </a:xfrm>
            <a:custGeom>
              <a:avLst/>
              <a:gdLst>
                <a:gd name="T0" fmla="*/ 21 w 185"/>
                <a:gd name="T1" fmla="*/ 31 h 323"/>
                <a:gd name="T2" fmla="*/ 21 w 185"/>
                <a:gd name="T3" fmla="*/ 0 h 323"/>
                <a:gd name="T4" fmla="*/ 54 w 185"/>
                <a:gd name="T5" fmla="*/ 0 h 323"/>
                <a:gd name="T6" fmla="*/ 185 w 185"/>
                <a:gd name="T7" fmla="*/ 73 h 323"/>
                <a:gd name="T8" fmla="*/ 185 w 185"/>
                <a:gd name="T9" fmla="*/ 140 h 323"/>
                <a:gd name="T10" fmla="*/ 185 w 185"/>
                <a:gd name="T11" fmla="*/ 149 h 323"/>
                <a:gd name="T12" fmla="*/ 176 w 185"/>
                <a:gd name="T13" fmla="*/ 149 h 323"/>
                <a:gd name="T14" fmla="*/ 152 w 185"/>
                <a:gd name="T15" fmla="*/ 204 h 323"/>
                <a:gd name="T16" fmla="*/ 176 w 185"/>
                <a:gd name="T17" fmla="*/ 238 h 323"/>
                <a:gd name="T18" fmla="*/ 164 w 185"/>
                <a:gd name="T19" fmla="*/ 247 h 323"/>
                <a:gd name="T20" fmla="*/ 152 w 185"/>
                <a:gd name="T21" fmla="*/ 259 h 323"/>
                <a:gd name="T22" fmla="*/ 130 w 185"/>
                <a:gd name="T23" fmla="*/ 280 h 323"/>
                <a:gd name="T24" fmla="*/ 100 w 185"/>
                <a:gd name="T25" fmla="*/ 292 h 323"/>
                <a:gd name="T26" fmla="*/ 100 w 185"/>
                <a:gd name="T27" fmla="*/ 302 h 323"/>
                <a:gd name="T28" fmla="*/ 85 w 185"/>
                <a:gd name="T29" fmla="*/ 314 h 323"/>
                <a:gd name="T30" fmla="*/ 33 w 185"/>
                <a:gd name="T31" fmla="*/ 323 h 323"/>
                <a:gd name="T32" fmla="*/ 21 w 185"/>
                <a:gd name="T33" fmla="*/ 292 h 323"/>
                <a:gd name="T34" fmla="*/ 9 w 185"/>
                <a:gd name="T35" fmla="*/ 280 h 323"/>
                <a:gd name="T36" fmla="*/ 9 w 185"/>
                <a:gd name="T37" fmla="*/ 271 h 323"/>
                <a:gd name="T38" fmla="*/ 33 w 185"/>
                <a:gd name="T39" fmla="*/ 271 h 323"/>
                <a:gd name="T40" fmla="*/ 21 w 185"/>
                <a:gd name="T41" fmla="*/ 247 h 323"/>
                <a:gd name="T42" fmla="*/ 21 w 185"/>
                <a:gd name="T43" fmla="*/ 216 h 323"/>
                <a:gd name="T44" fmla="*/ 9 w 185"/>
                <a:gd name="T45" fmla="*/ 204 h 323"/>
                <a:gd name="T46" fmla="*/ 0 w 185"/>
                <a:gd name="T47" fmla="*/ 195 h 323"/>
                <a:gd name="T48" fmla="*/ 0 w 185"/>
                <a:gd name="T49" fmla="*/ 183 h 323"/>
                <a:gd name="T50" fmla="*/ 33 w 185"/>
                <a:gd name="T51" fmla="*/ 119 h 323"/>
                <a:gd name="T52" fmla="*/ 45 w 185"/>
                <a:gd name="T53" fmla="*/ 55 h 323"/>
                <a:gd name="T54" fmla="*/ 33 w 185"/>
                <a:gd name="T55" fmla="*/ 55 h 323"/>
                <a:gd name="T56" fmla="*/ 21 w 185"/>
                <a:gd name="T57" fmla="*/ 31 h 32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5"/>
                <a:gd name="T88" fmla="*/ 0 h 323"/>
                <a:gd name="T89" fmla="*/ 185 w 185"/>
                <a:gd name="T90" fmla="*/ 323 h 32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5" h="323">
                  <a:moveTo>
                    <a:pt x="21" y="31"/>
                  </a:moveTo>
                  <a:lnTo>
                    <a:pt x="21" y="0"/>
                  </a:lnTo>
                  <a:lnTo>
                    <a:pt x="54" y="0"/>
                  </a:lnTo>
                  <a:lnTo>
                    <a:pt x="185" y="73"/>
                  </a:lnTo>
                  <a:lnTo>
                    <a:pt x="185" y="140"/>
                  </a:lnTo>
                  <a:lnTo>
                    <a:pt x="185" y="149"/>
                  </a:lnTo>
                  <a:lnTo>
                    <a:pt x="176" y="149"/>
                  </a:lnTo>
                  <a:lnTo>
                    <a:pt x="152" y="204"/>
                  </a:lnTo>
                  <a:lnTo>
                    <a:pt x="176" y="238"/>
                  </a:lnTo>
                  <a:lnTo>
                    <a:pt x="164" y="247"/>
                  </a:lnTo>
                  <a:lnTo>
                    <a:pt x="152" y="259"/>
                  </a:lnTo>
                  <a:lnTo>
                    <a:pt x="130" y="280"/>
                  </a:lnTo>
                  <a:lnTo>
                    <a:pt x="100" y="292"/>
                  </a:lnTo>
                  <a:lnTo>
                    <a:pt x="100" y="302"/>
                  </a:lnTo>
                  <a:lnTo>
                    <a:pt x="85" y="314"/>
                  </a:lnTo>
                  <a:lnTo>
                    <a:pt x="33" y="323"/>
                  </a:lnTo>
                  <a:lnTo>
                    <a:pt x="21" y="292"/>
                  </a:lnTo>
                  <a:lnTo>
                    <a:pt x="9" y="280"/>
                  </a:lnTo>
                  <a:lnTo>
                    <a:pt x="9" y="271"/>
                  </a:lnTo>
                  <a:lnTo>
                    <a:pt x="33" y="271"/>
                  </a:lnTo>
                  <a:lnTo>
                    <a:pt x="21" y="247"/>
                  </a:lnTo>
                  <a:lnTo>
                    <a:pt x="21" y="216"/>
                  </a:lnTo>
                  <a:lnTo>
                    <a:pt x="9" y="204"/>
                  </a:lnTo>
                  <a:lnTo>
                    <a:pt x="0" y="195"/>
                  </a:lnTo>
                  <a:lnTo>
                    <a:pt x="0" y="183"/>
                  </a:lnTo>
                  <a:lnTo>
                    <a:pt x="33" y="119"/>
                  </a:lnTo>
                  <a:lnTo>
                    <a:pt x="45" y="55"/>
                  </a:lnTo>
                  <a:lnTo>
                    <a:pt x="33" y="55"/>
                  </a:lnTo>
                  <a:lnTo>
                    <a:pt x="21" y="3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28" name="Freeform 13"/>
            <p:cNvSpPr>
              <a:spLocks/>
            </p:cNvSpPr>
            <p:nvPr/>
          </p:nvSpPr>
          <p:spPr bwMode="auto">
            <a:xfrm>
              <a:off x="3028" y="943"/>
              <a:ext cx="2233" cy="676"/>
            </a:xfrm>
            <a:custGeom>
              <a:avLst/>
              <a:gdLst>
                <a:gd name="T0" fmla="*/ 679 w 2233"/>
                <a:gd name="T1" fmla="*/ 88 h 676"/>
                <a:gd name="T2" fmla="*/ 719 w 2233"/>
                <a:gd name="T3" fmla="*/ 36 h 676"/>
                <a:gd name="T4" fmla="*/ 917 w 2233"/>
                <a:gd name="T5" fmla="*/ 12 h 676"/>
                <a:gd name="T6" fmla="*/ 1008 w 2233"/>
                <a:gd name="T7" fmla="*/ 55 h 676"/>
                <a:gd name="T8" fmla="*/ 1124 w 2233"/>
                <a:gd name="T9" fmla="*/ 67 h 676"/>
                <a:gd name="T10" fmla="*/ 1279 w 2233"/>
                <a:gd name="T11" fmla="*/ 88 h 676"/>
                <a:gd name="T12" fmla="*/ 1432 w 2233"/>
                <a:gd name="T13" fmla="*/ 100 h 676"/>
                <a:gd name="T14" fmla="*/ 1715 w 2233"/>
                <a:gd name="T15" fmla="*/ 122 h 676"/>
                <a:gd name="T16" fmla="*/ 1849 w 2233"/>
                <a:gd name="T17" fmla="*/ 131 h 676"/>
                <a:gd name="T18" fmla="*/ 2141 w 2233"/>
                <a:gd name="T19" fmla="*/ 177 h 676"/>
                <a:gd name="T20" fmla="*/ 2166 w 2233"/>
                <a:gd name="T21" fmla="*/ 207 h 676"/>
                <a:gd name="T22" fmla="*/ 2111 w 2233"/>
                <a:gd name="T23" fmla="*/ 219 h 676"/>
                <a:gd name="T24" fmla="*/ 2089 w 2233"/>
                <a:gd name="T25" fmla="*/ 292 h 676"/>
                <a:gd name="T26" fmla="*/ 2010 w 2233"/>
                <a:gd name="T27" fmla="*/ 304 h 676"/>
                <a:gd name="T28" fmla="*/ 2044 w 2233"/>
                <a:gd name="T29" fmla="*/ 359 h 676"/>
                <a:gd name="T30" fmla="*/ 2065 w 2233"/>
                <a:gd name="T31" fmla="*/ 435 h 676"/>
                <a:gd name="T32" fmla="*/ 1943 w 2233"/>
                <a:gd name="T33" fmla="*/ 347 h 676"/>
                <a:gd name="T34" fmla="*/ 1934 w 2233"/>
                <a:gd name="T35" fmla="*/ 253 h 676"/>
                <a:gd name="T36" fmla="*/ 1858 w 2233"/>
                <a:gd name="T37" fmla="*/ 304 h 676"/>
                <a:gd name="T38" fmla="*/ 1791 w 2233"/>
                <a:gd name="T39" fmla="*/ 317 h 676"/>
                <a:gd name="T40" fmla="*/ 1706 w 2233"/>
                <a:gd name="T41" fmla="*/ 423 h 676"/>
                <a:gd name="T42" fmla="*/ 1782 w 2233"/>
                <a:gd name="T43" fmla="*/ 435 h 676"/>
                <a:gd name="T44" fmla="*/ 1791 w 2233"/>
                <a:gd name="T45" fmla="*/ 639 h 676"/>
                <a:gd name="T46" fmla="*/ 1773 w 2233"/>
                <a:gd name="T47" fmla="*/ 600 h 676"/>
                <a:gd name="T48" fmla="*/ 1684 w 2233"/>
                <a:gd name="T49" fmla="*/ 524 h 676"/>
                <a:gd name="T50" fmla="*/ 1477 w 2233"/>
                <a:gd name="T51" fmla="*/ 435 h 676"/>
                <a:gd name="T52" fmla="*/ 1444 w 2233"/>
                <a:gd name="T53" fmla="*/ 499 h 676"/>
                <a:gd name="T54" fmla="*/ 1191 w 2233"/>
                <a:gd name="T55" fmla="*/ 469 h 676"/>
                <a:gd name="T56" fmla="*/ 1084 w 2233"/>
                <a:gd name="T57" fmla="*/ 490 h 676"/>
                <a:gd name="T58" fmla="*/ 963 w 2233"/>
                <a:gd name="T59" fmla="*/ 508 h 676"/>
                <a:gd name="T60" fmla="*/ 810 w 2233"/>
                <a:gd name="T61" fmla="*/ 435 h 676"/>
                <a:gd name="T62" fmla="*/ 710 w 2233"/>
                <a:gd name="T63" fmla="*/ 414 h 676"/>
                <a:gd name="T64" fmla="*/ 612 w 2233"/>
                <a:gd name="T65" fmla="*/ 405 h 676"/>
                <a:gd name="T66" fmla="*/ 536 w 2233"/>
                <a:gd name="T67" fmla="*/ 444 h 676"/>
                <a:gd name="T68" fmla="*/ 512 w 2233"/>
                <a:gd name="T69" fmla="*/ 478 h 676"/>
                <a:gd name="T70" fmla="*/ 417 w 2233"/>
                <a:gd name="T71" fmla="*/ 460 h 676"/>
                <a:gd name="T72" fmla="*/ 360 w 2233"/>
                <a:gd name="T73" fmla="*/ 499 h 676"/>
                <a:gd name="T74" fmla="*/ 381 w 2233"/>
                <a:gd name="T75" fmla="*/ 566 h 676"/>
                <a:gd name="T76" fmla="*/ 396 w 2233"/>
                <a:gd name="T77" fmla="*/ 664 h 676"/>
                <a:gd name="T78" fmla="*/ 296 w 2233"/>
                <a:gd name="T79" fmla="*/ 630 h 676"/>
                <a:gd name="T80" fmla="*/ 207 w 2233"/>
                <a:gd name="T81" fmla="*/ 566 h 676"/>
                <a:gd name="T82" fmla="*/ 229 w 2233"/>
                <a:gd name="T83" fmla="*/ 545 h 676"/>
                <a:gd name="T84" fmla="*/ 153 w 2233"/>
                <a:gd name="T85" fmla="*/ 490 h 676"/>
                <a:gd name="T86" fmla="*/ 76 w 2233"/>
                <a:gd name="T87" fmla="*/ 435 h 676"/>
                <a:gd name="T88" fmla="*/ 34 w 2233"/>
                <a:gd name="T89" fmla="*/ 368 h 676"/>
                <a:gd name="T90" fmla="*/ 34 w 2233"/>
                <a:gd name="T91" fmla="*/ 304 h 676"/>
                <a:gd name="T92" fmla="*/ 34 w 2233"/>
                <a:gd name="T93" fmla="*/ 207 h 676"/>
                <a:gd name="T94" fmla="*/ 12 w 2233"/>
                <a:gd name="T95" fmla="*/ 143 h 676"/>
                <a:gd name="T96" fmla="*/ 143 w 2233"/>
                <a:gd name="T97" fmla="*/ 186 h 676"/>
                <a:gd name="T98" fmla="*/ 143 w 2233"/>
                <a:gd name="T99" fmla="*/ 219 h 676"/>
                <a:gd name="T100" fmla="*/ 220 w 2233"/>
                <a:gd name="T101" fmla="*/ 186 h 676"/>
                <a:gd name="T102" fmla="*/ 253 w 2233"/>
                <a:gd name="T103" fmla="*/ 161 h 676"/>
                <a:gd name="T104" fmla="*/ 360 w 2233"/>
                <a:gd name="T105" fmla="*/ 152 h 676"/>
                <a:gd name="T106" fmla="*/ 436 w 2233"/>
                <a:gd name="T107" fmla="*/ 143 h 676"/>
                <a:gd name="T108" fmla="*/ 503 w 2233"/>
                <a:gd name="T109" fmla="*/ 113 h 676"/>
                <a:gd name="T110" fmla="*/ 558 w 2233"/>
                <a:gd name="T111" fmla="*/ 100 h 676"/>
                <a:gd name="T112" fmla="*/ 603 w 2233"/>
                <a:gd name="T113" fmla="*/ 186 h 676"/>
                <a:gd name="T114" fmla="*/ 591 w 2233"/>
                <a:gd name="T115" fmla="*/ 113 h 6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233"/>
                <a:gd name="T175" fmla="*/ 0 h 676"/>
                <a:gd name="T176" fmla="*/ 2233 w 2233"/>
                <a:gd name="T177" fmla="*/ 676 h 6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233" h="676">
                  <a:moveTo>
                    <a:pt x="591" y="76"/>
                  </a:moveTo>
                  <a:lnTo>
                    <a:pt x="603" y="100"/>
                  </a:lnTo>
                  <a:lnTo>
                    <a:pt x="643" y="113"/>
                  </a:lnTo>
                  <a:lnTo>
                    <a:pt x="603" y="88"/>
                  </a:lnTo>
                  <a:lnTo>
                    <a:pt x="612" y="76"/>
                  </a:lnTo>
                  <a:lnTo>
                    <a:pt x="679" y="88"/>
                  </a:lnTo>
                  <a:lnTo>
                    <a:pt x="689" y="88"/>
                  </a:lnTo>
                  <a:lnTo>
                    <a:pt x="658" y="76"/>
                  </a:lnTo>
                  <a:lnTo>
                    <a:pt x="643" y="67"/>
                  </a:lnTo>
                  <a:lnTo>
                    <a:pt x="719" y="55"/>
                  </a:lnTo>
                  <a:lnTo>
                    <a:pt x="701" y="46"/>
                  </a:lnTo>
                  <a:lnTo>
                    <a:pt x="719" y="36"/>
                  </a:lnTo>
                  <a:lnTo>
                    <a:pt x="765" y="24"/>
                  </a:lnTo>
                  <a:lnTo>
                    <a:pt x="841" y="24"/>
                  </a:lnTo>
                  <a:lnTo>
                    <a:pt x="841" y="12"/>
                  </a:lnTo>
                  <a:lnTo>
                    <a:pt x="865" y="0"/>
                  </a:lnTo>
                  <a:lnTo>
                    <a:pt x="896" y="0"/>
                  </a:lnTo>
                  <a:lnTo>
                    <a:pt x="917" y="12"/>
                  </a:lnTo>
                  <a:lnTo>
                    <a:pt x="972" y="12"/>
                  </a:lnTo>
                  <a:lnTo>
                    <a:pt x="1017" y="24"/>
                  </a:lnTo>
                  <a:lnTo>
                    <a:pt x="1027" y="36"/>
                  </a:lnTo>
                  <a:lnTo>
                    <a:pt x="972" y="67"/>
                  </a:lnTo>
                  <a:lnTo>
                    <a:pt x="1017" y="67"/>
                  </a:lnTo>
                  <a:lnTo>
                    <a:pt x="1008" y="55"/>
                  </a:lnTo>
                  <a:lnTo>
                    <a:pt x="1048" y="55"/>
                  </a:lnTo>
                  <a:lnTo>
                    <a:pt x="1017" y="46"/>
                  </a:lnTo>
                  <a:lnTo>
                    <a:pt x="1039" y="46"/>
                  </a:lnTo>
                  <a:lnTo>
                    <a:pt x="1060" y="67"/>
                  </a:lnTo>
                  <a:lnTo>
                    <a:pt x="1115" y="67"/>
                  </a:lnTo>
                  <a:lnTo>
                    <a:pt x="1124" y="67"/>
                  </a:lnTo>
                  <a:lnTo>
                    <a:pt x="1148" y="67"/>
                  </a:lnTo>
                  <a:lnTo>
                    <a:pt x="1191" y="67"/>
                  </a:lnTo>
                  <a:lnTo>
                    <a:pt x="1170" y="55"/>
                  </a:lnTo>
                  <a:lnTo>
                    <a:pt x="1246" y="67"/>
                  </a:lnTo>
                  <a:lnTo>
                    <a:pt x="1279" y="76"/>
                  </a:lnTo>
                  <a:lnTo>
                    <a:pt x="1279" y="88"/>
                  </a:lnTo>
                  <a:lnTo>
                    <a:pt x="1334" y="113"/>
                  </a:lnTo>
                  <a:lnTo>
                    <a:pt x="1334" y="100"/>
                  </a:lnTo>
                  <a:lnTo>
                    <a:pt x="1322" y="88"/>
                  </a:lnTo>
                  <a:lnTo>
                    <a:pt x="1368" y="100"/>
                  </a:lnTo>
                  <a:lnTo>
                    <a:pt x="1377" y="88"/>
                  </a:lnTo>
                  <a:lnTo>
                    <a:pt x="1432" y="100"/>
                  </a:lnTo>
                  <a:lnTo>
                    <a:pt x="1413" y="88"/>
                  </a:lnTo>
                  <a:lnTo>
                    <a:pt x="1413" y="76"/>
                  </a:lnTo>
                  <a:lnTo>
                    <a:pt x="1544" y="88"/>
                  </a:lnTo>
                  <a:lnTo>
                    <a:pt x="1605" y="113"/>
                  </a:lnTo>
                  <a:lnTo>
                    <a:pt x="1684" y="113"/>
                  </a:lnTo>
                  <a:lnTo>
                    <a:pt x="1715" y="122"/>
                  </a:lnTo>
                  <a:lnTo>
                    <a:pt x="1751" y="131"/>
                  </a:lnTo>
                  <a:lnTo>
                    <a:pt x="1837" y="131"/>
                  </a:lnTo>
                  <a:lnTo>
                    <a:pt x="1837" y="122"/>
                  </a:lnTo>
                  <a:lnTo>
                    <a:pt x="1858" y="122"/>
                  </a:lnTo>
                  <a:lnTo>
                    <a:pt x="1858" y="131"/>
                  </a:lnTo>
                  <a:lnTo>
                    <a:pt x="1849" y="131"/>
                  </a:lnTo>
                  <a:lnTo>
                    <a:pt x="1879" y="143"/>
                  </a:lnTo>
                  <a:lnTo>
                    <a:pt x="1891" y="143"/>
                  </a:lnTo>
                  <a:lnTo>
                    <a:pt x="1858" y="122"/>
                  </a:lnTo>
                  <a:lnTo>
                    <a:pt x="1943" y="122"/>
                  </a:lnTo>
                  <a:lnTo>
                    <a:pt x="2010" y="143"/>
                  </a:lnTo>
                  <a:lnTo>
                    <a:pt x="2141" y="177"/>
                  </a:lnTo>
                  <a:lnTo>
                    <a:pt x="2175" y="177"/>
                  </a:lnTo>
                  <a:lnTo>
                    <a:pt x="2233" y="186"/>
                  </a:lnTo>
                  <a:lnTo>
                    <a:pt x="2233" y="198"/>
                  </a:lnTo>
                  <a:lnTo>
                    <a:pt x="2208" y="198"/>
                  </a:lnTo>
                  <a:lnTo>
                    <a:pt x="2233" y="219"/>
                  </a:lnTo>
                  <a:lnTo>
                    <a:pt x="2166" y="207"/>
                  </a:lnTo>
                  <a:lnTo>
                    <a:pt x="2120" y="198"/>
                  </a:lnTo>
                  <a:lnTo>
                    <a:pt x="2099" y="186"/>
                  </a:lnTo>
                  <a:lnTo>
                    <a:pt x="2089" y="198"/>
                  </a:lnTo>
                  <a:lnTo>
                    <a:pt x="2111" y="198"/>
                  </a:lnTo>
                  <a:lnTo>
                    <a:pt x="2111" y="207"/>
                  </a:lnTo>
                  <a:lnTo>
                    <a:pt x="2111" y="219"/>
                  </a:lnTo>
                  <a:lnTo>
                    <a:pt x="2089" y="219"/>
                  </a:lnTo>
                  <a:lnTo>
                    <a:pt x="2166" y="253"/>
                  </a:lnTo>
                  <a:lnTo>
                    <a:pt x="2166" y="262"/>
                  </a:lnTo>
                  <a:lnTo>
                    <a:pt x="2132" y="253"/>
                  </a:lnTo>
                  <a:lnTo>
                    <a:pt x="2120" y="262"/>
                  </a:lnTo>
                  <a:lnTo>
                    <a:pt x="2089" y="292"/>
                  </a:lnTo>
                  <a:lnTo>
                    <a:pt x="2099" y="304"/>
                  </a:lnTo>
                  <a:lnTo>
                    <a:pt x="2056" y="292"/>
                  </a:lnTo>
                  <a:lnTo>
                    <a:pt x="2044" y="292"/>
                  </a:lnTo>
                  <a:lnTo>
                    <a:pt x="2044" y="304"/>
                  </a:lnTo>
                  <a:lnTo>
                    <a:pt x="2022" y="292"/>
                  </a:lnTo>
                  <a:lnTo>
                    <a:pt x="2010" y="304"/>
                  </a:lnTo>
                  <a:lnTo>
                    <a:pt x="2001" y="304"/>
                  </a:lnTo>
                  <a:lnTo>
                    <a:pt x="2010" y="317"/>
                  </a:lnTo>
                  <a:lnTo>
                    <a:pt x="2010" y="338"/>
                  </a:lnTo>
                  <a:lnTo>
                    <a:pt x="2022" y="347"/>
                  </a:lnTo>
                  <a:lnTo>
                    <a:pt x="2035" y="347"/>
                  </a:lnTo>
                  <a:lnTo>
                    <a:pt x="2044" y="359"/>
                  </a:lnTo>
                  <a:lnTo>
                    <a:pt x="2065" y="368"/>
                  </a:lnTo>
                  <a:lnTo>
                    <a:pt x="2056" y="384"/>
                  </a:lnTo>
                  <a:lnTo>
                    <a:pt x="2077" y="405"/>
                  </a:lnTo>
                  <a:lnTo>
                    <a:pt x="2056" y="414"/>
                  </a:lnTo>
                  <a:lnTo>
                    <a:pt x="2077" y="435"/>
                  </a:lnTo>
                  <a:lnTo>
                    <a:pt x="2065" y="435"/>
                  </a:lnTo>
                  <a:lnTo>
                    <a:pt x="2065" y="469"/>
                  </a:lnTo>
                  <a:lnTo>
                    <a:pt x="2065" y="478"/>
                  </a:lnTo>
                  <a:lnTo>
                    <a:pt x="1968" y="393"/>
                  </a:lnTo>
                  <a:lnTo>
                    <a:pt x="1943" y="359"/>
                  </a:lnTo>
                  <a:lnTo>
                    <a:pt x="1958" y="359"/>
                  </a:lnTo>
                  <a:lnTo>
                    <a:pt x="1943" y="347"/>
                  </a:lnTo>
                  <a:lnTo>
                    <a:pt x="1958" y="338"/>
                  </a:lnTo>
                  <a:lnTo>
                    <a:pt x="1968" y="292"/>
                  </a:lnTo>
                  <a:lnTo>
                    <a:pt x="1980" y="283"/>
                  </a:lnTo>
                  <a:lnTo>
                    <a:pt x="1958" y="262"/>
                  </a:lnTo>
                  <a:lnTo>
                    <a:pt x="1958" y="253"/>
                  </a:lnTo>
                  <a:lnTo>
                    <a:pt x="1934" y="253"/>
                  </a:lnTo>
                  <a:lnTo>
                    <a:pt x="1943" y="274"/>
                  </a:lnTo>
                  <a:lnTo>
                    <a:pt x="1934" y="292"/>
                  </a:lnTo>
                  <a:lnTo>
                    <a:pt x="1913" y="283"/>
                  </a:lnTo>
                  <a:lnTo>
                    <a:pt x="1913" y="274"/>
                  </a:lnTo>
                  <a:lnTo>
                    <a:pt x="1867" y="274"/>
                  </a:lnTo>
                  <a:lnTo>
                    <a:pt x="1858" y="304"/>
                  </a:lnTo>
                  <a:lnTo>
                    <a:pt x="1867" y="317"/>
                  </a:lnTo>
                  <a:lnTo>
                    <a:pt x="1891" y="317"/>
                  </a:lnTo>
                  <a:lnTo>
                    <a:pt x="1837" y="329"/>
                  </a:lnTo>
                  <a:lnTo>
                    <a:pt x="1827" y="304"/>
                  </a:lnTo>
                  <a:lnTo>
                    <a:pt x="1791" y="304"/>
                  </a:lnTo>
                  <a:lnTo>
                    <a:pt x="1791" y="317"/>
                  </a:lnTo>
                  <a:lnTo>
                    <a:pt x="1715" y="317"/>
                  </a:lnTo>
                  <a:lnTo>
                    <a:pt x="1697" y="317"/>
                  </a:lnTo>
                  <a:lnTo>
                    <a:pt x="1684" y="384"/>
                  </a:lnTo>
                  <a:lnTo>
                    <a:pt x="1660" y="405"/>
                  </a:lnTo>
                  <a:lnTo>
                    <a:pt x="1697" y="405"/>
                  </a:lnTo>
                  <a:lnTo>
                    <a:pt x="1706" y="423"/>
                  </a:lnTo>
                  <a:lnTo>
                    <a:pt x="1706" y="414"/>
                  </a:lnTo>
                  <a:lnTo>
                    <a:pt x="1715" y="414"/>
                  </a:lnTo>
                  <a:lnTo>
                    <a:pt x="1715" y="423"/>
                  </a:lnTo>
                  <a:lnTo>
                    <a:pt x="1727" y="423"/>
                  </a:lnTo>
                  <a:lnTo>
                    <a:pt x="1736" y="414"/>
                  </a:lnTo>
                  <a:lnTo>
                    <a:pt x="1782" y="435"/>
                  </a:lnTo>
                  <a:lnTo>
                    <a:pt x="1803" y="478"/>
                  </a:lnTo>
                  <a:lnTo>
                    <a:pt x="1837" y="524"/>
                  </a:lnTo>
                  <a:lnTo>
                    <a:pt x="1837" y="584"/>
                  </a:lnTo>
                  <a:lnTo>
                    <a:pt x="1812" y="609"/>
                  </a:lnTo>
                  <a:lnTo>
                    <a:pt x="1812" y="630"/>
                  </a:lnTo>
                  <a:lnTo>
                    <a:pt x="1791" y="639"/>
                  </a:lnTo>
                  <a:lnTo>
                    <a:pt x="1773" y="630"/>
                  </a:lnTo>
                  <a:lnTo>
                    <a:pt x="1760" y="639"/>
                  </a:lnTo>
                  <a:lnTo>
                    <a:pt x="1760" y="630"/>
                  </a:lnTo>
                  <a:lnTo>
                    <a:pt x="1736" y="600"/>
                  </a:lnTo>
                  <a:lnTo>
                    <a:pt x="1751" y="584"/>
                  </a:lnTo>
                  <a:lnTo>
                    <a:pt x="1773" y="600"/>
                  </a:lnTo>
                  <a:lnTo>
                    <a:pt x="1760" y="554"/>
                  </a:lnTo>
                  <a:lnTo>
                    <a:pt x="1760" y="545"/>
                  </a:lnTo>
                  <a:lnTo>
                    <a:pt x="1751" y="524"/>
                  </a:lnTo>
                  <a:lnTo>
                    <a:pt x="1715" y="545"/>
                  </a:lnTo>
                  <a:lnTo>
                    <a:pt x="1706" y="545"/>
                  </a:lnTo>
                  <a:lnTo>
                    <a:pt x="1684" y="524"/>
                  </a:lnTo>
                  <a:lnTo>
                    <a:pt x="1651" y="508"/>
                  </a:lnTo>
                  <a:lnTo>
                    <a:pt x="1620" y="499"/>
                  </a:lnTo>
                  <a:lnTo>
                    <a:pt x="1596" y="478"/>
                  </a:lnTo>
                  <a:lnTo>
                    <a:pt x="1553" y="435"/>
                  </a:lnTo>
                  <a:lnTo>
                    <a:pt x="1508" y="423"/>
                  </a:lnTo>
                  <a:lnTo>
                    <a:pt x="1477" y="435"/>
                  </a:lnTo>
                  <a:lnTo>
                    <a:pt x="1465" y="444"/>
                  </a:lnTo>
                  <a:lnTo>
                    <a:pt x="1489" y="460"/>
                  </a:lnTo>
                  <a:lnTo>
                    <a:pt x="1477" y="469"/>
                  </a:lnTo>
                  <a:lnTo>
                    <a:pt x="1489" y="490"/>
                  </a:lnTo>
                  <a:lnTo>
                    <a:pt x="1465" y="499"/>
                  </a:lnTo>
                  <a:lnTo>
                    <a:pt x="1444" y="499"/>
                  </a:lnTo>
                  <a:lnTo>
                    <a:pt x="1413" y="490"/>
                  </a:lnTo>
                  <a:lnTo>
                    <a:pt x="1389" y="499"/>
                  </a:lnTo>
                  <a:lnTo>
                    <a:pt x="1346" y="508"/>
                  </a:lnTo>
                  <a:lnTo>
                    <a:pt x="1267" y="490"/>
                  </a:lnTo>
                  <a:lnTo>
                    <a:pt x="1225" y="490"/>
                  </a:lnTo>
                  <a:lnTo>
                    <a:pt x="1191" y="469"/>
                  </a:lnTo>
                  <a:lnTo>
                    <a:pt x="1148" y="460"/>
                  </a:lnTo>
                  <a:lnTo>
                    <a:pt x="1139" y="469"/>
                  </a:lnTo>
                  <a:lnTo>
                    <a:pt x="1148" y="478"/>
                  </a:lnTo>
                  <a:lnTo>
                    <a:pt x="1148" y="499"/>
                  </a:lnTo>
                  <a:lnTo>
                    <a:pt x="1103" y="499"/>
                  </a:lnTo>
                  <a:lnTo>
                    <a:pt x="1084" y="490"/>
                  </a:lnTo>
                  <a:lnTo>
                    <a:pt x="1048" y="478"/>
                  </a:lnTo>
                  <a:lnTo>
                    <a:pt x="993" y="508"/>
                  </a:lnTo>
                  <a:lnTo>
                    <a:pt x="984" y="524"/>
                  </a:lnTo>
                  <a:lnTo>
                    <a:pt x="984" y="508"/>
                  </a:lnTo>
                  <a:lnTo>
                    <a:pt x="972" y="499"/>
                  </a:lnTo>
                  <a:lnTo>
                    <a:pt x="963" y="508"/>
                  </a:lnTo>
                  <a:lnTo>
                    <a:pt x="950" y="499"/>
                  </a:lnTo>
                  <a:lnTo>
                    <a:pt x="908" y="478"/>
                  </a:lnTo>
                  <a:lnTo>
                    <a:pt x="874" y="478"/>
                  </a:lnTo>
                  <a:lnTo>
                    <a:pt x="865" y="469"/>
                  </a:lnTo>
                  <a:lnTo>
                    <a:pt x="853" y="478"/>
                  </a:lnTo>
                  <a:lnTo>
                    <a:pt x="810" y="435"/>
                  </a:lnTo>
                  <a:lnTo>
                    <a:pt x="777" y="414"/>
                  </a:lnTo>
                  <a:lnTo>
                    <a:pt x="765" y="414"/>
                  </a:lnTo>
                  <a:lnTo>
                    <a:pt x="743" y="423"/>
                  </a:lnTo>
                  <a:lnTo>
                    <a:pt x="734" y="423"/>
                  </a:lnTo>
                  <a:lnTo>
                    <a:pt x="734" y="414"/>
                  </a:lnTo>
                  <a:lnTo>
                    <a:pt x="710" y="414"/>
                  </a:lnTo>
                  <a:lnTo>
                    <a:pt x="689" y="414"/>
                  </a:lnTo>
                  <a:lnTo>
                    <a:pt x="689" y="405"/>
                  </a:lnTo>
                  <a:lnTo>
                    <a:pt x="679" y="393"/>
                  </a:lnTo>
                  <a:lnTo>
                    <a:pt x="643" y="393"/>
                  </a:lnTo>
                  <a:lnTo>
                    <a:pt x="643" y="405"/>
                  </a:lnTo>
                  <a:lnTo>
                    <a:pt x="612" y="405"/>
                  </a:lnTo>
                  <a:lnTo>
                    <a:pt x="558" y="414"/>
                  </a:lnTo>
                  <a:lnTo>
                    <a:pt x="536" y="414"/>
                  </a:lnTo>
                  <a:lnTo>
                    <a:pt x="536" y="423"/>
                  </a:lnTo>
                  <a:lnTo>
                    <a:pt x="548" y="423"/>
                  </a:lnTo>
                  <a:lnTo>
                    <a:pt x="548" y="435"/>
                  </a:lnTo>
                  <a:lnTo>
                    <a:pt x="536" y="444"/>
                  </a:lnTo>
                  <a:lnTo>
                    <a:pt x="548" y="444"/>
                  </a:lnTo>
                  <a:lnTo>
                    <a:pt x="536" y="460"/>
                  </a:lnTo>
                  <a:lnTo>
                    <a:pt x="567" y="469"/>
                  </a:lnTo>
                  <a:lnTo>
                    <a:pt x="558" y="478"/>
                  </a:lnTo>
                  <a:lnTo>
                    <a:pt x="536" y="478"/>
                  </a:lnTo>
                  <a:lnTo>
                    <a:pt x="512" y="478"/>
                  </a:lnTo>
                  <a:lnTo>
                    <a:pt x="491" y="478"/>
                  </a:lnTo>
                  <a:lnTo>
                    <a:pt x="472" y="478"/>
                  </a:lnTo>
                  <a:lnTo>
                    <a:pt x="460" y="478"/>
                  </a:lnTo>
                  <a:lnTo>
                    <a:pt x="460" y="490"/>
                  </a:lnTo>
                  <a:lnTo>
                    <a:pt x="436" y="469"/>
                  </a:lnTo>
                  <a:lnTo>
                    <a:pt x="417" y="460"/>
                  </a:lnTo>
                  <a:lnTo>
                    <a:pt x="405" y="469"/>
                  </a:lnTo>
                  <a:lnTo>
                    <a:pt x="396" y="469"/>
                  </a:lnTo>
                  <a:lnTo>
                    <a:pt x="372" y="478"/>
                  </a:lnTo>
                  <a:lnTo>
                    <a:pt x="360" y="478"/>
                  </a:lnTo>
                  <a:lnTo>
                    <a:pt x="372" y="499"/>
                  </a:lnTo>
                  <a:lnTo>
                    <a:pt x="360" y="499"/>
                  </a:lnTo>
                  <a:lnTo>
                    <a:pt x="351" y="490"/>
                  </a:lnTo>
                  <a:lnTo>
                    <a:pt x="341" y="524"/>
                  </a:lnTo>
                  <a:lnTo>
                    <a:pt x="351" y="533"/>
                  </a:lnTo>
                  <a:lnTo>
                    <a:pt x="351" y="545"/>
                  </a:lnTo>
                  <a:lnTo>
                    <a:pt x="372" y="545"/>
                  </a:lnTo>
                  <a:lnTo>
                    <a:pt x="381" y="566"/>
                  </a:lnTo>
                  <a:lnTo>
                    <a:pt x="372" y="575"/>
                  </a:lnTo>
                  <a:lnTo>
                    <a:pt x="360" y="575"/>
                  </a:lnTo>
                  <a:lnTo>
                    <a:pt x="351" y="600"/>
                  </a:lnTo>
                  <a:lnTo>
                    <a:pt x="372" y="621"/>
                  </a:lnTo>
                  <a:lnTo>
                    <a:pt x="372" y="639"/>
                  </a:lnTo>
                  <a:lnTo>
                    <a:pt x="396" y="664"/>
                  </a:lnTo>
                  <a:lnTo>
                    <a:pt x="381" y="676"/>
                  </a:lnTo>
                  <a:lnTo>
                    <a:pt x="372" y="676"/>
                  </a:lnTo>
                  <a:lnTo>
                    <a:pt x="360" y="664"/>
                  </a:lnTo>
                  <a:lnTo>
                    <a:pt x="341" y="639"/>
                  </a:lnTo>
                  <a:lnTo>
                    <a:pt x="320" y="639"/>
                  </a:lnTo>
                  <a:lnTo>
                    <a:pt x="296" y="630"/>
                  </a:lnTo>
                  <a:lnTo>
                    <a:pt x="253" y="630"/>
                  </a:lnTo>
                  <a:lnTo>
                    <a:pt x="198" y="600"/>
                  </a:lnTo>
                  <a:lnTo>
                    <a:pt x="189" y="600"/>
                  </a:lnTo>
                  <a:lnTo>
                    <a:pt x="189" y="584"/>
                  </a:lnTo>
                  <a:lnTo>
                    <a:pt x="198" y="584"/>
                  </a:lnTo>
                  <a:lnTo>
                    <a:pt x="207" y="566"/>
                  </a:lnTo>
                  <a:lnTo>
                    <a:pt x="198" y="566"/>
                  </a:lnTo>
                  <a:lnTo>
                    <a:pt x="229" y="554"/>
                  </a:lnTo>
                  <a:lnTo>
                    <a:pt x="207" y="554"/>
                  </a:lnTo>
                  <a:lnTo>
                    <a:pt x="207" y="545"/>
                  </a:lnTo>
                  <a:lnTo>
                    <a:pt x="220" y="533"/>
                  </a:lnTo>
                  <a:lnTo>
                    <a:pt x="229" y="545"/>
                  </a:lnTo>
                  <a:lnTo>
                    <a:pt x="229" y="524"/>
                  </a:lnTo>
                  <a:lnTo>
                    <a:pt x="229" y="508"/>
                  </a:lnTo>
                  <a:lnTo>
                    <a:pt x="229" y="499"/>
                  </a:lnTo>
                  <a:lnTo>
                    <a:pt x="198" y="499"/>
                  </a:lnTo>
                  <a:lnTo>
                    <a:pt x="189" y="490"/>
                  </a:lnTo>
                  <a:lnTo>
                    <a:pt x="153" y="490"/>
                  </a:lnTo>
                  <a:lnTo>
                    <a:pt x="143" y="469"/>
                  </a:lnTo>
                  <a:lnTo>
                    <a:pt x="131" y="469"/>
                  </a:lnTo>
                  <a:lnTo>
                    <a:pt x="131" y="460"/>
                  </a:lnTo>
                  <a:lnTo>
                    <a:pt x="122" y="444"/>
                  </a:lnTo>
                  <a:lnTo>
                    <a:pt x="89" y="460"/>
                  </a:lnTo>
                  <a:lnTo>
                    <a:pt x="76" y="435"/>
                  </a:lnTo>
                  <a:lnTo>
                    <a:pt x="98" y="435"/>
                  </a:lnTo>
                  <a:lnTo>
                    <a:pt x="98" y="423"/>
                  </a:lnTo>
                  <a:lnTo>
                    <a:pt x="89" y="423"/>
                  </a:lnTo>
                  <a:lnTo>
                    <a:pt x="76" y="405"/>
                  </a:lnTo>
                  <a:lnTo>
                    <a:pt x="67" y="384"/>
                  </a:lnTo>
                  <a:lnTo>
                    <a:pt x="34" y="368"/>
                  </a:lnTo>
                  <a:lnTo>
                    <a:pt x="12" y="347"/>
                  </a:lnTo>
                  <a:lnTo>
                    <a:pt x="12" y="338"/>
                  </a:lnTo>
                  <a:lnTo>
                    <a:pt x="0" y="329"/>
                  </a:lnTo>
                  <a:lnTo>
                    <a:pt x="12" y="317"/>
                  </a:lnTo>
                  <a:lnTo>
                    <a:pt x="22" y="317"/>
                  </a:lnTo>
                  <a:lnTo>
                    <a:pt x="34" y="304"/>
                  </a:lnTo>
                  <a:lnTo>
                    <a:pt x="22" y="292"/>
                  </a:lnTo>
                  <a:lnTo>
                    <a:pt x="12" y="292"/>
                  </a:lnTo>
                  <a:lnTo>
                    <a:pt x="55" y="253"/>
                  </a:lnTo>
                  <a:lnTo>
                    <a:pt x="46" y="228"/>
                  </a:lnTo>
                  <a:lnTo>
                    <a:pt x="46" y="219"/>
                  </a:lnTo>
                  <a:lnTo>
                    <a:pt x="34" y="207"/>
                  </a:lnTo>
                  <a:lnTo>
                    <a:pt x="34" y="198"/>
                  </a:lnTo>
                  <a:lnTo>
                    <a:pt x="22" y="177"/>
                  </a:lnTo>
                  <a:lnTo>
                    <a:pt x="22" y="161"/>
                  </a:lnTo>
                  <a:lnTo>
                    <a:pt x="0" y="152"/>
                  </a:lnTo>
                  <a:lnTo>
                    <a:pt x="0" y="143"/>
                  </a:lnTo>
                  <a:lnTo>
                    <a:pt x="12" y="143"/>
                  </a:lnTo>
                  <a:lnTo>
                    <a:pt x="34" y="131"/>
                  </a:lnTo>
                  <a:lnTo>
                    <a:pt x="55" y="122"/>
                  </a:lnTo>
                  <a:lnTo>
                    <a:pt x="113" y="143"/>
                  </a:lnTo>
                  <a:lnTo>
                    <a:pt x="174" y="161"/>
                  </a:lnTo>
                  <a:lnTo>
                    <a:pt x="189" y="177"/>
                  </a:lnTo>
                  <a:lnTo>
                    <a:pt x="143" y="186"/>
                  </a:lnTo>
                  <a:lnTo>
                    <a:pt x="55" y="177"/>
                  </a:lnTo>
                  <a:lnTo>
                    <a:pt x="98" y="198"/>
                  </a:lnTo>
                  <a:lnTo>
                    <a:pt x="98" y="219"/>
                  </a:lnTo>
                  <a:lnTo>
                    <a:pt x="131" y="228"/>
                  </a:lnTo>
                  <a:lnTo>
                    <a:pt x="153" y="228"/>
                  </a:lnTo>
                  <a:lnTo>
                    <a:pt x="143" y="219"/>
                  </a:lnTo>
                  <a:lnTo>
                    <a:pt x="122" y="207"/>
                  </a:lnTo>
                  <a:lnTo>
                    <a:pt x="131" y="207"/>
                  </a:lnTo>
                  <a:lnTo>
                    <a:pt x="189" y="219"/>
                  </a:lnTo>
                  <a:lnTo>
                    <a:pt x="165" y="198"/>
                  </a:lnTo>
                  <a:lnTo>
                    <a:pt x="198" y="186"/>
                  </a:lnTo>
                  <a:lnTo>
                    <a:pt x="220" y="186"/>
                  </a:lnTo>
                  <a:lnTo>
                    <a:pt x="229" y="186"/>
                  </a:lnTo>
                  <a:lnTo>
                    <a:pt x="220" y="177"/>
                  </a:lnTo>
                  <a:lnTo>
                    <a:pt x="220" y="152"/>
                  </a:lnTo>
                  <a:lnTo>
                    <a:pt x="198" y="143"/>
                  </a:lnTo>
                  <a:lnTo>
                    <a:pt x="241" y="152"/>
                  </a:lnTo>
                  <a:lnTo>
                    <a:pt x="253" y="161"/>
                  </a:lnTo>
                  <a:lnTo>
                    <a:pt x="229" y="161"/>
                  </a:lnTo>
                  <a:lnTo>
                    <a:pt x="265" y="177"/>
                  </a:lnTo>
                  <a:lnTo>
                    <a:pt x="274" y="177"/>
                  </a:lnTo>
                  <a:lnTo>
                    <a:pt x="274" y="161"/>
                  </a:lnTo>
                  <a:lnTo>
                    <a:pt x="341" y="143"/>
                  </a:lnTo>
                  <a:lnTo>
                    <a:pt x="360" y="152"/>
                  </a:lnTo>
                  <a:lnTo>
                    <a:pt x="360" y="143"/>
                  </a:lnTo>
                  <a:lnTo>
                    <a:pt x="405" y="143"/>
                  </a:lnTo>
                  <a:lnTo>
                    <a:pt x="417" y="152"/>
                  </a:lnTo>
                  <a:lnTo>
                    <a:pt x="427" y="152"/>
                  </a:lnTo>
                  <a:lnTo>
                    <a:pt x="417" y="143"/>
                  </a:lnTo>
                  <a:lnTo>
                    <a:pt x="436" y="143"/>
                  </a:lnTo>
                  <a:lnTo>
                    <a:pt x="396" y="122"/>
                  </a:lnTo>
                  <a:lnTo>
                    <a:pt x="396" y="113"/>
                  </a:lnTo>
                  <a:lnTo>
                    <a:pt x="536" y="152"/>
                  </a:lnTo>
                  <a:lnTo>
                    <a:pt x="548" y="143"/>
                  </a:lnTo>
                  <a:lnTo>
                    <a:pt x="503" y="131"/>
                  </a:lnTo>
                  <a:lnTo>
                    <a:pt x="503" y="113"/>
                  </a:lnTo>
                  <a:lnTo>
                    <a:pt x="491" y="100"/>
                  </a:lnTo>
                  <a:lnTo>
                    <a:pt x="512" y="67"/>
                  </a:lnTo>
                  <a:lnTo>
                    <a:pt x="527" y="67"/>
                  </a:lnTo>
                  <a:lnTo>
                    <a:pt x="536" y="67"/>
                  </a:lnTo>
                  <a:lnTo>
                    <a:pt x="558" y="76"/>
                  </a:lnTo>
                  <a:lnTo>
                    <a:pt x="558" y="100"/>
                  </a:lnTo>
                  <a:lnTo>
                    <a:pt x="567" y="100"/>
                  </a:lnTo>
                  <a:lnTo>
                    <a:pt x="591" y="143"/>
                  </a:lnTo>
                  <a:lnTo>
                    <a:pt x="603" y="143"/>
                  </a:lnTo>
                  <a:lnTo>
                    <a:pt x="603" y="161"/>
                  </a:lnTo>
                  <a:lnTo>
                    <a:pt x="579" y="177"/>
                  </a:lnTo>
                  <a:lnTo>
                    <a:pt x="603" y="186"/>
                  </a:lnTo>
                  <a:lnTo>
                    <a:pt x="625" y="177"/>
                  </a:lnTo>
                  <a:lnTo>
                    <a:pt x="634" y="161"/>
                  </a:lnTo>
                  <a:lnTo>
                    <a:pt x="612" y="143"/>
                  </a:lnTo>
                  <a:lnTo>
                    <a:pt x="603" y="143"/>
                  </a:lnTo>
                  <a:lnTo>
                    <a:pt x="591" y="131"/>
                  </a:lnTo>
                  <a:lnTo>
                    <a:pt x="591" y="113"/>
                  </a:lnTo>
                  <a:lnTo>
                    <a:pt x="567" y="100"/>
                  </a:lnTo>
                  <a:lnTo>
                    <a:pt x="591" y="76"/>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29" name="Freeform 14"/>
            <p:cNvSpPr>
              <a:spLocks/>
            </p:cNvSpPr>
            <p:nvPr/>
          </p:nvSpPr>
          <p:spPr bwMode="auto">
            <a:xfrm>
              <a:off x="2830" y="2170"/>
              <a:ext cx="46" cy="33"/>
            </a:xfrm>
            <a:custGeom>
              <a:avLst/>
              <a:gdLst>
                <a:gd name="T0" fmla="*/ 0 w 46"/>
                <a:gd name="T1" fmla="*/ 0 h 33"/>
                <a:gd name="T2" fmla="*/ 22 w 46"/>
                <a:gd name="T3" fmla="*/ 0 h 33"/>
                <a:gd name="T4" fmla="*/ 22 w 46"/>
                <a:gd name="T5" fmla="*/ 12 h 33"/>
                <a:gd name="T6" fmla="*/ 46 w 46"/>
                <a:gd name="T7" fmla="*/ 12 h 33"/>
                <a:gd name="T8" fmla="*/ 46 w 46"/>
                <a:gd name="T9" fmla="*/ 21 h 33"/>
                <a:gd name="T10" fmla="*/ 22 w 46"/>
                <a:gd name="T11" fmla="*/ 33 h 33"/>
                <a:gd name="T12" fmla="*/ 0 w 46"/>
                <a:gd name="T13" fmla="*/ 0 h 33"/>
                <a:gd name="T14" fmla="*/ 0 60000 65536"/>
                <a:gd name="T15" fmla="*/ 0 60000 65536"/>
                <a:gd name="T16" fmla="*/ 0 60000 65536"/>
                <a:gd name="T17" fmla="*/ 0 60000 65536"/>
                <a:gd name="T18" fmla="*/ 0 60000 65536"/>
                <a:gd name="T19" fmla="*/ 0 60000 65536"/>
                <a:gd name="T20" fmla="*/ 0 60000 65536"/>
                <a:gd name="T21" fmla="*/ 0 w 46"/>
                <a:gd name="T22" fmla="*/ 0 h 33"/>
                <a:gd name="T23" fmla="*/ 46 w 46"/>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33">
                  <a:moveTo>
                    <a:pt x="0" y="0"/>
                  </a:moveTo>
                  <a:lnTo>
                    <a:pt x="22" y="0"/>
                  </a:lnTo>
                  <a:lnTo>
                    <a:pt x="22" y="12"/>
                  </a:lnTo>
                  <a:lnTo>
                    <a:pt x="46" y="12"/>
                  </a:lnTo>
                  <a:lnTo>
                    <a:pt x="46" y="21"/>
                  </a:lnTo>
                  <a:lnTo>
                    <a:pt x="22" y="33"/>
                  </a:lnTo>
                  <a:lnTo>
                    <a:pt x="0"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30" name="Freeform 15"/>
            <p:cNvSpPr>
              <a:spLocks/>
            </p:cNvSpPr>
            <p:nvPr/>
          </p:nvSpPr>
          <p:spPr bwMode="auto">
            <a:xfrm>
              <a:off x="3171" y="2450"/>
              <a:ext cx="55" cy="67"/>
            </a:xfrm>
            <a:custGeom>
              <a:avLst/>
              <a:gdLst>
                <a:gd name="T0" fmla="*/ 0 w 55"/>
                <a:gd name="T1" fmla="*/ 55 h 67"/>
                <a:gd name="T2" fmla="*/ 10 w 55"/>
                <a:gd name="T3" fmla="*/ 15 h 67"/>
                <a:gd name="T4" fmla="*/ 31 w 55"/>
                <a:gd name="T5" fmla="*/ 0 h 67"/>
                <a:gd name="T6" fmla="*/ 46 w 55"/>
                <a:gd name="T7" fmla="*/ 15 h 67"/>
                <a:gd name="T8" fmla="*/ 55 w 55"/>
                <a:gd name="T9" fmla="*/ 24 h 67"/>
                <a:gd name="T10" fmla="*/ 31 w 55"/>
                <a:gd name="T11" fmla="*/ 55 h 67"/>
                <a:gd name="T12" fmla="*/ 46 w 55"/>
                <a:gd name="T13" fmla="*/ 55 h 67"/>
                <a:gd name="T14" fmla="*/ 31 w 55"/>
                <a:gd name="T15" fmla="*/ 67 h 67"/>
                <a:gd name="T16" fmla="*/ 10 w 55"/>
                <a:gd name="T17" fmla="*/ 55 h 67"/>
                <a:gd name="T18" fmla="*/ 10 w 55"/>
                <a:gd name="T19" fmla="*/ 67 h 67"/>
                <a:gd name="T20" fmla="*/ 0 w 55"/>
                <a:gd name="T21" fmla="*/ 55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67"/>
                <a:gd name="T35" fmla="*/ 55 w 55"/>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67">
                  <a:moveTo>
                    <a:pt x="0" y="55"/>
                  </a:moveTo>
                  <a:lnTo>
                    <a:pt x="10" y="15"/>
                  </a:lnTo>
                  <a:lnTo>
                    <a:pt x="31" y="0"/>
                  </a:lnTo>
                  <a:lnTo>
                    <a:pt x="46" y="15"/>
                  </a:lnTo>
                  <a:lnTo>
                    <a:pt x="55" y="24"/>
                  </a:lnTo>
                  <a:lnTo>
                    <a:pt x="31" y="55"/>
                  </a:lnTo>
                  <a:lnTo>
                    <a:pt x="46" y="55"/>
                  </a:lnTo>
                  <a:lnTo>
                    <a:pt x="31" y="67"/>
                  </a:lnTo>
                  <a:lnTo>
                    <a:pt x="10" y="55"/>
                  </a:lnTo>
                  <a:lnTo>
                    <a:pt x="10" y="67"/>
                  </a:lnTo>
                  <a:lnTo>
                    <a:pt x="0" y="5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31" name="Freeform 16"/>
            <p:cNvSpPr>
              <a:spLocks/>
            </p:cNvSpPr>
            <p:nvPr/>
          </p:nvSpPr>
          <p:spPr bwMode="auto">
            <a:xfrm>
              <a:off x="3126" y="2526"/>
              <a:ext cx="33" cy="110"/>
            </a:xfrm>
            <a:custGeom>
              <a:avLst/>
              <a:gdLst>
                <a:gd name="T0" fmla="*/ 0 w 33"/>
                <a:gd name="T1" fmla="*/ 55 h 110"/>
                <a:gd name="T2" fmla="*/ 0 w 33"/>
                <a:gd name="T3" fmla="*/ 12 h 110"/>
                <a:gd name="T4" fmla="*/ 0 w 33"/>
                <a:gd name="T5" fmla="*/ 0 h 110"/>
                <a:gd name="T6" fmla="*/ 24 w 33"/>
                <a:gd name="T7" fmla="*/ 55 h 110"/>
                <a:gd name="T8" fmla="*/ 15 w 33"/>
                <a:gd name="T9" fmla="*/ 64 h 110"/>
                <a:gd name="T10" fmla="*/ 33 w 33"/>
                <a:gd name="T11" fmla="*/ 79 h 110"/>
                <a:gd name="T12" fmla="*/ 33 w 33"/>
                <a:gd name="T13" fmla="*/ 110 h 110"/>
                <a:gd name="T14" fmla="*/ 24 w 33"/>
                <a:gd name="T15" fmla="*/ 110 h 110"/>
                <a:gd name="T16" fmla="*/ 24 w 33"/>
                <a:gd name="T17" fmla="*/ 88 h 110"/>
                <a:gd name="T18" fmla="*/ 0 w 33"/>
                <a:gd name="T19" fmla="*/ 55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110"/>
                <a:gd name="T32" fmla="*/ 33 w 33"/>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110">
                  <a:moveTo>
                    <a:pt x="0" y="55"/>
                  </a:moveTo>
                  <a:lnTo>
                    <a:pt x="0" y="12"/>
                  </a:lnTo>
                  <a:lnTo>
                    <a:pt x="0" y="0"/>
                  </a:lnTo>
                  <a:lnTo>
                    <a:pt x="24" y="55"/>
                  </a:lnTo>
                  <a:lnTo>
                    <a:pt x="15" y="64"/>
                  </a:lnTo>
                  <a:lnTo>
                    <a:pt x="33" y="79"/>
                  </a:lnTo>
                  <a:lnTo>
                    <a:pt x="33" y="110"/>
                  </a:lnTo>
                  <a:lnTo>
                    <a:pt x="24" y="110"/>
                  </a:lnTo>
                  <a:lnTo>
                    <a:pt x="24" y="88"/>
                  </a:lnTo>
                  <a:lnTo>
                    <a:pt x="0" y="5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32" name="Freeform 17"/>
            <p:cNvSpPr>
              <a:spLocks/>
            </p:cNvSpPr>
            <p:nvPr/>
          </p:nvSpPr>
          <p:spPr bwMode="auto">
            <a:xfrm>
              <a:off x="3217" y="2657"/>
              <a:ext cx="19" cy="100"/>
            </a:xfrm>
            <a:custGeom>
              <a:avLst/>
              <a:gdLst>
                <a:gd name="T0" fmla="*/ 0 w 18"/>
                <a:gd name="T1" fmla="*/ 55 h 100"/>
                <a:gd name="T2" fmla="*/ 40 w 18"/>
                <a:gd name="T3" fmla="*/ 43 h 100"/>
                <a:gd name="T4" fmla="*/ 0 w 18"/>
                <a:gd name="T5" fmla="*/ 0 h 100"/>
                <a:gd name="T6" fmla="*/ 40 w 18"/>
                <a:gd name="T7" fmla="*/ 9 h 100"/>
                <a:gd name="T8" fmla="*/ 64 w 18"/>
                <a:gd name="T9" fmla="*/ 43 h 100"/>
                <a:gd name="T10" fmla="*/ 40 w 18"/>
                <a:gd name="T11" fmla="*/ 64 h 100"/>
                <a:gd name="T12" fmla="*/ 64 w 18"/>
                <a:gd name="T13" fmla="*/ 100 h 100"/>
                <a:gd name="T14" fmla="*/ 40 w 18"/>
                <a:gd name="T15" fmla="*/ 76 h 100"/>
                <a:gd name="T16" fmla="*/ 0 w 18"/>
                <a:gd name="T17" fmla="*/ 55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0"/>
                <a:gd name="T29" fmla="*/ 18 w 18"/>
                <a:gd name="T30" fmla="*/ 100 h 1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0">
                  <a:moveTo>
                    <a:pt x="0" y="55"/>
                  </a:moveTo>
                  <a:lnTo>
                    <a:pt x="9" y="43"/>
                  </a:lnTo>
                  <a:lnTo>
                    <a:pt x="0" y="0"/>
                  </a:lnTo>
                  <a:lnTo>
                    <a:pt x="9" y="9"/>
                  </a:lnTo>
                  <a:lnTo>
                    <a:pt x="18" y="43"/>
                  </a:lnTo>
                  <a:lnTo>
                    <a:pt x="9" y="64"/>
                  </a:lnTo>
                  <a:lnTo>
                    <a:pt x="18" y="100"/>
                  </a:lnTo>
                  <a:lnTo>
                    <a:pt x="9" y="76"/>
                  </a:lnTo>
                  <a:lnTo>
                    <a:pt x="0" y="5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33" name="Freeform 18"/>
            <p:cNvSpPr>
              <a:spLocks/>
            </p:cNvSpPr>
            <p:nvPr/>
          </p:nvSpPr>
          <p:spPr bwMode="auto">
            <a:xfrm>
              <a:off x="930" y="1120"/>
              <a:ext cx="110" cy="30"/>
            </a:xfrm>
            <a:custGeom>
              <a:avLst/>
              <a:gdLst>
                <a:gd name="T0" fmla="*/ 0 w 110"/>
                <a:gd name="T1" fmla="*/ 9 h 30"/>
                <a:gd name="T2" fmla="*/ 85 w 110"/>
                <a:gd name="T3" fmla="*/ 0 h 30"/>
                <a:gd name="T4" fmla="*/ 101 w 110"/>
                <a:gd name="T5" fmla="*/ 0 h 30"/>
                <a:gd name="T6" fmla="*/ 67 w 110"/>
                <a:gd name="T7" fmla="*/ 9 h 30"/>
                <a:gd name="T8" fmla="*/ 110 w 110"/>
                <a:gd name="T9" fmla="*/ 9 h 30"/>
                <a:gd name="T10" fmla="*/ 85 w 110"/>
                <a:gd name="T11" fmla="*/ 21 h 30"/>
                <a:gd name="T12" fmla="*/ 67 w 110"/>
                <a:gd name="T13" fmla="*/ 21 h 30"/>
                <a:gd name="T14" fmla="*/ 67 w 110"/>
                <a:gd name="T15" fmla="*/ 30 h 30"/>
                <a:gd name="T16" fmla="*/ 34 w 110"/>
                <a:gd name="T17" fmla="*/ 30 h 30"/>
                <a:gd name="T18" fmla="*/ 55 w 110"/>
                <a:gd name="T19" fmla="*/ 21 h 30"/>
                <a:gd name="T20" fmla="*/ 21 w 110"/>
                <a:gd name="T21" fmla="*/ 30 h 30"/>
                <a:gd name="T22" fmla="*/ 0 w 110"/>
                <a:gd name="T23" fmla="*/ 30 h 30"/>
                <a:gd name="T24" fmla="*/ 55 w 110"/>
                <a:gd name="T25" fmla="*/ 21 h 30"/>
                <a:gd name="T26" fmla="*/ 46 w 110"/>
                <a:gd name="T27" fmla="*/ 9 h 30"/>
                <a:gd name="T28" fmla="*/ 0 w 110"/>
                <a:gd name="T29" fmla="*/ 9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0"/>
                <a:gd name="T46" fmla="*/ 0 h 30"/>
                <a:gd name="T47" fmla="*/ 110 w 110"/>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0" h="30">
                  <a:moveTo>
                    <a:pt x="0" y="9"/>
                  </a:moveTo>
                  <a:lnTo>
                    <a:pt x="85" y="0"/>
                  </a:lnTo>
                  <a:lnTo>
                    <a:pt x="101" y="0"/>
                  </a:lnTo>
                  <a:lnTo>
                    <a:pt x="67" y="9"/>
                  </a:lnTo>
                  <a:lnTo>
                    <a:pt x="110" y="9"/>
                  </a:lnTo>
                  <a:lnTo>
                    <a:pt x="85" y="21"/>
                  </a:lnTo>
                  <a:lnTo>
                    <a:pt x="67" y="21"/>
                  </a:lnTo>
                  <a:lnTo>
                    <a:pt x="67" y="30"/>
                  </a:lnTo>
                  <a:lnTo>
                    <a:pt x="34" y="30"/>
                  </a:lnTo>
                  <a:lnTo>
                    <a:pt x="55" y="21"/>
                  </a:lnTo>
                  <a:lnTo>
                    <a:pt x="21" y="30"/>
                  </a:lnTo>
                  <a:lnTo>
                    <a:pt x="0" y="30"/>
                  </a:lnTo>
                  <a:lnTo>
                    <a:pt x="55" y="21"/>
                  </a:lnTo>
                  <a:lnTo>
                    <a:pt x="46" y="9"/>
                  </a:lnTo>
                  <a:lnTo>
                    <a:pt x="0" y="9"/>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34" name="Freeform 19"/>
            <p:cNvSpPr>
              <a:spLocks/>
            </p:cNvSpPr>
            <p:nvPr/>
          </p:nvSpPr>
          <p:spPr bwMode="auto">
            <a:xfrm>
              <a:off x="951" y="1196"/>
              <a:ext cx="122" cy="30"/>
            </a:xfrm>
            <a:custGeom>
              <a:avLst/>
              <a:gdLst>
                <a:gd name="T0" fmla="*/ 122 w 122"/>
                <a:gd name="T1" fmla="*/ 0 h 30"/>
                <a:gd name="T2" fmla="*/ 122 w 122"/>
                <a:gd name="T3" fmla="*/ 9 h 30"/>
                <a:gd name="T4" fmla="*/ 89 w 122"/>
                <a:gd name="T5" fmla="*/ 9 h 30"/>
                <a:gd name="T6" fmla="*/ 46 w 122"/>
                <a:gd name="T7" fmla="*/ 30 h 30"/>
                <a:gd name="T8" fmla="*/ 13 w 122"/>
                <a:gd name="T9" fmla="*/ 30 h 30"/>
                <a:gd name="T10" fmla="*/ 0 w 122"/>
                <a:gd name="T11" fmla="*/ 30 h 30"/>
                <a:gd name="T12" fmla="*/ 13 w 122"/>
                <a:gd name="T13" fmla="*/ 30 h 30"/>
                <a:gd name="T14" fmla="*/ 46 w 122"/>
                <a:gd name="T15" fmla="*/ 21 h 30"/>
                <a:gd name="T16" fmla="*/ 46 w 122"/>
                <a:gd name="T17" fmla="*/ 9 h 30"/>
                <a:gd name="T18" fmla="*/ 64 w 122"/>
                <a:gd name="T19" fmla="*/ 9 h 30"/>
                <a:gd name="T20" fmla="*/ 122 w 122"/>
                <a:gd name="T21" fmla="*/ 0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2"/>
                <a:gd name="T34" fmla="*/ 0 h 30"/>
                <a:gd name="T35" fmla="*/ 122 w 122"/>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2" h="30">
                  <a:moveTo>
                    <a:pt x="122" y="0"/>
                  </a:moveTo>
                  <a:lnTo>
                    <a:pt x="122" y="9"/>
                  </a:lnTo>
                  <a:lnTo>
                    <a:pt x="89" y="9"/>
                  </a:lnTo>
                  <a:lnTo>
                    <a:pt x="46" y="30"/>
                  </a:lnTo>
                  <a:lnTo>
                    <a:pt x="13" y="30"/>
                  </a:lnTo>
                  <a:lnTo>
                    <a:pt x="0" y="30"/>
                  </a:lnTo>
                  <a:lnTo>
                    <a:pt x="13" y="30"/>
                  </a:lnTo>
                  <a:lnTo>
                    <a:pt x="46" y="21"/>
                  </a:lnTo>
                  <a:lnTo>
                    <a:pt x="46" y="9"/>
                  </a:lnTo>
                  <a:lnTo>
                    <a:pt x="64" y="9"/>
                  </a:lnTo>
                  <a:lnTo>
                    <a:pt x="122"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35" name="Freeform 20"/>
            <p:cNvSpPr>
              <a:spLocks/>
            </p:cNvSpPr>
            <p:nvPr/>
          </p:nvSpPr>
          <p:spPr bwMode="auto">
            <a:xfrm>
              <a:off x="997" y="1247"/>
              <a:ext cx="64" cy="25"/>
            </a:xfrm>
            <a:custGeom>
              <a:avLst/>
              <a:gdLst>
                <a:gd name="T0" fmla="*/ 0 w 64"/>
                <a:gd name="T1" fmla="*/ 25 h 25"/>
                <a:gd name="T2" fmla="*/ 34 w 64"/>
                <a:gd name="T3" fmla="*/ 0 h 25"/>
                <a:gd name="T4" fmla="*/ 64 w 64"/>
                <a:gd name="T5" fmla="*/ 13 h 25"/>
                <a:gd name="T6" fmla="*/ 0 w 64"/>
                <a:gd name="T7" fmla="*/ 25 h 25"/>
                <a:gd name="T8" fmla="*/ 0 60000 65536"/>
                <a:gd name="T9" fmla="*/ 0 60000 65536"/>
                <a:gd name="T10" fmla="*/ 0 60000 65536"/>
                <a:gd name="T11" fmla="*/ 0 60000 65536"/>
                <a:gd name="T12" fmla="*/ 0 w 64"/>
                <a:gd name="T13" fmla="*/ 0 h 25"/>
                <a:gd name="T14" fmla="*/ 64 w 64"/>
                <a:gd name="T15" fmla="*/ 25 h 25"/>
              </a:gdLst>
              <a:ahLst/>
              <a:cxnLst>
                <a:cxn ang="T8">
                  <a:pos x="T0" y="T1"/>
                </a:cxn>
                <a:cxn ang="T9">
                  <a:pos x="T2" y="T3"/>
                </a:cxn>
                <a:cxn ang="T10">
                  <a:pos x="T4" y="T5"/>
                </a:cxn>
                <a:cxn ang="T11">
                  <a:pos x="T6" y="T7"/>
                </a:cxn>
              </a:cxnLst>
              <a:rect l="T12" t="T13" r="T14" b="T15"/>
              <a:pathLst>
                <a:path w="64" h="25">
                  <a:moveTo>
                    <a:pt x="0" y="25"/>
                  </a:moveTo>
                  <a:lnTo>
                    <a:pt x="34" y="0"/>
                  </a:lnTo>
                  <a:lnTo>
                    <a:pt x="64" y="13"/>
                  </a:lnTo>
                  <a:lnTo>
                    <a:pt x="0" y="2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36" name="Freeform 21"/>
            <p:cNvSpPr>
              <a:spLocks/>
            </p:cNvSpPr>
            <p:nvPr/>
          </p:nvSpPr>
          <p:spPr bwMode="auto">
            <a:xfrm>
              <a:off x="1073" y="1281"/>
              <a:ext cx="44" cy="30"/>
            </a:xfrm>
            <a:custGeom>
              <a:avLst/>
              <a:gdLst>
                <a:gd name="T0" fmla="*/ 0 w 43"/>
                <a:gd name="T1" fmla="*/ 30 h 30"/>
                <a:gd name="T2" fmla="*/ 71 w 43"/>
                <a:gd name="T3" fmla="*/ 0 h 30"/>
                <a:gd name="T4" fmla="*/ 71 w 43"/>
                <a:gd name="T5" fmla="*/ 9 h 30"/>
                <a:gd name="T6" fmla="*/ 59 w 43"/>
                <a:gd name="T7" fmla="*/ 9 h 30"/>
                <a:gd name="T8" fmla="*/ 18 w 43"/>
                <a:gd name="T9" fmla="*/ 30 h 30"/>
                <a:gd name="T10" fmla="*/ 0 w 43"/>
                <a:gd name="T11" fmla="*/ 30 h 30"/>
                <a:gd name="T12" fmla="*/ 0 60000 65536"/>
                <a:gd name="T13" fmla="*/ 0 60000 65536"/>
                <a:gd name="T14" fmla="*/ 0 60000 65536"/>
                <a:gd name="T15" fmla="*/ 0 60000 65536"/>
                <a:gd name="T16" fmla="*/ 0 60000 65536"/>
                <a:gd name="T17" fmla="*/ 0 60000 65536"/>
                <a:gd name="T18" fmla="*/ 0 w 43"/>
                <a:gd name="T19" fmla="*/ 0 h 30"/>
                <a:gd name="T20" fmla="*/ 43 w 43"/>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43" h="30">
                  <a:moveTo>
                    <a:pt x="0" y="30"/>
                  </a:moveTo>
                  <a:lnTo>
                    <a:pt x="43" y="0"/>
                  </a:lnTo>
                  <a:lnTo>
                    <a:pt x="43" y="9"/>
                  </a:lnTo>
                  <a:lnTo>
                    <a:pt x="34" y="9"/>
                  </a:lnTo>
                  <a:lnTo>
                    <a:pt x="18" y="30"/>
                  </a:lnTo>
                  <a:lnTo>
                    <a:pt x="0" y="3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37" name="Freeform 22"/>
            <p:cNvSpPr>
              <a:spLocks/>
            </p:cNvSpPr>
            <p:nvPr/>
          </p:nvSpPr>
          <p:spPr bwMode="auto">
            <a:xfrm>
              <a:off x="1091" y="1366"/>
              <a:ext cx="26" cy="67"/>
            </a:xfrm>
            <a:custGeom>
              <a:avLst/>
              <a:gdLst>
                <a:gd name="T0" fmla="*/ 0 w 25"/>
                <a:gd name="T1" fmla="*/ 12 h 67"/>
                <a:gd name="T2" fmla="*/ 44 w 25"/>
                <a:gd name="T3" fmla="*/ 0 h 67"/>
                <a:gd name="T4" fmla="*/ 62 w 25"/>
                <a:gd name="T5" fmla="*/ 0 h 67"/>
                <a:gd name="T6" fmla="*/ 62 w 25"/>
                <a:gd name="T7" fmla="*/ 46 h 67"/>
                <a:gd name="T8" fmla="*/ 0 w 25"/>
                <a:gd name="T9" fmla="*/ 67 h 67"/>
                <a:gd name="T10" fmla="*/ 44 w 25"/>
                <a:gd name="T11" fmla="*/ 46 h 67"/>
                <a:gd name="T12" fmla="*/ 0 w 25"/>
                <a:gd name="T13" fmla="*/ 46 h 67"/>
                <a:gd name="T14" fmla="*/ 44 w 25"/>
                <a:gd name="T15" fmla="*/ 37 h 67"/>
                <a:gd name="T16" fmla="*/ 0 w 25"/>
                <a:gd name="T17" fmla="*/ 37 h 67"/>
                <a:gd name="T18" fmla="*/ 0 w 25"/>
                <a:gd name="T19" fmla="*/ 12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67"/>
                <a:gd name="T32" fmla="*/ 25 w 25"/>
                <a:gd name="T33" fmla="*/ 67 h 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67">
                  <a:moveTo>
                    <a:pt x="0" y="12"/>
                  </a:moveTo>
                  <a:lnTo>
                    <a:pt x="16" y="0"/>
                  </a:lnTo>
                  <a:lnTo>
                    <a:pt x="25" y="0"/>
                  </a:lnTo>
                  <a:lnTo>
                    <a:pt x="25" y="46"/>
                  </a:lnTo>
                  <a:lnTo>
                    <a:pt x="0" y="67"/>
                  </a:lnTo>
                  <a:lnTo>
                    <a:pt x="16" y="46"/>
                  </a:lnTo>
                  <a:lnTo>
                    <a:pt x="0" y="46"/>
                  </a:lnTo>
                  <a:lnTo>
                    <a:pt x="16" y="37"/>
                  </a:lnTo>
                  <a:lnTo>
                    <a:pt x="0" y="37"/>
                  </a:lnTo>
                  <a:lnTo>
                    <a:pt x="0" y="1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38" name="Freeform 23"/>
            <p:cNvSpPr>
              <a:spLocks/>
            </p:cNvSpPr>
            <p:nvPr/>
          </p:nvSpPr>
          <p:spPr bwMode="auto">
            <a:xfrm>
              <a:off x="1289" y="1552"/>
              <a:ext cx="80" cy="21"/>
            </a:xfrm>
            <a:custGeom>
              <a:avLst/>
              <a:gdLst>
                <a:gd name="T0" fmla="*/ 16 w 80"/>
                <a:gd name="T1" fmla="*/ 21 h 21"/>
                <a:gd name="T2" fmla="*/ 0 w 80"/>
                <a:gd name="T3" fmla="*/ 21 h 21"/>
                <a:gd name="T4" fmla="*/ 16 w 80"/>
                <a:gd name="T5" fmla="*/ 12 h 21"/>
                <a:gd name="T6" fmla="*/ 55 w 80"/>
                <a:gd name="T7" fmla="*/ 12 h 21"/>
                <a:gd name="T8" fmla="*/ 80 w 80"/>
                <a:gd name="T9" fmla="*/ 0 h 21"/>
                <a:gd name="T10" fmla="*/ 67 w 80"/>
                <a:gd name="T11" fmla="*/ 21 h 21"/>
                <a:gd name="T12" fmla="*/ 16 w 80"/>
                <a:gd name="T13" fmla="*/ 21 h 21"/>
                <a:gd name="T14" fmla="*/ 0 60000 65536"/>
                <a:gd name="T15" fmla="*/ 0 60000 65536"/>
                <a:gd name="T16" fmla="*/ 0 60000 65536"/>
                <a:gd name="T17" fmla="*/ 0 60000 65536"/>
                <a:gd name="T18" fmla="*/ 0 60000 65536"/>
                <a:gd name="T19" fmla="*/ 0 60000 65536"/>
                <a:gd name="T20" fmla="*/ 0 60000 65536"/>
                <a:gd name="T21" fmla="*/ 0 w 80"/>
                <a:gd name="T22" fmla="*/ 0 h 21"/>
                <a:gd name="T23" fmla="*/ 80 w 80"/>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21">
                  <a:moveTo>
                    <a:pt x="16" y="21"/>
                  </a:moveTo>
                  <a:lnTo>
                    <a:pt x="0" y="21"/>
                  </a:lnTo>
                  <a:lnTo>
                    <a:pt x="16" y="12"/>
                  </a:lnTo>
                  <a:lnTo>
                    <a:pt x="55" y="12"/>
                  </a:lnTo>
                  <a:lnTo>
                    <a:pt x="80" y="0"/>
                  </a:lnTo>
                  <a:lnTo>
                    <a:pt x="67" y="21"/>
                  </a:lnTo>
                  <a:lnTo>
                    <a:pt x="16" y="2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39" name="Freeform 24"/>
            <p:cNvSpPr>
              <a:spLocks/>
            </p:cNvSpPr>
            <p:nvPr/>
          </p:nvSpPr>
          <p:spPr bwMode="auto">
            <a:xfrm>
              <a:off x="1225" y="1582"/>
              <a:ext cx="89" cy="25"/>
            </a:xfrm>
            <a:custGeom>
              <a:avLst/>
              <a:gdLst>
                <a:gd name="T0" fmla="*/ 0 w 89"/>
                <a:gd name="T1" fmla="*/ 25 h 25"/>
                <a:gd name="T2" fmla="*/ 34 w 89"/>
                <a:gd name="T3" fmla="*/ 0 h 25"/>
                <a:gd name="T4" fmla="*/ 89 w 89"/>
                <a:gd name="T5" fmla="*/ 0 h 25"/>
                <a:gd name="T6" fmla="*/ 22 w 89"/>
                <a:gd name="T7" fmla="*/ 25 h 25"/>
                <a:gd name="T8" fmla="*/ 0 w 89"/>
                <a:gd name="T9" fmla="*/ 25 h 25"/>
                <a:gd name="T10" fmla="*/ 0 60000 65536"/>
                <a:gd name="T11" fmla="*/ 0 60000 65536"/>
                <a:gd name="T12" fmla="*/ 0 60000 65536"/>
                <a:gd name="T13" fmla="*/ 0 60000 65536"/>
                <a:gd name="T14" fmla="*/ 0 60000 65536"/>
                <a:gd name="T15" fmla="*/ 0 w 89"/>
                <a:gd name="T16" fmla="*/ 0 h 25"/>
                <a:gd name="T17" fmla="*/ 89 w 89"/>
                <a:gd name="T18" fmla="*/ 25 h 25"/>
              </a:gdLst>
              <a:ahLst/>
              <a:cxnLst>
                <a:cxn ang="T10">
                  <a:pos x="T0" y="T1"/>
                </a:cxn>
                <a:cxn ang="T11">
                  <a:pos x="T2" y="T3"/>
                </a:cxn>
                <a:cxn ang="T12">
                  <a:pos x="T4" y="T5"/>
                </a:cxn>
                <a:cxn ang="T13">
                  <a:pos x="T6" y="T7"/>
                </a:cxn>
                <a:cxn ang="T14">
                  <a:pos x="T8" y="T9"/>
                </a:cxn>
              </a:cxnLst>
              <a:rect l="T15" t="T16" r="T17" b="T18"/>
              <a:pathLst>
                <a:path w="89" h="25">
                  <a:moveTo>
                    <a:pt x="0" y="25"/>
                  </a:moveTo>
                  <a:lnTo>
                    <a:pt x="34" y="0"/>
                  </a:lnTo>
                  <a:lnTo>
                    <a:pt x="89" y="0"/>
                  </a:lnTo>
                  <a:lnTo>
                    <a:pt x="22" y="25"/>
                  </a:lnTo>
                  <a:lnTo>
                    <a:pt x="0" y="2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40" name="Freeform 25"/>
            <p:cNvSpPr>
              <a:spLocks/>
            </p:cNvSpPr>
            <p:nvPr/>
          </p:nvSpPr>
          <p:spPr bwMode="auto">
            <a:xfrm>
              <a:off x="1146" y="1509"/>
              <a:ext cx="168" cy="98"/>
            </a:xfrm>
            <a:custGeom>
              <a:avLst/>
              <a:gdLst>
                <a:gd name="T0" fmla="*/ 101 w 168"/>
                <a:gd name="T1" fmla="*/ 0 h 98"/>
                <a:gd name="T2" fmla="*/ 159 w 168"/>
                <a:gd name="T3" fmla="*/ 9 h 98"/>
                <a:gd name="T4" fmla="*/ 168 w 168"/>
                <a:gd name="T5" fmla="*/ 34 h 98"/>
                <a:gd name="T6" fmla="*/ 159 w 168"/>
                <a:gd name="T7" fmla="*/ 43 h 98"/>
                <a:gd name="T8" fmla="*/ 134 w 168"/>
                <a:gd name="T9" fmla="*/ 18 h 98"/>
                <a:gd name="T10" fmla="*/ 113 w 168"/>
                <a:gd name="T11" fmla="*/ 64 h 98"/>
                <a:gd name="T12" fmla="*/ 101 w 168"/>
                <a:gd name="T13" fmla="*/ 64 h 98"/>
                <a:gd name="T14" fmla="*/ 101 w 168"/>
                <a:gd name="T15" fmla="*/ 55 h 98"/>
                <a:gd name="T16" fmla="*/ 92 w 168"/>
                <a:gd name="T17" fmla="*/ 55 h 98"/>
                <a:gd name="T18" fmla="*/ 101 w 168"/>
                <a:gd name="T19" fmla="*/ 43 h 98"/>
                <a:gd name="T20" fmla="*/ 101 w 168"/>
                <a:gd name="T21" fmla="*/ 18 h 98"/>
                <a:gd name="T22" fmla="*/ 92 w 168"/>
                <a:gd name="T23" fmla="*/ 18 h 98"/>
                <a:gd name="T24" fmla="*/ 58 w 168"/>
                <a:gd name="T25" fmla="*/ 34 h 98"/>
                <a:gd name="T26" fmla="*/ 46 w 168"/>
                <a:gd name="T27" fmla="*/ 55 h 98"/>
                <a:gd name="T28" fmla="*/ 25 w 168"/>
                <a:gd name="T29" fmla="*/ 85 h 98"/>
                <a:gd name="T30" fmla="*/ 12 w 168"/>
                <a:gd name="T31" fmla="*/ 98 h 98"/>
                <a:gd name="T32" fmla="*/ 0 w 168"/>
                <a:gd name="T33" fmla="*/ 98 h 98"/>
                <a:gd name="T34" fmla="*/ 0 w 168"/>
                <a:gd name="T35" fmla="*/ 85 h 98"/>
                <a:gd name="T36" fmla="*/ 12 w 168"/>
                <a:gd name="T37" fmla="*/ 64 h 98"/>
                <a:gd name="T38" fmla="*/ 46 w 168"/>
                <a:gd name="T39" fmla="*/ 34 h 98"/>
                <a:gd name="T40" fmla="*/ 25 w 168"/>
                <a:gd name="T41" fmla="*/ 43 h 98"/>
                <a:gd name="T42" fmla="*/ 58 w 168"/>
                <a:gd name="T43" fmla="*/ 9 h 98"/>
                <a:gd name="T44" fmla="*/ 101 w 168"/>
                <a:gd name="T45" fmla="*/ 9 h 98"/>
                <a:gd name="T46" fmla="*/ 101 w 168"/>
                <a:gd name="T47" fmla="*/ 0 h 9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8"/>
                <a:gd name="T73" fmla="*/ 0 h 98"/>
                <a:gd name="T74" fmla="*/ 168 w 168"/>
                <a:gd name="T75" fmla="*/ 98 h 9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8" h="98">
                  <a:moveTo>
                    <a:pt x="101" y="0"/>
                  </a:moveTo>
                  <a:lnTo>
                    <a:pt x="159" y="9"/>
                  </a:lnTo>
                  <a:lnTo>
                    <a:pt x="168" y="34"/>
                  </a:lnTo>
                  <a:lnTo>
                    <a:pt x="159" y="43"/>
                  </a:lnTo>
                  <a:lnTo>
                    <a:pt x="134" y="18"/>
                  </a:lnTo>
                  <a:lnTo>
                    <a:pt x="113" y="64"/>
                  </a:lnTo>
                  <a:lnTo>
                    <a:pt x="101" y="64"/>
                  </a:lnTo>
                  <a:lnTo>
                    <a:pt x="101" y="55"/>
                  </a:lnTo>
                  <a:lnTo>
                    <a:pt x="92" y="55"/>
                  </a:lnTo>
                  <a:lnTo>
                    <a:pt x="101" y="43"/>
                  </a:lnTo>
                  <a:lnTo>
                    <a:pt x="101" y="18"/>
                  </a:lnTo>
                  <a:lnTo>
                    <a:pt x="92" y="18"/>
                  </a:lnTo>
                  <a:lnTo>
                    <a:pt x="58" y="34"/>
                  </a:lnTo>
                  <a:lnTo>
                    <a:pt x="46" y="55"/>
                  </a:lnTo>
                  <a:lnTo>
                    <a:pt x="25" y="85"/>
                  </a:lnTo>
                  <a:lnTo>
                    <a:pt x="12" y="98"/>
                  </a:lnTo>
                  <a:lnTo>
                    <a:pt x="0" y="98"/>
                  </a:lnTo>
                  <a:lnTo>
                    <a:pt x="0" y="85"/>
                  </a:lnTo>
                  <a:lnTo>
                    <a:pt x="12" y="64"/>
                  </a:lnTo>
                  <a:lnTo>
                    <a:pt x="46" y="34"/>
                  </a:lnTo>
                  <a:lnTo>
                    <a:pt x="25" y="43"/>
                  </a:lnTo>
                  <a:lnTo>
                    <a:pt x="58" y="9"/>
                  </a:lnTo>
                  <a:lnTo>
                    <a:pt x="101" y="9"/>
                  </a:lnTo>
                  <a:lnTo>
                    <a:pt x="101"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41" name="Freeform 26"/>
            <p:cNvSpPr>
              <a:spLocks/>
            </p:cNvSpPr>
            <p:nvPr/>
          </p:nvSpPr>
          <p:spPr bwMode="auto">
            <a:xfrm>
              <a:off x="1128" y="1451"/>
              <a:ext cx="132" cy="58"/>
            </a:xfrm>
            <a:custGeom>
              <a:avLst/>
              <a:gdLst>
                <a:gd name="T0" fmla="*/ 144 w 131"/>
                <a:gd name="T1" fmla="*/ 58 h 58"/>
                <a:gd name="T2" fmla="*/ 135 w 131"/>
                <a:gd name="T3" fmla="*/ 58 h 58"/>
                <a:gd name="T4" fmla="*/ 144 w 131"/>
                <a:gd name="T5" fmla="*/ 58 h 58"/>
                <a:gd name="T6" fmla="*/ 101 w 131"/>
                <a:gd name="T7" fmla="*/ 58 h 58"/>
                <a:gd name="T8" fmla="*/ 101 w 131"/>
                <a:gd name="T9" fmla="*/ 46 h 58"/>
                <a:gd name="T10" fmla="*/ 55 w 131"/>
                <a:gd name="T11" fmla="*/ 58 h 58"/>
                <a:gd name="T12" fmla="*/ 101 w 131"/>
                <a:gd name="T13" fmla="*/ 37 h 58"/>
                <a:gd name="T14" fmla="*/ 18 w 131"/>
                <a:gd name="T15" fmla="*/ 58 h 58"/>
                <a:gd name="T16" fmla="*/ 18 w 131"/>
                <a:gd name="T17" fmla="*/ 46 h 58"/>
                <a:gd name="T18" fmla="*/ 0 w 131"/>
                <a:gd name="T19" fmla="*/ 58 h 58"/>
                <a:gd name="T20" fmla="*/ 43 w 131"/>
                <a:gd name="T21" fmla="*/ 25 h 58"/>
                <a:gd name="T22" fmla="*/ 55 w 131"/>
                <a:gd name="T23" fmla="*/ 25 h 58"/>
                <a:gd name="T24" fmla="*/ 43 w 131"/>
                <a:gd name="T25" fmla="*/ 25 h 58"/>
                <a:gd name="T26" fmla="*/ 110 w 131"/>
                <a:gd name="T27" fmla="*/ 0 h 58"/>
                <a:gd name="T28" fmla="*/ 135 w 131"/>
                <a:gd name="T29" fmla="*/ 16 h 58"/>
                <a:gd name="T30" fmla="*/ 135 w 131"/>
                <a:gd name="T31" fmla="*/ 25 h 58"/>
                <a:gd name="T32" fmla="*/ 156 w 131"/>
                <a:gd name="T33" fmla="*/ 25 h 58"/>
                <a:gd name="T34" fmla="*/ 144 w 131"/>
                <a:gd name="T35" fmla="*/ 58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1"/>
                <a:gd name="T55" fmla="*/ 0 h 58"/>
                <a:gd name="T56" fmla="*/ 131 w 131"/>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1" h="58">
                  <a:moveTo>
                    <a:pt x="119" y="58"/>
                  </a:moveTo>
                  <a:lnTo>
                    <a:pt x="110" y="58"/>
                  </a:lnTo>
                  <a:lnTo>
                    <a:pt x="119" y="58"/>
                  </a:lnTo>
                  <a:lnTo>
                    <a:pt x="76" y="58"/>
                  </a:lnTo>
                  <a:lnTo>
                    <a:pt x="76" y="46"/>
                  </a:lnTo>
                  <a:lnTo>
                    <a:pt x="55" y="58"/>
                  </a:lnTo>
                  <a:lnTo>
                    <a:pt x="76" y="37"/>
                  </a:lnTo>
                  <a:lnTo>
                    <a:pt x="18" y="58"/>
                  </a:lnTo>
                  <a:lnTo>
                    <a:pt x="18" y="46"/>
                  </a:lnTo>
                  <a:lnTo>
                    <a:pt x="0" y="58"/>
                  </a:lnTo>
                  <a:lnTo>
                    <a:pt x="43" y="25"/>
                  </a:lnTo>
                  <a:lnTo>
                    <a:pt x="55" y="25"/>
                  </a:lnTo>
                  <a:lnTo>
                    <a:pt x="43" y="25"/>
                  </a:lnTo>
                  <a:lnTo>
                    <a:pt x="85" y="0"/>
                  </a:lnTo>
                  <a:lnTo>
                    <a:pt x="110" y="16"/>
                  </a:lnTo>
                  <a:lnTo>
                    <a:pt x="110" y="25"/>
                  </a:lnTo>
                  <a:lnTo>
                    <a:pt x="131" y="25"/>
                  </a:lnTo>
                  <a:lnTo>
                    <a:pt x="119" y="58"/>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42" name="Freeform 27"/>
            <p:cNvSpPr>
              <a:spLocks/>
            </p:cNvSpPr>
            <p:nvPr/>
          </p:nvSpPr>
          <p:spPr bwMode="auto">
            <a:xfrm>
              <a:off x="1061" y="1378"/>
              <a:ext cx="21" cy="55"/>
            </a:xfrm>
            <a:custGeom>
              <a:avLst/>
              <a:gdLst>
                <a:gd name="T0" fmla="*/ 0 w 21"/>
                <a:gd name="T1" fmla="*/ 0 h 55"/>
                <a:gd name="T2" fmla="*/ 12 w 21"/>
                <a:gd name="T3" fmla="*/ 0 h 55"/>
                <a:gd name="T4" fmla="*/ 21 w 21"/>
                <a:gd name="T5" fmla="*/ 9 h 55"/>
                <a:gd name="T6" fmla="*/ 0 w 21"/>
                <a:gd name="T7" fmla="*/ 34 h 55"/>
                <a:gd name="T8" fmla="*/ 21 w 21"/>
                <a:gd name="T9" fmla="*/ 34 h 55"/>
                <a:gd name="T10" fmla="*/ 12 w 21"/>
                <a:gd name="T11" fmla="*/ 34 h 55"/>
                <a:gd name="T12" fmla="*/ 12 w 21"/>
                <a:gd name="T13" fmla="*/ 55 h 55"/>
                <a:gd name="T14" fmla="*/ 0 w 21"/>
                <a:gd name="T15" fmla="*/ 55 h 55"/>
                <a:gd name="T16" fmla="*/ 12 w 21"/>
                <a:gd name="T17" fmla="*/ 34 h 55"/>
                <a:gd name="T18" fmla="*/ 0 w 21"/>
                <a:gd name="T19" fmla="*/ 25 h 55"/>
                <a:gd name="T20" fmla="*/ 12 w 21"/>
                <a:gd name="T21" fmla="*/ 9 h 55"/>
                <a:gd name="T22" fmla="*/ 12 w 21"/>
                <a:gd name="T23" fmla="*/ 0 h 55"/>
                <a:gd name="T24" fmla="*/ 0 w 21"/>
                <a:gd name="T25" fmla="*/ 9 h 55"/>
                <a:gd name="T26" fmla="*/ 0 w 21"/>
                <a:gd name="T27" fmla="*/ 0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55"/>
                <a:gd name="T44" fmla="*/ 21 w 21"/>
                <a:gd name="T45" fmla="*/ 55 h 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55">
                  <a:moveTo>
                    <a:pt x="0" y="0"/>
                  </a:moveTo>
                  <a:lnTo>
                    <a:pt x="12" y="0"/>
                  </a:lnTo>
                  <a:lnTo>
                    <a:pt x="21" y="9"/>
                  </a:lnTo>
                  <a:lnTo>
                    <a:pt x="0" y="34"/>
                  </a:lnTo>
                  <a:lnTo>
                    <a:pt x="21" y="34"/>
                  </a:lnTo>
                  <a:lnTo>
                    <a:pt x="12" y="34"/>
                  </a:lnTo>
                  <a:lnTo>
                    <a:pt x="12" y="55"/>
                  </a:lnTo>
                  <a:lnTo>
                    <a:pt x="0" y="55"/>
                  </a:lnTo>
                  <a:lnTo>
                    <a:pt x="12" y="34"/>
                  </a:lnTo>
                  <a:lnTo>
                    <a:pt x="0" y="25"/>
                  </a:lnTo>
                  <a:lnTo>
                    <a:pt x="12" y="9"/>
                  </a:lnTo>
                  <a:lnTo>
                    <a:pt x="12" y="0"/>
                  </a:lnTo>
                  <a:lnTo>
                    <a:pt x="0" y="9"/>
                  </a:lnTo>
                  <a:lnTo>
                    <a:pt x="0"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43" name="Freeform 28"/>
            <p:cNvSpPr>
              <a:spLocks/>
            </p:cNvSpPr>
            <p:nvPr/>
          </p:nvSpPr>
          <p:spPr bwMode="auto">
            <a:xfrm>
              <a:off x="3576" y="1509"/>
              <a:ext cx="55" cy="55"/>
            </a:xfrm>
            <a:custGeom>
              <a:avLst/>
              <a:gdLst>
                <a:gd name="T0" fmla="*/ 0 w 55"/>
                <a:gd name="T1" fmla="*/ 43 h 55"/>
                <a:gd name="T2" fmla="*/ 0 w 55"/>
                <a:gd name="T3" fmla="*/ 9 h 55"/>
                <a:gd name="T4" fmla="*/ 10 w 55"/>
                <a:gd name="T5" fmla="*/ 9 h 55"/>
                <a:gd name="T6" fmla="*/ 19 w 55"/>
                <a:gd name="T7" fmla="*/ 0 h 55"/>
                <a:gd name="T8" fmla="*/ 43 w 55"/>
                <a:gd name="T9" fmla="*/ 0 h 55"/>
                <a:gd name="T10" fmla="*/ 31 w 55"/>
                <a:gd name="T11" fmla="*/ 9 h 55"/>
                <a:gd name="T12" fmla="*/ 55 w 55"/>
                <a:gd name="T13" fmla="*/ 34 h 55"/>
                <a:gd name="T14" fmla="*/ 43 w 55"/>
                <a:gd name="T15" fmla="*/ 34 h 55"/>
                <a:gd name="T16" fmla="*/ 43 w 55"/>
                <a:gd name="T17" fmla="*/ 43 h 55"/>
                <a:gd name="T18" fmla="*/ 31 w 55"/>
                <a:gd name="T19" fmla="*/ 55 h 55"/>
                <a:gd name="T20" fmla="*/ 10 w 55"/>
                <a:gd name="T21" fmla="*/ 55 h 55"/>
                <a:gd name="T22" fmla="*/ 0 w 55"/>
                <a:gd name="T23" fmla="*/ 43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5"/>
                <a:gd name="T37" fmla="*/ 0 h 55"/>
                <a:gd name="T38" fmla="*/ 55 w 55"/>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5" h="55">
                  <a:moveTo>
                    <a:pt x="0" y="43"/>
                  </a:moveTo>
                  <a:lnTo>
                    <a:pt x="0" y="9"/>
                  </a:lnTo>
                  <a:lnTo>
                    <a:pt x="10" y="9"/>
                  </a:lnTo>
                  <a:lnTo>
                    <a:pt x="19" y="0"/>
                  </a:lnTo>
                  <a:lnTo>
                    <a:pt x="43" y="0"/>
                  </a:lnTo>
                  <a:lnTo>
                    <a:pt x="31" y="9"/>
                  </a:lnTo>
                  <a:lnTo>
                    <a:pt x="55" y="34"/>
                  </a:lnTo>
                  <a:lnTo>
                    <a:pt x="43" y="34"/>
                  </a:lnTo>
                  <a:lnTo>
                    <a:pt x="43" y="43"/>
                  </a:lnTo>
                  <a:lnTo>
                    <a:pt x="31" y="55"/>
                  </a:lnTo>
                  <a:lnTo>
                    <a:pt x="10" y="55"/>
                  </a:lnTo>
                  <a:lnTo>
                    <a:pt x="0" y="43"/>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44" name="Freeform 29"/>
            <p:cNvSpPr>
              <a:spLocks/>
            </p:cNvSpPr>
            <p:nvPr/>
          </p:nvSpPr>
          <p:spPr bwMode="auto">
            <a:xfrm>
              <a:off x="3814" y="1509"/>
              <a:ext cx="88" cy="34"/>
            </a:xfrm>
            <a:custGeom>
              <a:avLst/>
              <a:gdLst>
                <a:gd name="T0" fmla="*/ 0 w 88"/>
                <a:gd name="T1" fmla="*/ 18 h 34"/>
                <a:gd name="T2" fmla="*/ 0 w 88"/>
                <a:gd name="T3" fmla="*/ 9 h 34"/>
                <a:gd name="T4" fmla="*/ 12 w 88"/>
                <a:gd name="T5" fmla="*/ 0 h 34"/>
                <a:gd name="T6" fmla="*/ 88 w 88"/>
                <a:gd name="T7" fmla="*/ 0 h 34"/>
                <a:gd name="T8" fmla="*/ 79 w 88"/>
                <a:gd name="T9" fmla="*/ 9 h 34"/>
                <a:gd name="T10" fmla="*/ 24 w 88"/>
                <a:gd name="T11" fmla="*/ 9 h 34"/>
                <a:gd name="T12" fmla="*/ 12 w 88"/>
                <a:gd name="T13" fmla="*/ 18 h 34"/>
                <a:gd name="T14" fmla="*/ 12 w 88"/>
                <a:gd name="T15" fmla="*/ 34 h 34"/>
                <a:gd name="T16" fmla="*/ 0 w 88"/>
                <a:gd name="T17" fmla="*/ 18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34"/>
                <a:gd name="T29" fmla="*/ 88 w 88"/>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34">
                  <a:moveTo>
                    <a:pt x="0" y="18"/>
                  </a:moveTo>
                  <a:lnTo>
                    <a:pt x="0" y="9"/>
                  </a:lnTo>
                  <a:lnTo>
                    <a:pt x="12" y="0"/>
                  </a:lnTo>
                  <a:lnTo>
                    <a:pt x="88" y="0"/>
                  </a:lnTo>
                  <a:lnTo>
                    <a:pt x="79" y="9"/>
                  </a:lnTo>
                  <a:lnTo>
                    <a:pt x="24" y="9"/>
                  </a:lnTo>
                  <a:lnTo>
                    <a:pt x="12" y="18"/>
                  </a:lnTo>
                  <a:lnTo>
                    <a:pt x="12" y="34"/>
                  </a:lnTo>
                  <a:lnTo>
                    <a:pt x="0" y="18"/>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45" name="Freeform 30"/>
            <p:cNvSpPr>
              <a:spLocks/>
            </p:cNvSpPr>
            <p:nvPr/>
          </p:nvSpPr>
          <p:spPr bwMode="auto">
            <a:xfrm>
              <a:off x="4253" y="1327"/>
              <a:ext cx="54" cy="85"/>
            </a:xfrm>
            <a:custGeom>
              <a:avLst/>
              <a:gdLst>
                <a:gd name="T0" fmla="*/ 0 w 54"/>
                <a:gd name="T1" fmla="*/ 85 h 85"/>
                <a:gd name="T2" fmla="*/ 21 w 54"/>
                <a:gd name="T3" fmla="*/ 76 h 85"/>
                <a:gd name="T4" fmla="*/ 42 w 54"/>
                <a:gd name="T5" fmla="*/ 30 h 85"/>
                <a:gd name="T6" fmla="*/ 33 w 54"/>
                <a:gd name="T7" fmla="*/ 0 h 85"/>
                <a:gd name="T8" fmla="*/ 42 w 54"/>
                <a:gd name="T9" fmla="*/ 0 h 85"/>
                <a:gd name="T10" fmla="*/ 54 w 54"/>
                <a:gd name="T11" fmla="*/ 30 h 85"/>
                <a:gd name="T12" fmla="*/ 54 w 54"/>
                <a:gd name="T13" fmla="*/ 60 h 85"/>
                <a:gd name="T14" fmla="*/ 33 w 54"/>
                <a:gd name="T15" fmla="*/ 76 h 85"/>
                <a:gd name="T16" fmla="*/ 33 w 54"/>
                <a:gd name="T17" fmla="*/ 85 h 85"/>
                <a:gd name="T18" fmla="*/ 12 w 54"/>
                <a:gd name="T19" fmla="*/ 85 h 85"/>
                <a:gd name="T20" fmla="*/ 0 w 54"/>
                <a:gd name="T21" fmla="*/ 85 h 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85"/>
                <a:gd name="T35" fmla="*/ 54 w 54"/>
                <a:gd name="T36" fmla="*/ 85 h 8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85">
                  <a:moveTo>
                    <a:pt x="0" y="85"/>
                  </a:moveTo>
                  <a:lnTo>
                    <a:pt x="21" y="76"/>
                  </a:lnTo>
                  <a:lnTo>
                    <a:pt x="42" y="30"/>
                  </a:lnTo>
                  <a:lnTo>
                    <a:pt x="33" y="0"/>
                  </a:lnTo>
                  <a:lnTo>
                    <a:pt x="42" y="0"/>
                  </a:lnTo>
                  <a:lnTo>
                    <a:pt x="54" y="30"/>
                  </a:lnTo>
                  <a:lnTo>
                    <a:pt x="54" y="60"/>
                  </a:lnTo>
                  <a:lnTo>
                    <a:pt x="33" y="76"/>
                  </a:lnTo>
                  <a:lnTo>
                    <a:pt x="33" y="85"/>
                  </a:lnTo>
                  <a:lnTo>
                    <a:pt x="12" y="85"/>
                  </a:lnTo>
                  <a:lnTo>
                    <a:pt x="0" y="8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46" name="Freeform 31"/>
            <p:cNvSpPr>
              <a:spLocks/>
            </p:cNvSpPr>
            <p:nvPr/>
          </p:nvSpPr>
          <p:spPr bwMode="auto">
            <a:xfrm>
              <a:off x="2888" y="1442"/>
              <a:ext cx="85" cy="46"/>
            </a:xfrm>
            <a:custGeom>
              <a:avLst/>
              <a:gdLst>
                <a:gd name="T0" fmla="*/ 0 w 85"/>
                <a:gd name="T1" fmla="*/ 25 h 46"/>
                <a:gd name="T2" fmla="*/ 31 w 85"/>
                <a:gd name="T3" fmla="*/ 0 h 46"/>
                <a:gd name="T4" fmla="*/ 55 w 85"/>
                <a:gd name="T5" fmla="*/ 9 h 46"/>
                <a:gd name="T6" fmla="*/ 76 w 85"/>
                <a:gd name="T7" fmla="*/ 9 h 46"/>
                <a:gd name="T8" fmla="*/ 85 w 85"/>
                <a:gd name="T9" fmla="*/ 9 h 46"/>
                <a:gd name="T10" fmla="*/ 85 w 85"/>
                <a:gd name="T11" fmla="*/ 25 h 46"/>
                <a:gd name="T12" fmla="*/ 64 w 85"/>
                <a:gd name="T13" fmla="*/ 25 h 46"/>
                <a:gd name="T14" fmla="*/ 31 w 85"/>
                <a:gd name="T15" fmla="*/ 46 h 46"/>
                <a:gd name="T16" fmla="*/ 9 w 85"/>
                <a:gd name="T17" fmla="*/ 34 h 46"/>
                <a:gd name="T18" fmla="*/ 0 w 85"/>
                <a:gd name="T19" fmla="*/ 25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46"/>
                <a:gd name="T32" fmla="*/ 85 w 85"/>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46">
                  <a:moveTo>
                    <a:pt x="0" y="25"/>
                  </a:moveTo>
                  <a:lnTo>
                    <a:pt x="31" y="0"/>
                  </a:lnTo>
                  <a:lnTo>
                    <a:pt x="55" y="9"/>
                  </a:lnTo>
                  <a:lnTo>
                    <a:pt x="76" y="9"/>
                  </a:lnTo>
                  <a:lnTo>
                    <a:pt x="85" y="9"/>
                  </a:lnTo>
                  <a:lnTo>
                    <a:pt x="85" y="25"/>
                  </a:lnTo>
                  <a:lnTo>
                    <a:pt x="64" y="25"/>
                  </a:lnTo>
                  <a:lnTo>
                    <a:pt x="31" y="46"/>
                  </a:lnTo>
                  <a:lnTo>
                    <a:pt x="9" y="34"/>
                  </a:lnTo>
                  <a:lnTo>
                    <a:pt x="0" y="2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47" name="Freeform 32"/>
            <p:cNvSpPr>
              <a:spLocks/>
            </p:cNvSpPr>
            <p:nvPr/>
          </p:nvSpPr>
          <p:spPr bwMode="auto">
            <a:xfrm>
              <a:off x="2973" y="1387"/>
              <a:ext cx="284" cy="165"/>
            </a:xfrm>
            <a:custGeom>
              <a:avLst/>
              <a:gdLst>
                <a:gd name="T0" fmla="*/ 110 w 284"/>
                <a:gd name="T1" fmla="*/ 140 h 165"/>
                <a:gd name="T2" fmla="*/ 122 w 284"/>
                <a:gd name="T3" fmla="*/ 122 h 165"/>
                <a:gd name="T4" fmla="*/ 131 w 284"/>
                <a:gd name="T5" fmla="*/ 122 h 165"/>
                <a:gd name="T6" fmla="*/ 131 w 284"/>
                <a:gd name="T7" fmla="*/ 110 h 165"/>
                <a:gd name="T8" fmla="*/ 122 w 284"/>
                <a:gd name="T9" fmla="*/ 101 h 165"/>
                <a:gd name="T10" fmla="*/ 110 w 284"/>
                <a:gd name="T11" fmla="*/ 89 h 165"/>
                <a:gd name="T12" fmla="*/ 89 w 284"/>
                <a:gd name="T13" fmla="*/ 80 h 165"/>
                <a:gd name="T14" fmla="*/ 77 w 284"/>
                <a:gd name="T15" fmla="*/ 89 h 165"/>
                <a:gd name="T16" fmla="*/ 46 w 284"/>
                <a:gd name="T17" fmla="*/ 101 h 165"/>
                <a:gd name="T18" fmla="*/ 13 w 284"/>
                <a:gd name="T19" fmla="*/ 89 h 165"/>
                <a:gd name="T20" fmla="*/ 0 w 284"/>
                <a:gd name="T21" fmla="*/ 89 h 165"/>
                <a:gd name="T22" fmla="*/ 0 w 284"/>
                <a:gd name="T23" fmla="*/ 80 h 165"/>
                <a:gd name="T24" fmla="*/ 0 w 284"/>
                <a:gd name="T25" fmla="*/ 64 h 165"/>
                <a:gd name="T26" fmla="*/ 34 w 284"/>
                <a:gd name="T27" fmla="*/ 46 h 165"/>
                <a:gd name="T28" fmla="*/ 22 w 284"/>
                <a:gd name="T29" fmla="*/ 25 h 165"/>
                <a:gd name="T30" fmla="*/ 55 w 284"/>
                <a:gd name="T31" fmla="*/ 16 h 165"/>
                <a:gd name="T32" fmla="*/ 89 w 284"/>
                <a:gd name="T33" fmla="*/ 25 h 165"/>
                <a:gd name="T34" fmla="*/ 110 w 284"/>
                <a:gd name="T35" fmla="*/ 25 h 165"/>
                <a:gd name="T36" fmla="*/ 131 w 284"/>
                <a:gd name="T37" fmla="*/ 25 h 165"/>
                <a:gd name="T38" fmla="*/ 131 w 284"/>
                <a:gd name="T39" fmla="*/ 16 h 165"/>
                <a:gd name="T40" fmla="*/ 144 w 284"/>
                <a:gd name="T41" fmla="*/ 16 h 165"/>
                <a:gd name="T42" fmla="*/ 177 w 284"/>
                <a:gd name="T43" fmla="*/ 0 h 165"/>
                <a:gd name="T44" fmla="*/ 186 w 284"/>
                <a:gd name="T45" fmla="*/ 16 h 165"/>
                <a:gd name="T46" fmla="*/ 186 w 284"/>
                <a:gd name="T47" fmla="*/ 25 h 165"/>
                <a:gd name="T48" fmla="*/ 198 w 284"/>
                <a:gd name="T49" fmla="*/ 25 h 165"/>
                <a:gd name="T50" fmla="*/ 208 w 284"/>
                <a:gd name="T51" fmla="*/ 46 h 165"/>
                <a:gd name="T52" fmla="*/ 244 w 284"/>
                <a:gd name="T53" fmla="*/ 46 h 165"/>
                <a:gd name="T54" fmla="*/ 253 w 284"/>
                <a:gd name="T55" fmla="*/ 55 h 165"/>
                <a:gd name="T56" fmla="*/ 284 w 284"/>
                <a:gd name="T57" fmla="*/ 55 h 165"/>
                <a:gd name="T58" fmla="*/ 284 w 284"/>
                <a:gd name="T59" fmla="*/ 64 h 165"/>
                <a:gd name="T60" fmla="*/ 284 w 284"/>
                <a:gd name="T61" fmla="*/ 80 h 165"/>
                <a:gd name="T62" fmla="*/ 284 w 284"/>
                <a:gd name="T63" fmla="*/ 101 h 165"/>
                <a:gd name="T64" fmla="*/ 275 w 284"/>
                <a:gd name="T65" fmla="*/ 89 h 165"/>
                <a:gd name="T66" fmla="*/ 262 w 284"/>
                <a:gd name="T67" fmla="*/ 101 h 165"/>
                <a:gd name="T68" fmla="*/ 262 w 284"/>
                <a:gd name="T69" fmla="*/ 110 h 165"/>
                <a:gd name="T70" fmla="*/ 253 w 284"/>
                <a:gd name="T71" fmla="*/ 110 h 165"/>
                <a:gd name="T72" fmla="*/ 208 w 284"/>
                <a:gd name="T73" fmla="*/ 131 h 165"/>
                <a:gd name="T74" fmla="*/ 229 w 284"/>
                <a:gd name="T75" fmla="*/ 140 h 165"/>
                <a:gd name="T76" fmla="*/ 244 w 284"/>
                <a:gd name="T77" fmla="*/ 140 h 165"/>
                <a:gd name="T78" fmla="*/ 244 w 284"/>
                <a:gd name="T79" fmla="*/ 156 h 165"/>
                <a:gd name="T80" fmla="*/ 229 w 284"/>
                <a:gd name="T81" fmla="*/ 156 h 165"/>
                <a:gd name="T82" fmla="*/ 198 w 284"/>
                <a:gd name="T83" fmla="*/ 165 h 165"/>
                <a:gd name="T84" fmla="*/ 198 w 284"/>
                <a:gd name="T85" fmla="*/ 156 h 165"/>
                <a:gd name="T86" fmla="*/ 177 w 284"/>
                <a:gd name="T87" fmla="*/ 140 h 165"/>
                <a:gd name="T88" fmla="*/ 198 w 284"/>
                <a:gd name="T89" fmla="*/ 131 h 165"/>
                <a:gd name="T90" fmla="*/ 168 w 284"/>
                <a:gd name="T91" fmla="*/ 122 h 165"/>
                <a:gd name="T92" fmla="*/ 144 w 284"/>
                <a:gd name="T93" fmla="*/ 122 h 165"/>
                <a:gd name="T94" fmla="*/ 131 w 284"/>
                <a:gd name="T95" fmla="*/ 131 h 165"/>
                <a:gd name="T96" fmla="*/ 131 w 284"/>
                <a:gd name="T97" fmla="*/ 140 h 165"/>
                <a:gd name="T98" fmla="*/ 110 w 284"/>
                <a:gd name="T99" fmla="*/ 140 h 1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84"/>
                <a:gd name="T151" fmla="*/ 0 h 165"/>
                <a:gd name="T152" fmla="*/ 284 w 284"/>
                <a:gd name="T153" fmla="*/ 165 h 16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84" h="165">
                  <a:moveTo>
                    <a:pt x="110" y="140"/>
                  </a:moveTo>
                  <a:lnTo>
                    <a:pt x="122" y="122"/>
                  </a:lnTo>
                  <a:lnTo>
                    <a:pt x="131" y="122"/>
                  </a:lnTo>
                  <a:lnTo>
                    <a:pt x="131" y="110"/>
                  </a:lnTo>
                  <a:lnTo>
                    <a:pt x="122" y="101"/>
                  </a:lnTo>
                  <a:lnTo>
                    <a:pt x="110" y="89"/>
                  </a:lnTo>
                  <a:lnTo>
                    <a:pt x="89" y="80"/>
                  </a:lnTo>
                  <a:lnTo>
                    <a:pt x="77" y="89"/>
                  </a:lnTo>
                  <a:lnTo>
                    <a:pt x="46" y="101"/>
                  </a:lnTo>
                  <a:lnTo>
                    <a:pt x="13" y="89"/>
                  </a:lnTo>
                  <a:lnTo>
                    <a:pt x="0" y="89"/>
                  </a:lnTo>
                  <a:lnTo>
                    <a:pt x="0" y="80"/>
                  </a:lnTo>
                  <a:lnTo>
                    <a:pt x="0" y="64"/>
                  </a:lnTo>
                  <a:lnTo>
                    <a:pt x="34" y="46"/>
                  </a:lnTo>
                  <a:lnTo>
                    <a:pt x="22" y="25"/>
                  </a:lnTo>
                  <a:lnTo>
                    <a:pt x="55" y="16"/>
                  </a:lnTo>
                  <a:lnTo>
                    <a:pt x="89" y="25"/>
                  </a:lnTo>
                  <a:lnTo>
                    <a:pt x="110" y="25"/>
                  </a:lnTo>
                  <a:lnTo>
                    <a:pt x="131" y="25"/>
                  </a:lnTo>
                  <a:lnTo>
                    <a:pt x="131" y="16"/>
                  </a:lnTo>
                  <a:lnTo>
                    <a:pt x="144" y="16"/>
                  </a:lnTo>
                  <a:lnTo>
                    <a:pt x="177" y="0"/>
                  </a:lnTo>
                  <a:lnTo>
                    <a:pt x="186" y="16"/>
                  </a:lnTo>
                  <a:lnTo>
                    <a:pt x="186" y="25"/>
                  </a:lnTo>
                  <a:lnTo>
                    <a:pt x="198" y="25"/>
                  </a:lnTo>
                  <a:lnTo>
                    <a:pt x="208" y="46"/>
                  </a:lnTo>
                  <a:lnTo>
                    <a:pt x="244" y="46"/>
                  </a:lnTo>
                  <a:lnTo>
                    <a:pt x="253" y="55"/>
                  </a:lnTo>
                  <a:lnTo>
                    <a:pt x="284" y="55"/>
                  </a:lnTo>
                  <a:lnTo>
                    <a:pt x="284" y="64"/>
                  </a:lnTo>
                  <a:lnTo>
                    <a:pt x="284" y="80"/>
                  </a:lnTo>
                  <a:lnTo>
                    <a:pt x="284" y="101"/>
                  </a:lnTo>
                  <a:lnTo>
                    <a:pt x="275" y="89"/>
                  </a:lnTo>
                  <a:lnTo>
                    <a:pt x="262" y="101"/>
                  </a:lnTo>
                  <a:lnTo>
                    <a:pt x="262" y="110"/>
                  </a:lnTo>
                  <a:lnTo>
                    <a:pt x="253" y="110"/>
                  </a:lnTo>
                  <a:lnTo>
                    <a:pt x="208" y="131"/>
                  </a:lnTo>
                  <a:lnTo>
                    <a:pt x="229" y="140"/>
                  </a:lnTo>
                  <a:lnTo>
                    <a:pt x="244" y="140"/>
                  </a:lnTo>
                  <a:lnTo>
                    <a:pt x="244" y="156"/>
                  </a:lnTo>
                  <a:lnTo>
                    <a:pt x="229" y="156"/>
                  </a:lnTo>
                  <a:lnTo>
                    <a:pt x="198" y="165"/>
                  </a:lnTo>
                  <a:lnTo>
                    <a:pt x="198" y="156"/>
                  </a:lnTo>
                  <a:lnTo>
                    <a:pt x="177" y="140"/>
                  </a:lnTo>
                  <a:lnTo>
                    <a:pt x="198" y="131"/>
                  </a:lnTo>
                  <a:lnTo>
                    <a:pt x="168" y="122"/>
                  </a:lnTo>
                  <a:lnTo>
                    <a:pt x="144" y="122"/>
                  </a:lnTo>
                  <a:lnTo>
                    <a:pt x="131" y="131"/>
                  </a:lnTo>
                  <a:lnTo>
                    <a:pt x="131" y="140"/>
                  </a:lnTo>
                  <a:lnTo>
                    <a:pt x="110" y="14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48" name="Freeform 33"/>
            <p:cNvSpPr>
              <a:spLocks/>
            </p:cNvSpPr>
            <p:nvPr/>
          </p:nvSpPr>
          <p:spPr bwMode="auto">
            <a:xfrm>
              <a:off x="2986" y="1311"/>
              <a:ext cx="140" cy="101"/>
            </a:xfrm>
            <a:custGeom>
              <a:avLst/>
              <a:gdLst>
                <a:gd name="T0" fmla="*/ 9 w 140"/>
                <a:gd name="T1" fmla="*/ 67 h 101"/>
                <a:gd name="T2" fmla="*/ 0 w 140"/>
                <a:gd name="T3" fmla="*/ 46 h 101"/>
                <a:gd name="T4" fmla="*/ 42 w 140"/>
                <a:gd name="T5" fmla="*/ 46 h 101"/>
                <a:gd name="T6" fmla="*/ 33 w 140"/>
                <a:gd name="T7" fmla="*/ 37 h 101"/>
                <a:gd name="T8" fmla="*/ 54 w 140"/>
                <a:gd name="T9" fmla="*/ 25 h 101"/>
                <a:gd name="T10" fmla="*/ 54 w 140"/>
                <a:gd name="T11" fmla="*/ 16 h 101"/>
                <a:gd name="T12" fmla="*/ 76 w 140"/>
                <a:gd name="T13" fmla="*/ 0 h 101"/>
                <a:gd name="T14" fmla="*/ 109 w 140"/>
                <a:gd name="T15" fmla="*/ 16 h 101"/>
                <a:gd name="T16" fmla="*/ 118 w 140"/>
                <a:gd name="T17" fmla="*/ 37 h 101"/>
                <a:gd name="T18" fmla="*/ 131 w 140"/>
                <a:gd name="T19" fmla="*/ 55 h 101"/>
                <a:gd name="T20" fmla="*/ 140 w 140"/>
                <a:gd name="T21" fmla="*/ 55 h 101"/>
                <a:gd name="T22" fmla="*/ 140 w 140"/>
                <a:gd name="T23" fmla="*/ 67 h 101"/>
                <a:gd name="T24" fmla="*/ 118 w 140"/>
                <a:gd name="T25" fmla="*/ 67 h 101"/>
                <a:gd name="T26" fmla="*/ 131 w 140"/>
                <a:gd name="T27" fmla="*/ 92 h 101"/>
                <a:gd name="T28" fmla="*/ 118 w 140"/>
                <a:gd name="T29" fmla="*/ 92 h 101"/>
                <a:gd name="T30" fmla="*/ 118 w 140"/>
                <a:gd name="T31" fmla="*/ 101 h 101"/>
                <a:gd name="T32" fmla="*/ 97 w 140"/>
                <a:gd name="T33" fmla="*/ 101 h 101"/>
                <a:gd name="T34" fmla="*/ 76 w 140"/>
                <a:gd name="T35" fmla="*/ 101 h 101"/>
                <a:gd name="T36" fmla="*/ 42 w 140"/>
                <a:gd name="T37" fmla="*/ 92 h 101"/>
                <a:gd name="T38" fmla="*/ 9 w 140"/>
                <a:gd name="T39" fmla="*/ 101 h 101"/>
                <a:gd name="T40" fmla="*/ 0 w 140"/>
                <a:gd name="T41" fmla="*/ 92 h 101"/>
                <a:gd name="T42" fmla="*/ 9 w 140"/>
                <a:gd name="T43" fmla="*/ 67 h 10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0"/>
                <a:gd name="T67" fmla="*/ 0 h 101"/>
                <a:gd name="T68" fmla="*/ 140 w 140"/>
                <a:gd name="T69" fmla="*/ 101 h 10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0" h="101">
                  <a:moveTo>
                    <a:pt x="9" y="67"/>
                  </a:moveTo>
                  <a:lnTo>
                    <a:pt x="0" y="46"/>
                  </a:lnTo>
                  <a:lnTo>
                    <a:pt x="42" y="46"/>
                  </a:lnTo>
                  <a:lnTo>
                    <a:pt x="33" y="37"/>
                  </a:lnTo>
                  <a:lnTo>
                    <a:pt x="54" y="25"/>
                  </a:lnTo>
                  <a:lnTo>
                    <a:pt x="54" y="16"/>
                  </a:lnTo>
                  <a:lnTo>
                    <a:pt x="76" y="0"/>
                  </a:lnTo>
                  <a:lnTo>
                    <a:pt x="109" y="16"/>
                  </a:lnTo>
                  <a:lnTo>
                    <a:pt x="118" y="37"/>
                  </a:lnTo>
                  <a:lnTo>
                    <a:pt x="131" y="55"/>
                  </a:lnTo>
                  <a:lnTo>
                    <a:pt x="140" y="55"/>
                  </a:lnTo>
                  <a:lnTo>
                    <a:pt x="140" y="67"/>
                  </a:lnTo>
                  <a:lnTo>
                    <a:pt x="118" y="67"/>
                  </a:lnTo>
                  <a:lnTo>
                    <a:pt x="131" y="92"/>
                  </a:lnTo>
                  <a:lnTo>
                    <a:pt x="118" y="92"/>
                  </a:lnTo>
                  <a:lnTo>
                    <a:pt x="118" y="101"/>
                  </a:lnTo>
                  <a:lnTo>
                    <a:pt x="97" y="101"/>
                  </a:lnTo>
                  <a:lnTo>
                    <a:pt x="76" y="101"/>
                  </a:lnTo>
                  <a:lnTo>
                    <a:pt x="42" y="92"/>
                  </a:lnTo>
                  <a:lnTo>
                    <a:pt x="9" y="101"/>
                  </a:lnTo>
                  <a:lnTo>
                    <a:pt x="0" y="92"/>
                  </a:lnTo>
                  <a:lnTo>
                    <a:pt x="9" y="67"/>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49" name="Freeform 34"/>
            <p:cNvSpPr>
              <a:spLocks/>
            </p:cNvSpPr>
            <p:nvPr/>
          </p:nvSpPr>
          <p:spPr bwMode="auto">
            <a:xfrm>
              <a:off x="2986" y="1247"/>
              <a:ext cx="64" cy="43"/>
            </a:xfrm>
            <a:custGeom>
              <a:avLst/>
              <a:gdLst>
                <a:gd name="T0" fmla="*/ 9 w 64"/>
                <a:gd name="T1" fmla="*/ 34 h 43"/>
                <a:gd name="T2" fmla="*/ 21 w 64"/>
                <a:gd name="T3" fmla="*/ 34 h 43"/>
                <a:gd name="T4" fmla="*/ 54 w 64"/>
                <a:gd name="T5" fmla="*/ 43 h 43"/>
                <a:gd name="T6" fmla="*/ 54 w 64"/>
                <a:gd name="T7" fmla="*/ 34 h 43"/>
                <a:gd name="T8" fmla="*/ 42 w 64"/>
                <a:gd name="T9" fmla="*/ 25 h 43"/>
                <a:gd name="T10" fmla="*/ 54 w 64"/>
                <a:gd name="T11" fmla="*/ 13 h 43"/>
                <a:gd name="T12" fmla="*/ 64 w 64"/>
                <a:gd name="T13" fmla="*/ 13 h 43"/>
                <a:gd name="T14" fmla="*/ 33 w 64"/>
                <a:gd name="T15" fmla="*/ 0 h 43"/>
                <a:gd name="T16" fmla="*/ 0 w 64"/>
                <a:gd name="T17" fmla="*/ 13 h 43"/>
                <a:gd name="T18" fmla="*/ 0 w 64"/>
                <a:gd name="T19" fmla="*/ 34 h 43"/>
                <a:gd name="T20" fmla="*/ 9 w 64"/>
                <a:gd name="T21" fmla="*/ 34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4"/>
                <a:gd name="T34" fmla="*/ 0 h 43"/>
                <a:gd name="T35" fmla="*/ 64 w 64"/>
                <a:gd name="T36" fmla="*/ 43 h 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4" h="43">
                  <a:moveTo>
                    <a:pt x="9" y="34"/>
                  </a:moveTo>
                  <a:lnTo>
                    <a:pt x="21" y="34"/>
                  </a:lnTo>
                  <a:lnTo>
                    <a:pt x="54" y="43"/>
                  </a:lnTo>
                  <a:lnTo>
                    <a:pt x="54" y="34"/>
                  </a:lnTo>
                  <a:lnTo>
                    <a:pt x="42" y="25"/>
                  </a:lnTo>
                  <a:lnTo>
                    <a:pt x="54" y="13"/>
                  </a:lnTo>
                  <a:lnTo>
                    <a:pt x="64" y="13"/>
                  </a:lnTo>
                  <a:lnTo>
                    <a:pt x="33" y="0"/>
                  </a:lnTo>
                  <a:lnTo>
                    <a:pt x="0" y="13"/>
                  </a:lnTo>
                  <a:lnTo>
                    <a:pt x="0" y="34"/>
                  </a:lnTo>
                  <a:lnTo>
                    <a:pt x="9" y="34"/>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50" name="Freeform 35"/>
            <p:cNvSpPr>
              <a:spLocks/>
            </p:cNvSpPr>
            <p:nvPr/>
          </p:nvSpPr>
          <p:spPr bwMode="auto">
            <a:xfrm>
              <a:off x="2952" y="1281"/>
              <a:ext cx="110" cy="46"/>
            </a:xfrm>
            <a:custGeom>
              <a:avLst/>
              <a:gdLst>
                <a:gd name="T0" fmla="*/ 0 w 110"/>
                <a:gd name="T1" fmla="*/ 46 h 46"/>
                <a:gd name="T2" fmla="*/ 12 w 110"/>
                <a:gd name="T3" fmla="*/ 30 h 46"/>
                <a:gd name="T4" fmla="*/ 55 w 110"/>
                <a:gd name="T5" fmla="*/ 30 h 46"/>
                <a:gd name="T6" fmla="*/ 88 w 110"/>
                <a:gd name="T7" fmla="*/ 46 h 46"/>
                <a:gd name="T8" fmla="*/ 110 w 110"/>
                <a:gd name="T9" fmla="*/ 30 h 46"/>
                <a:gd name="T10" fmla="*/ 88 w 110"/>
                <a:gd name="T11" fmla="*/ 9 h 46"/>
                <a:gd name="T12" fmla="*/ 55 w 110"/>
                <a:gd name="T13" fmla="*/ 0 h 46"/>
                <a:gd name="T14" fmla="*/ 43 w 110"/>
                <a:gd name="T15" fmla="*/ 0 h 46"/>
                <a:gd name="T16" fmla="*/ 43 w 110"/>
                <a:gd name="T17" fmla="*/ 21 h 46"/>
                <a:gd name="T18" fmla="*/ 34 w 110"/>
                <a:gd name="T19" fmla="*/ 21 h 46"/>
                <a:gd name="T20" fmla="*/ 12 w 110"/>
                <a:gd name="T21" fmla="*/ 9 h 46"/>
                <a:gd name="T22" fmla="*/ 0 w 110"/>
                <a:gd name="T23" fmla="*/ 9 h 46"/>
                <a:gd name="T24" fmla="*/ 0 w 110"/>
                <a:gd name="T25" fmla="*/ 21 h 46"/>
                <a:gd name="T26" fmla="*/ 0 w 110"/>
                <a:gd name="T27" fmla="*/ 46 h 4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0"/>
                <a:gd name="T43" fmla="*/ 0 h 46"/>
                <a:gd name="T44" fmla="*/ 110 w 110"/>
                <a:gd name="T45" fmla="*/ 46 h 4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0" h="46">
                  <a:moveTo>
                    <a:pt x="0" y="46"/>
                  </a:moveTo>
                  <a:lnTo>
                    <a:pt x="12" y="30"/>
                  </a:lnTo>
                  <a:lnTo>
                    <a:pt x="55" y="30"/>
                  </a:lnTo>
                  <a:lnTo>
                    <a:pt x="88" y="46"/>
                  </a:lnTo>
                  <a:lnTo>
                    <a:pt x="110" y="30"/>
                  </a:lnTo>
                  <a:lnTo>
                    <a:pt x="88" y="9"/>
                  </a:lnTo>
                  <a:lnTo>
                    <a:pt x="55" y="0"/>
                  </a:lnTo>
                  <a:lnTo>
                    <a:pt x="43" y="0"/>
                  </a:lnTo>
                  <a:lnTo>
                    <a:pt x="43" y="21"/>
                  </a:lnTo>
                  <a:lnTo>
                    <a:pt x="34" y="21"/>
                  </a:lnTo>
                  <a:lnTo>
                    <a:pt x="12" y="9"/>
                  </a:lnTo>
                  <a:lnTo>
                    <a:pt x="0" y="9"/>
                  </a:lnTo>
                  <a:lnTo>
                    <a:pt x="0" y="21"/>
                  </a:lnTo>
                  <a:lnTo>
                    <a:pt x="0" y="46"/>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51" name="Freeform 36"/>
            <p:cNvSpPr>
              <a:spLocks/>
            </p:cNvSpPr>
            <p:nvPr/>
          </p:nvSpPr>
          <p:spPr bwMode="auto">
            <a:xfrm>
              <a:off x="2943" y="1311"/>
              <a:ext cx="98" cy="46"/>
            </a:xfrm>
            <a:custGeom>
              <a:avLst/>
              <a:gdLst>
                <a:gd name="T0" fmla="*/ 43 w 97"/>
                <a:gd name="T1" fmla="*/ 46 h 46"/>
                <a:gd name="T2" fmla="*/ 110 w 97"/>
                <a:gd name="T3" fmla="*/ 46 h 46"/>
                <a:gd name="T4" fmla="*/ 101 w 97"/>
                <a:gd name="T5" fmla="*/ 37 h 46"/>
                <a:gd name="T6" fmla="*/ 122 w 97"/>
                <a:gd name="T7" fmla="*/ 25 h 46"/>
                <a:gd name="T8" fmla="*/ 122 w 97"/>
                <a:gd name="T9" fmla="*/ 16 h 46"/>
                <a:gd name="T10" fmla="*/ 89 w 97"/>
                <a:gd name="T11" fmla="*/ 0 h 46"/>
                <a:gd name="T12" fmla="*/ 21 w 97"/>
                <a:gd name="T13" fmla="*/ 0 h 46"/>
                <a:gd name="T14" fmla="*/ 9 w 97"/>
                <a:gd name="T15" fmla="*/ 16 h 46"/>
                <a:gd name="T16" fmla="*/ 0 w 97"/>
                <a:gd name="T17" fmla="*/ 25 h 46"/>
                <a:gd name="T18" fmla="*/ 30 w 97"/>
                <a:gd name="T19" fmla="*/ 25 h 46"/>
                <a:gd name="T20" fmla="*/ 30 w 97"/>
                <a:gd name="T21" fmla="*/ 46 h 46"/>
                <a:gd name="T22" fmla="*/ 43 w 97"/>
                <a:gd name="T23" fmla="*/ 46 h 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7"/>
                <a:gd name="T37" fmla="*/ 0 h 46"/>
                <a:gd name="T38" fmla="*/ 97 w 97"/>
                <a:gd name="T39" fmla="*/ 46 h 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7" h="46">
                  <a:moveTo>
                    <a:pt x="43" y="46"/>
                  </a:moveTo>
                  <a:lnTo>
                    <a:pt x="85" y="46"/>
                  </a:lnTo>
                  <a:lnTo>
                    <a:pt x="76" y="37"/>
                  </a:lnTo>
                  <a:lnTo>
                    <a:pt x="97" y="25"/>
                  </a:lnTo>
                  <a:lnTo>
                    <a:pt x="97" y="16"/>
                  </a:lnTo>
                  <a:lnTo>
                    <a:pt x="64" y="0"/>
                  </a:lnTo>
                  <a:lnTo>
                    <a:pt x="21" y="0"/>
                  </a:lnTo>
                  <a:lnTo>
                    <a:pt x="9" y="16"/>
                  </a:lnTo>
                  <a:lnTo>
                    <a:pt x="0" y="25"/>
                  </a:lnTo>
                  <a:lnTo>
                    <a:pt x="30" y="25"/>
                  </a:lnTo>
                  <a:lnTo>
                    <a:pt x="30" y="46"/>
                  </a:lnTo>
                  <a:lnTo>
                    <a:pt x="43" y="46"/>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52" name="Freeform 37"/>
            <p:cNvSpPr>
              <a:spLocks/>
            </p:cNvSpPr>
            <p:nvPr/>
          </p:nvSpPr>
          <p:spPr bwMode="auto">
            <a:xfrm>
              <a:off x="2928" y="1336"/>
              <a:ext cx="45" cy="21"/>
            </a:xfrm>
            <a:custGeom>
              <a:avLst/>
              <a:gdLst>
                <a:gd name="T0" fmla="*/ 0 w 45"/>
                <a:gd name="T1" fmla="*/ 12 h 21"/>
                <a:gd name="T2" fmla="*/ 15 w 45"/>
                <a:gd name="T3" fmla="*/ 0 h 21"/>
                <a:gd name="T4" fmla="*/ 45 w 45"/>
                <a:gd name="T5" fmla="*/ 0 h 21"/>
                <a:gd name="T6" fmla="*/ 45 w 45"/>
                <a:gd name="T7" fmla="*/ 21 h 21"/>
                <a:gd name="T8" fmla="*/ 0 w 45"/>
                <a:gd name="T9" fmla="*/ 12 h 21"/>
                <a:gd name="T10" fmla="*/ 0 60000 65536"/>
                <a:gd name="T11" fmla="*/ 0 60000 65536"/>
                <a:gd name="T12" fmla="*/ 0 60000 65536"/>
                <a:gd name="T13" fmla="*/ 0 60000 65536"/>
                <a:gd name="T14" fmla="*/ 0 60000 65536"/>
                <a:gd name="T15" fmla="*/ 0 w 45"/>
                <a:gd name="T16" fmla="*/ 0 h 21"/>
                <a:gd name="T17" fmla="*/ 45 w 45"/>
                <a:gd name="T18" fmla="*/ 21 h 21"/>
              </a:gdLst>
              <a:ahLst/>
              <a:cxnLst>
                <a:cxn ang="T10">
                  <a:pos x="T0" y="T1"/>
                </a:cxn>
                <a:cxn ang="T11">
                  <a:pos x="T2" y="T3"/>
                </a:cxn>
                <a:cxn ang="T12">
                  <a:pos x="T4" y="T5"/>
                </a:cxn>
                <a:cxn ang="T13">
                  <a:pos x="T6" y="T7"/>
                </a:cxn>
                <a:cxn ang="T14">
                  <a:pos x="T8" y="T9"/>
                </a:cxn>
              </a:cxnLst>
              <a:rect l="T15" t="T16" r="T17" b="T18"/>
              <a:pathLst>
                <a:path w="45" h="21">
                  <a:moveTo>
                    <a:pt x="0" y="12"/>
                  </a:moveTo>
                  <a:lnTo>
                    <a:pt x="15" y="0"/>
                  </a:lnTo>
                  <a:lnTo>
                    <a:pt x="45" y="0"/>
                  </a:lnTo>
                  <a:lnTo>
                    <a:pt x="45" y="21"/>
                  </a:lnTo>
                  <a:lnTo>
                    <a:pt x="0" y="1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53" name="Freeform 38"/>
            <p:cNvSpPr>
              <a:spLocks/>
            </p:cNvSpPr>
            <p:nvPr/>
          </p:nvSpPr>
          <p:spPr bwMode="auto">
            <a:xfrm>
              <a:off x="3050" y="1467"/>
              <a:ext cx="54" cy="60"/>
            </a:xfrm>
            <a:custGeom>
              <a:avLst/>
              <a:gdLst>
                <a:gd name="T0" fmla="*/ 33 w 54"/>
                <a:gd name="T1" fmla="*/ 60 h 60"/>
                <a:gd name="T2" fmla="*/ 45 w 54"/>
                <a:gd name="T3" fmla="*/ 42 h 60"/>
                <a:gd name="T4" fmla="*/ 54 w 54"/>
                <a:gd name="T5" fmla="*/ 42 h 60"/>
                <a:gd name="T6" fmla="*/ 54 w 54"/>
                <a:gd name="T7" fmla="*/ 30 h 60"/>
                <a:gd name="T8" fmla="*/ 45 w 54"/>
                <a:gd name="T9" fmla="*/ 21 h 60"/>
                <a:gd name="T10" fmla="*/ 33 w 54"/>
                <a:gd name="T11" fmla="*/ 9 h 60"/>
                <a:gd name="T12" fmla="*/ 12 w 54"/>
                <a:gd name="T13" fmla="*/ 0 h 60"/>
                <a:gd name="T14" fmla="*/ 0 w 54"/>
                <a:gd name="T15" fmla="*/ 9 h 60"/>
                <a:gd name="T16" fmla="*/ 24 w 54"/>
                <a:gd name="T17" fmla="*/ 30 h 60"/>
                <a:gd name="T18" fmla="*/ 33 w 54"/>
                <a:gd name="T19" fmla="*/ 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60"/>
                <a:gd name="T32" fmla="*/ 54 w 5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60">
                  <a:moveTo>
                    <a:pt x="33" y="60"/>
                  </a:moveTo>
                  <a:lnTo>
                    <a:pt x="45" y="42"/>
                  </a:lnTo>
                  <a:lnTo>
                    <a:pt x="54" y="42"/>
                  </a:lnTo>
                  <a:lnTo>
                    <a:pt x="54" y="30"/>
                  </a:lnTo>
                  <a:lnTo>
                    <a:pt x="45" y="21"/>
                  </a:lnTo>
                  <a:lnTo>
                    <a:pt x="33" y="9"/>
                  </a:lnTo>
                  <a:lnTo>
                    <a:pt x="12" y="0"/>
                  </a:lnTo>
                  <a:lnTo>
                    <a:pt x="0" y="9"/>
                  </a:lnTo>
                  <a:lnTo>
                    <a:pt x="24" y="30"/>
                  </a:lnTo>
                  <a:lnTo>
                    <a:pt x="33" y="6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54" name="Freeform 39"/>
            <p:cNvSpPr>
              <a:spLocks/>
            </p:cNvSpPr>
            <p:nvPr/>
          </p:nvSpPr>
          <p:spPr bwMode="auto">
            <a:xfrm>
              <a:off x="3281" y="1573"/>
              <a:ext cx="107" cy="46"/>
            </a:xfrm>
            <a:custGeom>
              <a:avLst/>
              <a:gdLst>
                <a:gd name="T0" fmla="*/ 88 w 107"/>
                <a:gd name="T1" fmla="*/ 46 h 46"/>
                <a:gd name="T2" fmla="*/ 52 w 107"/>
                <a:gd name="T3" fmla="*/ 46 h 46"/>
                <a:gd name="T4" fmla="*/ 52 w 107"/>
                <a:gd name="T5" fmla="*/ 34 h 46"/>
                <a:gd name="T6" fmla="*/ 31 w 107"/>
                <a:gd name="T7" fmla="*/ 34 h 46"/>
                <a:gd name="T8" fmla="*/ 31 w 107"/>
                <a:gd name="T9" fmla="*/ 21 h 46"/>
                <a:gd name="T10" fmla="*/ 12 w 107"/>
                <a:gd name="T11" fmla="*/ 9 h 46"/>
                <a:gd name="T12" fmla="*/ 0 w 107"/>
                <a:gd name="T13" fmla="*/ 0 h 46"/>
                <a:gd name="T14" fmla="*/ 43 w 107"/>
                <a:gd name="T15" fmla="*/ 0 h 46"/>
                <a:gd name="T16" fmla="*/ 67 w 107"/>
                <a:gd name="T17" fmla="*/ 9 h 46"/>
                <a:gd name="T18" fmla="*/ 88 w 107"/>
                <a:gd name="T19" fmla="*/ 9 h 46"/>
                <a:gd name="T20" fmla="*/ 107 w 107"/>
                <a:gd name="T21" fmla="*/ 34 h 46"/>
                <a:gd name="T22" fmla="*/ 88 w 107"/>
                <a:gd name="T23" fmla="*/ 34 h 46"/>
                <a:gd name="T24" fmla="*/ 88 w 107"/>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7"/>
                <a:gd name="T40" fmla="*/ 0 h 46"/>
                <a:gd name="T41" fmla="*/ 107 w 107"/>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7" h="46">
                  <a:moveTo>
                    <a:pt x="88" y="46"/>
                  </a:moveTo>
                  <a:lnTo>
                    <a:pt x="52" y="46"/>
                  </a:lnTo>
                  <a:lnTo>
                    <a:pt x="52" y="34"/>
                  </a:lnTo>
                  <a:lnTo>
                    <a:pt x="31" y="34"/>
                  </a:lnTo>
                  <a:lnTo>
                    <a:pt x="31" y="21"/>
                  </a:lnTo>
                  <a:lnTo>
                    <a:pt x="12" y="9"/>
                  </a:lnTo>
                  <a:lnTo>
                    <a:pt x="0" y="0"/>
                  </a:lnTo>
                  <a:lnTo>
                    <a:pt x="43" y="0"/>
                  </a:lnTo>
                  <a:lnTo>
                    <a:pt x="67" y="9"/>
                  </a:lnTo>
                  <a:lnTo>
                    <a:pt x="88" y="9"/>
                  </a:lnTo>
                  <a:lnTo>
                    <a:pt x="107" y="34"/>
                  </a:lnTo>
                  <a:lnTo>
                    <a:pt x="88" y="34"/>
                  </a:lnTo>
                  <a:lnTo>
                    <a:pt x="88" y="46"/>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55" name="Freeform 40"/>
            <p:cNvSpPr>
              <a:spLocks/>
            </p:cNvSpPr>
            <p:nvPr/>
          </p:nvSpPr>
          <p:spPr bwMode="auto">
            <a:xfrm>
              <a:off x="3333" y="1619"/>
              <a:ext cx="67" cy="39"/>
            </a:xfrm>
            <a:custGeom>
              <a:avLst/>
              <a:gdLst>
                <a:gd name="T0" fmla="*/ 36 w 67"/>
                <a:gd name="T1" fmla="*/ 21 h 39"/>
                <a:gd name="T2" fmla="*/ 46 w 67"/>
                <a:gd name="T3" fmla="*/ 30 h 39"/>
                <a:gd name="T4" fmla="*/ 55 w 67"/>
                <a:gd name="T5" fmla="*/ 39 h 39"/>
                <a:gd name="T6" fmla="*/ 67 w 67"/>
                <a:gd name="T7" fmla="*/ 39 h 39"/>
                <a:gd name="T8" fmla="*/ 55 w 67"/>
                <a:gd name="T9" fmla="*/ 21 h 39"/>
                <a:gd name="T10" fmla="*/ 46 w 67"/>
                <a:gd name="T11" fmla="*/ 21 h 39"/>
                <a:gd name="T12" fmla="*/ 46 w 67"/>
                <a:gd name="T13" fmla="*/ 9 h 39"/>
                <a:gd name="T14" fmla="*/ 36 w 67"/>
                <a:gd name="T15" fmla="*/ 0 h 39"/>
                <a:gd name="T16" fmla="*/ 0 w 67"/>
                <a:gd name="T17" fmla="*/ 0 h 39"/>
                <a:gd name="T18" fmla="*/ 15 w 67"/>
                <a:gd name="T19" fmla="*/ 21 h 39"/>
                <a:gd name="T20" fmla="*/ 36 w 67"/>
                <a:gd name="T21" fmla="*/ 21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7"/>
                <a:gd name="T34" fmla="*/ 0 h 39"/>
                <a:gd name="T35" fmla="*/ 67 w 67"/>
                <a:gd name="T36" fmla="*/ 39 h 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7" h="39">
                  <a:moveTo>
                    <a:pt x="36" y="21"/>
                  </a:moveTo>
                  <a:lnTo>
                    <a:pt x="46" y="30"/>
                  </a:lnTo>
                  <a:lnTo>
                    <a:pt x="55" y="39"/>
                  </a:lnTo>
                  <a:lnTo>
                    <a:pt x="67" y="39"/>
                  </a:lnTo>
                  <a:lnTo>
                    <a:pt x="55" y="21"/>
                  </a:lnTo>
                  <a:lnTo>
                    <a:pt x="46" y="21"/>
                  </a:lnTo>
                  <a:lnTo>
                    <a:pt x="46" y="9"/>
                  </a:lnTo>
                  <a:lnTo>
                    <a:pt x="36" y="0"/>
                  </a:lnTo>
                  <a:lnTo>
                    <a:pt x="0" y="0"/>
                  </a:lnTo>
                  <a:lnTo>
                    <a:pt x="15" y="21"/>
                  </a:lnTo>
                  <a:lnTo>
                    <a:pt x="36" y="2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56" name="Freeform 41"/>
            <p:cNvSpPr>
              <a:spLocks/>
            </p:cNvSpPr>
            <p:nvPr/>
          </p:nvSpPr>
          <p:spPr bwMode="auto">
            <a:xfrm>
              <a:off x="3369" y="1607"/>
              <a:ext cx="86" cy="64"/>
            </a:xfrm>
            <a:custGeom>
              <a:avLst/>
              <a:gdLst>
                <a:gd name="T0" fmla="*/ 55 w 86"/>
                <a:gd name="T1" fmla="*/ 0 h 64"/>
                <a:gd name="T2" fmla="*/ 40 w 86"/>
                <a:gd name="T3" fmla="*/ 12 h 64"/>
                <a:gd name="T4" fmla="*/ 31 w 86"/>
                <a:gd name="T5" fmla="*/ 12 h 64"/>
                <a:gd name="T6" fmla="*/ 19 w 86"/>
                <a:gd name="T7" fmla="*/ 0 h 64"/>
                <a:gd name="T8" fmla="*/ 0 w 86"/>
                <a:gd name="T9" fmla="*/ 0 h 64"/>
                <a:gd name="T10" fmla="*/ 0 w 86"/>
                <a:gd name="T11" fmla="*/ 12 h 64"/>
                <a:gd name="T12" fmla="*/ 10 w 86"/>
                <a:gd name="T13" fmla="*/ 21 h 64"/>
                <a:gd name="T14" fmla="*/ 10 w 86"/>
                <a:gd name="T15" fmla="*/ 33 h 64"/>
                <a:gd name="T16" fmla="*/ 19 w 86"/>
                <a:gd name="T17" fmla="*/ 33 h 64"/>
                <a:gd name="T18" fmla="*/ 31 w 86"/>
                <a:gd name="T19" fmla="*/ 51 h 64"/>
                <a:gd name="T20" fmla="*/ 55 w 86"/>
                <a:gd name="T21" fmla="*/ 42 h 64"/>
                <a:gd name="T22" fmla="*/ 55 w 86"/>
                <a:gd name="T23" fmla="*/ 51 h 64"/>
                <a:gd name="T24" fmla="*/ 76 w 86"/>
                <a:gd name="T25" fmla="*/ 64 h 64"/>
                <a:gd name="T26" fmla="*/ 64 w 86"/>
                <a:gd name="T27" fmla="*/ 51 h 64"/>
                <a:gd name="T28" fmla="*/ 76 w 86"/>
                <a:gd name="T29" fmla="*/ 51 h 64"/>
                <a:gd name="T30" fmla="*/ 76 w 86"/>
                <a:gd name="T31" fmla="*/ 33 h 64"/>
                <a:gd name="T32" fmla="*/ 86 w 86"/>
                <a:gd name="T33" fmla="*/ 21 h 64"/>
                <a:gd name="T34" fmla="*/ 64 w 86"/>
                <a:gd name="T35" fmla="*/ 12 h 64"/>
                <a:gd name="T36" fmla="*/ 55 w 86"/>
                <a:gd name="T37" fmla="*/ 0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6"/>
                <a:gd name="T58" fmla="*/ 0 h 64"/>
                <a:gd name="T59" fmla="*/ 86 w 86"/>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6" h="64">
                  <a:moveTo>
                    <a:pt x="55" y="0"/>
                  </a:moveTo>
                  <a:lnTo>
                    <a:pt x="40" y="12"/>
                  </a:lnTo>
                  <a:lnTo>
                    <a:pt x="31" y="12"/>
                  </a:lnTo>
                  <a:lnTo>
                    <a:pt x="19" y="0"/>
                  </a:lnTo>
                  <a:lnTo>
                    <a:pt x="0" y="0"/>
                  </a:lnTo>
                  <a:lnTo>
                    <a:pt x="0" y="12"/>
                  </a:lnTo>
                  <a:lnTo>
                    <a:pt x="10" y="21"/>
                  </a:lnTo>
                  <a:lnTo>
                    <a:pt x="10" y="33"/>
                  </a:lnTo>
                  <a:lnTo>
                    <a:pt x="19" y="33"/>
                  </a:lnTo>
                  <a:lnTo>
                    <a:pt x="31" y="51"/>
                  </a:lnTo>
                  <a:lnTo>
                    <a:pt x="55" y="42"/>
                  </a:lnTo>
                  <a:lnTo>
                    <a:pt x="55" y="51"/>
                  </a:lnTo>
                  <a:lnTo>
                    <a:pt x="76" y="64"/>
                  </a:lnTo>
                  <a:lnTo>
                    <a:pt x="64" y="51"/>
                  </a:lnTo>
                  <a:lnTo>
                    <a:pt x="76" y="51"/>
                  </a:lnTo>
                  <a:lnTo>
                    <a:pt x="76" y="33"/>
                  </a:lnTo>
                  <a:lnTo>
                    <a:pt x="86" y="21"/>
                  </a:lnTo>
                  <a:lnTo>
                    <a:pt x="64" y="12"/>
                  </a:lnTo>
                  <a:lnTo>
                    <a:pt x="55"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57" name="Freeform 42"/>
            <p:cNvSpPr>
              <a:spLocks/>
            </p:cNvSpPr>
            <p:nvPr/>
          </p:nvSpPr>
          <p:spPr bwMode="auto">
            <a:xfrm>
              <a:off x="3369" y="1336"/>
              <a:ext cx="643" cy="283"/>
            </a:xfrm>
            <a:custGeom>
              <a:avLst/>
              <a:gdLst>
                <a:gd name="T0" fmla="*/ 631 w 643"/>
                <a:gd name="T1" fmla="*/ 140 h 283"/>
                <a:gd name="T2" fmla="*/ 622 w 643"/>
                <a:gd name="T3" fmla="*/ 161 h 283"/>
                <a:gd name="T4" fmla="*/ 591 w 643"/>
                <a:gd name="T5" fmla="*/ 191 h 283"/>
                <a:gd name="T6" fmla="*/ 576 w 643"/>
                <a:gd name="T7" fmla="*/ 237 h 283"/>
                <a:gd name="T8" fmla="*/ 555 w 643"/>
                <a:gd name="T9" fmla="*/ 246 h 283"/>
                <a:gd name="T10" fmla="*/ 469 w 643"/>
                <a:gd name="T11" fmla="*/ 237 h 283"/>
                <a:gd name="T12" fmla="*/ 457 w 643"/>
                <a:gd name="T13" fmla="*/ 258 h 283"/>
                <a:gd name="T14" fmla="*/ 424 w 643"/>
                <a:gd name="T15" fmla="*/ 258 h 283"/>
                <a:gd name="T16" fmla="*/ 393 w 643"/>
                <a:gd name="T17" fmla="*/ 283 h 283"/>
                <a:gd name="T18" fmla="*/ 360 w 643"/>
                <a:gd name="T19" fmla="*/ 271 h 283"/>
                <a:gd name="T20" fmla="*/ 338 w 643"/>
                <a:gd name="T21" fmla="*/ 246 h 283"/>
                <a:gd name="T22" fmla="*/ 271 w 643"/>
                <a:gd name="T23" fmla="*/ 237 h 283"/>
                <a:gd name="T24" fmla="*/ 162 w 643"/>
                <a:gd name="T25" fmla="*/ 207 h 283"/>
                <a:gd name="T26" fmla="*/ 171 w 643"/>
                <a:gd name="T27" fmla="*/ 283 h 283"/>
                <a:gd name="T28" fmla="*/ 131 w 643"/>
                <a:gd name="T29" fmla="*/ 258 h 283"/>
                <a:gd name="T30" fmla="*/ 119 w 643"/>
                <a:gd name="T31" fmla="*/ 258 h 283"/>
                <a:gd name="T32" fmla="*/ 107 w 643"/>
                <a:gd name="T33" fmla="*/ 246 h 283"/>
                <a:gd name="T34" fmla="*/ 95 w 643"/>
                <a:gd name="T35" fmla="*/ 216 h 283"/>
                <a:gd name="T36" fmla="*/ 95 w 643"/>
                <a:gd name="T37" fmla="*/ 191 h 283"/>
                <a:gd name="T38" fmla="*/ 119 w 643"/>
                <a:gd name="T39" fmla="*/ 173 h 283"/>
                <a:gd name="T40" fmla="*/ 76 w 643"/>
                <a:gd name="T41" fmla="*/ 161 h 283"/>
                <a:gd name="T42" fmla="*/ 31 w 643"/>
                <a:gd name="T43" fmla="*/ 152 h 283"/>
                <a:gd name="T44" fmla="*/ 10 w 643"/>
                <a:gd name="T45" fmla="*/ 140 h 283"/>
                <a:gd name="T46" fmla="*/ 10 w 643"/>
                <a:gd name="T47" fmla="*/ 97 h 283"/>
                <a:gd name="T48" fmla="*/ 31 w 643"/>
                <a:gd name="T49" fmla="*/ 106 h 283"/>
                <a:gd name="T50" fmla="*/ 31 w 643"/>
                <a:gd name="T51" fmla="*/ 85 h 283"/>
                <a:gd name="T52" fmla="*/ 64 w 643"/>
                <a:gd name="T53" fmla="*/ 76 h 283"/>
                <a:gd name="T54" fmla="*/ 95 w 643"/>
                <a:gd name="T55" fmla="*/ 76 h 283"/>
                <a:gd name="T56" fmla="*/ 119 w 643"/>
                <a:gd name="T57" fmla="*/ 85 h 283"/>
                <a:gd name="T58" fmla="*/ 150 w 643"/>
                <a:gd name="T59" fmla="*/ 85 h 283"/>
                <a:gd name="T60" fmla="*/ 195 w 643"/>
                <a:gd name="T61" fmla="*/ 85 h 283"/>
                <a:gd name="T62" fmla="*/ 226 w 643"/>
                <a:gd name="T63" fmla="*/ 76 h 283"/>
                <a:gd name="T64" fmla="*/ 207 w 643"/>
                <a:gd name="T65" fmla="*/ 51 h 283"/>
                <a:gd name="T66" fmla="*/ 207 w 643"/>
                <a:gd name="T67" fmla="*/ 42 h 283"/>
                <a:gd name="T68" fmla="*/ 195 w 643"/>
                <a:gd name="T69" fmla="*/ 30 h 283"/>
                <a:gd name="T70" fmla="*/ 217 w 643"/>
                <a:gd name="T71" fmla="*/ 21 h 283"/>
                <a:gd name="T72" fmla="*/ 302 w 643"/>
                <a:gd name="T73" fmla="*/ 12 h 283"/>
                <a:gd name="T74" fmla="*/ 338 w 643"/>
                <a:gd name="T75" fmla="*/ 0 h 283"/>
                <a:gd name="T76" fmla="*/ 348 w 643"/>
                <a:gd name="T77" fmla="*/ 21 h 283"/>
                <a:gd name="T78" fmla="*/ 393 w 643"/>
                <a:gd name="T79" fmla="*/ 21 h 283"/>
                <a:gd name="T80" fmla="*/ 402 w 643"/>
                <a:gd name="T81" fmla="*/ 30 h 283"/>
                <a:gd name="T82" fmla="*/ 436 w 643"/>
                <a:gd name="T83" fmla="*/ 21 h 283"/>
                <a:gd name="T84" fmla="*/ 512 w 643"/>
                <a:gd name="T85" fmla="*/ 85 h 283"/>
                <a:gd name="T86" fmla="*/ 533 w 643"/>
                <a:gd name="T87" fmla="*/ 85 h 283"/>
                <a:gd name="T88" fmla="*/ 609 w 643"/>
                <a:gd name="T89" fmla="*/ 106 h 283"/>
                <a:gd name="T90" fmla="*/ 631 w 643"/>
                <a:gd name="T91" fmla="*/ 106 h 283"/>
                <a:gd name="T92" fmla="*/ 643 w 643"/>
                <a:gd name="T93" fmla="*/ 131 h 28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43"/>
                <a:gd name="T142" fmla="*/ 0 h 283"/>
                <a:gd name="T143" fmla="*/ 643 w 643"/>
                <a:gd name="T144" fmla="*/ 283 h 28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43" h="283">
                  <a:moveTo>
                    <a:pt x="643" y="131"/>
                  </a:moveTo>
                  <a:lnTo>
                    <a:pt x="631" y="140"/>
                  </a:lnTo>
                  <a:lnTo>
                    <a:pt x="631" y="161"/>
                  </a:lnTo>
                  <a:lnTo>
                    <a:pt x="622" y="161"/>
                  </a:lnTo>
                  <a:lnTo>
                    <a:pt x="591" y="161"/>
                  </a:lnTo>
                  <a:lnTo>
                    <a:pt x="591" y="191"/>
                  </a:lnTo>
                  <a:lnTo>
                    <a:pt x="567" y="207"/>
                  </a:lnTo>
                  <a:lnTo>
                    <a:pt x="576" y="237"/>
                  </a:lnTo>
                  <a:lnTo>
                    <a:pt x="576" y="258"/>
                  </a:lnTo>
                  <a:lnTo>
                    <a:pt x="555" y="246"/>
                  </a:lnTo>
                  <a:lnTo>
                    <a:pt x="491" y="246"/>
                  </a:lnTo>
                  <a:lnTo>
                    <a:pt x="469" y="237"/>
                  </a:lnTo>
                  <a:lnTo>
                    <a:pt x="469" y="246"/>
                  </a:lnTo>
                  <a:lnTo>
                    <a:pt x="457" y="258"/>
                  </a:lnTo>
                  <a:lnTo>
                    <a:pt x="424" y="246"/>
                  </a:lnTo>
                  <a:lnTo>
                    <a:pt x="424" y="258"/>
                  </a:lnTo>
                  <a:lnTo>
                    <a:pt x="415" y="271"/>
                  </a:lnTo>
                  <a:lnTo>
                    <a:pt x="393" y="283"/>
                  </a:lnTo>
                  <a:lnTo>
                    <a:pt x="360" y="283"/>
                  </a:lnTo>
                  <a:lnTo>
                    <a:pt x="360" y="271"/>
                  </a:lnTo>
                  <a:lnTo>
                    <a:pt x="348" y="271"/>
                  </a:lnTo>
                  <a:lnTo>
                    <a:pt x="338" y="246"/>
                  </a:lnTo>
                  <a:lnTo>
                    <a:pt x="317" y="228"/>
                  </a:lnTo>
                  <a:lnTo>
                    <a:pt x="271" y="237"/>
                  </a:lnTo>
                  <a:lnTo>
                    <a:pt x="207" y="191"/>
                  </a:lnTo>
                  <a:lnTo>
                    <a:pt x="162" y="207"/>
                  </a:lnTo>
                  <a:lnTo>
                    <a:pt x="186" y="283"/>
                  </a:lnTo>
                  <a:lnTo>
                    <a:pt x="171" y="283"/>
                  </a:lnTo>
                  <a:lnTo>
                    <a:pt x="140" y="258"/>
                  </a:lnTo>
                  <a:lnTo>
                    <a:pt x="131" y="258"/>
                  </a:lnTo>
                  <a:lnTo>
                    <a:pt x="119" y="271"/>
                  </a:lnTo>
                  <a:lnTo>
                    <a:pt x="119" y="258"/>
                  </a:lnTo>
                  <a:lnTo>
                    <a:pt x="119" y="246"/>
                  </a:lnTo>
                  <a:lnTo>
                    <a:pt x="107" y="246"/>
                  </a:lnTo>
                  <a:lnTo>
                    <a:pt x="86" y="216"/>
                  </a:lnTo>
                  <a:lnTo>
                    <a:pt x="95" y="216"/>
                  </a:lnTo>
                  <a:lnTo>
                    <a:pt x="86" y="207"/>
                  </a:lnTo>
                  <a:lnTo>
                    <a:pt x="95" y="191"/>
                  </a:lnTo>
                  <a:lnTo>
                    <a:pt x="140" y="191"/>
                  </a:lnTo>
                  <a:lnTo>
                    <a:pt x="119" y="173"/>
                  </a:lnTo>
                  <a:lnTo>
                    <a:pt x="95" y="161"/>
                  </a:lnTo>
                  <a:lnTo>
                    <a:pt x="76" y="161"/>
                  </a:lnTo>
                  <a:lnTo>
                    <a:pt x="40" y="173"/>
                  </a:lnTo>
                  <a:lnTo>
                    <a:pt x="31" y="152"/>
                  </a:lnTo>
                  <a:lnTo>
                    <a:pt x="10" y="152"/>
                  </a:lnTo>
                  <a:lnTo>
                    <a:pt x="10" y="140"/>
                  </a:lnTo>
                  <a:lnTo>
                    <a:pt x="0" y="131"/>
                  </a:lnTo>
                  <a:lnTo>
                    <a:pt x="10" y="97"/>
                  </a:lnTo>
                  <a:lnTo>
                    <a:pt x="19" y="106"/>
                  </a:lnTo>
                  <a:lnTo>
                    <a:pt x="31" y="106"/>
                  </a:lnTo>
                  <a:lnTo>
                    <a:pt x="19" y="85"/>
                  </a:lnTo>
                  <a:lnTo>
                    <a:pt x="31" y="85"/>
                  </a:lnTo>
                  <a:lnTo>
                    <a:pt x="55" y="76"/>
                  </a:lnTo>
                  <a:lnTo>
                    <a:pt x="64" y="76"/>
                  </a:lnTo>
                  <a:lnTo>
                    <a:pt x="76" y="67"/>
                  </a:lnTo>
                  <a:lnTo>
                    <a:pt x="95" y="76"/>
                  </a:lnTo>
                  <a:lnTo>
                    <a:pt x="119" y="97"/>
                  </a:lnTo>
                  <a:lnTo>
                    <a:pt x="119" y="85"/>
                  </a:lnTo>
                  <a:lnTo>
                    <a:pt x="131" y="85"/>
                  </a:lnTo>
                  <a:lnTo>
                    <a:pt x="150" y="85"/>
                  </a:lnTo>
                  <a:lnTo>
                    <a:pt x="171" y="85"/>
                  </a:lnTo>
                  <a:lnTo>
                    <a:pt x="195" y="85"/>
                  </a:lnTo>
                  <a:lnTo>
                    <a:pt x="217" y="85"/>
                  </a:lnTo>
                  <a:lnTo>
                    <a:pt x="226" y="76"/>
                  </a:lnTo>
                  <a:lnTo>
                    <a:pt x="195" y="67"/>
                  </a:lnTo>
                  <a:lnTo>
                    <a:pt x="207" y="51"/>
                  </a:lnTo>
                  <a:lnTo>
                    <a:pt x="195" y="51"/>
                  </a:lnTo>
                  <a:lnTo>
                    <a:pt x="207" y="42"/>
                  </a:lnTo>
                  <a:lnTo>
                    <a:pt x="207" y="30"/>
                  </a:lnTo>
                  <a:lnTo>
                    <a:pt x="195" y="30"/>
                  </a:lnTo>
                  <a:lnTo>
                    <a:pt x="195" y="21"/>
                  </a:lnTo>
                  <a:lnTo>
                    <a:pt x="217" y="21"/>
                  </a:lnTo>
                  <a:lnTo>
                    <a:pt x="271" y="12"/>
                  </a:lnTo>
                  <a:lnTo>
                    <a:pt x="302" y="12"/>
                  </a:lnTo>
                  <a:lnTo>
                    <a:pt x="302" y="0"/>
                  </a:lnTo>
                  <a:lnTo>
                    <a:pt x="338" y="0"/>
                  </a:lnTo>
                  <a:lnTo>
                    <a:pt x="348" y="12"/>
                  </a:lnTo>
                  <a:lnTo>
                    <a:pt x="348" y="21"/>
                  </a:lnTo>
                  <a:lnTo>
                    <a:pt x="369" y="21"/>
                  </a:lnTo>
                  <a:lnTo>
                    <a:pt x="393" y="21"/>
                  </a:lnTo>
                  <a:lnTo>
                    <a:pt x="393" y="30"/>
                  </a:lnTo>
                  <a:lnTo>
                    <a:pt x="402" y="30"/>
                  </a:lnTo>
                  <a:lnTo>
                    <a:pt x="424" y="21"/>
                  </a:lnTo>
                  <a:lnTo>
                    <a:pt x="436" y="21"/>
                  </a:lnTo>
                  <a:lnTo>
                    <a:pt x="469" y="42"/>
                  </a:lnTo>
                  <a:lnTo>
                    <a:pt x="512" y="85"/>
                  </a:lnTo>
                  <a:lnTo>
                    <a:pt x="524" y="76"/>
                  </a:lnTo>
                  <a:lnTo>
                    <a:pt x="533" y="85"/>
                  </a:lnTo>
                  <a:lnTo>
                    <a:pt x="567" y="85"/>
                  </a:lnTo>
                  <a:lnTo>
                    <a:pt x="609" y="106"/>
                  </a:lnTo>
                  <a:lnTo>
                    <a:pt x="622" y="115"/>
                  </a:lnTo>
                  <a:lnTo>
                    <a:pt x="631" y="106"/>
                  </a:lnTo>
                  <a:lnTo>
                    <a:pt x="643" y="115"/>
                  </a:lnTo>
                  <a:lnTo>
                    <a:pt x="643" y="13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58" name="Freeform 43"/>
            <p:cNvSpPr>
              <a:spLocks/>
            </p:cNvSpPr>
            <p:nvPr/>
          </p:nvSpPr>
          <p:spPr bwMode="auto">
            <a:xfrm>
              <a:off x="3531" y="1527"/>
              <a:ext cx="307" cy="177"/>
            </a:xfrm>
            <a:custGeom>
              <a:avLst/>
              <a:gdLst>
                <a:gd name="T0" fmla="*/ 207 w 307"/>
                <a:gd name="T1" fmla="*/ 168 h 177"/>
                <a:gd name="T2" fmla="*/ 207 w 307"/>
                <a:gd name="T3" fmla="*/ 156 h 177"/>
                <a:gd name="T4" fmla="*/ 186 w 307"/>
                <a:gd name="T5" fmla="*/ 144 h 177"/>
                <a:gd name="T6" fmla="*/ 131 w 307"/>
                <a:gd name="T7" fmla="*/ 113 h 177"/>
                <a:gd name="T8" fmla="*/ 122 w 307"/>
                <a:gd name="T9" fmla="*/ 92 h 177"/>
                <a:gd name="T10" fmla="*/ 88 w 307"/>
                <a:gd name="T11" fmla="*/ 92 h 177"/>
                <a:gd name="T12" fmla="*/ 76 w 307"/>
                <a:gd name="T13" fmla="*/ 67 h 177"/>
                <a:gd name="T14" fmla="*/ 55 w 307"/>
                <a:gd name="T15" fmla="*/ 55 h 177"/>
                <a:gd name="T16" fmla="*/ 45 w 307"/>
                <a:gd name="T17" fmla="*/ 55 h 177"/>
                <a:gd name="T18" fmla="*/ 33 w 307"/>
                <a:gd name="T19" fmla="*/ 80 h 177"/>
                <a:gd name="T20" fmla="*/ 33 w 307"/>
                <a:gd name="T21" fmla="*/ 92 h 177"/>
                <a:gd name="T22" fmla="*/ 24 w 307"/>
                <a:gd name="T23" fmla="*/ 92 h 177"/>
                <a:gd name="T24" fmla="*/ 0 w 307"/>
                <a:gd name="T25" fmla="*/ 16 h 177"/>
                <a:gd name="T26" fmla="*/ 45 w 307"/>
                <a:gd name="T27" fmla="*/ 0 h 177"/>
                <a:gd name="T28" fmla="*/ 109 w 307"/>
                <a:gd name="T29" fmla="*/ 46 h 177"/>
                <a:gd name="T30" fmla="*/ 155 w 307"/>
                <a:gd name="T31" fmla="*/ 37 h 177"/>
                <a:gd name="T32" fmla="*/ 176 w 307"/>
                <a:gd name="T33" fmla="*/ 55 h 177"/>
                <a:gd name="T34" fmla="*/ 186 w 307"/>
                <a:gd name="T35" fmla="*/ 80 h 177"/>
                <a:gd name="T36" fmla="*/ 198 w 307"/>
                <a:gd name="T37" fmla="*/ 80 h 177"/>
                <a:gd name="T38" fmla="*/ 198 w 307"/>
                <a:gd name="T39" fmla="*/ 92 h 177"/>
                <a:gd name="T40" fmla="*/ 231 w 307"/>
                <a:gd name="T41" fmla="*/ 92 h 177"/>
                <a:gd name="T42" fmla="*/ 253 w 307"/>
                <a:gd name="T43" fmla="*/ 80 h 177"/>
                <a:gd name="T44" fmla="*/ 274 w 307"/>
                <a:gd name="T45" fmla="*/ 92 h 177"/>
                <a:gd name="T46" fmla="*/ 274 w 307"/>
                <a:gd name="T47" fmla="*/ 80 h 177"/>
                <a:gd name="T48" fmla="*/ 307 w 307"/>
                <a:gd name="T49" fmla="*/ 101 h 177"/>
                <a:gd name="T50" fmla="*/ 283 w 307"/>
                <a:gd name="T51" fmla="*/ 113 h 177"/>
                <a:gd name="T52" fmla="*/ 262 w 307"/>
                <a:gd name="T53" fmla="*/ 113 h 177"/>
                <a:gd name="T54" fmla="*/ 262 w 307"/>
                <a:gd name="T55" fmla="*/ 92 h 177"/>
                <a:gd name="T56" fmla="*/ 240 w 307"/>
                <a:gd name="T57" fmla="*/ 101 h 177"/>
                <a:gd name="T58" fmla="*/ 240 w 307"/>
                <a:gd name="T59" fmla="*/ 122 h 177"/>
                <a:gd name="T60" fmla="*/ 216 w 307"/>
                <a:gd name="T61" fmla="*/ 122 h 177"/>
                <a:gd name="T62" fmla="*/ 231 w 307"/>
                <a:gd name="T63" fmla="*/ 131 h 177"/>
                <a:gd name="T64" fmla="*/ 240 w 307"/>
                <a:gd name="T65" fmla="*/ 156 h 177"/>
                <a:gd name="T66" fmla="*/ 231 w 307"/>
                <a:gd name="T67" fmla="*/ 177 h 177"/>
                <a:gd name="T68" fmla="*/ 207 w 307"/>
                <a:gd name="T69" fmla="*/ 168 h 17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7"/>
                <a:gd name="T106" fmla="*/ 0 h 177"/>
                <a:gd name="T107" fmla="*/ 307 w 307"/>
                <a:gd name="T108" fmla="*/ 177 h 17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7" h="177">
                  <a:moveTo>
                    <a:pt x="207" y="168"/>
                  </a:moveTo>
                  <a:lnTo>
                    <a:pt x="207" y="156"/>
                  </a:lnTo>
                  <a:lnTo>
                    <a:pt x="186" y="144"/>
                  </a:lnTo>
                  <a:lnTo>
                    <a:pt x="131" y="113"/>
                  </a:lnTo>
                  <a:lnTo>
                    <a:pt x="122" y="92"/>
                  </a:lnTo>
                  <a:lnTo>
                    <a:pt x="88" y="92"/>
                  </a:lnTo>
                  <a:lnTo>
                    <a:pt x="76" y="67"/>
                  </a:lnTo>
                  <a:lnTo>
                    <a:pt x="55" y="55"/>
                  </a:lnTo>
                  <a:lnTo>
                    <a:pt x="45" y="55"/>
                  </a:lnTo>
                  <a:lnTo>
                    <a:pt x="33" y="80"/>
                  </a:lnTo>
                  <a:lnTo>
                    <a:pt x="33" y="92"/>
                  </a:lnTo>
                  <a:lnTo>
                    <a:pt x="24" y="92"/>
                  </a:lnTo>
                  <a:lnTo>
                    <a:pt x="0" y="16"/>
                  </a:lnTo>
                  <a:lnTo>
                    <a:pt x="45" y="0"/>
                  </a:lnTo>
                  <a:lnTo>
                    <a:pt x="109" y="46"/>
                  </a:lnTo>
                  <a:lnTo>
                    <a:pt x="155" y="37"/>
                  </a:lnTo>
                  <a:lnTo>
                    <a:pt x="176" y="55"/>
                  </a:lnTo>
                  <a:lnTo>
                    <a:pt x="186" y="80"/>
                  </a:lnTo>
                  <a:lnTo>
                    <a:pt x="198" y="80"/>
                  </a:lnTo>
                  <a:lnTo>
                    <a:pt x="198" y="92"/>
                  </a:lnTo>
                  <a:lnTo>
                    <a:pt x="231" y="92"/>
                  </a:lnTo>
                  <a:lnTo>
                    <a:pt x="253" y="80"/>
                  </a:lnTo>
                  <a:lnTo>
                    <a:pt x="274" y="92"/>
                  </a:lnTo>
                  <a:lnTo>
                    <a:pt x="274" y="80"/>
                  </a:lnTo>
                  <a:lnTo>
                    <a:pt x="307" y="101"/>
                  </a:lnTo>
                  <a:lnTo>
                    <a:pt x="283" y="113"/>
                  </a:lnTo>
                  <a:lnTo>
                    <a:pt x="262" y="113"/>
                  </a:lnTo>
                  <a:lnTo>
                    <a:pt x="262" y="92"/>
                  </a:lnTo>
                  <a:lnTo>
                    <a:pt x="240" y="101"/>
                  </a:lnTo>
                  <a:lnTo>
                    <a:pt x="240" y="122"/>
                  </a:lnTo>
                  <a:lnTo>
                    <a:pt x="216" y="122"/>
                  </a:lnTo>
                  <a:lnTo>
                    <a:pt x="231" y="131"/>
                  </a:lnTo>
                  <a:lnTo>
                    <a:pt x="240" y="156"/>
                  </a:lnTo>
                  <a:lnTo>
                    <a:pt x="231" y="177"/>
                  </a:lnTo>
                  <a:lnTo>
                    <a:pt x="207" y="168"/>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59" name="Freeform 44"/>
            <p:cNvSpPr>
              <a:spLocks/>
            </p:cNvSpPr>
            <p:nvPr/>
          </p:nvSpPr>
          <p:spPr bwMode="auto">
            <a:xfrm>
              <a:off x="3747" y="1619"/>
              <a:ext cx="134" cy="85"/>
            </a:xfrm>
            <a:custGeom>
              <a:avLst/>
              <a:gdLst>
                <a:gd name="T0" fmla="*/ 24 w 134"/>
                <a:gd name="T1" fmla="*/ 85 h 85"/>
                <a:gd name="T2" fmla="*/ 15 w 134"/>
                <a:gd name="T3" fmla="*/ 85 h 85"/>
                <a:gd name="T4" fmla="*/ 24 w 134"/>
                <a:gd name="T5" fmla="*/ 64 h 85"/>
                <a:gd name="T6" fmla="*/ 15 w 134"/>
                <a:gd name="T7" fmla="*/ 39 h 85"/>
                <a:gd name="T8" fmla="*/ 0 w 134"/>
                <a:gd name="T9" fmla="*/ 30 h 85"/>
                <a:gd name="T10" fmla="*/ 24 w 134"/>
                <a:gd name="T11" fmla="*/ 30 h 85"/>
                <a:gd name="T12" fmla="*/ 24 w 134"/>
                <a:gd name="T13" fmla="*/ 21 h 85"/>
                <a:gd name="T14" fmla="*/ 24 w 134"/>
                <a:gd name="T15" fmla="*/ 9 h 85"/>
                <a:gd name="T16" fmla="*/ 46 w 134"/>
                <a:gd name="T17" fmla="*/ 0 h 85"/>
                <a:gd name="T18" fmla="*/ 46 w 134"/>
                <a:gd name="T19" fmla="*/ 21 h 85"/>
                <a:gd name="T20" fmla="*/ 58 w 134"/>
                <a:gd name="T21" fmla="*/ 21 h 85"/>
                <a:gd name="T22" fmla="*/ 46 w 134"/>
                <a:gd name="T23" fmla="*/ 21 h 85"/>
                <a:gd name="T24" fmla="*/ 37 w 134"/>
                <a:gd name="T25" fmla="*/ 21 h 85"/>
                <a:gd name="T26" fmla="*/ 37 w 134"/>
                <a:gd name="T27" fmla="*/ 30 h 85"/>
                <a:gd name="T28" fmla="*/ 67 w 134"/>
                <a:gd name="T29" fmla="*/ 30 h 85"/>
                <a:gd name="T30" fmla="*/ 79 w 134"/>
                <a:gd name="T31" fmla="*/ 39 h 85"/>
                <a:gd name="T32" fmla="*/ 113 w 134"/>
                <a:gd name="T33" fmla="*/ 30 h 85"/>
                <a:gd name="T34" fmla="*/ 113 w 134"/>
                <a:gd name="T35" fmla="*/ 39 h 85"/>
                <a:gd name="T36" fmla="*/ 122 w 134"/>
                <a:gd name="T37" fmla="*/ 52 h 85"/>
                <a:gd name="T38" fmla="*/ 134 w 134"/>
                <a:gd name="T39" fmla="*/ 52 h 85"/>
                <a:gd name="T40" fmla="*/ 134 w 134"/>
                <a:gd name="T41" fmla="*/ 76 h 85"/>
                <a:gd name="T42" fmla="*/ 113 w 134"/>
                <a:gd name="T43" fmla="*/ 76 h 85"/>
                <a:gd name="T44" fmla="*/ 91 w 134"/>
                <a:gd name="T45" fmla="*/ 85 h 85"/>
                <a:gd name="T46" fmla="*/ 79 w 134"/>
                <a:gd name="T47" fmla="*/ 64 h 85"/>
                <a:gd name="T48" fmla="*/ 67 w 134"/>
                <a:gd name="T49" fmla="*/ 52 h 85"/>
                <a:gd name="T50" fmla="*/ 58 w 134"/>
                <a:gd name="T51" fmla="*/ 76 h 85"/>
                <a:gd name="T52" fmla="*/ 46 w 134"/>
                <a:gd name="T53" fmla="*/ 76 h 85"/>
                <a:gd name="T54" fmla="*/ 24 w 134"/>
                <a:gd name="T55" fmla="*/ 85 h 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4"/>
                <a:gd name="T85" fmla="*/ 0 h 85"/>
                <a:gd name="T86" fmla="*/ 134 w 134"/>
                <a:gd name="T87" fmla="*/ 85 h 8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4" h="85">
                  <a:moveTo>
                    <a:pt x="24" y="85"/>
                  </a:moveTo>
                  <a:lnTo>
                    <a:pt x="15" y="85"/>
                  </a:lnTo>
                  <a:lnTo>
                    <a:pt x="24" y="64"/>
                  </a:lnTo>
                  <a:lnTo>
                    <a:pt x="15" y="39"/>
                  </a:lnTo>
                  <a:lnTo>
                    <a:pt x="0" y="30"/>
                  </a:lnTo>
                  <a:lnTo>
                    <a:pt x="24" y="30"/>
                  </a:lnTo>
                  <a:lnTo>
                    <a:pt x="24" y="21"/>
                  </a:lnTo>
                  <a:lnTo>
                    <a:pt x="24" y="9"/>
                  </a:lnTo>
                  <a:lnTo>
                    <a:pt x="46" y="0"/>
                  </a:lnTo>
                  <a:lnTo>
                    <a:pt x="46" y="21"/>
                  </a:lnTo>
                  <a:lnTo>
                    <a:pt x="58" y="21"/>
                  </a:lnTo>
                  <a:lnTo>
                    <a:pt x="46" y="21"/>
                  </a:lnTo>
                  <a:lnTo>
                    <a:pt x="37" y="21"/>
                  </a:lnTo>
                  <a:lnTo>
                    <a:pt x="37" y="30"/>
                  </a:lnTo>
                  <a:lnTo>
                    <a:pt x="67" y="30"/>
                  </a:lnTo>
                  <a:lnTo>
                    <a:pt x="79" y="39"/>
                  </a:lnTo>
                  <a:lnTo>
                    <a:pt x="113" y="30"/>
                  </a:lnTo>
                  <a:lnTo>
                    <a:pt x="113" y="39"/>
                  </a:lnTo>
                  <a:lnTo>
                    <a:pt x="122" y="52"/>
                  </a:lnTo>
                  <a:lnTo>
                    <a:pt x="134" y="52"/>
                  </a:lnTo>
                  <a:lnTo>
                    <a:pt x="134" y="76"/>
                  </a:lnTo>
                  <a:lnTo>
                    <a:pt x="113" y="76"/>
                  </a:lnTo>
                  <a:lnTo>
                    <a:pt x="91" y="85"/>
                  </a:lnTo>
                  <a:lnTo>
                    <a:pt x="79" y="64"/>
                  </a:lnTo>
                  <a:lnTo>
                    <a:pt x="67" y="52"/>
                  </a:lnTo>
                  <a:lnTo>
                    <a:pt x="58" y="76"/>
                  </a:lnTo>
                  <a:lnTo>
                    <a:pt x="46" y="76"/>
                  </a:lnTo>
                  <a:lnTo>
                    <a:pt x="24" y="8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60" name="Freeform 45"/>
            <p:cNvSpPr>
              <a:spLocks/>
            </p:cNvSpPr>
            <p:nvPr/>
          </p:nvSpPr>
          <p:spPr bwMode="auto">
            <a:xfrm>
              <a:off x="3784" y="1573"/>
              <a:ext cx="161" cy="85"/>
            </a:xfrm>
            <a:custGeom>
              <a:avLst/>
              <a:gdLst>
                <a:gd name="T0" fmla="*/ 9 w 161"/>
                <a:gd name="T1" fmla="*/ 67 h 85"/>
                <a:gd name="T2" fmla="*/ 30 w 161"/>
                <a:gd name="T3" fmla="*/ 67 h 85"/>
                <a:gd name="T4" fmla="*/ 54 w 161"/>
                <a:gd name="T5" fmla="*/ 55 h 85"/>
                <a:gd name="T6" fmla="*/ 21 w 161"/>
                <a:gd name="T7" fmla="*/ 34 h 85"/>
                <a:gd name="T8" fmla="*/ 21 w 161"/>
                <a:gd name="T9" fmla="*/ 46 h 85"/>
                <a:gd name="T10" fmla="*/ 0 w 161"/>
                <a:gd name="T11" fmla="*/ 34 h 85"/>
                <a:gd name="T12" fmla="*/ 9 w 161"/>
                <a:gd name="T13" fmla="*/ 21 h 85"/>
                <a:gd name="T14" fmla="*/ 9 w 161"/>
                <a:gd name="T15" fmla="*/ 9 h 85"/>
                <a:gd name="T16" fmla="*/ 21 w 161"/>
                <a:gd name="T17" fmla="*/ 9 h 85"/>
                <a:gd name="T18" fmla="*/ 42 w 161"/>
                <a:gd name="T19" fmla="*/ 21 h 85"/>
                <a:gd name="T20" fmla="*/ 54 w 161"/>
                <a:gd name="T21" fmla="*/ 9 h 85"/>
                <a:gd name="T22" fmla="*/ 54 w 161"/>
                <a:gd name="T23" fmla="*/ 0 h 85"/>
                <a:gd name="T24" fmla="*/ 76 w 161"/>
                <a:gd name="T25" fmla="*/ 9 h 85"/>
                <a:gd name="T26" fmla="*/ 140 w 161"/>
                <a:gd name="T27" fmla="*/ 9 h 85"/>
                <a:gd name="T28" fmla="*/ 161 w 161"/>
                <a:gd name="T29" fmla="*/ 21 h 85"/>
                <a:gd name="T30" fmla="*/ 161 w 161"/>
                <a:gd name="T31" fmla="*/ 34 h 85"/>
                <a:gd name="T32" fmla="*/ 140 w 161"/>
                <a:gd name="T33" fmla="*/ 46 h 85"/>
                <a:gd name="T34" fmla="*/ 118 w 161"/>
                <a:gd name="T35" fmla="*/ 46 h 85"/>
                <a:gd name="T36" fmla="*/ 118 w 161"/>
                <a:gd name="T37" fmla="*/ 55 h 85"/>
                <a:gd name="T38" fmla="*/ 85 w 161"/>
                <a:gd name="T39" fmla="*/ 55 h 85"/>
                <a:gd name="T40" fmla="*/ 76 w 161"/>
                <a:gd name="T41" fmla="*/ 67 h 85"/>
                <a:gd name="T42" fmla="*/ 76 w 161"/>
                <a:gd name="T43" fmla="*/ 76 h 85"/>
                <a:gd name="T44" fmla="*/ 42 w 161"/>
                <a:gd name="T45" fmla="*/ 85 h 85"/>
                <a:gd name="T46" fmla="*/ 30 w 161"/>
                <a:gd name="T47" fmla="*/ 76 h 85"/>
                <a:gd name="T48" fmla="*/ 0 w 161"/>
                <a:gd name="T49" fmla="*/ 76 h 85"/>
                <a:gd name="T50" fmla="*/ 0 w 161"/>
                <a:gd name="T51" fmla="*/ 67 h 85"/>
                <a:gd name="T52" fmla="*/ 9 w 161"/>
                <a:gd name="T53" fmla="*/ 67 h 8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1"/>
                <a:gd name="T82" fmla="*/ 0 h 85"/>
                <a:gd name="T83" fmla="*/ 161 w 161"/>
                <a:gd name="T84" fmla="*/ 85 h 8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1" h="85">
                  <a:moveTo>
                    <a:pt x="9" y="67"/>
                  </a:moveTo>
                  <a:lnTo>
                    <a:pt x="30" y="67"/>
                  </a:lnTo>
                  <a:lnTo>
                    <a:pt x="54" y="55"/>
                  </a:lnTo>
                  <a:lnTo>
                    <a:pt x="21" y="34"/>
                  </a:lnTo>
                  <a:lnTo>
                    <a:pt x="21" y="46"/>
                  </a:lnTo>
                  <a:lnTo>
                    <a:pt x="0" y="34"/>
                  </a:lnTo>
                  <a:lnTo>
                    <a:pt x="9" y="21"/>
                  </a:lnTo>
                  <a:lnTo>
                    <a:pt x="9" y="9"/>
                  </a:lnTo>
                  <a:lnTo>
                    <a:pt x="21" y="9"/>
                  </a:lnTo>
                  <a:lnTo>
                    <a:pt x="42" y="21"/>
                  </a:lnTo>
                  <a:lnTo>
                    <a:pt x="54" y="9"/>
                  </a:lnTo>
                  <a:lnTo>
                    <a:pt x="54" y="0"/>
                  </a:lnTo>
                  <a:lnTo>
                    <a:pt x="76" y="9"/>
                  </a:lnTo>
                  <a:lnTo>
                    <a:pt x="140" y="9"/>
                  </a:lnTo>
                  <a:lnTo>
                    <a:pt x="161" y="21"/>
                  </a:lnTo>
                  <a:lnTo>
                    <a:pt x="161" y="34"/>
                  </a:lnTo>
                  <a:lnTo>
                    <a:pt x="140" y="46"/>
                  </a:lnTo>
                  <a:lnTo>
                    <a:pt x="118" y="46"/>
                  </a:lnTo>
                  <a:lnTo>
                    <a:pt x="118" y="55"/>
                  </a:lnTo>
                  <a:lnTo>
                    <a:pt x="85" y="55"/>
                  </a:lnTo>
                  <a:lnTo>
                    <a:pt x="76" y="67"/>
                  </a:lnTo>
                  <a:lnTo>
                    <a:pt x="76" y="76"/>
                  </a:lnTo>
                  <a:lnTo>
                    <a:pt x="42" y="85"/>
                  </a:lnTo>
                  <a:lnTo>
                    <a:pt x="30" y="76"/>
                  </a:lnTo>
                  <a:lnTo>
                    <a:pt x="0" y="76"/>
                  </a:lnTo>
                  <a:lnTo>
                    <a:pt x="0" y="67"/>
                  </a:lnTo>
                  <a:lnTo>
                    <a:pt x="9" y="67"/>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61" name="Freeform 46"/>
            <p:cNvSpPr>
              <a:spLocks/>
            </p:cNvSpPr>
            <p:nvPr/>
          </p:nvSpPr>
          <p:spPr bwMode="auto">
            <a:xfrm>
              <a:off x="3488" y="1582"/>
              <a:ext cx="250" cy="153"/>
            </a:xfrm>
            <a:custGeom>
              <a:avLst/>
              <a:gdLst>
                <a:gd name="T0" fmla="*/ 67 w 250"/>
                <a:gd name="T1" fmla="*/ 37 h 153"/>
                <a:gd name="T2" fmla="*/ 52 w 250"/>
                <a:gd name="T3" fmla="*/ 37 h 153"/>
                <a:gd name="T4" fmla="*/ 21 w 250"/>
                <a:gd name="T5" fmla="*/ 12 h 153"/>
                <a:gd name="T6" fmla="*/ 12 w 250"/>
                <a:gd name="T7" fmla="*/ 12 h 153"/>
                <a:gd name="T8" fmla="*/ 0 w 250"/>
                <a:gd name="T9" fmla="*/ 25 h 153"/>
                <a:gd name="T10" fmla="*/ 12 w 250"/>
                <a:gd name="T11" fmla="*/ 37 h 153"/>
                <a:gd name="T12" fmla="*/ 12 w 250"/>
                <a:gd name="T13" fmla="*/ 25 h 153"/>
                <a:gd name="T14" fmla="*/ 21 w 250"/>
                <a:gd name="T15" fmla="*/ 25 h 153"/>
                <a:gd name="T16" fmla="*/ 31 w 250"/>
                <a:gd name="T17" fmla="*/ 37 h 153"/>
                <a:gd name="T18" fmla="*/ 31 w 250"/>
                <a:gd name="T19" fmla="*/ 46 h 153"/>
                <a:gd name="T20" fmla="*/ 12 w 250"/>
                <a:gd name="T21" fmla="*/ 46 h 153"/>
                <a:gd name="T22" fmla="*/ 12 w 250"/>
                <a:gd name="T23" fmla="*/ 58 h 153"/>
                <a:gd name="T24" fmla="*/ 21 w 250"/>
                <a:gd name="T25" fmla="*/ 58 h 153"/>
                <a:gd name="T26" fmla="*/ 31 w 250"/>
                <a:gd name="T27" fmla="*/ 76 h 153"/>
                <a:gd name="T28" fmla="*/ 43 w 250"/>
                <a:gd name="T29" fmla="*/ 113 h 153"/>
                <a:gd name="T30" fmla="*/ 67 w 250"/>
                <a:gd name="T31" fmla="*/ 101 h 153"/>
                <a:gd name="T32" fmla="*/ 88 w 250"/>
                <a:gd name="T33" fmla="*/ 89 h 153"/>
                <a:gd name="T34" fmla="*/ 174 w 250"/>
                <a:gd name="T35" fmla="*/ 131 h 153"/>
                <a:gd name="T36" fmla="*/ 174 w 250"/>
                <a:gd name="T37" fmla="*/ 143 h 153"/>
                <a:gd name="T38" fmla="*/ 198 w 250"/>
                <a:gd name="T39" fmla="*/ 153 h 153"/>
                <a:gd name="T40" fmla="*/ 207 w 250"/>
                <a:gd name="T41" fmla="*/ 143 h 153"/>
                <a:gd name="T42" fmla="*/ 229 w 250"/>
                <a:gd name="T43" fmla="*/ 131 h 153"/>
                <a:gd name="T44" fmla="*/ 229 w 250"/>
                <a:gd name="T45" fmla="*/ 113 h 153"/>
                <a:gd name="T46" fmla="*/ 241 w 250"/>
                <a:gd name="T47" fmla="*/ 113 h 153"/>
                <a:gd name="T48" fmla="*/ 250 w 250"/>
                <a:gd name="T49" fmla="*/ 113 h 153"/>
                <a:gd name="T50" fmla="*/ 250 w 250"/>
                <a:gd name="T51" fmla="*/ 101 h 153"/>
                <a:gd name="T52" fmla="*/ 229 w 250"/>
                <a:gd name="T53" fmla="*/ 89 h 153"/>
                <a:gd name="T54" fmla="*/ 174 w 250"/>
                <a:gd name="T55" fmla="*/ 58 h 153"/>
                <a:gd name="T56" fmla="*/ 165 w 250"/>
                <a:gd name="T57" fmla="*/ 37 h 153"/>
                <a:gd name="T58" fmla="*/ 131 w 250"/>
                <a:gd name="T59" fmla="*/ 37 h 153"/>
                <a:gd name="T60" fmla="*/ 119 w 250"/>
                <a:gd name="T61" fmla="*/ 12 h 153"/>
                <a:gd name="T62" fmla="*/ 98 w 250"/>
                <a:gd name="T63" fmla="*/ 0 h 153"/>
                <a:gd name="T64" fmla="*/ 88 w 250"/>
                <a:gd name="T65" fmla="*/ 0 h 153"/>
                <a:gd name="T66" fmla="*/ 76 w 250"/>
                <a:gd name="T67" fmla="*/ 25 h 153"/>
                <a:gd name="T68" fmla="*/ 76 w 250"/>
                <a:gd name="T69" fmla="*/ 37 h 153"/>
                <a:gd name="T70" fmla="*/ 67 w 250"/>
                <a:gd name="T71" fmla="*/ 37 h 15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0"/>
                <a:gd name="T109" fmla="*/ 0 h 153"/>
                <a:gd name="T110" fmla="*/ 250 w 250"/>
                <a:gd name="T111" fmla="*/ 153 h 15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0" h="153">
                  <a:moveTo>
                    <a:pt x="67" y="37"/>
                  </a:moveTo>
                  <a:lnTo>
                    <a:pt x="52" y="37"/>
                  </a:lnTo>
                  <a:lnTo>
                    <a:pt x="21" y="12"/>
                  </a:lnTo>
                  <a:lnTo>
                    <a:pt x="12" y="12"/>
                  </a:lnTo>
                  <a:lnTo>
                    <a:pt x="0" y="25"/>
                  </a:lnTo>
                  <a:lnTo>
                    <a:pt x="12" y="37"/>
                  </a:lnTo>
                  <a:lnTo>
                    <a:pt x="12" y="25"/>
                  </a:lnTo>
                  <a:lnTo>
                    <a:pt x="21" y="25"/>
                  </a:lnTo>
                  <a:lnTo>
                    <a:pt x="31" y="37"/>
                  </a:lnTo>
                  <a:lnTo>
                    <a:pt x="31" y="46"/>
                  </a:lnTo>
                  <a:lnTo>
                    <a:pt x="12" y="46"/>
                  </a:lnTo>
                  <a:lnTo>
                    <a:pt x="12" y="58"/>
                  </a:lnTo>
                  <a:lnTo>
                    <a:pt x="21" y="58"/>
                  </a:lnTo>
                  <a:lnTo>
                    <a:pt x="31" y="76"/>
                  </a:lnTo>
                  <a:lnTo>
                    <a:pt x="43" y="113"/>
                  </a:lnTo>
                  <a:lnTo>
                    <a:pt x="67" y="101"/>
                  </a:lnTo>
                  <a:lnTo>
                    <a:pt x="88" y="89"/>
                  </a:lnTo>
                  <a:lnTo>
                    <a:pt x="174" y="131"/>
                  </a:lnTo>
                  <a:lnTo>
                    <a:pt x="174" y="143"/>
                  </a:lnTo>
                  <a:lnTo>
                    <a:pt x="198" y="153"/>
                  </a:lnTo>
                  <a:lnTo>
                    <a:pt x="207" y="143"/>
                  </a:lnTo>
                  <a:lnTo>
                    <a:pt x="229" y="131"/>
                  </a:lnTo>
                  <a:lnTo>
                    <a:pt x="229" y="113"/>
                  </a:lnTo>
                  <a:lnTo>
                    <a:pt x="241" y="113"/>
                  </a:lnTo>
                  <a:lnTo>
                    <a:pt x="250" y="113"/>
                  </a:lnTo>
                  <a:lnTo>
                    <a:pt x="250" y="101"/>
                  </a:lnTo>
                  <a:lnTo>
                    <a:pt x="229" y="89"/>
                  </a:lnTo>
                  <a:lnTo>
                    <a:pt x="174" y="58"/>
                  </a:lnTo>
                  <a:lnTo>
                    <a:pt x="165" y="37"/>
                  </a:lnTo>
                  <a:lnTo>
                    <a:pt x="131" y="37"/>
                  </a:lnTo>
                  <a:lnTo>
                    <a:pt x="119" y="12"/>
                  </a:lnTo>
                  <a:lnTo>
                    <a:pt x="98" y="0"/>
                  </a:lnTo>
                  <a:lnTo>
                    <a:pt x="88" y="0"/>
                  </a:lnTo>
                  <a:lnTo>
                    <a:pt x="76" y="25"/>
                  </a:lnTo>
                  <a:lnTo>
                    <a:pt x="76" y="37"/>
                  </a:lnTo>
                  <a:lnTo>
                    <a:pt x="67" y="37"/>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62" name="Freeform 47"/>
            <p:cNvSpPr>
              <a:spLocks/>
            </p:cNvSpPr>
            <p:nvPr/>
          </p:nvSpPr>
          <p:spPr bwMode="auto">
            <a:xfrm>
              <a:off x="2331" y="2203"/>
              <a:ext cx="131" cy="107"/>
            </a:xfrm>
            <a:custGeom>
              <a:avLst/>
              <a:gdLst>
                <a:gd name="T0" fmla="*/ 106 w 131"/>
                <a:gd name="T1" fmla="*/ 107 h 107"/>
                <a:gd name="T2" fmla="*/ 97 w 131"/>
                <a:gd name="T3" fmla="*/ 107 h 107"/>
                <a:gd name="T4" fmla="*/ 85 w 131"/>
                <a:gd name="T5" fmla="*/ 86 h 107"/>
                <a:gd name="T6" fmla="*/ 76 w 131"/>
                <a:gd name="T7" fmla="*/ 86 h 107"/>
                <a:gd name="T8" fmla="*/ 76 w 131"/>
                <a:gd name="T9" fmla="*/ 76 h 107"/>
                <a:gd name="T10" fmla="*/ 64 w 131"/>
                <a:gd name="T11" fmla="*/ 55 h 107"/>
                <a:gd name="T12" fmla="*/ 43 w 131"/>
                <a:gd name="T13" fmla="*/ 55 h 107"/>
                <a:gd name="T14" fmla="*/ 21 w 131"/>
                <a:gd name="T15" fmla="*/ 64 h 107"/>
                <a:gd name="T16" fmla="*/ 0 w 131"/>
                <a:gd name="T17" fmla="*/ 31 h 107"/>
                <a:gd name="T18" fmla="*/ 0 w 131"/>
                <a:gd name="T19" fmla="*/ 22 h 107"/>
                <a:gd name="T20" fmla="*/ 21 w 131"/>
                <a:gd name="T21" fmla="*/ 22 h 107"/>
                <a:gd name="T22" fmla="*/ 21 w 131"/>
                <a:gd name="T23" fmla="*/ 0 h 107"/>
                <a:gd name="T24" fmla="*/ 64 w 131"/>
                <a:gd name="T25" fmla="*/ 0 h 107"/>
                <a:gd name="T26" fmla="*/ 76 w 131"/>
                <a:gd name="T27" fmla="*/ 10 h 107"/>
                <a:gd name="T28" fmla="*/ 97 w 131"/>
                <a:gd name="T29" fmla="*/ 0 h 107"/>
                <a:gd name="T30" fmla="*/ 116 w 131"/>
                <a:gd name="T31" fmla="*/ 43 h 107"/>
                <a:gd name="T32" fmla="*/ 116 w 131"/>
                <a:gd name="T33" fmla="*/ 64 h 107"/>
                <a:gd name="T34" fmla="*/ 131 w 131"/>
                <a:gd name="T35" fmla="*/ 86 h 107"/>
                <a:gd name="T36" fmla="*/ 116 w 131"/>
                <a:gd name="T37" fmla="*/ 86 h 107"/>
                <a:gd name="T38" fmla="*/ 116 w 131"/>
                <a:gd name="T39" fmla="*/ 98 h 107"/>
                <a:gd name="T40" fmla="*/ 106 w 131"/>
                <a:gd name="T41" fmla="*/ 107 h 10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1"/>
                <a:gd name="T64" fmla="*/ 0 h 107"/>
                <a:gd name="T65" fmla="*/ 131 w 131"/>
                <a:gd name="T66" fmla="*/ 107 h 10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1" h="107">
                  <a:moveTo>
                    <a:pt x="106" y="107"/>
                  </a:moveTo>
                  <a:lnTo>
                    <a:pt x="97" y="107"/>
                  </a:lnTo>
                  <a:lnTo>
                    <a:pt x="85" y="86"/>
                  </a:lnTo>
                  <a:lnTo>
                    <a:pt x="76" y="86"/>
                  </a:lnTo>
                  <a:lnTo>
                    <a:pt x="76" y="76"/>
                  </a:lnTo>
                  <a:lnTo>
                    <a:pt x="64" y="55"/>
                  </a:lnTo>
                  <a:lnTo>
                    <a:pt x="43" y="55"/>
                  </a:lnTo>
                  <a:lnTo>
                    <a:pt x="21" y="64"/>
                  </a:lnTo>
                  <a:lnTo>
                    <a:pt x="0" y="31"/>
                  </a:lnTo>
                  <a:lnTo>
                    <a:pt x="0" y="22"/>
                  </a:lnTo>
                  <a:lnTo>
                    <a:pt x="21" y="22"/>
                  </a:lnTo>
                  <a:lnTo>
                    <a:pt x="21" y="0"/>
                  </a:lnTo>
                  <a:lnTo>
                    <a:pt x="64" y="0"/>
                  </a:lnTo>
                  <a:lnTo>
                    <a:pt x="76" y="10"/>
                  </a:lnTo>
                  <a:lnTo>
                    <a:pt x="97" y="0"/>
                  </a:lnTo>
                  <a:lnTo>
                    <a:pt x="116" y="43"/>
                  </a:lnTo>
                  <a:lnTo>
                    <a:pt x="116" y="64"/>
                  </a:lnTo>
                  <a:lnTo>
                    <a:pt x="131" y="86"/>
                  </a:lnTo>
                  <a:lnTo>
                    <a:pt x="116" y="86"/>
                  </a:lnTo>
                  <a:lnTo>
                    <a:pt x="116" y="98"/>
                  </a:lnTo>
                  <a:lnTo>
                    <a:pt x="106" y="107"/>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63" name="Freeform 48"/>
            <p:cNvSpPr>
              <a:spLocks/>
            </p:cNvSpPr>
            <p:nvPr/>
          </p:nvSpPr>
          <p:spPr bwMode="auto">
            <a:xfrm>
              <a:off x="2504" y="2149"/>
              <a:ext cx="141" cy="118"/>
            </a:xfrm>
            <a:custGeom>
              <a:avLst/>
              <a:gdLst>
                <a:gd name="T0" fmla="*/ 131 w 141"/>
                <a:gd name="T1" fmla="*/ 54 h 118"/>
                <a:gd name="T2" fmla="*/ 141 w 141"/>
                <a:gd name="T3" fmla="*/ 64 h 118"/>
                <a:gd name="T4" fmla="*/ 131 w 141"/>
                <a:gd name="T5" fmla="*/ 76 h 118"/>
                <a:gd name="T6" fmla="*/ 119 w 141"/>
                <a:gd name="T7" fmla="*/ 76 h 118"/>
                <a:gd name="T8" fmla="*/ 110 w 141"/>
                <a:gd name="T9" fmla="*/ 85 h 118"/>
                <a:gd name="T10" fmla="*/ 86 w 141"/>
                <a:gd name="T11" fmla="*/ 85 h 118"/>
                <a:gd name="T12" fmla="*/ 43 w 141"/>
                <a:gd name="T13" fmla="*/ 85 h 118"/>
                <a:gd name="T14" fmla="*/ 43 w 141"/>
                <a:gd name="T15" fmla="*/ 118 h 118"/>
                <a:gd name="T16" fmla="*/ 34 w 141"/>
                <a:gd name="T17" fmla="*/ 109 h 118"/>
                <a:gd name="T18" fmla="*/ 10 w 141"/>
                <a:gd name="T19" fmla="*/ 109 h 118"/>
                <a:gd name="T20" fmla="*/ 0 w 141"/>
                <a:gd name="T21" fmla="*/ 97 h 118"/>
                <a:gd name="T22" fmla="*/ 0 w 141"/>
                <a:gd name="T23" fmla="*/ 76 h 118"/>
                <a:gd name="T24" fmla="*/ 19 w 141"/>
                <a:gd name="T25" fmla="*/ 42 h 118"/>
                <a:gd name="T26" fmla="*/ 43 w 141"/>
                <a:gd name="T27" fmla="*/ 33 h 118"/>
                <a:gd name="T28" fmla="*/ 77 w 141"/>
                <a:gd name="T29" fmla="*/ 9 h 118"/>
                <a:gd name="T30" fmla="*/ 98 w 141"/>
                <a:gd name="T31" fmla="*/ 0 h 118"/>
                <a:gd name="T32" fmla="*/ 98 w 141"/>
                <a:gd name="T33" fmla="*/ 21 h 118"/>
                <a:gd name="T34" fmla="*/ 119 w 141"/>
                <a:gd name="T35" fmla="*/ 54 h 118"/>
                <a:gd name="T36" fmla="*/ 131 w 141"/>
                <a:gd name="T37" fmla="*/ 54 h 1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1"/>
                <a:gd name="T58" fmla="*/ 0 h 118"/>
                <a:gd name="T59" fmla="*/ 141 w 141"/>
                <a:gd name="T60" fmla="*/ 118 h 1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1" h="118">
                  <a:moveTo>
                    <a:pt x="131" y="54"/>
                  </a:moveTo>
                  <a:lnTo>
                    <a:pt x="141" y="64"/>
                  </a:lnTo>
                  <a:lnTo>
                    <a:pt x="131" y="76"/>
                  </a:lnTo>
                  <a:lnTo>
                    <a:pt x="119" y="76"/>
                  </a:lnTo>
                  <a:lnTo>
                    <a:pt x="110" y="85"/>
                  </a:lnTo>
                  <a:lnTo>
                    <a:pt x="86" y="85"/>
                  </a:lnTo>
                  <a:lnTo>
                    <a:pt x="43" y="85"/>
                  </a:lnTo>
                  <a:lnTo>
                    <a:pt x="43" y="118"/>
                  </a:lnTo>
                  <a:lnTo>
                    <a:pt x="34" y="109"/>
                  </a:lnTo>
                  <a:lnTo>
                    <a:pt x="10" y="109"/>
                  </a:lnTo>
                  <a:lnTo>
                    <a:pt x="0" y="97"/>
                  </a:lnTo>
                  <a:lnTo>
                    <a:pt x="0" y="76"/>
                  </a:lnTo>
                  <a:lnTo>
                    <a:pt x="19" y="42"/>
                  </a:lnTo>
                  <a:lnTo>
                    <a:pt x="43" y="33"/>
                  </a:lnTo>
                  <a:lnTo>
                    <a:pt x="77" y="9"/>
                  </a:lnTo>
                  <a:lnTo>
                    <a:pt x="98" y="0"/>
                  </a:lnTo>
                  <a:lnTo>
                    <a:pt x="98" y="21"/>
                  </a:lnTo>
                  <a:lnTo>
                    <a:pt x="119" y="54"/>
                  </a:lnTo>
                  <a:lnTo>
                    <a:pt x="131" y="54"/>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64" name="Freeform 49"/>
            <p:cNvSpPr>
              <a:spLocks/>
            </p:cNvSpPr>
            <p:nvPr/>
          </p:nvSpPr>
          <p:spPr bwMode="auto">
            <a:xfrm>
              <a:off x="2383" y="1942"/>
              <a:ext cx="295" cy="304"/>
            </a:xfrm>
            <a:custGeom>
              <a:avLst/>
              <a:gdLst>
                <a:gd name="T0" fmla="*/ 219 w 295"/>
                <a:gd name="T1" fmla="*/ 207 h 304"/>
                <a:gd name="T2" fmla="*/ 198 w 295"/>
                <a:gd name="T3" fmla="*/ 216 h 304"/>
                <a:gd name="T4" fmla="*/ 164 w 295"/>
                <a:gd name="T5" fmla="*/ 240 h 304"/>
                <a:gd name="T6" fmla="*/ 140 w 295"/>
                <a:gd name="T7" fmla="*/ 249 h 304"/>
                <a:gd name="T8" fmla="*/ 121 w 295"/>
                <a:gd name="T9" fmla="*/ 283 h 304"/>
                <a:gd name="T10" fmla="*/ 121 w 295"/>
                <a:gd name="T11" fmla="*/ 304 h 304"/>
                <a:gd name="T12" fmla="*/ 109 w 295"/>
                <a:gd name="T13" fmla="*/ 304 h 304"/>
                <a:gd name="T14" fmla="*/ 100 w 295"/>
                <a:gd name="T15" fmla="*/ 304 h 304"/>
                <a:gd name="T16" fmla="*/ 88 w 295"/>
                <a:gd name="T17" fmla="*/ 304 h 304"/>
                <a:gd name="T18" fmla="*/ 79 w 295"/>
                <a:gd name="T19" fmla="*/ 304 h 304"/>
                <a:gd name="T20" fmla="*/ 64 w 295"/>
                <a:gd name="T21" fmla="*/ 304 h 304"/>
                <a:gd name="T22" fmla="*/ 45 w 295"/>
                <a:gd name="T23" fmla="*/ 261 h 304"/>
                <a:gd name="T24" fmla="*/ 24 w 295"/>
                <a:gd name="T25" fmla="*/ 271 h 304"/>
                <a:gd name="T26" fmla="*/ 12 w 295"/>
                <a:gd name="T27" fmla="*/ 261 h 304"/>
                <a:gd name="T28" fmla="*/ 0 w 295"/>
                <a:gd name="T29" fmla="*/ 216 h 304"/>
                <a:gd name="T30" fmla="*/ 12 w 295"/>
                <a:gd name="T31" fmla="*/ 194 h 304"/>
                <a:gd name="T32" fmla="*/ 24 w 295"/>
                <a:gd name="T33" fmla="*/ 207 h 304"/>
                <a:gd name="T34" fmla="*/ 33 w 295"/>
                <a:gd name="T35" fmla="*/ 194 h 304"/>
                <a:gd name="T36" fmla="*/ 121 w 295"/>
                <a:gd name="T37" fmla="*/ 194 h 304"/>
                <a:gd name="T38" fmla="*/ 100 w 295"/>
                <a:gd name="T39" fmla="*/ 0 h 304"/>
                <a:gd name="T40" fmla="*/ 131 w 295"/>
                <a:gd name="T41" fmla="*/ 0 h 304"/>
                <a:gd name="T42" fmla="*/ 231 w 295"/>
                <a:gd name="T43" fmla="*/ 85 h 304"/>
                <a:gd name="T44" fmla="*/ 252 w 295"/>
                <a:gd name="T45" fmla="*/ 100 h 304"/>
                <a:gd name="T46" fmla="*/ 274 w 295"/>
                <a:gd name="T47" fmla="*/ 109 h 304"/>
                <a:gd name="T48" fmla="*/ 274 w 295"/>
                <a:gd name="T49" fmla="*/ 130 h 304"/>
                <a:gd name="T50" fmla="*/ 295 w 295"/>
                <a:gd name="T51" fmla="*/ 130 h 304"/>
                <a:gd name="T52" fmla="*/ 295 w 295"/>
                <a:gd name="T53" fmla="*/ 185 h 304"/>
                <a:gd name="T54" fmla="*/ 286 w 295"/>
                <a:gd name="T55" fmla="*/ 194 h 304"/>
                <a:gd name="T56" fmla="*/ 219 w 295"/>
                <a:gd name="T57" fmla="*/ 207 h 30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95"/>
                <a:gd name="T88" fmla="*/ 0 h 304"/>
                <a:gd name="T89" fmla="*/ 295 w 295"/>
                <a:gd name="T90" fmla="*/ 304 h 30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95" h="304">
                  <a:moveTo>
                    <a:pt x="219" y="207"/>
                  </a:moveTo>
                  <a:lnTo>
                    <a:pt x="198" y="216"/>
                  </a:lnTo>
                  <a:lnTo>
                    <a:pt x="164" y="240"/>
                  </a:lnTo>
                  <a:lnTo>
                    <a:pt x="140" y="249"/>
                  </a:lnTo>
                  <a:lnTo>
                    <a:pt x="121" y="283"/>
                  </a:lnTo>
                  <a:lnTo>
                    <a:pt x="121" y="304"/>
                  </a:lnTo>
                  <a:lnTo>
                    <a:pt x="109" y="304"/>
                  </a:lnTo>
                  <a:lnTo>
                    <a:pt x="100" y="304"/>
                  </a:lnTo>
                  <a:lnTo>
                    <a:pt x="88" y="304"/>
                  </a:lnTo>
                  <a:lnTo>
                    <a:pt x="79" y="304"/>
                  </a:lnTo>
                  <a:lnTo>
                    <a:pt x="64" y="304"/>
                  </a:lnTo>
                  <a:lnTo>
                    <a:pt x="45" y="261"/>
                  </a:lnTo>
                  <a:lnTo>
                    <a:pt x="24" y="271"/>
                  </a:lnTo>
                  <a:lnTo>
                    <a:pt x="12" y="261"/>
                  </a:lnTo>
                  <a:lnTo>
                    <a:pt x="0" y="216"/>
                  </a:lnTo>
                  <a:lnTo>
                    <a:pt x="12" y="194"/>
                  </a:lnTo>
                  <a:lnTo>
                    <a:pt x="24" y="207"/>
                  </a:lnTo>
                  <a:lnTo>
                    <a:pt x="33" y="194"/>
                  </a:lnTo>
                  <a:lnTo>
                    <a:pt x="121" y="194"/>
                  </a:lnTo>
                  <a:lnTo>
                    <a:pt x="100" y="0"/>
                  </a:lnTo>
                  <a:lnTo>
                    <a:pt x="131" y="0"/>
                  </a:lnTo>
                  <a:lnTo>
                    <a:pt x="231" y="85"/>
                  </a:lnTo>
                  <a:lnTo>
                    <a:pt x="252" y="100"/>
                  </a:lnTo>
                  <a:lnTo>
                    <a:pt x="274" y="109"/>
                  </a:lnTo>
                  <a:lnTo>
                    <a:pt x="274" y="130"/>
                  </a:lnTo>
                  <a:lnTo>
                    <a:pt x="295" y="130"/>
                  </a:lnTo>
                  <a:lnTo>
                    <a:pt x="295" y="185"/>
                  </a:lnTo>
                  <a:lnTo>
                    <a:pt x="286" y="194"/>
                  </a:lnTo>
                  <a:lnTo>
                    <a:pt x="219" y="207"/>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65" name="Freeform 50"/>
            <p:cNvSpPr>
              <a:spLocks/>
            </p:cNvSpPr>
            <p:nvPr/>
          </p:nvSpPr>
          <p:spPr bwMode="auto">
            <a:xfrm>
              <a:off x="2995" y="1987"/>
              <a:ext cx="298" cy="402"/>
            </a:xfrm>
            <a:custGeom>
              <a:avLst/>
              <a:gdLst>
                <a:gd name="T0" fmla="*/ 253 w 298"/>
                <a:gd name="T1" fmla="*/ 366 h 402"/>
                <a:gd name="T2" fmla="*/ 253 w 298"/>
                <a:gd name="T3" fmla="*/ 378 h 402"/>
                <a:gd name="T4" fmla="*/ 231 w 298"/>
                <a:gd name="T5" fmla="*/ 378 h 402"/>
                <a:gd name="T6" fmla="*/ 222 w 298"/>
                <a:gd name="T7" fmla="*/ 387 h 402"/>
                <a:gd name="T8" fmla="*/ 186 w 298"/>
                <a:gd name="T9" fmla="*/ 402 h 402"/>
                <a:gd name="T10" fmla="*/ 164 w 298"/>
                <a:gd name="T11" fmla="*/ 402 h 402"/>
                <a:gd name="T12" fmla="*/ 146 w 298"/>
                <a:gd name="T13" fmla="*/ 378 h 402"/>
                <a:gd name="T14" fmla="*/ 122 w 298"/>
                <a:gd name="T15" fmla="*/ 378 h 402"/>
                <a:gd name="T16" fmla="*/ 109 w 298"/>
                <a:gd name="T17" fmla="*/ 366 h 402"/>
                <a:gd name="T18" fmla="*/ 55 w 298"/>
                <a:gd name="T19" fmla="*/ 302 h 402"/>
                <a:gd name="T20" fmla="*/ 33 w 298"/>
                <a:gd name="T21" fmla="*/ 292 h 402"/>
                <a:gd name="T22" fmla="*/ 33 w 298"/>
                <a:gd name="T23" fmla="*/ 271 h 402"/>
                <a:gd name="T24" fmla="*/ 12 w 298"/>
                <a:gd name="T25" fmla="*/ 247 h 402"/>
                <a:gd name="T26" fmla="*/ 24 w 298"/>
                <a:gd name="T27" fmla="*/ 238 h 402"/>
                <a:gd name="T28" fmla="*/ 0 w 298"/>
                <a:gd name="T29" fmla="*/ 204 h 402"/>
                <a:gd name="T30" fmla="*/ 24 w 298"/>
                <a:gd name="T31" fmla="*/ 149 h 402"/>
                <a:gd name="T32" fmla="*/ 33 w 298"/>
                <a:gd name="T33" fmla="*/ 149 h 402"/>
                <a:gd name="T34" fmla="*/ 33 w 298"/>
                <a:gd name="T35" fmla="*/ 140 h 402"/>
                <a:gd name="T36" fmla="*/ 33 w 298"/>
                <a:gd name="T37" fmla="*/ 73 h 402"/>
                <a:gd name="T38" fmla="*/ 33 w 298"/>
                <a:gd name="T39" fmla="*/ 64 h 402"/>
                <a:gd name="T40" fmla="*/ 55 w 298"/>
                <a:gd name="T41" fmla="*/ 64 h 402"/>
                <a:gd name="T42" fmla="*/ 55 w 298"/>
                <a:gd name="T43" fmla="*/ 18 h 402"/>
                <a:gd name="T44" fmla="*/ 198 w 298"/>
                <a:gd name="T45" fmla="*/ 18 h 402"/>
                <a:gd name="T46" fmla="*/ 222 w 298"/>
                <a:gd name="T47" fmla="*/ 18 h 402"/>
                <a:gd name="T48" fmla="*/ 240 w 298"/>
                <a:gd name="T49" fmla="*/ 0 h 402"/>
                <a:gd name="T50" fmla="*/ 240 w 298"/>
                <a:gd name="T51" fmla="*/ 9 h 402"/>
                <a:gd name="T52" fmla="*/ 262 w 298"/>
                <a:gd name="T53" fmla="*/ 18 h 402"/>
                <a:gd name="T54" fmla="*/ 286 w 298"/>
                <a:gd name="T55" fmla="*/ 95 h 402"/>
                <a:gd name="T56" fmla="*/ 298 w 298"/>
                <a:gd name="T57" fmla="*/ 107 h 402"/>
                <a:gd name="T58" fmla="*/ 298 w 298"/>
                <a:gd name="T59" fmla="*/ 119 h 402"/>
                <a:gd name="T60" fmla="*/ 274 w 298"/>
                <a:gd name="T61" fmla="*/ 128 h 402"/>
                <a:gd name="T62" fmla="*/ 262 w 298"/>
                <a:gd name="T63" fmla="*/ 204 h 402"/>
                <a:gd name="T64" fmla="*/ 231 w 298"/>
                <a:gd name="T65" fmla="*/ 259 h 402"/>
                <a:gd name="T66" fmla="*/ 222 w 298"/>
                <a:gd name="T67" fmla="*/ 302 h 402"/>
                <a:gd name="T68" fmla="*/ 207 w 298"/>
                <a:gd name="T69" fmla="*/ 302 h 402"/>
                <a:gd name="T70" fmla="*/ 207 w 298"/>
                <a:gd name="T71" fmla="*/ 314 h 402"/>
                <a:gd name="T72" fmla="*/ 222 w 298"/>
                <a:gd name="T73" fmla="*/ 323 h 402"/>
                <a:gd name="T74" fmla="*/ 240 w 298"/>
                <a:gd name="T75" fmla="*/ 356 h 402"/>
                <a:gd name="T76" fmla="*/ 253 w 298"/>
                <a:gd name="T77" fmla="*/ 366 h 4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98"/>
                <a:gd name="T118" fmla="*/ 0 h 402"/>
                <a:gd name="T119" fmla="*/ 298 w 298"/>
                <a:gd name="T120" fmla="*/ 402 h 40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98" h="402">
                  <a:moveTo>
                    <a:pt x="253" y="366"/>
                  </a:moveTo>
                  <a:lnTo>
                    <a:pt x="253" y="378"/>
                  </a:lnTo>
                  <a:lnTo>
                    <a:pt x="231" y="378"/>
                  </a:lnTo>
                  <a:lnTo>
                    <a:pt x="222" y="387"/>
                  </a:lnTo>
                  <a:lnTo>
                    <a:pt x="186" y="402"/>
                  </a:lnTo>
                  <a:lnTo>
                    <a:pt x="164" y="402"/>
                  </a:lnTo>
                  <a:lnTo>
                    <a:pt x="146" y="378"/>
                  </a:lnTo>
                  <a:lnTo>
                    <a:pt x="122" y="378"/>
                  </a:lnTo>
                  <a:lnTo>
                    <a:pt x="109" y="366"/>
                  </a:lnTo>
                  <a:lnTo>
                    <a:pt x="55" y="302"/>
                  </a:lnTo>
                  <a:lnTo>
                    <a:pt x="33" y="292"/>
                  </a:lnTo>
                  <a:lnTo>
                    <a:pt x="33" y="271"/>
                  </a:lnTo>
                  <a:lnTo>
                    <a:pt x="12" y="247"/>
                  </a:lnTo>
                  <a:lnTo>
                    <a:pt x="24" y="238"/>
                  </a:lnTo>
                  <a:lnTo>
                    <a:pt x="0" y="204"/>
                  </a:lnTo>
                  <a:lnTo>
                    <a:pt x="24" y="149"/>
                  </a:lnTo>
                  <a:lnTo>
                    <a:pt x="33" y="149"/>
                  </a:lnTo>
                  <a:lnTo>
                    <a:pt x="33" y="140"/>
                  </a:lnTo>
                  <a:lnTo>
                    <a:pt x="33" y="73"/>
                  </a:lnTo>
                  <a:lnTo>
                    <a:pt x="33" y="64"/>
                  </a:lnTo>
                  <a:lnTo>
                    <a:pt x="55" y="64"/>
                  </a:lnTo>
                  <a:lnTo>
                    <a:pt x="55" y="18"/>
                  </a:lnTo>
                  <a:lnTo>
                    <a:pt x="198" y="18"/>
                  </a:lnTo>
                  <a:lnTo>
                    <a:pt x="222" y="18"/>
                  </a:lnTo>
                  <a:lnTo>
                    <a:pt x="240" y="0"/>
                  </a:lnTo>
                  <a:lnTo>
                    <a:pt x="240" y="9"/>
                  </a:lnTo>
                  <a:lnTo>
                    <a:pt x="262" y="18"/>
                  </a:lnTo>
                  <a:lnTo>
                    <a:pt x="286" y="95"/>
                  </a:lnTo>
                  <a:lnTo>
                    <a:pt x="298" y="107"/>
                  </a:lnTo>
                  <a:lnTo>
                    <a:pt x="298" y="119"/>
                  </a:lnTo>
                  <a:lnTo>
                    <a:pt x="274" y="128"/>
                  </a:lnTo>
                  <a:lnTo>
                    <a:pt x="262" y="204"/>
                  </a:lnTo>
                  <a:lnTo>
                    <a:pt x="231" y="259"/>
                  </a:lnTo>
                  <a:lnTo>
                    <a:pt x="222" y="302"/>
                  </a:lnTo>
                  <a:lnTo>
                    <a:pt x="207" y="302"/>
                  </a:lnTo>
                  <a:lnTo>
                    <a:pt x="207" y="314"/>
                  </a:lnTo>
                  <a:lnTo>
                    <a:pt x="222" y="323"/>
                  </a:lnTo>
                  <a:lnTo>
                    <a:pt x="240" y="356"/>
                  </a:lnTo>
                  <a:lnTo>
                    <a:pt x="253" y="366"/>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66" name="Freeform 51"/>
            <p:cNvSpPr>
              <a:spLocks/>
            </p:cNvSpPr>
            <p:nvPr/>
          </p:nvSpPr>
          <p:spPr bwMode="auto">
            <a:xfrm>
              <a:off x="2766" y="1780"/>
              <a:ext cx="284" cy="280"/>
            </a:xfrm>
            <a:custGeom>
              <a:avLst/>
              <a:gdLst>
                <a:gd name="T0" fmla="*/ 284 w 284"/>
                <a:gd name="T1" fmla="*/ 225 h 280"/>
                <a:gd name="T2" fmla="*/ 284 w 284"/>
                <a:gd name="T3" fmla="*/ 271 h 280"/>
                <a:gd name="T4" fmla="*/ 262 w 284"/>
                <a:gd name="T5" fmla="*/ 271 h 280"/>
                <a:gd name="T6" fmla="*/ 262 w 284"/>
                <a:gd name="T7" fmla="*/ 280 h 280"/>
                <a:gd name="T8" fmla="*/ 131 w 284"/>
                <a:gd name="T9" fmla="*/ 207 h 280"/>
                <a:gd name="T10" fmla="*/ 98 w 284"/>
                <a:gd name="T11" fmla="*/ 207 h 280"/>
                <a:gd name="T12" fmla="*/ 86 w 284"/>
                <a:gd name="T13" fmla="*/ 195 h 280"/>
                <a:gd name="T14" fmla="*/ 46 w 284"/>
                <a:gd name="T15" fmla="*/ 195 h 280"/>
                <a:gd name="T16" fmla="*/ 34 w 284"/>
                <a:gd name="T17" fmla="*/ 171 h 280"/>
                <a:gd name="T18" fmla="*/ 22 w 284"/>
                <a:gd name="T19" fmla="*/ 171 h 280"/>
                <a:gd name="T20" fmla="*/ 0 w 284"/>
                <a:gd name="T21" fmla="*/ 140 h 280"/>
                <a:gd name="T22" fmla="*/ 10 w 284"/>
                <a:gd name="T23" fmla="*/ 131 h 280"/>
                <a:gd name="T24" fmla="*/ 10 w 284"/>
                <a:gd name="T25" fmla="*/ 107 h 280"/>
                <a:gd name="T26" fmla="*/ 10 w 284"/>
                <a:gd name="T27" fmla="*/ 76 h 280"/>
                <a:gd name="T28" fmla="*/ 0 w 284"/>
                <a:gd name="T29" fmla="*/ 64 h 280"/>
                <a:gd name="T30" fmla="*/ 0 w 284"/>
                <a:gd name="T31" fmla="*/ 55 h 280"/>
                <a:gd name="T32" fmla="*/ 10 w 284"/>
                <a:gd name="T33" fmla="*/ 55 h 280"/>
                <a:gd name="T34" fmla="*/ 10 w 284"/>
                <a:gd name="T35" fmla="*/ 31 h 280"/>
                <a:gd name="T36" fmla="*/ 34 w 284"/>
                <a:gd name="T37" fmla="*/ 21 h 280"/>
                <a:gd name="T38" fmla="*/ 34 w 284"/>
                <a:gd name="T39" fmla="*/ 0 h 280"/>
                <a:gd name="T40" fmla="*/ 55 w 284"/>
                <a:gd name="T41" fmla="*/ 9 h 280"/>
                <a:gd name="T42" fmla="*/ 86 w 284"/>
                <a:gd name="T43" fmla="*/ 9 h 280"/>
                <a:gd name="T44" fmla="*/ 110 w 284"/>
                <a:gd name="T45" fmla="*/ 21 h 280"/>
                <a:gd name="T46" fmla="*/ 110 w 284"/>
                <a:gd name="T47" fmla="*/ 31 h 280"/>
                <a:gd name="T48" fmla="*/ 140 w 284"/>
                <a:gd name="T49" fmla="*/ 46 h 280"/>
                <a:gd name="T50" fmla="*/ 162 w 284"/>
                <a:gd name="T51" fmla="*/ 55 h 280"/>
                <a:gd name="T52" fmla="*/ 177 w 284"/>
                <a:gd name="T53" fmla="*/ 64 h 280"/>
                <a:gd name="T54" fmla="*/ 186 w 284"/>
                <a:gd name="T55" fmla="*/ 55 h 280"/>
                <a:gd name="T56" fmla="*/ 186 w 284"/>
                <a:gd name="T57" fmla="*/ 21 h 280"/>
                <a:gd name="T58" fmla="*/ 220 w 284"/>
                <a:gd name="T59" fmla="*/ 9 h 280"/>
                <a:gd name="T60" fmla="*/ 241 w 284"/>
                <a:gd name="T61" fmla="*/ 9 h 280"/>
                <a:gd name="T62" fmla="*/ 241 w 284"/>
                <a:gd name="T63" fmla="*/ 21 h 280"/>
                <a:gd name="T64" fmla="*/ 274 w 284"/>
                <a:gd name="T65" fmla="*/ 31 h 280"/>
                <a:gd name="T66" fmla="*/ 274 w 284"/>
                <a:gd name="T67" fmla="*/ 64 h 280"/>
                <a:gd name="T68" fmla="*/ 274 w 284"/>
                <a:gd name="T69" fmla="*/ 95 h 280"/>
                <a:gd name="T70" fmla="*/ 284 w 284"/>
                <a:gd name="T71" fmla="*/ 225 h 2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4"/>
                <a:gd name="T109" fmla="*/ 0 h 280"/>
                <a:gd name="T110" fmla="*/ 284 w 284"/>
                <a:gd name="T111" fmla="*/ 280 h 28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4" h="280">
                  <a:moveTo>
                    <a:pt x="284" y="225"/>
                  </a:moveTo>
                  <a:lnTo>
                    <a:pt x="284" y="271"/>
                  </a:lnTo>
                  <a:lnTo>
                    <a:pt x="262" y="271"/>
                  </a:lnTo>
                  <a:lnTo>
                    <a:pt x="262" y="280"/>
                  </a:lnTo>
                  <a:lnTo>
                    <a:pt x="131" y="207"/>
                  </a:lnTo>
                  <a:lnTo>
                    <a:pt x="98" y="207"/>
                  </a:lnTo>
                  <a:lnTo>
                    <a:pt x="86" y="195"/>
                  </a:lnTo>
                  <a:lnTo>
                    <a:pt x="46" y="195"/>
                  </a:lnTo>
                  <a:lnTo>
                    <a:pt x="34" y="171"/>
                  </a:lnTo>
                  <a:lnTo>
                    <a:pt x="22" y="171"/>
                  </a:lnTo>
                  <a:lnTo>
                    <a:pt x="0" y="140"/>
                  </a:lnTo>
                  <a:lnTo>
                    <a:pt x="10" y="131"/>
                  </a:lnTo>
                  <a:lnTo>
                    <a:pt x="10" y="107"/>
                  </a:lnTo>
                  <a:lnTo>
                    <a:pt x="10" y="76"/>
                  </a:lnTo>
                  <a:lnTo>
                    <a:pt x="0" y="64"/>
                  </a:lnTo>
                  <a:lnTo>
                    <a:pt x="0" y="55"/>
                  </a:lnTo>
                  <a:lnTo>
                    <a:pt x="10" y="55"/>
                  </a:lnTo>
                  <a:lnTo>
                    <a:pt x="10" y="31"/>
                  </a:lnTo>
                  <a:lnTo>
                    <a:pt x="34" y="21"/>
                  </a:lnTo>
                  <a:lnTo>
                    <a:pt x="34" y="0"/>
                  </a:lnTo>
                  <a:lnTo>
                    <a:pt x="55" y="9"/>
                  </a:lnTo>
                  <a:lnTo>
                    <a:pt x="86" y="9"/>
                  </a:lnTo>
                  <a:lnTo>
                    <a:pt x="110" y="21"/>
                  </a:lnTo>
                  <a:lnTo>
                    <a:pt x="110" y="31"/>
                  </a:lnTo>
                  <a:lnTo>
                    <a:pt x="140" y="46"/>
                  </a:lnTo>
                  <a:lnTo>
                    <a:pt x="162" y="55"/>
                  </a:lnTo>
                  <a:lnTo>
                    <a:pt x="177" y="64"/>
                  </a:lnTo>
                  <a:lnTo>
                    <a:pt x="186" y="55"/>
                  </a:lnTo>
                  <a:lnTo>
                    <a:pt x="186" y="21"/>
                  </a:lnTo>
                  <a:lnTo>
                    <a:pt x="220" y="9"/>
                  </a:lnTo>
                  <a:lnTo>
                    <a:pt x="241" y="9"/>
                  </a:lnTo>
                  <a:lnTo>
                    <a:pt x="241" y="21"/>
                  </a:lnTo>
                  <a:lnTo>
                    <a:pt x="274" y="31"/>
                  </a:lnTo>
                  <a:lnTo>
                    <a:pt x="274" y="64"/>
                  </a:lnTo>
                  <a:lnTo>
                    <a:pt x="274" y="95"/>
                  </a:lnTo>
                  <a:lnTo>
                    <a:pt x="284" y="22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67" name="Freeform 52"/>
            <p:cNvSpPr>
              <a:spLocks/>
            </p:cNvSpPr>
            <p:nvPr/>
          </p:nvSpPr>
          <p:spPr bwMode="auto">
            <a:xfrm>
              <a:off x="2447" y="1704"/>
              <a:ext cx="365" cy="368"/>
            </a:xfrm>
            <a:custGeom>
              <a:avLst/>
              <a:gdLst>
                <a:gd name="T0" fmla="*/ 298 w 365"/>
                <a:gd name="T1" fmla="*/ 0 h 368"/>
                <a:gd name="T2" fmla="*/ 307 w 365"/>
                <a:gd name="T3" fmla="*/ 0 h 368"/>
                <a:gd name="T4" fmla="*/ 307 w 365"/>
                <a:gd name="T5" fmla="*/ 9 h 368"/>
                <a:gd name="T6" fmla="*/ 307 w 365"/>
                <a:gd name="T7" fmla="*/ 46 h 368"/>
                <a:gd name="T8" fmla="*/ 289 w 365"/>
                <a:gd name="T9" fmla="*/ 64 h 368"/>
                <a:gd name="T10" fmla="*/ 298 w 365"/>
                <a:gd name="T11" fmla="*/ 85 h 368"/>
                <a:gd name="T12" fmla="*/ 319 w 365"/>
                <a:gd name="T13" fmla="*/ 97 h 368"/>
                <a:gd name="T14" fmla="*/ 319 w 365"/>
                <a:gd name="T15" fmla="*/ 131 h 368"/>
                <a:gd name="T16" fmla="*/ 319 w 365"/>
                <a:gd name="T17" fmla="*/ 140 h 368"/>
                <a:gd name="T18" fmla="*/ 329 w 365"/>
                <a:gd name="T19" fmla="*/ 152 h 368"/>
                <a:gd name="T20" fmla="*/ 329 w 365"/>
                <a:gd name="T21" fmla="*/ 183 h 368"/>
                <a:gd name="T22" fmla="*/ 329 w 365"/>
                <a:gd name="T23" fmla="*/ 207 h 368"/>
                <a:gd name="T24" fmla="*/ 319 w 365"/>
                <a:gd name="T25" fmla="*/ 216 h 368"/>
                <a:gd name="T26" fmla="*/ 341 w 365"/>
                <a:gd name="T27" fmla="*/ 247 h 368"/>
                <a:gd name="T28" fmla="*/ 353 w 365"/>
                <a:gd name="T29" fmla="*/ 247 h 368"/>
                <a:gd name="T30" fmla="*/ 365 w 365"/>
                <a:gd name="T31" fmla="*/ 271 h 368"/>
                <a:gd name="T32" fmla="*/ 252 w 365"/>
                <a:gd name="T33" fmla="*/ 356 h 368"/>
                <a:gd name="T34" fmla="*/ 231 w 365"/>
                <a:gd name="T35" fmla="*/ 368 h 368"/>
                <a:gd name="T36" fmla="*/ 210 w 365"/>
                <a:gd name="T37" fmla="*/ 368 h 368"/>
                <a:gd name="T38" fmla="*/ 210 w 365"/>
                <a:gd name="T39" fmla="*/ 347 h 368"/>
                <a:gd name="T40" fmla="*/ 188 w 365"/>
                <a:gd name="T41" fmla="*/ 338 h 368"/>
                <a:gd name="T42" fmla="*/ 167 w 365"/>
                <a:gd name="T43" fmla="*/ 323 h 368"/>
                <a:gd name="T44" fmla="*/ 67 w 365"/>
                <a:gd name="T45" fmla="*/ 238 h 368"/>
                <a:gd name="T46" fmla="*/ 0 w 365"/>
                <a:gd name="T47" fmla="*/ 195 h 368"/>
                <a:gd name="T48" fmla="*/ 0 w 365"/>
                <a:gd name="T49" fmla="*/ 183 h 368"/>
                <a:gd name="T50" fmla="*/ 0 w 365"/>
                <a:gd name="T51" fmla="*/ 161 h 368"/>
                <a:gd name="T52" fmla="*/ 15 w 365"/>
                <a:gd name="T53" fmla="*/ 152 h 368"/>
                <a:gd name="T54" fmla="*/ 67 w 365"/>
                <a:gd name="T55" fmla="*/ 140 h 368"/>
                <a:gd name="T56" fmla="*/ 91 w 365"/>
                <a:gd name="T57" fmla="*/ 122 h 368"/>
                <a:gd name="T58" fmla="*/ 91 w 365"/>
                <a:gd name="T59" fmla="*/ 107 h 368"/>
                <a:gd name="T60" fmla="*/ 134 w 365"/>
                <a:gd name="T61" fmla="*/ 97 h 368"/>
                <a:gd name="T62" fmla="*/ 134 w 365"/>
                <a:gd name="T63" fmla="*/ 46 h 368"/>
                <a:gd name="T64" fmla="*/ 121 w 365"/>
                <a:gd name="T65" fmla="*/ 31 h 368"/>
                <a:gd name="T66" fmla="*/ 176 w 365"/>
                <a:gd name="T67" fmla="*/ 9 h 368"/>
                <a:gd name="T68" fmla="*/ 231 w 365"/>
                <a:gd name="T69" fmla="*/ 0 h 368"/>
                <a:gd name="T70" fmla="*/ 252 w 365"/>
                <a:gd name="T71" fmla="*/ 0 h 368"/>
                <a:gd name="T72" fmla="*/ 265 w 365"/>
                <a:gd name="T73" fmla="*/ 0 h 368"/>
                <a:gd name="T74" fmla="*/ 298 w 365"/>
                <a:gd name="T75" fmla="*/ 0 h 3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5"/>
                <a:gd name="T115" fmla="*/ 0 h 368"/>
                <a:gd name="T116" fmla="*/ 365 w 365"/>
                <a:gd name="T117" fmla="*/ 368 h 3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5" h="368">
                  <a:moveTo>
                    <a:pt x="298" y="0"/>
                  </a:moveTo>
                  <a:lnTo>
                    <a:pt x="307" y="0"/>
                  </a:lnTo>
                  <a:lnTo>
                    <a:pt x="307" y="9"/>
                  </a:lnTo>
                  <a:lnTo>
                    <a:pt x="307" y="46"/>
                  </a:lnTo>
                  <a:lnTo>
                    <a:pt x="289" y="64"/>
                  </a:lnTo>
                  <a:lnTo>
                    <a:pt x="298" y="85"/>
                  </a:lnTo>
                  <a:lnTo>
                    <a:pt x="319" y="97"/>
                  </a:lnTo>
                  <a:lnTo>
                    <a:pt x="319" y="131"/>
                  </a:lnTo>
                  <a:lnTo>
                    <a:pt x="319" y="140"/>
                  </a:lnTo>
                  <a:lnTo>
                    <a:pt x="329" y="152"/>
                  </a:lnTo>
                  <a:lnTo>
                    <a:pt x="329" y="183"/>
                  </a:lnTo>
                  <a:lnTo>
                    <a:pt x="329" y="207"/>
                  </a:lnTo>
                  <a:lnTo>
                    <a:pt x="319" y="216"/>
                  </a:lnTo>
                  <a:lnTo>
                    <a:pt x="341" y="247"/>
                  </a:lnTo>
                  <a:lnTo>
                    <a:pt x="353" y="247"/>
                  </a:lnTo>
                  <a:lnTo>
                    <a:pt x="365" y="271"/>
                  </a:lnTo>
                  <a:lnTo>
                    <a:pt x="252" y="356"/>
                  </a:lnTo>
                  <a:lnTo>
                    <a:pt x="231" y="368"/>
                  </a:lnTo>
                  <a:lnTo>
                    <a:pt x="210" y="368"/>
                  </a:lnTo>
                  <a:lnTo>
                    <a:pt x="210" y="347"/>
                  </a:lnTo>
                  <a:lnTo>
                    <a:pt x="188" y="338"/>
                  </a:lnTo>
                  <a:lnTo>
                    <a:pt x="167" y="323"/>
                  </a:lnTo>
                  <a:lnTo>
                    <a:pt x="67" y="238"/>
                  </a:lnTo>
                  <a:lnTo>
                    <a:pt x="0" y="195"/>
                  </a:lnTo>
                  <a:lnTo>
                    <a:pt x="0" y="183"/>
                  </a:lnTo>
                  <a:lnTo>
                    <a:pt x="0" y="161"/>
                  </a:lnTo>
                  <a:lnTo>
                    <a:pt x="15" y="152"/>
                  </a:lnTo>
                  <a:lnTo>
                    <a:pt x="67" y="140"/>
                  </a:lnTo>
                  <a:lnTo>
                    <a:pt x="91" y="122"/>
                  </a:lnTo>
                  <a:lnTo>
                    <a:pt x="91" y="107"/>
                  </a:lnTo>
                  <a:lnTo>
                    <a:pt x="134" y="97"/>
                  </a:lnTo>
                  <a:lnTo>
                    <a:pt x="134" y="46"/>
                  </a:lnTo>
                  <a:lnTo>
                    <a:pt x="121" y="31"/>
                  </a:lnTo>
                  <a:lnTo>
                    <a:pt x="176" y="9"/>
                  </a:lnTo>
                  <a:lnTo>
                    <a:pt x="231" y="0"/>
                  </a:lnTo>
                  <a:lnTo>
                    <a:pt x="252" y="0"/>
                  </a:lnTo>
                  <a:lnTo>
                    <a:pt x="265" y="0"/>
                  </a:lnTo>
                  <a:lnTo>
                    <a:pt x="298"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68" name="Freeform 53"/>
            <p:cNvSpPr>
              <a:spLocks/>
            </p:cNvSpPr>
            <p:nvPr/>
          </p:nvSpPr>
          <p:spPr bwMode="auto">
            <a:xfrm>
              <a:off x="3369" y="2094"/>
              <a:ext cx="186" cy="109"/>
            </a:xfrm>
            <a:custGeom>
              <a:avLst/>
              <a:gdLst>
                <a:gd name="T0" fmla="*/ 0 w 186"/>
                <a:gd name="T1" fmla="*/ 33 h 109"/>
                <a:gd name="T2" fmla="*/ 19 w 186"/>
                <a:gd name="T3" fmla="*/ 109 h 109"/>
                <a:gd name="T4" fmla="*/ 40 w 186"/>
                <a:gd name="T5" fmla="*/ 109 h 109"/>
                <a:gd name="T6" fmla="*/ 55 w 186"/>
                <a:gd name="T7" fmla="*/ 97 h 109"/>
                <a:gd name="T8" fmla="*/ 86 w 186"/>
                <a:gd name="T9" fmla="*/ 97 h 109"/>
                <a:gd name="T10" fmla="*/ 131 w 186"/>
                <a:gd name="T11" fmla="*/ 64 h 109"/>
                <a:gd name="T12" fmla="*/ 171 w 186"/>
                <a:gd name="T13" fmla="*/ 42 h 109"/>
                <a:gd name="T14" fmla="*/ 171 w 186"/>
                <a:gd name="T15" fmla="*/ 33 h 109"/>
                <a:gd name="T16" fmla="*/ 186 w 186"/>
                <a:gd name="T17" fmla="*/ 33 h 109"/>
                <a:gd name="T18" fmla="*/ 186 w 186"/>
                <a:gd name="T19" fmla="*/ 21 h 109"/>
                <a:gd name="T20" fmla="*/ 171 w 186"/>
                <a:gd name="T21" fmla="*/ 0 h 109"/>
                <a:gd name="T22" fmla="*/ 119 w 186"/>
                <a:gd name="T23" fmla="*/ 12 h 109"/>
                <a:gd name="T24" fmla="*/ 55 w 186"/>
                <a:gd name="T25" fmla="*/ 64 h 109"/>
                <a:gd name="T26" fmla="*/ 19 w 186"/>
                <a:gd name="T27" fmla="*/ 21 h 109"/>
                <a:gd name="T28" fmla="*/ 0 w 186"/>
                <a:gd name="T29" fmla="*/ 33 h 10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6"/>
                <a:gd name="T46" fmla="*/ 0 h 109"/>
                <a:gd name="T47" fmla="*/ 186 w 186"/>
                <a:gd name="T48" fmla="*/ 109 h 10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6" h="109">
                  <a:moveTo>
                    <a:pt x="0" y="33"/>
                  </a:moveTo>
                  <a:lnTo>
                    <a:pt x="19" y="109"/>
                  </a:lnTo>
                  <a:lnTo>
                    <a:pt x="40" y="109"/>
                  </a:lnTo>
                  <a:lnTo>
                    <a:pt x="55" y="97"/>
                  </a:lnTo>
                  <a:lnTo>
                    <a:pt x="86" y="97"/>
                  </a:lnTo>
                  <a:lnTo>
                    <a:pt x="131" y="64"/>
                  </a:lnTo>
                  <a:lnTo>
                    <a:pt x="171" y="42"/>
                  </a:lnTo>
                  <a:lnTo>
                    <a:pt x="171" y="33"/>
                  </a:lnTo>
                  <a:lnTo>
                    <a:pt x="186" y="33"/>
                  </a:lnTo>
                  <a:lnTo>
                    <a:pt x="186" y="21"/>
                  </a:lnTo>
                  <a:lnTo>
                    <a:pt x="171" y="0"/>
                  </a:lnTo>
                  <a:lnTo>
                    <a:pt x="119" y="12"/>
                  </a:lnTo>
                  <a:lnTo>
                    <a:pt x="55" y="64"/>
                  </a:lnTo>
                  <a:lnTo>
                    <a:pt x="19" y="21"/>
                  </a:lnTo>
                  <a:lnTo>
                    <a:pt x="0" y="33"/>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69" name="Freeform 54"/>
            <p:cNvSpPr>
              <a:spLocks/>
            </p:cNvSpPr>
            <p:nvPr/>
          </p:nvSpPr>
          <p:spPr bwMode="auto">
            <a:xfrm>
              <a:off x="3540" y="1951"/>
              <a:ext cx="131" cy="164"/>
            </a:xfrm>
            <a:custGeom>
              <a:avLst/>
              <a:gdLst>
                <a:gd name="T0" fmla="*/ 36 w 131"/>
                <a:gd name="T1" fmla="*/ 164 h 164"/>
                <a:gd name="T2" fmla="*/ 15 w 131"/>
                <a:gd name="T3" fmla="*/ 164 h 164"/>
                <a:gd name="T4" fmla="*/ 0 w 131"/>
                <a:gd name="T5" fmla="*/ 143 h 164"/>
                <a:gd name="T6" fmla="*/ 46 w 131"/>
                <a:gd name="T7" fmla="*/ 109 h 164"/>
                <a:gd name="T8" fmla="*/ 67 w 131"/>
                <a:gd name="T9" fmla="*/ 67 h 164"/>
                <a:gd name="T10" fmla="*/ 67 w 131"/>
                <a:gd name="T11" fmla="*/ 45 h 164"/>
                <a:gd name="T12" fmla="*/ 55 w 131"/>
                <a:gd name="T13" fmla="*/ 36 h 164"/>
                <a:gd name="T14" fmla="*/ 46 w 131"/>
                <a:gd name="T15" fmla="*/ 24 h 164"/>
                <a:gd name="T16" fmla="*/ 55 w 131"/>
                <a:gd name="T17" fmla="*/ 24 h 164"/>
                <a:gd name="T18" fmla="*/ 55 w 131"/>
                <a:gd name="T19" fmla="*/ 15 h 164"/>
                <a:gd name="T20" fmla="*/ 67 w 131"/>
                <a:gd name="T21" fmla="*/ 0 h 164"/>
                <a:gd name="T22" fmla="*/ 79 w 131"/>
                <a:gd name="T23" fmla="*/ 15 h 164"/>
                <a:gd name="T24" fmla="*/ 113 w 131"/>
                <a:gd name="T25" fmla="*/ 24 h 164"/>
                <a:gd name="T26" fmla="*/ 131 w 131"/>
                <a:gd name="T27" fmla="*/ 45 h 164"/>
                <a:gd name="T28" fmla="*/ 122 w 131"/>
                <a:gd name="T29" fmla="*/ 67 h 164"/>
                <a:gd name="T30" fmla="*/ 100 w 131"/>
                <a:gd name="T31" fmla="*/ 100 h 164"/>
                <a:gd name="T32" fmla="*/ 100 w 131"/>
                <a:gd name="T33" fmla="*/ 121 h 164"/>
                <a:gd name="T34" fmla="*/ 91 w 131"/>
                <a:gd name="T35" fmla="*/ 121 h 164"/>
                <a:gd name="T36" fmla="*/ 79 w 131"/>
                <a:gd name="T37" fmla="*/ 143 h 164"/>
                <a:gd name="T38" fmla="*/ 55 w 131"/>
                <a:gd name="T39" fmla="*/ 143 h 164"/>
                <a:gd name="T40" fmla="*/ 46 w 131"/>
                <a:gd name="T41" fmla="*/ 164 h 164"/>
                <a:gd name="T42" fmla="*/ 36 w 131"/>
                <a:gd name="T43" fmla="*/ 164 h 1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1"/>
                <a:gd name="T67" fmla="*/ 0 h 164"/>
                <a:gd name="T68" fmla="*/ 131 w 131"/>
                <a:gd name="T69" fmla="*/ 164 h 16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1" h="164">
                  <a:moveTo>
                    <a:pt x="36" y="164"/>
                  </a:moveTo>
                  <a:lnTo>
                    <a:pt x="15" y="164"/>
                  </a:lnTo>
                  <a:lnTo>
                    <a:pt x="0" y="143"/>
                  </a:lnTo>
                  <a:lnTo>
                    <a:pt x="46" y="109"/>
                  </a:lnTo>
                  <a:lnTo>
                    <a:pt x="67" y="67"/>
                  </a:lnTo>
                  <a:lnTo>
                    <a:pt x="67" y="45"/>
                  </a:lnTo>
                  <a:lnTo>
                    <a:pt x="55" y="36"/>
                  </a:lnTo>
                  <a:lnTo>
                    <a:pt x="46" y="24"/>
                  </a:lnTo>
                  <a:lnTo>
                    <a:pt x="55" y="24"/>
                  </a:lnTo>
                  <a:lnTo>
                    <a:pt x="55" y="15"/>
                  </a:lnTo>
                  <a:lnTo>
                    <a:pt x="67" y="0"/>
                  </a:lnTo>
                  <a:lnTo>
                    <a:pt x="79" y="15"/>
                  </a:lnTo>
                  <a:lnTo>
                    <a:pt x="113" y="24"/>
                  </a:lnTo>
                  <a:lnTo>
                    <a:pt x="131" y="45"/>
                  </a:lnTo>
                  <a:lnTo>
                    <a:pt x="122" y="67"/>
                  </a:lnTo>
                  <a:lnTo>
                    <a:pt x="100" y="100"/>
                  </a:lnTo>
                  <a:lnTo>
                    <a:pt x="100" y="121"/>
                  </a:lnTo>
                  <a:lnTo>
                    <a:pt x="91" y="121"/>
                  </a:lnTo>
                  <a:lnTo>
                    <a:pt x="79" y="143"/>
                  </a:lnTo>
                  <a:lnTo>
                    <a:pt x="55" y="143"/>
                  </a:lnTo>
                  <a:lnTo>
                    <a:pt x="46" y="164"/>
                  </a:lnTo>
                  <a:lnTo>
                    <a:pt x="36" y="164"/>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70" name="Freeform 55"/>
            <p:cNvSpPr>
              <a:spLocks/>
            </p:cNvSpPr>
            <p:nvPr/>
          </p:nvSpPr>
          <p:spPr bwMode="auto">
            <a:xfrm>
              <a:off x="3217" y="1801"/>
              <a:ext cx="390" cy="357"/>
            </a:xfrm>
            <a:custGeom>
              <a:avLst/>
              <a:gdLst>
                <a:gd name="T0" fmla="*/ 171 w 390"/>
                <a:gd name="T1" fmla="*/ 64 h 357"/>
                <a:gd name="T2" fmla="*/ 152 w 390"/>
                <a:gd name="T3" fmla="*/ 55 h 357"/>
                <a:gd name="T4" fmla="*/ 152 w 390"/>
                <a:gd name="T5" fmla="*/ 34 h 357"/>
                <a:gd name="T6" fmla="*/ 140 w 390"/>
                <a:gd name="T7" fmla="*/ 34 h 357"/>
                <a:gd name="T8" fmla="*/ 95 w 390"/>
                <a:gd name="T9" fmla="*/ 10 h 357"/>
                <a:gd name="T10" fmla="*/ 76 w 390"/>
                <a:gd name="T11" fmla="*/ 0 h 357"/>
                <a:gd name="T12" fmla="*/ 31 w 390"/>
                <a:gd name="T13" fmla="*/ 10 h 357"/>
                <a:gd name="T14" fmla="*/ 52 w 390"/>
                <a:gd name="T15" fmla="*/ 34 h 357"/>
                <a:gd name="T16" fmla="*/ 40 w 390"/>
                <a:gd name="T17" fmla="*/ 43 h 357"/>
                <a:gd name="T18" fmla="*/ 31 w 390"/>
                <a:gd name="T19" fmla="*/ 43 h 357"/>
                <a:gd name="T20" fmla="*/ 18 w 390"/>
                <a:gd name="T21" fmla="*/ 55 h 357"/>
                <a:gd name="T22" fmla="*/ 0 w 390"/>
                <a:gd name="T23" fmla="*/ 55 h 357"/>
                <a:gd name="T24" fmla="*/ 0 w 390"/>
                <a:gd name="T25" fmla="*/ 86 h 357"/>
                <a:gd name="T26" fmla="*/ 9 w 390"/>
                <a:gd name="T27" fmla="*/ 86 h 357"/>
                <a:gd name="T28" fmla="*/ 52 w 390"/>
                <a:gd name="T29" fmla="*/ 165 h 357"/>
                <a:gd name="T30" fmla="*/ 76 w 390"/>
                <a:gd name="T31" fmla="*/ 174 h 357"/>
                <a:gd name="T32" fmla="*/ 85 w 390"/>
                <a:gd name="T33" fmla="*/ 195 h 357"/>
                <a:gd name="T34" fmla="*/ 85 w 390"/>
                <a:gd name="T35" fmla="*/ 226 h 357"/>
                <a:gd name="T36" fmla="*/ 95 w 390"/>
                <a:gd name="T37" fmla="*/ 250 h 357"/>
                <a:gd name="T38" fmla="*/ 116 w 390"/>
                <a:gd name="T39" fmla="*/ 259 h 357"/>
                <a:gd name="T40" fmla="*/ 152 w 390"/>
                <a:gd name="T41" fmla="*/ 314 h 357"/>
                <a:gd name="T42" fmla="*/ 152 w 390"/>
                <a:gd name="T43" fmla="*/ 326 h 357"/>
                <a:gd name="T44" fmla="*/ 171 w 390"/>
                <a:gd name="T45" fmla="*/ 314 h 357"/>
                <a:gd name="T46" fmla="*/ 207 w 390"/>
                <a:gd name="T47" fmla="*/ 357 h 357"/>
                <a:gd name="T48" fmla="*/ 271 w 390"/>
                <a:gd name="T49" fmla="*/ 305 h 357"/>
                <a:gd name="T50" fmla="*/ 323 w 390"/>
                <a:gd name="T51" fmla="*/ 293 h 357"/>
                <a:gd name="T52" fmla="*/ 369 w 390"/>
                <a:gd name="T53" fmla="*/ 259 h 357"/>
                <a:gd name="T54" fmla="*/ 390 w 390"/>
                <a:gd name="T55" fmla="*/ 217 h 357"/>
                <a:gd name="T56" fmla="*/ 390 w 390"/>
                <a:gd name="T57" fmla="*/ 195 h 357"/>
                <a:gd name="T58" fmla="*/ 378 w 390"/>
                <a:gd name="T59" fmla="*/ 186 h 357"/>
                <a:gd name="T60" fmla="*/ 369 w 390"/>
                <a:gd name="T61" fmla="*/ 174 h 357"/>
                <a:gd name="T62" fmla="*/ 359 w 390"/>
                <a:gd name="T63" fmla="*/ 174 h 357"/>
                <a:gd name="T64" fmla="*/ 359 w 390"/>
                <a:gd name="T65" fmla="*/ 186 h 357"/>
                <a:gd name="T66" fmla="*/ 347 w 390"/>
                <a:gd name="T67" fmla="*/ 186 h 357"/>
                <a:gd name="T68" fmla="*/ 338 w 390"/>
                <a:gd name="T69" fmla="*/ 186 h 357"/>
                <a:gd name="T70" fmla="*/ 323 w 390"/>
                <a:gd name="T71" fmla="*/ 186 h 357"/>
                <a:gd name="T72" fmla="*/ 314 w 390"/>
                <a:gd name="T73" fmla="*/ 186 h 357"/>
                <a:gd name="T74" fmla="*/ 302 w 390"/>
                <a:gd name="T75" fmla="*/ 186 h 357"/>
                <a:gd name="T76" fmla="*/ 292 w 390"/>
                <a:gd name="T77" fmla="*/ 186 h 357"/>
                <a:gd name="T78" fmla="*/ 292 w 390"/>
                <a:gd name="T79" fmla="*/ 174 h 357"/>
                <a:gd name="T80" fmla="*/ 292 w 390"/>
                <a:gd name="T81" fmla="*/ 165 h 357"/>
                <a:gd name="T82" fmla="*/ 283 w 390"/>
                <a:gd name="T83" fmla="*/ 141 h 357"/>
                <a:gd name="T84" fmla="*/ 271 w 390"/>
                <a:gd name="T85" fmla="*/ 110 h 357"/>
                <a:gd name="T86" fmla="*/ 238 w 390"/>
                <a:gd name="T87" fmla="*/ 74 h 357"/>
                <a:gd name="T88" fmla="*/ 207 w 390"/>
                <a:gd name="T89" fmla="*/ 64 h 357"/>
                <a:gd name="T90" fmla="*/ 183 w 390"/>
                <a:gd name="T91" fmla="*/ 64 h 357"/>
                <a:gd name="T92" fmla="*/ 171 w 390"/>
                <a:gd name="T93" fmla="*/ 64 h 35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0"/>
                <a:gd name="T142" fmla="*/ 0 h 357"/>
                <a:gd name="T143" fmla="*/ 390 w 390"/>
                <a:gd name="T144" fmla="*/ 357 h 35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0" h="357">
                  <a:moveTo>
                    <a:pt x="171" y="64"/>
                  </a:moveTo>
                  <a:lnTo>
                    <a:pt x="152" y="55"/>
                  </a:lnTo>
                  <a:lnTo>
                    <a:pt x="152" y="34"/>
                  </a:lnTo>
                  <a:lnTo>
                    <a:pt x="140" y="34"/>
                  </a:lnTo>
                  <a:lnTo>
                    <a:pt x="95" y="10"/>
                  </a:lnTo>
                  <a:lnTo>
                    <a:pt x="76" y="0"/>
                  </a:lnTo>
                  <a:lnTo>
                    <a:pt x="31" y="10"/>
                  </a:lnTo>
                  <a:lnTo>
                    <a:pt x="52" y="34"/>
                  </a:lnTo>
                  <a:lnTo>
                    <a:pt x="40" y="43"/>
                  </a:lnTo>
                  <a:lnTo>
                    <a:pt x="31" y="43"/>
                  </a:lnTo>
                  <a:lnTo>
                    <a:pt x="18" y="55"/>
                  </a:lnTo>
                  <a:lnTo>
                    <a:pt x="0" y="55"/>
                  </a:lnTo>
                  <a:lnTo>
                    <a:pt x="0" y="86"/>
                  </a:lnTo>
                  <a:lnTo>
                    <a:pt x="9" y="86"/>
                  </a:lnTo>
                  <a:lnTo>
                    <a:pt x="52" y="165"/>
                  </a:lnTo>
                  <a:lnTo>
                    <a:pt x="76" y="174"/>
                  </a:lnTo>
                  <a:lnTo>
                    <a:pt x="85" y="195"/>
                  </a:lnTo>
                  <a:lnTo>
                    <a:pt x="85" y="226"/>
                  </a:lnTo>
                  <a:lnTo>
                    <a:pt x="95" y="250"/>
                  </a:lnTo>
                  <a:lnTo>
                    <a:pt x="116" y="259"/>
                  </a:lnTo>
                  <a:lnTo>
                    <a:pt x="152" y="314"/>
                  </a:lnTo>
                  <a:lnTo>
                    <a:pt x="152" y="326"/>
                  </a:lnTo>
                  <a:lnTo>
                    <a:pt x="171" y="314"/>
                  </a:lnTo>
                  <a:lnTo>
                    <a:pt x="207" y="357"/>
                  </a:lnTo>
                  <a:lnTo>
                    <a:pt x="271" y="305"/>
                  </a:lnTo>
                  <a:lnTo>
                    <a:pt x="323" y="293"/>
                  </a:lnTo>
                  <a:lnTo>
                    <a:pt x="369" y="259"/>
                  </a:lnTo>
                  <a:lnTo>
                    <a:pt x="390" y="217"/>
                  </a:lnTo>
                  <a:lnTo>
                    <a:pt x="390" y="195"/>
                  </a:lnTo>
                  <a:lnTo>
                    <a:pt x="378" y="186"/>
                  </a:lnTo>
                  <a:lnTo>
                    <a:pt x="369" y="174"/>
                  </a:lnTo>
                  <a:lnTo>
                    <a:pt x="359" y="174"/>
                  </a:lnTo>
                  <a:lnTo>
                    <a:pt x="359" y="186"/>
                  </a:lnTo>
                  <a:lnTo>
                    <a:pt x="347" y="186"/>
                  </a:lnTo>
                  <a:lnTo>
                    <a:pt x="338" y="186"/>
                  </a:lnTo>
                  <a:lnTo>
                    <a:pt x="323" y="186"/>
                  </a:lnTo>
                  <a:lnTo>
                    <a:pt x="314" y="186"/>
                  </a:lnTo>
                  <a:lnTo>
                    <a:pt x="302" y="186"/>
                  </a:lnTo>
                  <a:lnTo>
                    <a:pt x="292" y="186"/>
                  </a:lnTo>
                  <a:lnTo>
                    <a:pt x="292" y="174"/>
                  </a:lnTo>
                  <a:lnTo>
                    <a:pt x="292" y="165"/>
                  </a:lnTo>
                  <a:lnTo>
                    <a:pt x="283" y="141"/>
                  </a:lnTo>
                  <a:lnTo>
                    <a:pt x="271" y="110"/>
                  </a:lnTo>
                  <a:lnTo>
                    <a:pt x="238" y="74"/>
                  </a:lnTo>
                  <a:lnTo>
                    <a:pt x="207" y="64"/>
                  </a:lnTo>
                  <a:lnTo>
                    <a:pt x="183" y="64"/>
                  </a:lnTo>
                  <a:lnTo>
                    <a:pt x="171" y="64"/>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71" name="Freeform 56"/>
            <p:cNvSpPr>
              <a:spLocks/>
            </p:cNvSpPr>
            <p:nvPr/>
          </p:nvSpPr>
          <p:spPr bwMode="auto">
            <a:xfrm>
              <a:off x="3500" y="1929"/>
              <a:ext cx="19" cy="37"/>
            </a:xfrm>
            <a:custGeom>
              <a:avLst/>
              <a:gdLst>
                <a:gd name="T0" fmla="*/ 0 w 19"/>
                <a:gd name="T1" fmla="*/ 13 h 37"/>
                <a:gd name="T2" fmla="*/ 9 w 19"/>
                <a:gd name="T3" fmla="*/ 37 h 37"/>
                <a:gd name="T4" fmla="*/ 19 w 19"/>
                <a:gd name="T5" fmla="*/ 22 h 37"/>
                <a:gd name="T6" fmla="*/ 19 w 19"/>
                <a:gd name="T7" fmla="*/ 0 h 37"/>
                <a:gd name="T8" fmla="*/ 9 w 19"/>
                <a:gd name="T9" fmla="*/ 0 h 37"/>
                <a:gd name="T10" fmla="*/ 0 w 19"/>
                <a:gd name="T11" fmla="*/ 13 h 37"/>
                <a:gd name="T12" fmla="*/ 0 60000 65536"/>
                <a:gd name="T13" fmla="*/ 0 60000 65536"/>
                <a:gd name="T14" fmla="*/ 0 60000 65536"/>
                <a:gd name="T15" fmla="*/ 0 60000 65536"/>
                <a:gd name="T16" fmla="*/ 0 60000 65536"/>
                <a:gd name="T17" fmla="*/ 0 60000 65536"/>
                <a:gd name="T18" fmla="*/ 0 w 19"/>
                <a:gd name="T19" fmla="*/ 0 h 37"/>
                <a:gd name="T20" fmla="*/ 19 w 19"/>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19" h="37">
                  <a:moveTo>
                    <a:pt x="0" y="13"/>
                  </a:moveTo>
                  <a:lnTo>
                    <a:pt x="9" y="37"/>
                  </a:lnTo>
                  <a:lnTo>
                    <a:pt x="19" y="22"/>
                  </a:lnTo>
                  <a:lnTo>
                    <a:pt x="19" y="0"/>
                  </a:lnTo>
                  <a:lnTo>
                    <a:pt x="9" y="0"/>
                  </a:lnTo>
                  <a:lnTo>
                    <a:pt x="0" y="13"/>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72" name="Freeform 57"/>
            <p:cNvSpPr>
              <a:spLocks/>
            </p:cNvSpPr>
            <p:nvPr/>
          </p:nvSpPr>
          <p:spPr bwMode="auto">
            <a:xfrm>
              <a:off x="3509" y="1929"/>
              <a:ext cx="98" cy="58"/>
            </a:xfrm>
            <a:custGeom>
              <a:avLst/>
              <a:gdLst>
                <a:gd name="T0" fmla="*/ 98 w 98"/>
                <a:gd name="T1" fmla="*/ 13 h 58"/>
                <a:gd name="T2" fmla="*/ 86 w 98"/>
                <a:gd name="T3" fmla="*/ 0 h 58"/>
                <a:gd name="T4" fmla="*/ 55 w 98"/>
                <a:gd name="T5" fmla="*/ 37 h 58"/>
                <a:gd name="T6" fmla="*/ 31 w 98"/>
                <a:gd name="T7" fmla="*/ 37 h 58"/>
                <a:gd name="T8" fmla="*/ 22 w 98"/>
                <a:gd name="T9" fmla="*/ 46 h 58"/>
                <a:gd name="T10" fmla="*/ 0 w 98"/>
                <a:gd name="T11" fmla="*/ 37 h 58"/>
                <a:gd name="T12" fmla="*/ 0 w 98"/>
                <a:gd name="T13" fmla="*/ 46 h 58"/>
                <a:gd name="T14" fmla="*/ 0 w 98"/>
                <a:gd name="T15" fmla="*/ 58 h 58"/>
                <a:gd name="T16" fmla="*/ 10 w 98"/>
                <a:gd name="T17" fmla="*/ 58 h 58"/>
                <a:gd name="T18" fmla="*/ 22 w 98"/>
                <a:gd name="T19" fmla="*/ 58 h 58"/>
                <a:gd name="T20" fmla="*/ 31 w 98"/>
                <a:gd name="T21" fmla="*/ 58 h 58"/>
                <a:gd name="T22" fmla="*/ 46 w 98"/>
                <a:gd name="T23" fmla="*/ 58 h 58"/>
                <a:gd name="T24" fmla="*/ 55 w 98"/>
                <a:gd name="T25" fmla="*/ 58 h 58"/>
                <a:gd name="T26" fmla="*/ 67 w 98"/>
                <a:gd name="T27" fmla="*/ 58 h 58"/>
                <a:gd name="T28" fmla="*/ 67 w 98"/>
                <a:gd name="T29" fmla="*/ 46 h 58"/>
                <a:gd name="T30" fmla="*/ 77 w 98"/>
                <a:gd name="T31" fmla="*/ 46 h 58"/>
                <a:gd name="T32" fmla="*/ 86 w 98"/>
                <a:gd name="T33" fmla="*/ 46 h 58"/>
                <a:gd name="T34" fmla="*/ 86 w 98"/>
                <a:gd name="T35" fmla="*/ 37 h 58"/>
                <a:gd name="T36" fmla="*/ 98 w 98"/>
                <a:gd name="T37" fmla="*/ 22 h 58"/>
                <a:gd name="T38" fmla="*/ 98 w 98"/>
                <a:gd name="T39" fmla="*/ 13 h 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8"/>
                <a:gd name="T61" fmla="*/ 0 h 58"/>
                <a:gd name="T62" fmla="*/ 98 w 98"/>
                <a:gd name="T63" fmla="*/ 58 h 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8" h="58">
                  <a:moveTo>
                    <a:pt x="98" y="13"/>
                  </a:moveTo>
                  <a:lnTo>
                    <a:pt x="86" y="0"/>
                  </a:lnTo>
                  <a:lnTo>
                    <a:pt x="55" y="37"/>
                  </a:lnTo>
                  <a:lnTo>
                    <a:pt x="31" y="37"/>
                  </a:lnTo>
                  <a:lnTo>
                    <a:pt x="22" y="46"/>
                  </a:lnTo>
                  <a:lnTo>
                    <a:pt x="0" y="37"/>
                  </a:lnTo>
                  <a:lnTo>
                    <a:pt x="0" y="46"/>
                  </a:lnTo>
                  <a:lnTo>
                    <a:pt x="0" y="58"/>
                  </a:lnTo>
                  <a:lnTo>
                    <a:pt x="10" y="58"/>
                  </a:lnTo>
                  <a:lnTo>
                    <a:pt x="22" y="58"/>
                  </a:lnTo>
                  <a:lnTo>
                    <a:pt x="31" y="58"/>
                  </a:lnTo>
                  <a:lnTo>
                    <a:pt x="46" y="58"/>
                  </a:lnTo>
                  <a:lnTo>
                    <a:pt x="55" y="58"/>
                  </a:lnTo>
                  <a:lnTo>
                    <a:pt x="67" y="58"/>
                  </a:lnTo>
                  <a:lnTo>
                    <a:pt x="67" y="46"/>
                  </a:lnTo>
                  <a:lnTo>
                    <a:pt x="77" y="46"/>
                  </a:lnTo>
                  <a:lnTo>
                    <a:pt x="86" y="46"/>
                  </a:lnTo>
                  <a:lnTo>
                    <a:pt x="86" y="37"/>
                  </a:lnTo>
                  <a:lnTo>
                    <a:pt x="98" y="22"/>
                  </a:lnTo>
                  <a:lnTo>
                    <a:pt x="98" y="13"/>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73" name="Freeform 58"/>
            <p:cNvSpPr>
              <a:spLocks/>
            </p:cNvSpPr>
            <p:nvPr/>
          </p:nvSpPr>
          <p:spPr bwMode="auto">
            <a:xfrm>
              <a:off x="4986" y="2465"/>
              <a:ext cx="183" cy="183"/>
            </a:xfrm>
            <a:custGeom>
              <a:avLst/>
              <a:gdLst>
                <a:gd name="T0" fmla="*/ 183 w 183"/>
                <a:gd name="T1" fmla="*/ 183 h 183"/>
                <a:gd name="T2" fmla="*/ 183 w 183"/>
                <a:gd name="T3" fmla="*/ 52 h 183"/>
                <a:gd name="T4" fmla="*/ 131 w 183"/>
                <a:gd name="T5" fmla="*/ 31 h 183"/>
                <a:gd name="T6" fmla="*/ 107 w 183"/>
                <a:gd name="T7" fmla="*/ 40 h 183"/>
                <a:gd name="T8" fmla="*/ 86 w 183"/>
                <a:gd name="T9" fmla="*/ 61 h 183"/>
                <a:gd name="T10" fmla="*/ 77 w 183"/>
                <a:gd name="T11" fmla="*/ 61 h 183"/>
                <a:gd name="T12" fmla="*/ 64 w 183"/>
                <a:gd name="T13" fmla="*/ 40 h 183"/>
                <a:gd name="T14" fmla="*/ 52 w 183"/>
                <a:gd name="T15" fmla="*/ 9 h 183"/>
                <a:gd name="T16" fmla="*/ 43 w 183"/>
                <a:gd name="T17" fmla="*/ 9 h 183"/>
                <a:gd name="T18" fmla="*/ 43 w 183"/>
                <a:gd name="T19" fmla="*/ 0 h 183"/>
                <a:gd name="T20" fmla="*/ 22 w 183"/>
                <a:gd name="T21" fmla="*/ 0 h 183"/>
                <a:gd name="T22" fmla="*/ 0 w 183"/>
                <a:gd name="T23" fmla="*/ 18 h 183"/>
                <a:gd name="T24" fmla="*/ 22 w 183"/>
                <a:gd name="T25" fmla="*/ 31 h 183"/>
                <a:gd name="T26" fmla="*/ 22 w 183"/>
                <a:gd name="T27" fmla="*/ 40 h 183"/>
                <a:gd name="T28" fmla="*/ 52 w 183"/>
                <a:gd name="T29" fmla="*/ 40 h 183"/>
                <a:gd name="T30" fmla="*/ 52 w 183"/>
                <a:gd name="T31" fmla="*/ 52 h 183"/>
                <a:gd name="T32" fmla="*/ 22 w 183"/>
                <a:gd name="T33" fmla="*/ 52 h 183"/>
                <a:gd name="T34" fmla="*/ 31 w 183"/>
                <a:gd name="T35" fmla="*/ 61 h 183"/>
                <a:gd name="T36" fmla="*/ 31 w 183"/>
                <a:gd name="T37" fmla="*/ 73 h 183"/>
                <a:gd name="T38" fmla="*/ 43 w 183"/>
                <a:gd name="T39" fmla="*/ 73 h 183"/>
                <a:gd name="T40" fmla="*/ 52 w 183"/>
                <a:gd name="T41" fmla="*/ 61 h 183"/>
                <a:gd name="T42" fmla="*/ 77 w 183"/>
                <a:gd name="T43" fmla="*/ 85 h 183"/>
                <a:gd name="T44" fmla="*/ 119 w 183"/>
                <a:gd name="T45" fmla="*/ 95 h 183"/>
                <a:gd name="T46" fmla="*/ 131 w 183"/>
                <a:gd name="T47" fmla="*/ 107 h 183"/>
                <a:gd name="T48" fmla="*/ 141 w 183"/>
                <a:gd name="T49" fmla="*/ 149 h 183"/>
                <a:gd name="T50" fmla="*/ 131 w 183"/>
                <a:gd name="T51" fmla="*/ 149 h 183"/>
                <a:gd name="T52" fmla="*/ 119 w 183"/>
                <a:gd name="T53" fmla="*/ 171 h 183"/>
                <a:gd name="T54" fmla="*/ 162 w 183"/>
                <a:gd name="T55" fmla="*/ 162 h 183"/>
                <a:gd name="T56" fmla="*/ 183 w 183"/>
                <a:gd name="T57" fmla="*/ 183 h 18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3"/>
                <a:gd name="T88" fmla="*/ 0 h 183"/>
                <a:gd name="T89" fmla="*/ 183 w 183"/>
                <a:gd name="T90" fmla="*/ 183 h 18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3" h="183">
                  <a:moveTo>
                    <a:pt x="183" y="183"/>
                  </a:moveTo>
                  <a:lnTo>
                    <a:pt x="183" y="52"/>
                  </a:lnTo>
                  <a:lnTo>
                    <a:pt x="131" y="31"/>
                  </a:lnTo>
                  <a:lnTo>
                    <a:pt x="107" y="40"/>
                  </a:lnTo>
                  <a:lnTo>
                    <a:pt x="86" y="61"/>
                  </a:lnTo>
                  <a:lnTo>
                    <a:pt x="77" y="61"/>
                  </a:lnTo>
                  <a:lnTo>
                    <a:pt x="64" y="40"/>
                  </a:lnTo>
                  <a:lnTo>
                    <a:pt x="52" y="9"/>
                  </a:lnTo>
                  <a:lnTo>
                    <a:pt x="43" y="9"/>
                  </a:lnTo>
                  <a:lnTo>
                    <a:pt x="43" y="0"/>
                  </a:lnTo>
                  <a:lnTo>
                    <a:pt x="22" y="0"/>
                  </a:lnTo>
                  <a:lnTo>
                    <a:pt x="0" y="18"/>
                  </a:lnTo>
                  <a:lnTo>
                    <a:pt x="22" y="31"/>
                  </a:lnTo>
                  <a:lnTo>
                    <a:pt x="22" y="40"/>
                  </a:lnTo>
                  <a:lnTo>
                    <a:pt x="52" y="40"/>
                  </a:lnTo>
                  <a:lnTo>
                    <a:pt x="52" y="52"/>
                  </a:lnTo>
                  <a:lnTo>
                    <a:pt x="22" y="52"/>
                  </a:lnTo>
                  <a:lnTo>
                    <a:pt x="31" y="61"/>
                  </a:lnTo>
                  <a:lnTo>
                    <a:pt x="31" y="73"/>
                  </a:lnTo>
                  <a:lnTo>
                    <a:pt x="43" y="73"/>
                  </a:lnTo>
                  <a:lnTo>
                    <a:pt x="52" y="61"/>
                  </a:lnTo>
                  <a:lnTo>
                    <a:pt x="77" y="85"/>
                  </a:lnTo>
                  <a:lnTo>
                    <a:pt x="119" y="95"/>
                  </a:lnTo>
                  <a:lnTo>
                    <a:pt x="131" y="107"/>
                  </a:lnTo>
                  <a:lnTo>
                    <a:pt x="141" y="149"/>
                  </a:lnTo>
                  <a:lnTo>
                    <a:pt x="131" y="149"/>
                  </a:lnTo>
                  <a:lnTo>
                    <a:pt x="119" y="171"/>
                  </a:lnTo>
                  <a:lnTo>
                    <a:pt x="162" y="162"/>
                  </a:lnTo>
                  <a:lnTo>
                    <a:pt x="183" y="183"/>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74" name="Freeform 59"/>
            <p:cNvSpPr>
              <a:spLocks/>
            </p:cNvSpPr>
            <p:nvPr/>
          </p:nvSpPr>
          <p:spPr bwMode="auto">
            <a:xfrm>
              <a:off x="5169" y="2517"/>
              <a:ext cx="168" cy="164"/>
            </a:xfrm>
            <a:custGeom>
              <a:avLst/>
              <a:gdLst>
                <a:gd name="T0" fmla="*/ 0 w 168"/>
                <a:gd name="T1" fmla="*/ 0 h 164"/>
                <a:gd name="T2" fmla="*/ 0 w 168"/>
                <a:gd name="T3" fmla="*/ 131 h 164"/>
                <a:gd name="T4" fmla="*/ 25 w 168"/>
                <a:gd name="T5" fmla="*/ 131 h 164"/>
                <a:gd name="T6" fmla="*/ 34 w 168"/>
                <a:gd name="T7" fmla="*/ 119 h 164"/>
                <a:gd name="T8" fmla="*/ 55 w 168"/>
                <a:gd name="T9" fmla="*/ 97 h 164"/>
                <a:gd name="T10" fmla="*/ 67 w 168"/>
                <a:gd name="T11" fmla="*/ 97 h 164"/>
                <a:gd name="T12" fmla="*/ 92 w 168"/>
                <a:gd name="T13" fmla="*/ 110 h 164"/>
                <a:gd name="T14" fmla="*/ 110 w 168"/>
                <a:gd name="T15" fmla="*/ 149 h 164"/>
                <a:gd name="T16" fmla="*/ 143 w 168"/>
                <a:gd name="T17" fmla="*/ 149 h 164"/>
                <a:gd name="T18" fmla="*/ 155 w 168"/>
                <a:gd name="T19" fmla="*/ 164 h 164"/>
                <a:gd name="T20" fmla="*/ 168 w 168"/>
                <a:gd name="T21" fmla="*/ 164 h 164"/>
                <a:gd name="T22" fmla="*/ 168 w 168"/>
                <a:gd name="T23" fmla="*/ 149 h 164"/>
                <a:gd name="T24" fmla="*/ 155 w 168"/>
                <a:gd name="T25" fmla="*/ 140 h 164"/>
                <a:gd name="T26" fmla="*/ 143 w 168"/>
                <a:gd name="T27" fmla="*/ 140 h 164"/>
                <a:gd name="T28" fmla="*/ 143 w 168"/>
                <a:gd name="T29" fmla="*/ 131 h 164"/>
                <a:gd name="T30" fmla="*/ 131 w 168"/>
                <a:gd name="T31" fmla="*/ 131 h 164"/>
                <a:gd name="T32" fmla="*/ 122 w 168"/>
                <a:gd name="T33" fmla="*/ 110 h 164"/>
                <a:gd name="T34" fmla="*/ 110 w 168"/>
                <a:gd name="T35" fmla="*/ 97 h 164"/>
                <a:gd name="T36" fmla="*/ 110 w 168"/>
                <a:gd name="T37" fmla="*/ 88 h 164"/>
                <a:gd name="T38" fmla="*/ 122 w 168"/>
                <a:gd name="T39" fmla="*/ 73 h 164"/>
                <a:gd name="T40" fmla="*/ 122 w 168"/>
                <a:gd name="T41" fmla="*/ 64 h 164"/>
                <a:gd name="T42" fmla="*/ 110 w 168"/>
                <a:gd name="T43" fmla="*/ 64 h 164"/>
                <a:gd name="T44" fmla="*/ 92 w 168"/>
                <a:gd name="T45" fmla="*/ 55 h 164"/>
                <a:gd name="T46" fmla="*/ 76 w 168"/>
                <a:gd name="T47" fmla="*/ 33 h 164"/>
                <a:gd name="T48" fmla="*/ 46 w 168"/>
                <a:gd name="T49" fmla="*/ 9 h 164"/>
                <a:gd name="T50" fmla="*/ 0 w 168"/>
                <a:gd name="T51" fmla="*/ 0 h 16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8"/>
                <a:gd name="T79" fmla="*/ 0 h 164"/>
                <a:gd name="T80" fmla="*/ 168 w 168"/>
                <a:gd name="T81" fmla="*/ 164 h 16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8" h="164">
                  <a:moveTo>
                    <a:pt x="0" y="0"/>
                  </a:moveTo>
                  <a:lnTo>
                    <a:pt x="0" y="131"/>
                  </a:lnTo>
                  <a:lnTo>
                    <a:pt x="25" y="131"/>
                  </a:lnTo>
                  <a:lnTo>
                    <a:pt x="34" y="119"/>
                  </a:lnTo>
                  <a:lnTo>
                    <a:pt x="55" y="97"/>
                  </a:lnTo>
                  <a:lnTo>
                    <a:pt x="67" y="97"/>
                  </a:lnTo>
                  <a:lnTo>
                    <a:pt x="92" y="110"/>
                  </a:lnTo>
                  <a:lnTo>
                    <a:pt x="110" y="149"/>
                  </a:lnTo>
                  <a:lnTo>
                    <a:pt x="143" y="149"/>
                  </a:lnTo>
                  <a:lnTo>
                    <a:pt x="155" y="164"/>
                  </a:lnTo>
                  <a:lnTo>
                    <a:pt x="168" y="164"/>
                  </a:lnTo>
                  <a:lnTo>
                    <a:pt x="168" y="149"/>
                  </a:lnTo>
                  <a:lnTo>
                    <a:pt x="155" y="140"/>
                  </a:lnTo>
                  <a:lnTo>
                    <a:pt x="143" y="140"/>
                  </a:lnTo>
                  <a:lnTo>
                    <a:pt x="143" y="131"/>
                  </a:lnTo>
                  <a:lnTo>
                    <a:pt x="131" y="131"/>
                  </a:lnTo>
                  <a:lnTo>
                    <a:pt x="122" y="110"/>
                  </a:lnTo>
                  <a:lnTo>
                    <a:pt x="110" y="97"/>
                  </a:lnTo>
                  <a:lnTo>
                    <a:pt x="110" y="88"/>
                  </a:lnTo>
                  <a:lnTo>
                    <a:pt x="122" y="73"/>
                  </a:lnTo>
                  <a:lnTo>
                    <a:pt x="122" y="64"/>
                  </a:lnTo>
                  <a:lnTo>
                    <a:pt x="110" y="64"/>
                  </a:lnTo>
                  <a:lnTo>
                    <a:pt x="92" y="55"/>
                  </a:lnTo>
                  <a:lnTo>
                    <a:pt x="76" y="33"/>
                  </a:lnTo>
                  <a:lnTo>
                    <a:pt x="46" y="9"/>
                  </a:lnTo>
                  <a:lnTo>
                    <a:pt x="0"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75" name="Freeform 60"/>
            <p:cNvSpPr>
              <a:spLocks/>
            </p:cNvSpPr>
            <p:nvPr/>
          </p:nvSpPr>
          <p:spPr bwMode="auto">
            <a:xfrm>
              <a:off x="4591" y="2374"/>
              <a:ext cx="173" cy="176"/>
            </a:xfrm>
            <a:custGeom>
              <a:avLst/>
              <a:gdLst>
                <a:gd name="T0" fmla="*/ 134 w 173"/>
                <a:gd name="T1" fmla="*/ 0 h 176"/>
                <a:gd name="T2" fmla="*/ 152 w 173"/>
                <a:gd name="T3" fmla="*/ 0 h 176"/>
                <a:gd name="T4" fmla="*/ 152 w 173"/>
                <a:gd name="T5" fmla="*/ 24 h 176"/>
                <a:gd name="T6" fmla="*/ 164 w 173"/>
                <a:gd name="T7" fmla="*/ 33 h 176"/>
                <a:gd name="T8" fmla="*/ 152 w 173"/>
                <a:gd name="T9" fmla="*/ 46 h 176"/>
                <a:gd name="T10" fmla="*/ 173 w 173"/>
                <a:gd name="T11" fmla="*/ 67 h 176"/>
                <a:gd name="T12" fmla="*/ 164 w 173"/>
                <a:gd name="T13" fmla="*/ 67 h 176"/>
                <a:gd name="T14" fmla="*/ 143 w 173"/>
                <a:gd name="T15" fmla="*/ 109 h 176"/>
                <a:gd name="T16" fmla="*/ 134 w 173"/>
                <a:gd name="T17" fmla="*/ 122 h 176"/>
                <a:gd name="T18" fmla="*/ 134 w 173"/>
                <a:gd name="T19" fmla="*/ 131 h 176"/>
                <a:gd name="T20" fmla="*/ 134 w 173"/>
                <a:gd name="T21" fmla="*/ 152 h 176"/>
                <a:gd name="T22" fmla="*/ 109 w 173"/>
                <a:gd name="T23" fmla="*/ 164 h 176"/>
                <a:gd name="T24" fmla="*/ 97 w 173"/>
                <a:gd name="T25" fmla="*/ 176 h 176"/>
                <a:gd name="T26" fmla="*/ 88 w 173"/>
                <a:gd name="T27" fmla="*/ 152 h 176"/>
                <a:gd name="T28" fmla="*/ 76 w 173"/>
                <a:gd name="T29" fmla="*/ 152 h 176"/>
                <a:gd name="T30" fmla="*/ 42 w 173"/>
                <a:gd name="T31" fmla="*/ 152 h 176"/>
                <a:gd name="T32" fmla="*/ 42 w 173"/>
                <a:gd name="T33" fmla="*/ 143 h 176"/>
                <a:gd name="T34" fmla="*/ 21 w 173"/>
                <a:gd name="T35" fmla="*/ 143 h 176"/>
                <a:gd name="T36" fmla="*/ 12 w 173"/>
                <a:gd name="T37" fmla="*/ 109 h 176"/>
                <a:gd name="T38" fmla="*/ 0 w 173"/>
                <a:gd name="T39" fmla="*/ 100 h 176"/>
                <a:gd name="T40" fmla="*/ 0 w 173"/>
                <a:gd name="T41" fmla="*/ 67 h 176"/>
                <a:gd name="T42" fmla="*/ 12 w 173"/>
                <a:gd name="T43" fmla="*/ 46 h 176"/>
                <a:gd name="T44" fmla="*/ 21 w 173"/>
                <a:gd name="T45" fmla="*/ 67 h 176"/>
                <a:gd name="T46" fmla="*/ 42 w 173"/>
                <a:gd name="T47" fmla="*/ 67 h 176"/>
                <a:gd name="T48" fmla="*/ 57 w 173"/>
                <a:gd name="T49" fmla="*/ 55 h 176"/>
                <a:gd name="T50" fmla="*/ 76 w 173"/>
                <a:gd name="T51" fmla="*/ 67 h 176"/>
                <a:gd name="T52" fmla="*/ 97 w 173"/>
                <a:gd name="T53" fmla="*/ 55 h 176"/>
                <a:gd name="T54" fmla="*/ 121 w 173"/>
                <a:gd name="T55" fmla="*/ 0 h 176"/>
                <a:gd name="T56" fmla="*/ 134 w 173"/>
                <a:gd name="T57" fmla="*/ 0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3"/>
                <a:gd name="T88" fmla="*/ 0 h 176"/>
                <a:gd name="T89" fmla="*/ 173 w 173"/>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3" h="176">
                  <a:moveTo>
                    <a:pt x="134" y="0"/>
                  </a:moveTo>
                  <a:lnTo>
                    <a:pt x="152" y="0"/>
                  </a:lnTo>
                  <a:lnTo>
                    <a:pt x="152" y="24"/>
                  </a:lnTo>
                  <a:lnTo>
                    <a:pt x="164" y="33"/>
                  </a:lnTo>
                  <a:lnTo>
                    <a:pt x="152" y="46"/>
                  </a:lnTo>
                  <a:lnTo>
                    <a:pt x="173" y="67"/>
                  </a:lnTo>
                  <a:lnTo>
                    <a:pt x="164" y="67"/>
                  </a:lnTo>
                  <a:lnTo>
                    <a:pt x="143" y="109"/>
                  </a:lnTo>
                  <a:lnTo>
                    <a:pt x="134" y="122"/>
                  </a:lnTo>
                  <a:lnTo>
                    <a:pt x="134" y="131"/>
                  </a:lnTo>
                  <a:lnTo>
                    <a:pt x="134" y="152"/>
                  </a:lnTo>
                  <a:lnTo>
                    <a:pt x="109" y="164"/>
                  </a:lnTo>
                  <a:lnTo>
                    <a:pt x="97" y="176"/>
                  </a:lnTo>
                  <a:lnTo>
                    <a:pt x="88" y="152"/>
                  </a:lnTo>
                  <a:lnTo>
                    <a:pt x="76" y="152"/>
                  </a:lnTo>
                  <a:lnTo>
                    <a:pt x="42" y="152"/>
                  </a:lnTo>
                  <a:lnTo>
                    <a:pt x="42" y="143"/>
                  </a:lnTo>
                  <a:lnTo>
                    <a:pt x="21" y="143"/>
                  </a:lnTo>
                  <a:lnTo>
                    <a:pt x="12" y="109"/>
                  </a:lnTo>
                  <a:lnTo>
                    <a:pt x="0" y="100"/>
                  </a:lnTo>
                  <a:lnTo>
                    <a:pt x="0" y="67"/>
                  </a:lnTo>
                  <a:lnTo>
                    <a:pt x="12" y="46"/>
                  </a:lnTo>
                  <a:lnTo>
                    <a:pt x="21" y="67"/>
                  </a:lnTo>
                  <a:lnTo>
                    <a:pt x="42" y="67"/>
                  </a:lnTo>
                  <a:lnTo>
                    <a:pt x="57" y="55"/>
                  </a:lnTo>
                  <a:lnTo>
                    <a:pt x="76" y="67"/>
                  </a:lnTo>
                  <a:lnTo>
                    <a:pt x="97" y="55"/>
                  </a:lnTo>
                  <a:lnTo>
                    <a:pt x="121" y="0"/>
                  </a:lnTo>
                  <a:lnTo>
                    <a:pt x="134"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76" name="Freeform 61"/>
            <p:cNvSpPr>
              <a:spLocks/>
            </p:cNvSpPr>
            <p:nvPr/>
          </p:nvSpPr>
          <p:spPr bwMode="auto">
            <a:xfrm>
              <a:off x="4603" y="2322"/>
              <a:ext cx="176" cy="119"/>
            </a:xfrm>
            <a:custGeom>
              <a:avLst/>
              <a:gdLst>
                <a:gd name="T0" fmla="*/ 161 w 176"/>
                <a:gd name="T1" fmla="*/ 43 h 119"/>
                <a:gd name="T2" fmla="*/ 140 w 176"/>
                <a:gd name="T3" fmla="*/ 52 h 119"/>
                <a:gd name="T4" fmla="*/ 122 w 176"/>
                <a:gd name="T5" fmla="*/ 52 h 119"/>
                <a:gd name="T6" fmla="*/ 109 w 176"/>
                <a:gd name="T7" fmla="*/ 52 h 119"/>
                <a:gd name="T8" fmla="*/ 85 w 176"/>
                <a:gd name="T9" fmla="*/ 107 h 119"/>
                <a:gd name="T10" fmla="*/ 64 w 176"/>
                <a:gd name="T11" fmla="*/ 119 h 119"/>
                <a:gd name="T12" fmla="*/ 45 w 176"/>
                <a:gd name="T13" fmla="*/ 107 h 119"/>
                <a:gd name="T14" fmla="*/ 30 w 176"/>
                <a:gd name="T15" fmla="*/ 119 h 119"/>
                <a:gd name="T16" fmla="*/ 9 w 176"/>
                <a:gd name="T17" fmla="*/ 119 h 119"/>
                <a:gd name="T18" fmla="*/ 0 w 176"/>
                <a:gd name="T19" fmla="*/ 98 h 119"/>
                <a:gd name="T20" fmla="*/ 21 w 176"/>
                <a:gd name="T21" fmla="*/ 107 h 119"/>
                <a:gd name="T22" fmla="*/ 30 w 176"/>
                <a:gd name="T23" fmla="*/ 76 h 119"/>
                <a:gd name="T24" fmla="*/ 55 w 176"/>
                <a:gd name="T25" fmla="*/ 76 h 119"/>
                <a:gd name="T26" fmla="*/ 76 w 176"/>
                <a:gd name="T27" fmla="*/ 43 h 119"/>
                <a:gd name="T28" fmla="*/ 85 w 176"/>
                <a:gd name="T29" fmla="*/ 52 h 119"/>
                <a:gd name="T30" fmla="*/ 97 w 176"/>
                <a:gd name="T31" fmla="*/ 52 h 119"/>
                <a:gd name="T32" fmla="*/ 97 w 176"/>
                <a:gd name="T33" fmla="*/ 43 h 119"/>
                <a:gd name="T34" fmla="*/ 97 w 176"/>
                <a:gd name="T35" fmla="*/ 31 h 119"/>
                <a:gd name="T36" fmla="*/ 131 w 176"/>
                <a:gd name="T37" fmla="*/ 0 h 119"/>
                <a:gd name="T38" fmla="*/ 140 w 176"/>
                <a:gd name="T39" fmla="*/ 12 h 119"/>
                <a:gd name="T40" fmla="*/ 140 w 176"/>
                <a:gd name="T41" fmla="*/ 21 h 119"/>
                <a:gd name="T42" fmla="*/ 176 w 176"/>
                <a:gd name="T43" fmla="*/ 31 h 119"/>
                <a:gd name="T44" fmla="*/ 152 w 176"/>
                <a:gd name="T45" fmla="*/ 43 h 119"/>
                <a:gd name="T46" fmla="*/ 161 w 176"/>
                <a:gd name="T47" fmla="*/ 43 h 11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6"/>
                <a:gd name="T73" fmla="*/ 0 h 119"/>
                <a:gd name="T74" fmla="*/ 176 w 176"/>
                <a:gd name="T75" fmla="*/ 119 h 11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6" h="119">
                  <a:moveTo>
                    <a:pt x="161" y="43"/>
                  </a:moveTo>
                  <a:lnTo>
                    <a:pt x="140" y="52"/>
                  </a:lnTo>
                  <a:lnTo>
                    <a:pt x="122" y="52"/>
                  </a:lnTo>
                  <a:lnTo>
                    <a:pt x="109" y="52"/>
                  </a:lnTo>
                  <a:lnTo>
                    <a:pt x="85" y="107"/>
                  </a:lnTo>
                  <a:lnTo>
                    <a:pt x="64" y="119"/>
                  </a:lnTo>
                  <a:lnTo>
                    <a:pt x="45" y="107"/>
                  </a:lnTo>
                  <a:lnTo>
                    <a:pt x="30" y="119"/>
                  </a:lnTo>
                  <a:lnTo>
                    <a:pt x="9" y="119"/>
                  </a:lnTo>
                  <a:lnTo>
                    <a:pt x="0" y="98"/>
                  </a:lnTo>
                  <a:lnTo>
                    <a:pt x="21" y="107"/>
                  </a:lnTo>
                  <a:lnTo>
                    <a:pt x="30" y="76"/>
                  </a:lnTo>
                  <a:lnTo>
                    <a:pt x="55" y="76"/>
                  </a:lnTo>
                  <a:lnTo>
                    <a:pt x="76" y="43"/>
                  </a:lnTo>
                  <a:lnTo>
                    <a:pt x="85" y="52"/>
                  </a:lnTo>
                  <a:lnTo>
                    <a:pt x="97" y="52"/>
                  </a:lnTo>
                  <a:lnTo>
                    <a:pt x="97" y="43"/>
                  </a:lnTo>
                  <a:lnTo>
                    <a:pt x="97" y="31"/>
                  </a:lnTo>
                  <a:lnTo>
                    <a:pt x="131" y="0"/>
                  </a:lnTo>
                  <a:lnTo>
                    <a:pt x="140" y="12"/>
                  </a:lnTo>
                  <a:lnTo>
                    <a:pt x="140" y="21"/>
                  </a:lnTo>
                  <a:lnTo>
                    <a:pt x="176" y="31"/>
                  </a:lnTo>
                  <a:lnTo>
                    <a:pt x="152" y="43"/>
                  </a:lnTo>
                  <a:lnTo>
                    <a:pt x="161" y="43"/>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77" name="Freeform 62"/>
            <p:cNvSpPr>
              <a:spLocks/>
            </p:cNvSpPr>
            <p:nvPr/>
          </p:nvSpPr>
          <p:spPr bwMode="auto">
            <a:xfrm>
              <a:off x="4253" y="1887"/>
              <a:ext cx="164" cy="380"/>
            </a:xfrm>
            <a:custGeom>
              <a:avLst/>
              <a:gdLst>
                <a:gd name="T0" fmla="*/ 152 w 164"/>
                <a:gd name="T1" fmla="*/ 326 h 380"/>
                <a:gd name="T2" fmla="*/ 130 w 164"/>
                <a:gd name="T3" fmla="*/ 380 h 380"/>
                <a:gd name="T4" fmla="*/ 143 w 164"/>
                <a:gd name="T5" fmla="*/ 347 h 380"/>
                <a:gd name="T6" fmla="*/ 130 w 164"/>
                <a:gd name="T7" fmla="*/ 326 h 380"/>
                <a:gd name="T8" fmla="*/ 143 w 164"/>
                <a:gd name="T9" fmla="*/ 316 h 380"/>
                <a:gd name="T10" fmla="*/ 109 w 164"/>
                <a:gd name="T11" fmla="*/ 240 h 380"/>
                <a:gd name="T12" fmla="*/ 97 w 164"/>
                <a:gd name="T13" fmla="*/ 228 h 380"/>
                <a:gd name="T14" fmla="*/ 76 w 164"/>
                <a:gd name="T15" fmla="*/ 249 h 380"/>
                <a:gd name="T16" fmla="*/ 42 w 164"/>
                <a:gd name="T17" fmla="*/ 240 h 380"/>
                <a:gd name="T18" fmla="*/ 54 w 164"/>
                <a:gd name="T19" fmla="*/ 219 h 380"/>
                <a:gd name="T20" fmla="*/ 42 w 164"/>
                <a:gd name="T21" fmla="*/ 185 h 380"/>
                <a:gd name="T22" fmla="*/ 33 w 164"/>
                <a:gd name="T23" fmla="*/ 185 h 380"/>
                <a:gd name="T24" fmla="*/ 21 w 164"/>
                <a:gd name="T25" fmla="*/ 164 h 380"/>
                <a:gd name="T26" fmla="*/ 0 w 164"/>
                <a:gd name="T27" fmla="*/ 140 h 380"/>
                <a:gd name="T28" fmla="*/ 0 w 164"/>
                <a:gd name="T29" fmla="*/ 118 h 380"/>
                <a:gd name="T30" fmla="*/ 12 w 164"/>
                <a:gd name="T31" fmla="*/ 118 h 380"/>
                <a:gd name="T32" fmla="*/ 12 w 164"/>
                <a:gd name="T33" fmla="*/ 88 h 380"/>
                <a:gd name="T34" fmla="*/ 21 w 164"/>
                <a:gd name="T35" fmla="*/ 88 h 380"/>
                <a:gd name="T36" fmla="*/ 33 w 164"/>
                <a:gd name="T37" fmla="*/ 33 h 380"/>
                <a:gd name="T38" fmla="*/ 54 w 164"/>
                <a:gd name="T39" fmla="*/ 12 h 380"/>
                <a:gd name="T40" fmla="*/ 67 w 164"/>
                <a:gd name="T41" fmla="*/ 12 h 380"/>
                <a:gd name="T42" fmla="*/ 67 w 164"/>
                <a:gd name="T43" fmla="*/ 0 h 380"/>
                <a:gd name="T44" fmla="*/ 88 w 164"/>
                <a:gd name="T45" fmla="*/ 0 h 380"/>
                <a:gd name="T46" fmla="*/ 97 w 164"/>
                <a:gd name="T47" fmla="*/ 24 h 380"/>
                <a:gd name="T48" fmla="*/ 88 w 164"/>
                <a:gd name="T49" fmla="*/ 88 h 380"/>
                <a:gd name="T50" fmla="*/ 109 w 164"/>
                <a:gd name="T51" fmla="*/ 79 h 380"/>
                <a:gd name="T52" fmla="*/ 109 w 164"/>
                <a:gd name="T53" fmla="*/ 100 h 380"/>
                <a:gd name="T54" fmla="*/ 121 w 164"/>
                <a:gd name="T55" fmla="*/ 100 h 380"/>
                <a:gd name="T56" fmla="*/ 121 w 164"/>
                <a:gd name="T57" fmla="*/ 118 h 380"/>
                <a:gd name="T58" fmla="*/ 143 w 164"/>
                <a:gd name="T59" fmla="*/ 131 h 380"/>
                <a:gd name="T60" fmla="*/ 164 w 164"/>
                <a:gd name="T61" fmla="*/ 131 h 380"/>
                <a:gd name="T62" fmla="*/ 143 w 164"/>
                <a:gd name="T63" fmla="*/ 155 h 380"/>
                <a:gd name="T64" fmla="*/ 109 w 164"/>
                <a:gd name="T65" fmla="*/ 173 h 380"/>
                <a:gd name="T66" fmla="*/ 109 w 164"/>
                <a:gd name="T67" fmla="*/ 195 h 380"/>
                <a:gd name="T68" fmla="*/ 130 w 164"/>
                <a:gd name="T69" fmla="*/ 240 h 380"/>
                <a:gd name="T70" fmla="*/ 121 w 164"/>
                <a:gd name="T71" fmla="*/ 271 h 380"/>
                <a:gd name="T72" fmla="*/ 143 w 164"/>
                <a:gd name="T73" fmla="*/ 283 h 380"/>
                <a:gd name="T74" fmla="*/ 152 w 164"/>
                <a:gd name="T75" fmla="*/ 326 h 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4"/>
                <a:gd name="T115" fmla="*/ 0 h 380"/>
                <a:gd name="T116" fmla="*/ 164 w 164"/>
                <a:gd name="T117" fmla="*/ 380 h 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4" h="380">
                  <a:moveTo>
                    <a:pt x="152" y="326"/>
                  </a:moveTo>
                  <a:lnTo>
                    <a:pt x="130" y="380"/>
                  </a:lnTo>
                  <a:lnTo>
                    <a:pt x="143" y="347"/>
                  </a:lnTo>
                  <a:lnTo>
                    <a:pt x="130" y="326"/>
                  </a:lnTo>
                  <a:lnTo>
                    <a:pt x="143" y="316"/>
                  </a:lnTo>
                  <a:lnTo>
                    <a:pt x="109" y="240"/>
                  </a:lnTo>
                  <a:lnTo>
                    <a:pt x="97" y="228"/>
                  </a:lnTo>
                  <a:lnTo>
                    <a:pt x="76" y="249"/>
                  </a:lnTo>
                  <a:lnTo>
                    <a:pt x="42" y="240"/>
                  </a:lnTo>
                  <a:lnTo>
                    <a:pt x="54" y="219"/>
                  </a:lnTo>
                  <a:lnTo>
                    <a:pt x="42" y="185"/>
                  </a:lnTo>
                  <a:lnTo>
                    <a:pt x="33" y="185"/>
                  </a:lnTo>
                  <a:lnTo>
                    <a:pt x="21" y="164"/>
                  </a:lnTo>
                  <a:lnTo>
                    <a:pt x="0" y="140"/>
                  </a:lnTo>
                  <a:lnTo>
                    <a:pt x="0" y="118"/>
                  </a:lnTo>
                  <a:lnTo>
                    <a:pt x="12" y="118"/>
                  </a:lnTo>
                  <a:lnTo>
                    <a:pt x="12" y="88"/>
                  </a:lnTo>
                  <a:lnTo>
                    <a:pt x="21" y="88"/>
                  </a:lnTo>
                  <a:lnTo>
                    <a:pt x="33" y="33"/>
                  </a:lnTo>
                  <a:lnTo>
                    <a:pt x="54" y="12"/>
                  </a:lnTo>
                  <a:lnTo>
                    <a:pt x="67" y="12"/>
                  </a:lnTo>
                  <a:lnTo>
                    <a:pt x="67" y="0"/>
                  </a:lnTo>
                  <a:lnTo>
                    <a:pt x="88" y="0"/>
                  </a:lnTo>
                  <a:lnTo>
                    <a:pt x="97" y="24"/>
                  </a:lnTo>
                  <a:lnTo>
                    <a:pt x="88" y="88"/>
                  </a:lnTo>
                  <a:lnTo>
                    <a:pt x="109" y="79"/>
                  </a:lnTo>
                  <a:lnTo>
                    <a:pt x="109" y="100"/>
                  </a:lnTo>
                  <a:lnTo>
                    <a:pt x="121" y="100"/>
                  </a:lnTo>
                  <a:lnTo>
                    <a:pt x="121" y="118"/>
                  </a:lnTo>
                  <a:lnTo>
                    <a:pt x="143" y="131"/>
                  </a:lnTo>
                  <a:lnTo>
                    <a:pt x="164" y="131"/>
                  </a:lnTo>
                  <a:lnTo>
                    <a:pt x="143" y="155"/>
                  </a:lnTo>
                  <a:lnTo>
                    <a:pt x="109" y="173"/>
                  </a:lnTo>
                  <a:lnTo>
                    <a:pt x="109" y="195"/>
                  </a:lnTo>
                  <a:lnTo>
                    <a:pt x="130" y="240"/>
                  </a:lnTo>
                  <a:lnTo>
                    <a:pt x="121" y="271"/>
                  </a:lnTo>
                  <a:lnTo>
                    <a:pt x="143" y="283"/>
                  </a:lnTo>
                  <a:lnTo>
                    <a:pt x="152" y="326"/>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78" name="Freeform 63"/>
            <p:cNvSpPr>
              <a:spLocks/>
            </p:cNvSpPr>
            <p:nvPr/>
          </p:nvSpPr>
          <p:spPr bwMode="auto">
            <a:xfrm>
              <a:off x="4362" y="2042"/>
              <a:ext cx="143" cy="301"/>
            </a:xfrm>
            <a:custGeom>
              <a:avLst/>
              <a:gdLst>
                <a:gd name="T0" fmla="*/ 64 w 143"/>
                <a:gd name="T1" fmla="*/ 280 h 301"/>
                <a:gd name="T2" fmla="*/ 64 w 143"/>
                <a:gd name="T3" fmla="*/ 292 h 301"/>
                <a:gd name="T4" fmla="*/ 34 w 143"/>
                <a:gd name="T5" fmla="*/ 247 h 301"/>
                <a:gd name="T6" fmla="*/ 34 w 143"/>
                <a:gd name="T7" fmla="*/ 259 h 301"/>
                <a:gd name="T8" fmla="*/ 21 w 143"/>
                <a:gd name="T9" fmla="*/ 237 h 301"/>
                <a:gd name="T10" fmla="*/ 21 w 143"/>
                <a:gd name="T11" fmla="*/ 225 h 301"/>
                <a:gd name="T12" fmla="*/ 43 w 143"/>
                <a:gd name="T13" fmla="*/ 171 h 301"/>
                <a:gd name="T14" fmla="*/ 34 w 143"/>
                <a:gd name="T15" fmla="*/ 128 h 301"/>
                <a:gd name="T16" fmla="*/ 12 w 143"/>
                <a:gd name="T17" fmla="*/ 116 h 301"/>
                <a:gd name="T18" fmla="*/ 21 w 143"/>
                <a:gd name="T19" fmla="*/ 85 h 301"/>
                <a:gd name="T20" fmla="*/ 0 w 143"/>
                <a:gd name="T21" fmla="*/ 40 h 301"/>
                <a:gd name="T22" fmla="*/ 0 w 143"/>
                <a:gd name="T23" fmla="*/ 18 h 301"/>
                <a:gd name="T24" fmla="*/ 34 w 143"/>
                <a:gd name="T25" fmla="*/ 0 h 301"/>
                <a:gd name="T26" fmla="*/ 43 w 143"/>
                <a:gd name="T27" fmla="*/ 9 h 301"/>
                <a:gd name="T28" fmla="*/ 55 w 143"/>
                <a:gd name="T29" fmla="*/ 18 h 301"/>
                <a:gd name="T30" fmla="*/ 55 w 143"/>
                <a:gd name="T31" fmla="*/ 52 h 301"/>
                <a:gd name="T32" fmla="*/ 79 w 143"/>
                <a:gd name="T33" fmla="*/ 40 h 301"/>
                <a:gd name="T34" fmla="*/ 88 w 143"/>
                <a:gd name="T35" fmla="*/ 52 h 301"/>
                <a:gd name="T36" fmla="*/ 98 w 143"/>
                <a:gd name="T37" fmla="*/ 40 h 301"/>
                <a:gd name="T38" fmla="*/ 119 w 143"/>
                <a:gd name="T39" fmla="*/ 64 h 301"/>
                <a:gd name="T40" fmla="*/ 131 w 143"/>
                <a:gd name="T41" fmla="*/ 85 h 301"/>
                <a:gd name="T42" fmla="*/ 143 w 143"/>
                <a:gd name="T43" fmla="*/ 107 h 301"/>
                <a:gd name="T44" fmla="*/ 143 w 143"/>
                <a:gd name="T45" fmla="*/ 128 h 301"/>
                <a:gd name="T46" fmla="*/ 98 w 143"/>
                <a:gd name="T47" fmla="*/ 128 h 301"/>
                <a:gd name="T48" fmla="*/ 88 w 143"/>
                <a:gd name="T49" fmla="*/ 149 h 301"/>
                <a:gd name="T50" fmla="*/ 98 w 143"/>
                <a:gd name="T51" fmla="*/ 171 h 301"/>
                <a:gd name="T52" fmla="*/ 88 w 143"/>
                <a:gd name="T53" fmla="*/ 161 h 301"/>
                <a:gd name="T54" fmla="*/ 64 w 143"/>
                <a:gd name="T55" fmla="*/ 161 h 301"/>
                <a:gd name="T56" fmla="*/ 64 w 143"/>
                <a:gd name="T57" fmla="*/ 149 h 301"/>
                <a:gd name="T58" fmla="*/ 43 w 143"/>
                <a:gd name="T59" fmla="*/ 149 h 301"/>
                <a:gd name="T60" fmla="*/ 55 w 143"/>
                <a:gd name="T61" fmla="*/ 171 h 301"/>
                <a:gd name="T62" fmla="*/ 43 w 143"/>
                <a:gd name="T63" fmla="*/ 204 h 301"/>
                <a:gd name="T64" fmla="*/ 43 w 143"/>
                <a:gd name="T65" fmla="*/ 225 h 301"/>
                <a:gd name="T66" fmla="*/ 55 w 143"/>
                <a:gd name="T67" fmla="*/ 225 h 301"/>
                <a:gd name="T68" fmla="*/ 64 w 143"/>
                <a:gd name="T69" fmla="*/ 268 h 301"/>
                <a:gd name="T70" fmla="*/ 88 w 143"/>
                <a:gd name="T71" fmla="*/ 280 h 301"/>
                <a:gd name="T72" fmla="*/ 98 w 143"/>
                <a:gd name="T73" fmla="*/ 292 h 301"/>
                <a:gd name="T74" fmla="*/ 88 w 143"/>
                <a:gd name="T75" fmla="*/ 301 h 301"/>
                <a:gd name="T76" fmla="*/ 79 w 143"/>
                <a:gd name="T77" fmla="*/ 301 h 301"/>
                <a:gd name="T78" fmla="*/ 79 w 143"/>
                <a:gd name="T79" fmla="*/ 292 h 301"/>
                <a:gd name="T80" fmla="*/ 64 w 143"/>
                <a:gd name="T81" fmla="*/ 280 h 3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3"/>
                <a:gd name="T124" fmla="*/ 0 h 301"/>
                <a:gd name="T125" fmla="*/ 143 w 143"/>
                <a:gd name="T126" fmla="*/ 301 h 30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3" h="301">
                  <a:moveTo>
                    <a:pt x="64" y="280"/>
                  </a:moveTo>
                  <a:lnTo>
                    <a:pt x="64" y="292"/>
                  </a:lnTo>
                  <a:lnTo>
                    <a:pt x="34" y="247"/>
                  </a:lnTo>
                  <a:lnTo>
                    <a:pt x="34" y="259"/>
                  </a:lnTo>
                  <a:lnTo>
                    <a:pt x="21" y="237"/>
                  </a:lnTo>
                  <a:lnTo>
                    <a:pt x="21" y="225"/>
                  </a:lnTo>
                  <a:lnTo>
                    <a:pt x="43" y="171"/>
                  </a:lnTo>
                  <a:lnTo>
                    <a:pt x="34" y="128"/>
                  </a:lnTo>
                  <a:lnTo>
                    <a:pt x="12" y="116"/>
                  </a:lnTo>
                  <a:lnTo>
                    <a:pt x="21" y="85"/>
                  </a:lnTo>
                  <a:lnTo>
                    <a:pt x="0" y="40"/>
                  </a:lnTo>
                  <a:lnTo>
                    <a:pt x="0" y="18"/>
                  </a:lnTo>
                  <a:lnTo>
                    <a:pt x="34" y="0"/>
                  </a:lnTo>
                  <a:lnTo>
                    <a:pt x="43" y="9"/>
                  </a:lnTo>
                  <a:lnTo>
                    <a:pt x="55" y="18"/>
                  </a:lnTo>
                  <a:lnTo>
                    <a:pt x="55" y="52"/>
                  </a:lnTo>
                  <a:lnTo>
                    <a:pt x="79" y="40"/>
                  </a:lnTo>
                  <a:lnTo>
                    <a:pt x="88" y="52"/>
                  </a:lnTo>
                  <a:lnTo>
                    <a:pt x="98" y="40"/>
                  </a:lnTo>
                  <a:lnTo>
                    <a:pt x="119" y="64"/>
                  </a:lnTo>
                  <a:lnTo>
                    <a:pt x="131" y="85"/>
                  </a:lnTo>
                  <a:lnTo>
                    <a:pt x="143" y="107"/>
                  </a:lnTo>
                  <a:lnTo>
                    <a:pt x="143" y="128"/>
                  </a:lnTo>
                  <a:lnTo>
                    <a:pt x="98" y="128"/>
                  </a:lnTo>
                  <a:lnTo>
                    <a:pt x="88" y="149"/>
                  </a:lnTo>
                  <a:lnTo>
                    <a:pt x="98" y="171"/>
                  </a:lnTo>
                  <a:lnTo>
                    <a:pt x="88" y="161"/>
                  </a:lnTo>
                  <a:lnTo>
                    <a:pt x="64" y="161"/>
                  </a:lnTo>
                  <a:lnTo>
                    <a:pt x="64" y="149"/>
                  </a:lnTo>
                  <a:lnTo>
                    <a:pt x="43" y="149"/>
                  </a:lnTo>
                  <a:lnTo>
                    <a:pt x="55" y="171"/>
                  </a:lnTo>
                  <a:lnTo>
                    <a:pt x="43" y="204"/>
                  </a:lnTo>
                  <a:lnTo>
                    <a:pt x="43" y="225"/>
                  </a:lnTo>
                  <a:lnTo>
                    <a:pt x="55" y="225"/>
                  </a:lnTo>
                  <a:lnTo>
                    <a:pt x="64" y="268"/>
                  </a:lnTo>
                  <a:lnTo>
                    <a:pt x="88" y="280"/>
                  </a:lnTo>
                  <a:lnTo>
                    <a:pt x="98" y="292"/>
                  </a:lnTo>
                  <a:lnTo>
                    <a:pt x="88" y="301"/>
                  </a:lnTo>
                  <a:lnTo>
                    <a:pt x="79" y="301"/>
                  </a:lnTo>
                  <a:lnTo>
                    <a:pt x="79" y="292"/>
                  </a:lnTo>
                  <a:lnTo>
                    <a:pt x="64" y="28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79" name="Freeform 64"/>
            <p:cNvSpPr>
              <a:spLocks/>
            </p:cNvSpPr>
            <p:nvPr/>
          </p:nvSpPr>
          <p:spPr bwMode="auto">
            <a:xfrm>
              <a:off x="4426" y="2322"/>
              <a:ext cx="79" cy="107"/>
            </a:xfrm>
            <a:custGeom>
              <a:avLst/>
              <a:gdLst>
                <a:gd name="T0" fmla="*/ 0 w 79"/>
                <a:gd name="T1" fmla="*/ 12 h 107"/>
                <a:gd name="T2" fmla="*/ 0 w 79"/>
                <a:gd name="T3" fmla="*/ 52 h 107"/>
                <a:gd name="T4" fmla="*/ 24 w 79"/>
                <a:gd name="T5" fmla="*/ 76 h 107"/>
                <a:gd name="T6" fmla="*/ 55 w 79"/>
                <a:gd name="T7" fmla="*/ 107 h 107"/>
                <a:gd name="T8" fmla="*/ 79 w 79"/>
                <a:gd name="T9" fmla="*/ 107 h 107"/>
                <a:gd name="T10" fmla="*/ 55 w 79"/>
                <a:gd name="T11" fmla="*/ 76 h 107"/>
                <a:gd name="T12" fmla="*/ 55 w 79"/>
                <a:gd name="T13" fmla="*/ 43 h 107"/>
                <a:gd name="T14" fmla="*/ 34 w 79"/>
                <a:gd name="T15" fmla="*/ 12 h 107"/>
                <a:gd name="T16" fmla="*/ 24 w 79"/>
                <a:gd name="T17" fmla="*/ 21 h 107"/>
                <a:gd name="T18" fmla="*/ 15 w 79"/>
                <a:gd name="T19" fmla="*/ 21 h 107"/>
                <a:gd name="T20" fmla="*/ 15 w 79"/>
                <a:gd name="T21" fmla="*/ 12 h 107"/>
                <a:gd name="T22" fmla="*/ 0 w 79"/>
                <a:gd name="T23" fmla="*/ 0 h 107"/>
                <a:gd name="T24" fmla="*/ 0 w 79"/>
                <a:gd name="T25" fmla="*/ 12 h 1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9"/>
                <a:gd name="T40" fmla="*/ 0 h 107"/>
                <a:gd name="T41" fmla="*/ 79 w 79"/>
                <a:gd name="T42" fmla="*/ 107 h 1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9" h="107">
                  <a:moveTo>
                    <a:pt x="0" y="12"/>
                  </a:moveTo>
                  <a:lnTo>
                    <a:pt x="0" y="52"/>
                  </a:lnTo>
                  <a:lnTo>
                    <a:pt x="24" y="76"/>
                  </a:lnTo>
                  <a:lnTo>
                    <a:pt x="55" y="107"/>
                  </a:lnTo>
                  <a:lnTo>
                    <a:pt x="79" y="107"/>
                  </a:lnTo>
                  <a:lnTo>
                    <a:pt x="55" y="76"/>
                  </a:lnTo>
                  <a:lnTo>
                    <a:pt x="55" y="43"/>
                  </a:lnTo>
                  <a:lnTo>
                    <a:pt x="34" y="12"/>
                  </a:lnTo>
                  <a:lnTo>
                    <a:pt x="24" y="21"/>
                  </a:lnTo>
                  <a:lnTo>
                    <a:pt x="15" y="21"/>
                  </a:lnTo>
                  <a:lnTo>
                    <a:pt x="15" y="12"/>
                  </a:lnTo>
                  <a:lnTo>
                    <a:pt x="0" y="0"/>
                  </a:lnTo>
                  <a:lnTo>
                    <a:pt x="0" y="1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80" name="Freeform 65"/>
            <p:cNvSpPr>
              <a:spLocks/>
            </p:cNvSpPr>
            <p:nvPr/>
          </p:nvSpPr>
          <p:spPr bwMode="auto">
            <a:xfrm>
              <a:off x="4426" y="1987"/>
              <a:ext cx="155" cy="292"/>
            </a:xfrm>
            <a:custGeom>
              <a:avLst/>
              <a:gdLst>
                <a:gd name="T0" fmla="*/ 0 w 155"/>
                <a:gd name="T1" fmla="*/ 9 h 292"/>
                <a:gd name="T2" fmla="*/ 15 w 155"/>
                <a:gd name="T3" fmla="*/ 9 h 292"/>
                <a:gd name="T4" fmla="*/ 55 w 155"/>
                <a:gd name="T5" fmla="*/ 0 h 292"/>
                <a:gd name="T6" fmla="*/ 79 w 155"/>
                <a:gd name="T7" fmla="*/ 9 h 292"/>
                <a:gd name="T8" fmla="*/ 91 w 155"/>
                <a:gd name="T9" fmla="*/ 18 h 292"/>
                <a:gd name="T10" fmla="*/ 110 w 155"/>
                <a:gd name="T11" fmla="*/ 31 h 292"/>
                <a:gd name="T12" fmla="*/ 91 w 155"/>
                <a:gd name="T13" fmla="*/ 40 h 292"/>
                <a:gd name="T14" fmla="*/ 79 w 155"/>
                <a:gd name="T15" fmla="*/ 64 h 292"/>
                <a:gd name="T16" fmla="*/ 67 w 155"/>
                <a:gd name="T17" fmla="*/ 85 h 292"/>
                <a:gd name="T18" fmla="*/ 79 w 155"/>
                <a:gd name="T19" fmla="*/ 95 h 292"/>
                <a:gd name="T20" fmla="*/ 146 w 155"/>
                <a:gd name="T21" fmla="*/ 162 h 292"/>
                <a:gd name="T22" fmla="*/ 155 w 155"/>
                <a:gd name="T23" fmla="*/ 195 h 292"/>
                <a:gd name="T24" fmla="*/ 155 w 155"/>
                <a:gd name="T25" fmla="*/ 238 h 292"/>
                <a:gd name="T26" fmla="*/ 122 w 155"/>
                <a:gd name="T27" fmla="*/ 259 h 292"/>
                <a:gd name="T28" fmla="*/ 110 w 155"/>
                <a:gd name="T29" fmla="*/ 259 h 292"/>
                <a:gd name="T30" fmla="*/ 110 w 155"/>
                <a:gd name="T31" fmla="*/ 280 h 292"/>
                <a:gd name="T32" fmla="*/ 79 w 155"/>
                <a:gd name="T33" fmla="*/ 292 h 292"/>
                <a:gd name="T34" fmla="*/ 79 w 155"/>
                <a:gd name="T35" fmla="*/ 271 h 292"/>
                <a:gd name="T36" fmla="*/ 67 w 155"/>
                <a:gd name="T37" fmla="*/ 259 h 292"/>
                <a:gd name="T38" fmla="*/ 91 w 155"/>
                <a:gd name="T39" fmla="*/ 247 h 292"/>
                <a:gd name="T40" fmla="*/ 101 w 155"/>
                <a:gd name="T41" fmla="*/ 238 h 292"/>
                <a:gd name="T42" fmla="*/ 122 w 155"/>
                <a:gd name="T43" fmla="*/ 216 h 292"/>
                <a:gd name="T44" fmla="*/ 122 w 155"/>
                <a:gd name="T45" fmla="*/ 171 h 292"/>
                <a:gd name="T46" fmla="*/ 110 w 155"/>
                <a:gd name="T47" fmla="*/ 149 h 292"/>
                <a:gd name="T48" fmla="*/ 91 w 155"/>
                <a:gd name="T49" fmla="*/ 128 h 292"/>
                <a:gd name="T50" fmla="*/ 91 w 155"/>
                <a:gd name="T51" fmla="*/ 119 h 292"/>
                <a:gd name="T52" fmla="*/ 46 w 155"/>
                <a:gd name="T53" fmla="*/ 73 h 292"/>
                <a:gd name="T54" fmla="*/ 55 w 155"/>
                <a:gd name="T55" fmla="*/ 64 h 292"/>
                <a:gd name="T56" fmla="*/ 46 w 155"/>
                <a:gd name="T57" fmla="*/ 55 h 292"/>
                <a:gd name="T58" fmla="*/ 24 w 155"/>
                <a:gd name="T59" fmla="*/ 40 h 292"/>
                <a:gd name="T60" fmla="*/ 0 w 155"/>
                <a:gd name="T61" fmla="*/ 9 h 2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5"/>
                <a:gd name="T94" fmla="*/ 0 h 292"/>
                <a:gd name="T95" fmla="*/ 155 w 155"/>
                <a:gd name="T96" fmla="*/ 292 h 29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5" h="292">
                  <a:moveTo>
                    <a:pt x="0" y="9"/>
                  </a:moveTo>
                  <a:lnTo>
                    <a:pt x="15" y="9"/>
                  </a:lnTo>
                  <a:lnTo>
                    <a:pt x="55" y="0"/>
                  </a:lnTo>
                  <a:lnTo>
                    <a:pt x="79" y="9"/>
                  </a:lnTo>
                  <a:lnTo>
                    <a:pt x="91" y="18"/>
                  </a:lnTo>
                  <a:lnTo>
                    <a:pt x="110" y="31"/>
                  </a:lnTo>
                  <a:lnTo>
                    <a:pt x="91" y="40"/>
                  </a:lnTo>
                  <a:lnTo>
                    <a:pt x="79" y="64"/>
                  </a:lnTo>
                  <a:lnTo>
                    <a:pt x="67" y="85"/>
                  </a:lnTo>
                  <a:lnTo>
                    <a:pt x="79" y="95"/>
                  </a:lnTo>
                  <a:lnTo>
                    <a:pt x="146" y="162"/>
                  </a:lnTo>
                  <a:lnTo>
                    <a:pt x="155" y="195"/>
                  </a:lnTo>
                  <a:lnTo>
                    <a:pt x="155" y="238"/>
                  </a:lnTo>
                  <a:lnTo>
                    <a:pt x="122" y="259"/>
                  </a:lnTo>
                  <a:lnTo>
                    <a:pt x="110" y="259"/>
                  </a:lnTo>
                  <a:lnTo>
                    <a:pt x="110" y="280"/>
                  </a:lnTo>
                  <a:lnTo>
                    <a:pt x="79" y="292"/>
                  </a:lnTo>
                  <a:lnTo>
                    <a:pt x="79" y="271"/>
                  </a:lnTo>
                  <a:lnTo>
                    <a:pt x="67" y="259"/>
                  </a:lnTo>
                  <a:lnTo>
                    <a:pt x="91" y="247"/>
                  </a:lnTo>
                  <a:lnTo>
                    <a:pt x="101" y="238"/>
                  </a:lnTo>
                  <a:lnTo>
                    <a:pt x="122" y="216"/>
                  </a:lnTo>
                  <a:lnTo>
                    <a:pt x="122" y="171"/>
                  </a:lnTo>
                  <a:lnTo>
                    <a:pt x="110" y="149"/>
                  </a:lnTo>
                  <a:lnTo>
                    <a:pt x="91" y="128"/>
                  </a:lnTo>
                  <a:lnTo>
                    <a:pt x="91" y="119"/>
                  </a:lnTo>
                  <a:lnTo>
                    <a:pt x="46" y="73"/>
                  </a:lnTo>
                  <a:lnTo>
                    <a:pt x="55" y="64"/>
                  </a:lnTo>
                  <a:lnTo>
                    <a:pt x="46" y="55"/>
                  </a:lnTo>
                  <a:lnTo>
                    <a:pt x="24" y="40"/>
                  </a:lnTo>
                  <a:lnTo>
                    <a:pt x="0" y="9"/>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81" name="Freeform 66"/>
            <p:cNvSpPr>
              <a:spLocks/>
            </p:cNvSpPr>
            <p:nvPr/>
          </p:nvSpPr>
          <p:spPr bwMode="auto">
            <a:xfrm>
              <a:off x="4450" y="2158"/>
              <a:ext cx="99" cy="88"/>
            </a:xfrm>
            <a:custGeom>
              <a:avLst/>
              <a:gdLst>
                <a:gd name="T0" fmla="*/ 0 w 98"/>
                <a:gd name="T1" fmla="*/ 33 h 88"/>
                <a:gd name="T2" fmla="*/ 10 w 98"/>
                <a:gd name="T3" fmla="*/ 55 h 88"/>
                <a:gd name="T4" fmla="*/ 22 w 98"/>
                <a:gd name="T5" fmla="*/ 76 h 88"/>
                <a:gd name="T6" fmla="*/ 43 w 98"/>
                <a:gd name="T7" fmla="*/ 88 h 88"/>
                <a:gd name="T8" fmla="*/ 92 w 98"/>
                <a:gd name="T9" fmla="*/ 76 h 88"/>
                <a:gd name="T10" fmla="*/ 102 w 98"/>
                <a:gd name="T11" fmla="*/ 67 h 88"/>
                <a:gd name="T12" fmla="*/ 123 w 98"/>
                <a:gd name="T13" fmla="*/ 45 h 88"/>
                <a:gd name="T14" fmla="*/ 123 w 98"/>
                <a:gd name="T15" fmla="*/ 0 h 88"/>
                <a:gd name="T16" fmla="*/ 102 w 98"/>
                <a:gd name="T17" fmla="*/ 12 h 88"/>
                <a:gd name="T18" fmla="*/ 92 w 98"/>
                <a:gd name="T19" fmla="*/ 12 h 88"/>
                <a:gd name="T20" fmla="*/ 80 w 98"/>
                <a:gd name="T21" fmla="*/ 12 h 88"/>
                <a:gd name="T22" fmla="*/ 10 w 98"/>
                <a:gd name="T23" fmla="*/ 12 h 88"/>
                <a:gd name="T24" fmla="*/ 0 w 98"/>
                <a:gd name="T25" fmla="*/ 3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8"/>
                <a:gd name="T40" fmla="*/ 0 h 88"/>
                <a:gd name="T41" fmla="*/ 98 w 98"/>
                <a:gd name="T42" fmla="*/ 88 h 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8" h="88">
                  <a:moveTo>
                    <a:pt x="0" y="33"/>
                  </a:moveTo>
                  <a:lnTo>
                    <a:pt x="10" y="55"/>
                  </a:lnTo>
                  <a:lnTo>
                    <a:pt x="22" y="76"/>
                  </a:lnTo>
                  <a:lnTo>
                    <a:pt x="43" y="88"/>
                  </a:lnTo>
                  <a:lnTo>
                    <a:pt x="67" y="76"/>
                  </a:lnTo>
                  <a:lnTo>
                    <a:pt x="77" y="67"/>
                  </a:lnTo>
                  <a:lnTo>
                    <a:pt x="98" y="45"/>
                  </a:lnTo>
                  <a:lnTo>
                    <a:pt x="98" y="0"/>
                  </a:lnTo>
                  <a:lnTo>
                    <a:pt x="77" y="12"/>
                  </a:lnTo>
                  <a:lnTo>
                    <a:pt x="67" y="12"/>
                  </a:lnTo>
                  <a:lnTo>
                    <a:pt x="55" y="12"/>
                  </a:lnTo>
                  <a:lnTo>
                    <a:pt x="10" y="12"/>
                  </a:lnTo>
                  <a:lnTo>
                    <a:pt x="0" y="33"/>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82" name="Freeform 67"/>
            <p:cNvSpPr>
              <a:spLocks/>
            </p:cNvSpPr>
            <p:nvPr/>
          </p:nvSpPr>
          <p:spPr bwMode="auto">
            <a:xfrm>
              <a:off x="4396" y="1996"/>
              <a:ext cx="153" cy="174"/>
            </a:xfrm>
            <a:custGeom>
              <a:avLst/>
              <a:gdLst>
                <a:gd name="T0" fmla="*/ 177 w 152"/>
                <a:gd name="T1" fmla="*/ 162 h 174"/>
                <a:gd name="T2" fmla="*/ 156 w 152"/>
                <a:gd name="T3" fmla="*/ 174 h 174"/>
                <a:gd name="T4" fmla="*/ 146 w 152"/>
                <a:gd name="T5" fmla="*/ 174 h 174"/>
                <a:gd name="T6" fmla="*/ 134 w 152"/>
                <a:gd name="T7" fmla="*/ 174 h 174"/>
                <a:gd name="T8" fmla="*/ 134 w 152"/>
                <a:gd name="T9" fmla="*/ 153 h 174"/>
                <a:gd name="T10" fmla="*/ 122 w 152"/>
                <a:gd name="T11" fmla="*/ 131 h 174"/>
                <a:gd name="T12" fmla="*/ 110 w 152"/>
                <a:gd name="T13" fmla="*/ 110 h 174"/>
                <a:gd name="T14" fmla="*/ 64 w 152"/>
                <a:gd name="T15" fmla="*/ 86 h 174"/>
                <a:gd name="T16" fmla="*/ 54 w 152"/>
                <a:gd name="T17" fmla="*/ 98 h 174"/>
                <a:gd name="T18" fmla="*/ 45 w 152"/>
                <a:gd name="T19" fmla="*/ 86 h 174"/>
                <a:gd name="T20" fmla="*/ 21 w 152"/>
                <a:gd name="T21" fmla="*/ 98 h 174"/>
                <a:gd name="T22" fmla="*/ 21 w 152"/>
                <a:gd name="T23" fmla="*/ 64 h 174"/>
                <a:gd name="T24" fmla="*/ 9 w 152"/>
                <a:gd name="T25" fmla="*/ 55 h 174"/>
                <a:gd name="T26" fmla="*/ 0 w 152"/>
                <a:gd name="T27" fmla="*/ 46 h 174"/>
                <a:gd name="T28" fmla="*/ 21 w 152"/>
                <a:gd name="T29" fmla="*/ 22 h 174"/>
                <a:gd name="T30" fmla="*/ 21 w 152"/>
                <a:gd name="T31" fmla="*/ 0 h 174"/>
                <a:gd name="T32" fmla="*/ 30 w 152"/>
                <a:gd name="T33" fmla="*/ 0 h 174"/>
                <a:gd name="T34" fmla="*/ 54 w 152"/>
                <a:gd name="T35" fmla="*/ 31 h 174"/>
                <a:gd name="T36" fmla="*/ 101 w 152"/>
                <a:gd name="T37" fmla="*/ 46 h 174"/>
                <a:gd name="T38" fmla="*/ 110 w 152"/>
                <a:gd name="T39" fmla="*/ 55 h 174"/>
                <a:gd name="T40" fmla="*/ 101 w 152"/>
                <a:gd name="T41" fmla="*/ 64 h 174"/>
                <a:gd name="T42" fmla="*/ 146 w 152"/>
                <a:gd name="T43" fmla="*/ 110 h 174"/>
                <a:gd name="T44" fmla="*/ 146 w 152"/>
                <a:gd name="T45" fmla="*/ 119 h 174"/>
                <a:gd name="T46" fmla="*/ 165 w 152"/>
                <a:gd name="T47" fmla="*/ 140 h 174"/>
                <a:gd name="T48" fmla="*/ 177 w 152"/>
                <a:gd name="T49" fmla="*/ 162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
                <a:gd name="T76" fmla="*/ 0 h 174"/>
                <a:gd name="T77" fmla="*/ 152 w 152"/>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 h="174">
                  <a:moveTo>
                    <a:pt x="152" y="162"/>
                  </a:moveTo>
                  <a:lnTo>
                    <a:pt x="131" y="174"/>
                  </a:lnTo>
                  <a:lnTo>
                    <a:pt x="121" y="174"/>
                  </a:lnTo>
                  <a:lnTo>
                    <a:pt x="109" y="174"/>
                  </a:lnTo>
                  <a:lnTo>
                    <a:pt x="109" y="153"/>
                  </a:lnTo>
                  <a:lnTo>
                    <a:pt x="97" y="131"/>
                  </a:lnTo>
                  <a:lnTo>
                    <a:pt x="85" y="110"/>
                  </a:lnTo>
                  <a:lnTo>
                    <a:pt x="64" y="86"/>
                  </a:lnTo>
                  <a:lnTo>
                    <a:pt x="54" y="98"/>
                  </a:lnTo>
                  <a:lnTo>
                    <a:pt x="45" y="86"/>
                  </a:lnTo>
                  <a:lnTo>
                    <a:pt x="21" y="98"/>
                  </a:lnTo>
                  <a:lnTo>
                    <a:pt x="21" y="64"/>
                  </a:lnTo>
                  <a:lnTo>
                    <a:pt x="9" y="55"/>
                  </a:lnTo>
                  <a:lnTo>
                    <a:pt x="0" y="46"/>
                  </a:lnTo>
                  <a:lnTo>
                    <a:pt x="21" y="22"/>
                  </a:lnTo>
                  <a:lnTo>
                    <a:pt x="21" y="0"/>
                  </a:lnTo>
                  <a:lnTo>
                    <a:pt x="30" y="0"/>
                  </a:lnTo>
                  <a:lnTo>
                    <a:pt x="54" y="31"/>
                  </a:lnTo>
                  <a:lnTo>
                    <a:pt x="76" y="46"/>
                  </a:lnTo>
                  <a:lnTo>
                    <a:pt x="85" y="55"/>
                  </a:lnTo>
                  <a:lnTo>
                    <a:pt x="76" y="64"/>
                  </a:lnTo>
                  <a:lnTo>
                    <a:pt x="121" y="110"/>
                  </a:lnTo>
                  <a:lnTo>
                    <a:pt x="121" y="119"/>
                  </a:lnTo>
                  <a:lnTo>
                    <a:pt x="140" y="140"/>
                  </a:lnTo>
                  <a:lnTo>
                    <a:pt x="152" y="16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83" name="Freeform 68"/>
            <p:cNvSpPr>
              <a:spLocks/>
            </p:cNvSpPr>
            <p:nvPr/>
          </p:nvSpPr>
          <p:spPr bwMode="auto">
            <a:xfrm>
              <a:off x="3860" y="1366"/>
              <a:ext cx="941" cy="676"/>
            </a:xfrm>
            <a:custGeom>
              <a:avLst/>
              <a:gdLst>
                <a:gd name="T0" fmla="*/ 140 w 941"/>
                <a:gd name="T1" fmla="*/ 131 h 676"/>
                <a:gd name="T2" fmla="*/ 100 w 941"/>
                <a:gd name="T3" fmla="*/ 161 h 676"/>
                <a:gd name="T4" fmla="*/ 85 w 941"/>
                <a:gd name="T5" fmla="*/ 228 h 676"/>
                <a:gd name="T6" fmla="*/ 42 w 941"/>
                <a:gd name="T7" fmla="*/ 253 h 676"/>
                <a:gd name="T8" fmla="*/ 0 w 941"/>
                <a:gd name="T9" fmla="*/ 274 h 676"/>
                <a:gd name="T10" fmla="*/ 9 w 941"/>
                <a:gd name="T11" fmla="*/ 305 h 676"/>
                <a:gd name="T12" fmla="*/ 21 w 941"/>
                <a:gd name="T13" fmla="*/ 338 h 676"/>
                <a:gd name="T14" fmla="*/ 85 w 941"/>
                <a:gd name="T15" fmla="*/ 369 h 676"/>
                <a:gd name="T16" fmla="*/ 131 w 941"/>
                <a:gd name="T17" fmla="*/ 384 h 676"/>
                <a:gd name="T18" fmla="*/ 109 w 941"/>
                <a:gd name="T19" fmla="*/ 423 h 676"/>
                <a:gd name="T20" fmla="*/ 161 w 941"/>
                <a:gd name="T21" fmla="*/ 478 h 676"/>
                <a:gd name="T22" fmla="*/ 216 w 941"/>
                <a:gd name="T23" fmla="*/ 490 h 676"/>
                <a:gd name="T24" fmla="*/ 307 w 941"/>
                <a:gd name="T25" fmla="*/ 521 h 676"/>
                <a:gd name="T26" fmla="*/ 359 w 941"/>
                <a:gd name="T27" fmla="*/ 521 h 676"/>
                <a:gd name="T28" fmla="*/ 426 w 941"/>
                <a:gd name="T29" fmla="*/ 490 h 676"/>
                <a:gd name="T30" fmla="*/ 490 w 941"/>
                <a:gd name="T31" fmla="*/ 545 h 676"/>
                <a:gd name="T32" fmla="*/ 502 w 941"/>
                <a:gd name="T33" fmla="*/ 621 h 676"/>
                <a:gd name="T34" fmla="*/ 536 w 941"/>
                <a:gd name="T35" fmla="*/ 652 h 676"/>
                <a:gd name="T36" fmla="*/ 566 w 941"/>
                <a:gd name="T37" fmla="*/ 630 h 676"/>
                <a:gd name="T38" fmla="*/ 645 w 941"/>
                <a:gd name="T39" fmla="*/ 630 h 676"/>
                <a:gd name="T40" fmla="*/ 712 w 941"/>
                <a:gd name="T41" fmla="*/ 652 h 676"/>
                <a:gd name="T42" fmla="*/ 721 w 941"/>
                <a:gd name="T43" fmla="*/ 661 h 676"/>
                <a:gd name="T44" fmla="*/ 773 w 941"/>
                <a:gd name="T45" fmla="*/ 639 h 676"/>
                <a:gd name="T46" fmla="*/ 788 w 941"/>
                <a:gd name="T47" fmla="*/ 630 h 676"/>
                <a:gd name="T48" fmla="*/ 840 w 941"/>
                <a:gd name="T49" fmla="*/ 585 h 676"/>
                <a:gd name="T50" fmla="*/ 865 w 941"/>
                <a:gd name="T51" fmla="*/ 545 h 676"/>
                <a:gd name="T52" fmla="*/ 883 w 941"/>
                <a:gd name="T53" fmla="*/ 478 h 676"/>
                <a:gd name="T54" fmla="*/ 865 w 941"/>
                <a:gd name="T55" fmla="*/ 445 h 676"/>
                <a:gd name="T56" fmla="*/ 828 w 941"/>
                <a:gd name="T57" fmla="*/ 393 h 676"/>
                <a:gd name="T58" fmla="*/ 828 w 941"/>
                <a:gd name="T59" fmla="*/ 338 h 676"/>
                <a:gd name="T60" fmla="*/ 807 w 941"/>
                <a:gd name="T61" fmla="*/ 317 h 676"/>
                <a:gd name="T62" fmla="*/ 743 w 941"/>
                <a:gd name="T63" fmla="*/ 305 h 676"/>
                <a:gd name="T64" fmla="*/ 764 w 941"/>
                <a:gd name="T65" fmla="*/ 283 h 676"/>
                <a:gd name="T66" fmla="*/ 798 w 941"/>
                <a:gd name="T67" fmla="*/ 262 h 676"/>
                <a:gd name="T68" fmla="*/ 807 w 941"/>
                <a:gd name="T69" fmla="*/ 292 h 676"/>
                <a:gd name="T70" fmla="*/ 840 w 941"/>
                <a:gd name="T71" fmla="*/ 283 h 676"/>
                <a:gd name="T72" fmla="*/ 895 w 941"/>
                <a:gd name="T73" fmla="*/ 241 h 676"/>
                <a:gd name="T74" fmla="*/ 928 w 941"/>
                <a:gd name="T75" fmla="*/ 216 h 676"/>
                <a:gd name="T76" fmla="*/ 919 w 941"/>
                <a:gd name="T77" fmla="*/ 161 h 676"/>
                <a:gd name="T78" fmla="*/ 928 w 941"/>
                <a:gd name="T79" fmla="*/ 122 h 676"/>
                <a:gd name="T80" fmla="*/ 874 w 941"/>
                <a:gd name="T81" fmla="*/ 122 h 676"/>
                <a:gd name="T82" fmla="*/ 788 w 941"/>
                <a:gd name="T83" fmla="*/ 76 h 676"/>
                <a:gd name="T84" fmla="*/ 676 w 941"/>
                <a:gd name="T85" fmla="*/ 0 h 676"/>
                <a:gd name="T86" fmla="*/ 657 w 941"/>
                <a:gd name="T87" fmla="*/ 37 h 676"/>
                <a:gd name="T88" fmla="*/ 633 w 941"/>
                <a:gd name="T89" fmla="*/ 76 h 676"/>
                <a:gd name="T90" fmla="*/ 621 w 941"/>
                <a:gd name="T91" fmla="*/ 122 h 676"/>
                <a:gd name="T92" fmla="*/ 676 w 941"/>
                <a:gd name="T93" fmla="*/ 122 h 676"/>
                <a:gd name="T94" fmla="*/ 645 w 941"/>
                <a:gd name="T95" fmla="*/ 152 h 676"/>
                <a:gd name="T96" fmla="*/ 600 w 941"/>
                <a:gd name="T97" fmla="*/ 177 h 676"/>
                <a:gd name="T98" fmla="*/ 581 w 941"/>
                <a:gd name="T99" fmla="*/ 216 h 676"/>
                <a:gd name="T100" fmla="*/ 426 w 941"/>
                <a:gd name="T101" fmla="*/ 216 h 676"/>
                <a:gd name="T102" fmla="*/ 240 w 941"/>
                <a:gd name="T103" fmla="*/ 161 h 676"/>
                <a:gd name="T104" fmla="*/ 185 w 941"/>
                <a:gd name="T105" fmla="*/ 110 h 67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41"/>
                <a:gd name="T160" fmla="*/ 0 h 676"/>
                <a:gd name="T161" fmla="*/ 941 w 941"/>
                <a:gd name="T162" fmla="*/ 676 h 67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41" h="676">
                  <a:moveTo>
                    <a:pt x="152" y="101"/>
                  </a:moveTo>
                  <a:lnTo>
                    <a:pt x="140" y="110"/>
                  </a:lnTo>
                  <a:lnTo>
                    <a:pt x="140" y="131"/>
                  </a:lnTo>
                  <a:lnTo>
                    <a:pt x="131" y="131"/>
                  </a:lnTo>
                  <a:lnTo>
                    <a:pt x="100" y="131"/>
                  </a:lnTo>
                  <a:lnTo>
                    <a:pt x="100" y="161"/>
                  </a:lnTo>
                  <a:lnTo>
                    <a:pt x="76" y="177"/>
                  </a:lnTo>
                  <a:lnTo>
                    <a:pt x="85" y="207"/>
                  </a:lnTo>
                  <a:lnTo>
                    <a:pt x="85" y="228"/>
                  </a:lnTo>
                  <a:lnTo>
                    <a:pt x="85" y="241"/>
                  </a:lnTo>
                  <a:lnTo>
                    <a:pt x="64" y="253"/>
                  </a:lnTo>
                  <a:lnTo>
                    <a:pt x="42" y="253"/>
                  </a:lnTo>
                  <a:lnTo>
                    <a:pt x="42" y="262"/>
                  </a:lnTo>
                  <a:lnTo>
                    <a:pt x="9" y="262"/>
                  </a:lnTo>
                  <a:lnTo>
                    <a:pt x="0" y="274"/>
                  </a:lnTo>
                  <a:lnTo>
                    <a:pt x="0" y="283"/>
                  </a:lnTo>
                  <a:lnTo>
                    <a:pt x="0" y="292"/>
                  </a:lnTo>
                  <a:lnTo>
                    <a:pt x="9" y="305"/>
                  </a:lnTo>
                  <a:lnTo>
                    <a:pt x="21" y="305"/>
                  </a:lnTo>
                  <a:lnTo>
                    <a:pt x="21" y="329"/>
                  </a:lnTo>
                  <a:lnTo>
                    <a:pt x="21" y="338"/>
                  </a:lnTo>
                  <a:lnTo>
                    <a:pt x="42" y="338"/>
                  </a:lnTo>
                  <a:lnTo>
                    <a:pt x="54" y="359"/>
                  </a:lnTo>
                  <a:lnTo>
                    <a:pt x="85" y="369"/>
                  </a:lnTo>
                  <a:lnTo>
                    <a:pt x="109" y="359"/>
                  </a:lnTo>
                  <a:lnTo>
                    <a:pt x="131" y="369"/>
                  </a:lnTo>
                  <a:lnTo>
                    <a:pt x="131" y="384"/>
                  </a:lnTo>
                  <a:lnTo>
                    <a:pt x="118" y="402"/>
                  </a:lnTo>
                  <a:lnTo>
                    <a:pt x="131" y="423"/>
                  </a:lnTo>
                  <a:lnTo>
                    <a:pt x="109" y="423"/>
                  </a:lnTo>
                  <a:lnTo>
                    <a:pt x="109" y="435"/>
                  </a:lnTo>
                  <a:lnTo>
                    <a:pt x="131" y="460"/>
                  </a:lnTo>
                  <a:lnTo>
                    <a:pt x="161" y="478"/>
                  </a:lnTo>
                  <a:lnTo>
                    <a:pt x="185" y="478"/>
                  </a:lnTo>
                  <a:lnTo>
                    <a:pt x="207" y="499"/>
                  </a:lnTo>
                  <a:lnTo>
                    <a:pt x="216" y="490"/>
                  </a:lnTo>
                  <a:lnTo>
                    <a:pt x="262" y="521"/>
                  </a:lnTo>
                  <a:lnTo>
                    <a:pt x="292" y="521"/>
                  </a:lnTo>
                  <a:lnTo>
                    <a:pt x="307" y="521"/>
                  </a:lnTo>
                  <a:lnTo>
                    <a:pt x="316" y="533"/>
                  </a:lnTo>
                  <a:lnTo>
                    <a:pt x="329" y="509"/>
                  </a:lnTo>
                  <a:lnTo>
                    <a:pt x="359" y="521"/>
                  </a:lnTo>
                  <a:lnTo>
                    <a:pt x="383" y="509"/>
                  </a:lnTo>
                  <a:lnTo>
                    <a:pt x="405" y="490"/>
                  </a:lnTo>
                  <a:lnTo>
                    <a:pt x="426" y="490"/>
                  </a:lnTo>
                  <a:lnTo>
                    <a:pt x="460" y="521"/>
                  </a:lnTo>
                  <a:lnTo>
                    <a:pt x="481" y="521"/>
                  </a:lnTo>
                  <a:lnTo>
                    <a:pt x="490" y="545"/>
                  </a:lnTo>
                  <a:lnTo>
                    <a:pt x="481" y="609"/>
                  </a:lnTo>
                  <a:lnTo>
                    <a:pt x="502" y="600"/>
                  </a:lnTo>
                  <a:lnTo>
                    <a:pt x="502" y="621"/>
                  </a:lnTo>
                  <a:lnTo>
                    <a:pt x="514" y="621"/>
                  </a:lnTo>
                  <a:lnTo>
                    <a:pt x="514" y="639"/>
                  </a:lnTo>
                  <a:lnTo>
                    <a:pt x="536" y="652"/>
                  </a:lnTo>
                  <a:lnTo>
                    <a:pt x="557" y="652"/>
                  </a:lnTo>
                  <a:lnTo>
                    <a:pt x="557" y="630"/>
                  </a:lnTo>
                  <a:lnTo>
                    <a:pt x="566" y="630"/>
                  </a:lnTo>
                  <a:lnTo>
                    <a:pt x="581" y="630"/>
                  </a:lnTo>
                  <a:lnTo>
                    <a:pt x="621" y="621"/>
                  </a:lnTo>
                  <a:lnTo>
                    <a:pt x="645" y="630"/>
                  </a:lnTo>
                  <a:lnTo>
                    <a:pt x="657" y="639"/>
                  </a:lnTo>
                  <a:lnTo>
                    <a:pt x="676" y="652"/>
                  </a:lnTo>
                  <a:lnTo>
                    <a:pt x="712" y="652"/>
                  </a:lnTo>
                  <a:lnTo>
                    <a:pt x="712" y="676"/>
                  </a:lnTo>
                  <a:lnTo>
                    <a:pt x="721" y="676"/>
                  </a:lnTo>
                  <a:lnTo>
                    <a:pt x="721" y="661"/>
                  </a:lnTo>
                  <a:lnTo>
                    <a:pt x="764" y="639"/>
                  </a:lnTo>
                  <a:lnTo>
                    <a:pt x="764" y="630"/>
                  </a:lnTo>
                  <a:lnTo>
                    <a:pt x="773" y="639"/>
                  </a:lnTo>
                  <a:lnTo>
                    <a:pt x="773" y="630"/>
                  </a:lnTo>
                  <a:lnTo>
                    <a:pt x="788" y="639"/>
                  </a:lnTo>
                  <a:lnTo>
                    <a:pt x="788" y="630"/>
                  </a:lnTo>
                  <a:lnTo>
                    <a:pt x="819" y="621"/>
                  </a:lnTo>
                  <a:lnTo>
                    <a:pt x="840" y="600"/>
                  </a:lnTo>
                  <a:lnTo>
                    <a:pt x="840" y="585"/>
                  </a:lnTo>
                  <a:lnTo>
                    <a:pt x="852" y="585"/>
                  </a:lnTo>
                  <a:lnTo>
                    <a:pt x="865" y="563"/>
                  </a:lnTo>
                  <a:lnTo>
                    <a:pt x="865" y="545"/>
                  </a:lnTo>
                  <a:lnTo>
                    <a:pt x="874" y="521"/>
                  </a:lnTo>
                  <a:lnTo>
                    <a:pt x="883" y="509"/>
                  </a:lnTo>
                  <a:lnTo>
                    <a:pt x="883" y="478"/>
                  </a:lnTo>
                  <a:lnTo>
                    <a:pt x="852" y="469"/>
                  </a:lnTo>
                  <a:lnTo>
                    <a:pt x="874" y="460"/>
                  </a:lnTo>
                  <a:lnTo>
                    <a:pt x="865" y="445"/>
                  </a:lnTo>
                  <a:lnTo>
                    <a:pt x="874" y="445"/>
                  </a:lnTo>
                  <a:lnTo>
                    <a:pt x="852" y="423"/>
                  </a:lnTo>
                  <a:lnTo>
                    <a:pt x="828" y="393"/>
                  </a:lnTo>
                  <a:lnTo>
                    <a:pt x="798" y="384"/>
                  </a:lnTo>
                  <a:lnTo>
                    <a:pt x="819" y="347"/>
                  </a:lnTo>
                  <a:lnTo>
                    <a:pt x="828" y="338"/>
                  </a:lnTo>
                  <a:lnTo>
                    <a:pt x="840" y="338"/>
                  </a:lnTo>
                  <a:lnTo>
                    <a:pt x="840" y="329"/>
                  </a:lnTo>
                  <a:lnTo>
                    <a:pt x="807" y="317"/>
                  </a:lnTo>
                  <a:lnTo>
                    <a:pt x="798" y="338"/>
                  </a:lnTo>
                  <a:lnTo>
                    <a:pt x="788" y="338"/>
                  </a:lnTo>
                  <a:lnTo>
                    <a:pt x="743" y="305"/>
                  </a:lnTo>
                  <a:lnTo>
                    <a:pt x="743" y="292"/>
                  </a:lnTo>
                  <a:lnTo>
                    <a:pt x="764" y="292"/>
                  </a:lnTo>
                  <a:lnTo>
                    <a:pt x="764" y="283"/>
                  </a:lnTo>
                  <a:lnTo>
                    <a:pt x="773" y="274"/>
                  </a:lnTo>
                  <a:lnTo>
                    <a:pt x="788" y="253"/>
                  </a:lnTo>
                  <a:lnTo>
                    <a:pt x="798" y="262"/>
                  </a:lnTo>
                  <a:lnTo>
                    <a:pt x="807" y="262"/>
                  </a:lnTo>
                  <a:lnTo>
                    <a:pt x="798" y="283"/>
                  </a:lnTo>
                  <a:lnTo>
                    <a:pt x="807" y="292"/>
                  </a:lnTo>
                  <a:lnTo>
                    <a:pt x="807" y="305"/>
                  </a:lnTo>
                  <a:lnTo>
                    <a:pt x="828" y="283"/>
                  </a:lnTo>
                  <a:lnTo>
                    <a:pt x="840" y="283"/>
                  </a:lnTo>
                  <a:lnTo>
                    <a:pt x="874" y="241"/>
                  </a:lnTo>
                  <a:lnTo>
                    <a:pt x="895" y="253"/>
                  </a:lnTo>
                  <a:lnTo>
                    <a:pt x="895" y="241"/>
                  </a:lnTo>
                  <a:lnTo>
                    <a:pt x="904" y="228"/>
                  </a:lnTo>
                  <a:lnTo>
                    <a:pt x="904" y="216"/>
                  </a:lnTo>
                  <a:lnTo>
                    <a:pt x="928" y="216"/>
                  </a:lnTo>
                  <a:lnTo>
                    <a:pt x="928" y="207"/>
                  </a:lnTo>
                  <a:lnTo>
                    <a:pt x="904" y="177"/>
                  </a:lnTo>
                  <a:lnTo>
                    <a:pt x="919" y="161"/>
                  </a:lnTo>
                  <a:lnTo>
                    <a:pt x="941" y="177"/>
                  </a:lnTo>
                  <a:lnTo>
                    <a:pt x="928" y="131"/>
                  </a:lnTo>
                  <a:lnTo>
                    <a:pt x="928" y="122"/>
                  </a:lnTo>
                  <a:lnTo>
                    <a:pt x="919" y="101"/>
                  </a:lnTo>
                  <a:lnTo>
                    <a:pt x="883" y="122"/>
                  </a:lnTo>
                  <a:lnTo>
                    <a:pt x="874" y="122"/>
                  </a:lnTo>
                  <a:lnTo>
                    <a:pt x="852" y="101"/>
                  </a:lnTo>
                  <a:lnTo>
                    <a:pt x="819" y="85"/>
                  </a:lnTo>
                  <a:lnTo>
                    <a:pt x="788" y="76"/>
                  </a:lnTo>
                  <a:lnTo>
                    <a:pt x="764" y="55"/>
                  </a:lnTo>
                  <a:lnTo>
                    <a:pt x="721" y="12"/>
                  </a:lnTo>
                  <a:lnTo>
                    <a:pt x="676" y="0"/>
                  </a:lnTo>
                  <a:lnTo>
                    <a:pt x="645" y="12"/>
                  </a:lnTo>
                  <a:lnTo>
                    <a:pt x="633" y="21"/>
                  </a:lnTo>
                  <a:lnTo>
                    <a:pt x="657" y="37"/>
                  </a:lnTo>
                  <a:lnTo>
                    <a:pt x="645" y="46"/>
                  </a:lnTo>
                  <a:lnTo>
                    <a:pt x="657" y="67"/>
                  </a:lnTo>
                  <a:lnTo>
                    <a:pt x="633" y="76"/>
                  </a:lnTo>
                  <a:lnTo>
                    <a:pt x="612" y="76"/>
                  </a:lnTo>
                  <a:lnTo>
                    <a:pt x="600" y="85"/>
                  </a:lnTo>
                  <a:lnTo>
                    <a:pt x="621" y="122"/>
                  </a:lnTo>
                  <a:lnTo>
                    <a:pt x="645" y="122"/>
                  </a:lnTo>
                  <a:lnTo>
                    <a:pt x="667" y="110"/>
                  </a:lnTo>
                  <a:lnTo>
                    <a:pt x="676" y="122"/>
                  </a:lnTo>
                  <a:lnTo>
                    <a:pt x="688" y="143"/>
                  </a:lnTo>
                  <a:lnTo>
                    <a:pt x="657" y="143"/>
                  </a:lnTo>
                  <a:lnTo>
                    <a:pt x="645" y="152"/>
                  </a:lnTo>
                  <a:lnTo>
                    <a:pt x="633" y="161"/>
                  </a:lnTo>
                  <a:lnTo>
                    <a:pt x="621" y="177"/>
                  </a:lnTo>
                  <a:lnTo>
                    <a:pt x="600" y="177"/>
                  </a:lnTo>
                  <a:lnTo>
                    <a:pt x="590" y="186"/>
                  </a:lnTo>
                  <a:lnTo>
                    <a:pt x="600" y="198"/>
                  </a:lnTo>
                  <a:lnTo>
                    <a:pt x="581" y="216"/>
                  </a:lnTo>
                  <a:lnTo>
                    <a:pt x="545" y="228"/>
                  </a:lnTo>
                  <a:lnTo>
                    <a:pt x="502" y="241"/>
                  </a:lnTo>
                  <a:lnTo>
                    <a:pt x="426" y="216"/>
                  </a:lnTo>
                  <a:lnTo>
                    <a:pt x="359" y="216"/>
                  </a:lnTo>
                  <a:lnTo>
                    <a:pt x="316" y="186"/>
                  </a:lnTo>
                  <a:lnTo>
                    <a:pt x="240" y="161"/>
                  </a:lnTo>
                  <a:lnTo>
                    <a:pt x="228" y="131"/>
                  </a:lnTo>
                  <a:lnTo>
                    <a:pt x="207" y="122"/>
                  </a:lnTo>
                  <a:lnTo>
                    <a:pt x="185" y="110"/>
                  </a:lnTo>
                  <a:lnTo>
                    <a:pt x="161" y="85"/>
                  </a:lnTo>
                  <a:lnTo>
                    <a:pt x="152" y="10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84" name="Freeform 69"/>
            <p:cNvSpPr>
              <a:spLocks/>
            </p:cNvSpPr>
            <p:nvPr/>
          </p:nvSpPr>
          <p:spPr bwMode="auto">
            <a:xfrm>
              <a:off x="4167" y="1920"/>
              <a:ext cx="86" cy="107"/>
            </a:xfrm>
            <a:custGeom>
              <a:avLst/>
              <a:gdLst>
                <a:gd name="T0" fmla="*/ 9 w 86"/>
                <a:gd name="T1" fmla="*/ 46 h 107"/>
                <a:gd name="T2" fmla="*/ 22 w 86"/>
                <a:gd name="T3" fmla="*/ 98 h 107"/>
                <a:gd name="T4" fmla="*/ 52 w 86"/>
                <a:gd name="T5" fmla="*/ 98 h 107"/>
                <a:gd name="T6" fmla="*/ 61 w 86"/>
                <a:gd name="T7" fmla="*/ 76 h 107"/>
                <a:gd name="T8" fmla="*/ 86 w 86"/>
                <a:gd name="T9" fmla="*/ 107 h 107"/>
                <a:gd name="T10" fmla="*/ 86 w 86"/>
                <a:gd name="T11" fmla="*/ 85 h 107"/>
                <a:gd name="T12" fmla="*/ 76 w 86"/>
                <a:gd name="T13" fmla="*/ 55 h 107"/>
                <a:gd name="T14" fmla="*/ 76 w 86"/>
                <a:gd name="T15" fmla="*/ 67 h 107"/>
                <a:gd name="T16" fmla="*/ 52 w 86"/>
                <a:gd name="T17" fmla="*/ 55 h 107"/>
                <a:gd name="T18" fmla="*/ 52 w 86"/>
                <a:gd name="T19" fmla="*/ 46 h 107"/>
                <a:gd name="T20" fmla="*/ 76 w 86"/>
                <a:gd name="T21" fmla="*/ 22 h 107"/>
                <a:gd name="T22" fmla="*/ 31 w 86"/>
                <a:gd name="T23" fmla="*/ 22 h 107"/>
                <a:gd name="T24" fmla="*/ 22 w 86"/>
                <a:gd name="T25" fmla="*/ 0 h 107"/>
                <a:gd name="T26" fmla="*/ 9 w 86"/>
                <a:gd name="T27" fmla="*/ 0 h 107"/>
                <a:gd name="T28" fmla="*/ 0 w 86"/>
                <a:gd name="T29" fmla="*/ 0 h 107"/>
                <a:gd name="T30" fmla="*/ 0 w 86"/>
                <a:gd name="T31" fmla="*/ 9 h 107"/>
                <a:gd name="T32" fmla="*/ 9 w 86"/>
                <a:gd name="T33" fmla="*/ 22 h 107"/>
                <a:gd name="T34" fmla="*/ 0 w 86"/>
                <a:gd name="T35" fmla="*/ 31 h 107"/>
                <a:gd name="T36" fmla="*/ 9 w 86"/>
                <a:gd name="T37" fmla="*/ 46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6"/>
                <a:gd name="T58" fmla="*/ 0 h 107"/>
                <a:gd name="T59" fmla="*/ 86 w 8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6" h="107">
                  <a:moveTo>
                    <a:pt x="9" y="46"/>
                  </a:moveTo>
                  <a:lnTo>
                    <a:pt x="22" y="98"/>
                  </a:lnTo>
                  <a:lnTo>
                    <a:pt x="52" y="98"/>
                  </a:lnTo>
                  <a:lnTo>
                    <a:pt x="61" y="76"/>
                  </a:lnTo>
                  <a:lnTo>
                    <a:pt x="86" y="107"/>
                  </a:lnTo>
                  <a:lnTo>
                    <a:pt x="86" y="85"/>
                  </a:lnTo>
                  <a:lnTo>
                    <a:pt x="76" y="55"/>
                  </a:lnTo>
                  <a:lnTo>
                    <a:pt x="76" y="67"/>
                  </a:lnTo>
                  <a:lnTo>
                    <a:pt x="52" y="55"/>
                  </a:lnTo>
                  <a:lnTo>
                    <a:pt x="52" y="46"/>
                  </a:lnTo>
                  <a:lnTo>
                    <a:pt x="76" y="22"/>
                  </a:lnTo>
                  <a:lnTo>
                    <a:pt x="31" y="22"/>
                  </a:lnTo>
                  <a:lnTo>
                    <a:pt x="22" y="0"/>
                  </a:lnTo>
                  <a:lnTo>
                    <a:pt x="9" y="0"/>
                  </a:lnTo>
                  <a:lnTo>
                    <a:pt x="0" y="0"/>
                  </a:lnTo>
                  <a:lnTo>
                    <a:pt x="0" y="9"/>
                  </a:lnTo>
                  <a:lnTo>
                    <a:pt x="9" y="22"/>
                  </a:lnTo>
                  <a:lnTo>
                    <a:pt x="0" y="31"/>
                  </a:lnTo>
                  <a:lnTo>
                    <a:pt x="9" y="46"/>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85" name="Freeform 70"/>
            <p:cNvSpPr>
              <a:spLocks/>
            </p:cNvSpPr>
            <p:nvPr/>
          </p:nvSpPr>
          <p:spPr bwMode="auto">
            <a:xfrm>
              <a:off x="4176" y="1875"/>
              <a:ext cx="52" cy="36"/>
            </a:xfrm>
            <a:custGeom>
              <a:avLst/>
              <a:gdLst>
                <a:gd name="T0" fmla="*/ 43 w 52"/>
                <a:gd name="T1" fmla="*/ 12 h 36"/>
                <a:gd name="T2" fmla="*/ 52 w 52"/>
                <a:gd name="T3" fmla="*/ 24 h 36"/>
                <a:gd name="T4" fmla="*/ 52 w 52"/>
                <a:gd name="T5" fmla="*/ 36 h 36"/>
                <a:gd name="T6" fmla="*/ 13 w 52"/>
                <a:gd name="T7" fmla="*/ 36 h 36"/>
                <a:gd name="T8" fmla="*/ 0 w 52"/>
                <a:gd name="T9" fmla="*/ 36 h 36"/>
                <a:gd name="T10" fmla="*/ 0 w 52"/>
                <a:gd name="T11" fmla="*/ 24 h 36"/>
                <a:gd name="T12" fmla="*/ 13 w 52"/>
                <a:gd name="T13" fmla="*/ 0 h 36"/>
                <a:gd name="T14" fmla="*/ 43 w 52"/>
                <a:gd name="T15" fmla="*/ 12 h 36"/>
                <a:gd name="T16" fmla="*/ 0 60000 65536"/>
                <a:gd name="T17" fmla="*/ 0 60000 65536"/>
                <a:gd name="T18" fmla="*/ 0 60000 65536"/>
                <a:gd name="T19" fmla="*/ 0 60000 65536"/>
                <a:gd name="T20" fmla="*/ 0 60000 65536"/>
                <a:gd name="T21" fmla="*/ 0 60000 65536"/>
                <a:gd name="T22" fmla="*/ 0 60000 65536"/>
                <a:gd name="T23" fmla="*/ 0 60000 65536"/>
                <a:gd name="T24" fmla="*/ 0 w 52"/>
                <a:gd name="T25" fmla="*/ 0 h 36"/>
                <a:gd name="T26" fmla="*/ 52 w 5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 h="36">
                  <a:moveTo>
                    <a:pt x="43" y="12"/>
                  </a:moveTo>
                  <a:lnTo>
                    <a:pt x="52" y="24"/>
                  </a:lnTo>
                  <a:lnTo>
                    <a:pt x="52" y="36"/>
                  </a:lnTo>
                  <a:lnTo>
                    <a:pt x="13" y="36"/>
                  </a:lnTo>
                  <a:lnTo>
                    <a:pt x="0" y="36"/>
                  </a:lnTo>
                  <a:lnTo>
                    <a:pt x="0" y="24"/>
                  </a:lnTo>
                  <a:lnTo>
                    <a:pt x="13" y="0"/>
                  </a:lnTo>
                  <a:lnTo>
                    <a:pt x="43" y="1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86" name="Freeform 71"/>
            <p:cNvSpPr>
              <a:spLocks/>
            </p:cNvSpPr>
            <p:nvPr/>
          </p:nvSpPr>
          <p:spPr bwMode="auto">
            <a:xfrm>
              <a:off x="3814" y="1725"/>
              <a:ext cx="506" cy="576"/>
            </a:xfrm>
            <a:custGeom>
              <a:avLst/>
              <a:gdLst>
                <a:gd name="T0" fmla="*/ 338 w 506"/>
                <a:gd name="T1" fmla="*/ 162 h 576"/>
                <a:gd name="T2" fmla="*/ 353 w 506"/>
                <a:gd name="T3" fmla="*/ 195 h 576"/>
                <a:gd name="T4" fmla="*/ 298 w 506"/>
                <a:gd name="T5" fmla="*/ 186 h 576"/>
                <a:gd name="T6" fmla="*/ 253 w 506"/>
                <a:gd name="T7" fmla="*/ 174 h 576"/>
                <a:gd name="T8" fmla="*/ 207 w 506"/>
                <a:gd name="T9" fmla="*/ 119 h 576"/>
                <a:gd name="T10" fmla="*/ 155 w 506"/>
                <a:gd name="T11" fmla="*/ 76 h 576"/>
                <a:gd name="T12" fmla="*/ 177 w 506"/>
                <a:gd name="T13" fmla="*/ 64 h 576"/>
                <a:gd name="T14" fmla="*/ 177 w 506"/>
                <a:gd name="T15" fmla="*/ 25 h 576"/>
                <a:gd name="T16" fmla="*/ 155 w 506"/>
                <a:gd name="T17" fmla="*/ 0 h 576"/>
                <a:gd name="T18" fmla="*/ 122 w 506"/>
                <a:gd name="T19" fmla="*/ 25 h 576"/>
                <a:gd name="T20" fmla="*/ 67 w 506"/>
                <a:gd name="T21" fmla="*/ 25 h 576"/>
                <a:gd name="T22" fmla="*/ 79 w 506"/>
                <a:gd name="T23" fmla="*/ 55 h 576"/>
                <a:gd name="T24" fmla="*/ 88 w 506"/>
                <a:gd name="T25" fmla="*/ 76 h 576"/>
                <a:gd name="T26" fmla="*/ 55 w 506"/>
                <a:gd name="T27" fmla="*/ 162 h 576"/>
                <a:gd name="T28" fmla="*/ 33 w 506"/>
                <a:gd name="T29" fmla="*/ 162 h 576"/>
                <a:gd name="T30" fmla="*/ 24 w 506"/>
                <a:gd name="T31" fmla="*/ 186 h 576"/>
                <a:gd name="T32" fmla="*/ 33 w 506"/>
                <a:gd name="T33" fmla="*/ 204 h 576"/>
                <a:gd name="T34" fmla="*/ 46 w 506"/>
                <a:gd name="T35" fmla="*/ 226 h 576"/>
                <a:gd name="T36" fmla="*/ 12 w 506"/>
                <a:gd name="T37" fmla="*/ 241 h 576"/>
                <a:gd name="T38" fmla="*/ 24 w 506"/>
                <a:gd name="T39" fmla="*/ 271 h 576"/>
                <a:gd name="T40" fmla="*/ 46 w 506"/>
                <a:gd name="T41" fmla="*/ 271 h 576"/>
                <a:gd name="T42" fmla="*/ 55 w 506"/>
                <a:gd name="T43" fmla="*/ 317 h 576"/>
                <a:gd name="T44" fmla="*/ 79 w 506"/>
                <a:gd name="T45" fmla="*/ 302 h 576"/>
                <a:gd name="T46" fmla="*/ 88 w 506"/>
                <a:gd name="T47" fmla="*/ 280 h 576"/>
                <a:gd name="T48" fmla="*/ 131 w 506"/>
                <a:gd name="T49" fmla="*/ 433 h 576"/>
                <a:gd name="T50" fmla="*/ 198 w 506"/>
                <a:gd name="T51" fmla="*/ 576 h 576"/>
                <a:gd name="T52" fmla="*/ 222 w 506"/>
                <a:gd name="T53" fmla="*/ 542 h 576"/>
                <a:gd name="T54" fmla="*/ 231 w 506"/>
                <a:gd name="T55" fmla="*/ 500 h 576"/>
                <a:gd name="T56" fmla="*/ 231 w 506"/>
                <a:gd name="T57" fmla="*/ 424 h 576"/>
                <a:gd name="T58" fmla="*/ 253 w 506"/>
                <a:gd name="T59" fmla="*/ 411 h 576"/>
                <a:gd name="T60" fmla="*/ 262 w 506"/>
                <a:gd name="T61" fmla="*/ 402 h 576"/>
                <a:gd name="T62" fmla="*/ 308 w 506"/>
                <a:gd name="T63" fmla="*/ 357 h 576"/>
                <a:gd name="T64" fmla="*/ 338 w 506"/>
                <a:gd name="T65" fmla="*/ 326 h 576"/>
                <a:gd name="T66" fmla="*/ 362 w 506"/>
                <a:gd name="T67" fmla="*/ 293 h 576"/>
                <a:gd name="T68" fmla="*/ 375 w 506"/>
                <a:gd name="T69" fmla="*/ 293 h 576"/>
                <a:gd name="T70" fmla="*/ 353 w 506"/>
                <a:gd name="T71" fmla="*/ 226 h 576"/>
                <a:gd name="T72" fmla="*/ 353 w 506"/>
                <a:gd name="T73" fmla="*/ 204 h 576"/>
                <a:gd name="T74" fmla="*/ 362 w 506"/>
                <a:gd name="T75" fmla="*/ 195 h 576"/>
                <a:gd name="T76" fmla="*/ 384 w 506"/>
                <a:gd name="T77" fmla="*/ 217 h 576"/>
                <a:gd name="T78" fmla="*/ 405 w 506"/>
                <a:gd name="T79" fmla="*/ 241 h 576"/>
                <a:gd name="T80" fmla="*/ 429 w 506"/>
                <a:gd name="T81" fmla="*/ 262 h 576"/>
                <a:gd name="T82" fmla="*/ 439 w 506"/>
                <a:gd name="T83" fmla="*/ 280 h 576"/>
                <a:gd name="T84" fmla="*/ 451 w 506"/>
                <a:gd name="T85" fmla="*/ 250 h 576"/>
                <a:gd name="T86" fmla="*/ 472 w 506"/>
                <a:gd name="T87" fmla="*/ 195 h 576"/>
                <a:gd name="T88" fmla="*/ 506 w 506"/>
                <a:gd name="T89" fmla="*/ 174 h 576"/>
                <a:gd name="T90" fmla="*/ 472 w 506"/>
                <a:gd name="T91" fmla="*/ 131 h 576"/>
                <a:gd name="T92" fmla="*/ 429 w 506"/>
                <a:gd name="T93" fmla="*/ 150 h 576"/>
                <a:gd name="T94" fmla="*/ 414 w 506"/>
                <a:gd name="T95" fmla="*/ 174 h 576"/>
                <a:gd name="T96" fmla="*/ 375 w 506"/>
                <a:gd name="T97" fmla="*/ 186 h 576"/>
                <a:gd name="T98" fmla="*/ 362 w 506"/>
                <a:gd name="T99" fmla="*/ 174 h 57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06"/>
                <a:gd name="T151" fmla="*/ 0 h 576"/>
                <a:gd name="T152" fmla="*/ 506 w 506"/>
                <a:gd name="T153" fmla="*/ 576 h 57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06" h="576">
                  <a:moveTo>
                    <a:pt x="353" y="162"/>
                  </a:moveTo>
                  <a:lnTo>
                    <a:pt x="338" y="162"/>
                  </a:lnTo>
                  <a:lnTo>
                    <a:pt x="338" y="186"/>
                  </a:lnTo>
                  <a:lnTo>
                    <a:pt x="353" y="195"/>
                  </a:lnTo>
                  <a:lnTo>
                    <a:pt x="329" y="195"/>
                  </a:lnTo>
                  <a:lnTo>
                    <a:pt x="298" y="186"/>
                  </a:lnTo>
                  <a:lnTo>
                    <a:pt x="274" y="174"/>
                  </a:lnTo>
                  <a:lnTo>
                    <a:pt x="253" y="174"/>
                  </a:lnTo>
                  <a:lnTo>
                    <a:pt x="198" y="140"/>
                  </a:lnTo>
                  <a:lnTo>
                    <a:pt x="207" y="119"/>
                  </a:lnTo>
                  <a:lnTo>
                    <a:pt x="177" y="101"/>
                  </a:lnTo>
                  <a:lnTo>
                    <a:pt x="155" y="76"/>
                  </a:lnTo>
                  <a:lnTo>
                    <a:pt x="155" y="64"/>
                  </a:lnTo>
                  <a:lnTo>
                    <a:pt x="177" y="64"/>
                  </a:lnTo>
                  <a:lnTo>
                    <a:pt x="164" y="43"/>
                  </a:lnTo>
                  <a:lnTo>
                    <a:pt x="177" y="25"/>
                  </a:lnTo>
                  <a:lnTo>
                    <a:pt x="177" y="10"/>
                  </a:lnTo>
                  <a:lnTo>
                    <a:pt x="155" y="0"/>
                  </a:lnTo>
                  <a:lnTo>
                    <a:pt x="131" y="10"/>
                  </a:lnTo>
                  <a:lnTo>
                    <a:pt x="122" y="25"/>
                  </a:lnTo>
                  <a:lnTo>
                    <a:pt x="100" y="25"/>
                  </a:lnTo>
                  <a:lnTo>
                    <a:pt x="67" y="25"/>
                  </a:lnTo>
                  <a:lnTo>
                    <a:pt x="79" y="34"/>
                  </a:lnTo>
                  <a:lnTo>
                    <a:pt x="79" y="55"/>
                  </a:lnTo>
                  <a:lnTo>
                    <a:pt x="100" y="76"/>
                  </a:lnTo>
                  <a:lnTo>
                    <a:pt x="88" y="76"/>
                  </a:lnTo>
                  <a:lnTo>
                    <a:pt x="100" y="101"/>
                  </a:lnTo>
                  <a:lnTo>
                    <a:pt x="55" y="162"/>
                  </a:lnTo>
                  <a:lnTo>
                    <a:pt x="46" y="162"/>
                  </a:lnTo>
                  <a:lnTo>
                    <a:pt x="33" y="162"/>
                  </a:lnTo>
                  <a:lnTo>
                    <a:pt x="24" y="174"/>
                  </a:lnTo>
                  <a:lnTo>
                    <a:pt x="24" y="186"/>
                  </a:lnTo>
                  <a:lnTo>
                    <a:pt x="33" y="195"/>
                  </a:lnTo>
                  <a:lnTo>
                    <a:pt x="33" y="204"/>
                  </a:lnTo>
                  <a:lnTo>
                    <a:pt x="46" y="204"/>
                  </a:lnTo>
                  <a:lnTo>
                    <a:pt x="46" y="226"/>
                  </a:lnTo>
                  <a:lnTo>
                    <a:pt x="46" y="241"/>
                  </a:lnTo>
                  <a:lnTo>
                    <a:pt x="12" y="241"/>
                  </a:lnTo>
                  <a:lnTo>
                    <a:pt x="0" y="250"/>
                  </a:lnTo>
                  <a:lnTo>
                    <a:pt x="24" y="271"/>
                  </a:lnTo>
                  <a:lnTo>
                    <a:pt x="46" y="262"/>
                  </a:lnTo>
                  <a:lnTo>
                    <a:pt x="46" y="271"/>
                  </a:lnTo>
                  <a:lnTo>
                    <a:pt x="24" y="280"/>
                  </a:lnTo>
                  <a:lnTo>
                    <a:pt x="55" y="317"/>
                  </a:lnTo>
                  <a:lnTo>
                    <a:pt x="67" y="302"/>
                  </a:lnTo>
                  <a:lnTo>
                    <a:pt x="79" y="302"/>
                  </a:lnTo>
                  <a:lnTo>
                    <a:pt x="79" y="280"/>
                  </a:lnTo>
                  <a:lnTo>
                    <a:pt x="88" y="280"/>
                  </a:lnTo>
                  <a:lnTo>
                    <a:pt x="110" y="402"/>
                  </a:lnTo>
                  <a:lnTo>
                    <a:pt x="131" y="433"/>
                  </a:lnTo>
                  <a:lnTo>
                    <a:pt x="177" y="554"/>
                  </a:lnTo>
                  <a:lnTo>
                    <a:pt x="198" y="576"/>
                  </a:lnTo>
                  <a:lnTo>
                    <a:pt x="207" y="554"/>
                  </a:lnTo>
                  <a:lnTo>
                    <a:pt x="222" y="542"/>
                  </a:lnTo>
                  <a:lnTo>
                    <a:pt x="231" y="521"/>
                  </a:lnTo>
                  <a:lnTo>
                    <a:pt x="231" y="500"/>
                  </a:lnTo>
                  <a:lnTo>
                    <a:pt x="241" y="466"/>
                  </a:lnTo>
                  <a:lnTo>
                    <a:pt x="231" y="424"/>
                  </a:lnTo>
                  <a:lnTo>
                    <a:pt x="241" y="411"/>
                  </a:lnTo>
                  <a:lnTo>
                    <a:pt x="253" y="411"/>
                  </a:lnTo>
                  <a:lnTo>
                    <a:pt x="253" y="402"/>
                  </a:lnTo>
                  <a:lnTo>
                    <a:pt x="262" y="402"/>
                  </a:lnTo>
                  <a:lnTo>
                    <a:pt x="274" y="390"/>
                  </a:lnTo>
                  <a:lnTo>
                    <a:pt x="308" y="357"/>
                  </a:lnTo>
                  <a:lnTo>
                    <a:pt x="317" y="335"/>
                  </a:lnTo>
                  <a:lnTo>
                    <a:pt x="338" y="326"/>
                  </a:lnTo>
                  <a:lnTo>
                    <a:pt x="338" y="293"/>
                  </a:lnTo>
                  <a:lnTo>
                    <a:pt x="362" y="293"/>
                  </a:lnTo>
                  <a:lnTo>
                    <a:pt x="362" y="280"/>
                  </a:lnTo>
                  <a:lnTo>
                    <a:pt x="375" y="293"/>
                  </a:lnTo>
                  <a:lnTo>
                    <a:pt x="362" y="241"/>
                  </a:lnTo>
                  <a:lnTo>
                    <a:pt x="353" y="226"/>
                  </a:lnTo>
                  <a:lnTo>
                    <a:pt x="362" y="217"/>
                  </a:lnTo>
                  <a:lnTo>
                    <a:pt x="353" y="204"/>
                  </a:lnTo>
                  <a:lnTo>
                    <a:pt x="353" y="195"/>
                  </a:lnTo>
                  <a:lnTo>
                    <a:pt x="362" y="195"/>
                  </a:lnTo>
                  <a:lnTo>
                    <a:pt x="375" y="195"/>
                  </a:lnTo>
                  <a:lnTo>
                    <a:pt x="384" y="217"/>
                  </a:lnTo>
                  <a:lnTo>
                    <a:pt x="429" y="217"/>
                  </a:lnTo>
                  <a:lnTo>
                    <a:pt x="405" y="241"/>
                  </a:lnTo>
                  <a:lnTo>
                    <a:pt x="405" y="250"/>
                  </a:lnTo>
                  <a:lnTo>
                    <a:pt x="429" y="262"/>
                  </a:lnTo>
                  <a:lnTo>
                    <a:pt x="429" y="250"/>
                  </a:lnTo>
                  <a:lnTo>
                    <a:pt x="439" y="280"/>
                  </a:lnTo>
                  <a:lnTo>
                    <a:pt x="451" y="280"/>
                  </a:lnTo>
                  <a:lnTo>
                    <a:pt x="451" y="250"/>
                  </a:lnTo>
                  <a:lnTo>
                    <a:pt x="460" y="250"/>
                  </a:lnTo>
                  <a:lnTo>
                    <a:pt x="472" y="195"/>
                  </a:lnTo>
                  <a:lnTo>
                    <a:pt x="493" y="174"/>
                  </a:lnTo>
                  <a:lnTo>
                    <a:pt x="506" y="174"/>
                  </a:lnTo>
                  <a:lnTo>
                    <a:pt x="506" y="162"/>
                  </a:lnTo>
                  <a:lnTo>
                    <a:pt x="472" y="131"/>
                  </a:lnTo>
                  <a:lnTo>
                    <a:pt x="451" y="131"/>
                  </a:lnTo>
                  <a:lnTo>
                    <a:pt x="429" y="150"/>
                  </a:lnTo>
                  <a:lnTo>
                    <a:pt x="405" y="162"/>
                  </a:lnTo>
                  <a:lnTo>
                    <a:pt x="414" y="174"/>
                  </a:lnTo>
                  <a:lnTo>
                    <a:pt x="414" y="186"/>
                  </a:lnTo>
                  <a:lnTo>
                    <a:pt x="375" y="186"/>
                  </a:lnTo>
                  <a:lnTo>
                    <a:pt x="362" y="186"/>
                  </a:lnTo>
                  <a:lnTo>
                    <a:pt x="362" y="174"/>
                  </a:lnTo>
                  <a:lnTo>
                    <a:pt x="353" y="16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87" name="Freeform 72"/>
            <p:cNvSpPr>
              <a:spLocks/>
            </p:cNvSpPr>
            <p:nvPr/>
          </p:nvSpPr>
          <p:spPr bwMode="auto">
            <a:xfrm>
              <a:off x="4012" y="1844"/>
              <a:ext cx="155" cy="76"/>
            </a:xfrm>
            <a:custGeom>
              <a:avLst/>
              <a:gdLst>
                <a:gd name="T0" fmla="*/ 140 w 155"/>
                <a:gd name="T1" fmla="*/ 67 h 76"/>
                <a:gd name="T2" fmla="*/ 155 w 155"/>
                <a:gd name="T3" fmla="*/ 76 h 76"/>
                <a:gd name="T4" fmla="*/ 131 w 155"/>
                <a:gd name="T5" fmla="*/ 76 h 76"/>
                <a:gd name="T6" fmla="*/ 100 w 155"/>
                <a:gd name="T7" fmla="*/ 67 h 76"/>
                <a:gd name="T8" fmla="*/ 76 w 155"/>
                <a:gd name="T9" fmla="*/ 55 h 76"/>
                <a:gd name="T10" fmla="*/ 55 w 155"/>
                <a:gd name="T11" fmla="*/ 55 h 76"/>
                <a:gd name="T12" fmla="*/ 0 w 155"/>
                <a:gd name="T13" fmla="*/ 21 h 76"/>
                <a:gd name="T14" fmla="*/ 9 w 155"/>
                <a:gd name="T15" fmla="*/ 0 h 76"/>
                <a:gd name="T16" fmla="*/ 33 w 155"/>
                <a:gd name="T17" fmla="*/ 0 h 76"/>
                <a:gd name="T18" fmla="*/ 55 w 155"/>
                <a:gd name="T19" fmla="*/ 21 h 76"/>
                <a:gd name="T20" fmla="*/ 64 w 155"/>
                <a:gd name="T21" fmla="*/ 12 h 76"/>
                <a:gd name="T22" fmla="*/ 110 w 155"/>
                <a:gd name="T23" fmla="*/ 43 h 76"/>
                <a:gd name="T24" fmla="*/ 140 w 155"/>
                <a:gd name="T25" fmla="*/ 43 h 76"/>
                <a:gd name="T26" fmla="*/ 140 w 155"/>
                <a:gd name="T27" fmla="*/ 67 h 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5"/>
                <a:gd name="T43" fmla="*/ 0 h 76"/>
                <a:gd name="T44" fmla="*/ 155 w 155"/>
                <a:gd name="T45" fmla="*/ 76 h 7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5" h="76">
                  <a:moveTo>
                    <a:pt x="140" y="67"/>
                  </a:moveTo>
                  <a:lnTo>
                    <a:pt x="155" y="76"/>
                  </a:lnTo>
                  <a:lnTo>
                    <a:pt x="131" y="76"/>
                  </a:lnTo>
                  <a:lnTo>
                    <a:pt x="100" y="67"/>
                  </a:lnTo>
                  <a:lnTo>
                    <a:pt x="76" y="55"/>
                  </a:lnTo>
                  <a:lnTo>
                    <a:pt x="55" y="55"/>
                  </a:lnTo>
                  <a:lnTo>
                    <a:pt x="0" y="21"/>
                  </a:lnTo>
                  <a:lnTo>
                    <a:pt x="9" y="0"/>
                  </a:lnTo>
                  <a:lnTo>
                    <a:pt x="33" y="0"/>
                  </a:lnTo>
                  <a:lnTo>
                    <a:pt x="55" y="21"/>
                  </a:lnTo>
                  <a:lnTo>
                    <a:pt x="64" y="12"/>
                  </a:lnTo>
                  <a:lnTo>
                    <a:pt x="110" y="43"/>
                  </a:lnTo>
                  <a:lnTo>
                    <a:pt x="140" y="43"/>
                  </a:lnTo>
                  <a:lnTo>
                    <a:pt x="140" y="67"/>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88" name="Freeform 73"/>
            <p:cNvSpPr>
              <a:spLocks/>
            </p:cNvSpPr>
            <p:nvPr/>
          </p:nvSpPr>
          <p:spPr bwMode="auto">
            <a:xfrm>
              <a:off x="3357" y="1640"/>
              <a:ext cx="360" cy="302"/>
            </a:xfrm>
            <a:custGeom>
              <a:avLst/>
              <a:gdLst>
                <a:gd name="T0" fmla="*/ 262 w 360"/>
                <a:gd name="T1" fmla="*/ 289 h 302"/>
                <a:gd name="T2" fmla="*/ 338 w 360"/>
                <a:gd name="T3" fmla="*/ 302 h 302"/>
                <a:gd name="T4" fmla="*/ 338 w 360"/>
                <a:gd name="T5" fmla="*/ 280 h 302"/>
                <a:gd name="T6" fmla="*/ 360 w 360"/>
                <a:gd name="T7" fmla="*/ 271 h 302"/>
                <a:gd name="T8" fmla="*/ 360 w 360"/>
                <a:gd name="T9" fmla="*/ 259 h 302"/>
                <a:gd name="T10" fmla="*/ 350 w 360"/>
                <a:gd name="T11" fmla="*/ 235 h 302"/>
                <a:gd name="T12" fmla="*/ 338 w 360"/>
                <a:gd name="T13" fmla="*/ 235 h 302"/>
                <a:gd name="T14" fmla="*/ 314 w 360"/>
                <a:gd name="T15" fmla="*/ 204 h 302"/>
                <a:gd name="T16" fmla="*/ 329 w 360"/>
                <a:gd name="T17" fmla="*/ 186 h 302"/>
                <a:gd name="T18" fmla="*/ 329 w 360"/>
                <a:gd name="T19" fmla="*/ 171 h 302"/>
                <a:gd name="T20" fmla="*/ 305 w 360"/>
                <a:gd name="T21" fmla="*/ 171 h 302"/>
                <a:gd name="T22" fmla="*/ 296 w 360"/>
                <a:gd name="T23" fmla="*/ 128 h 302"/>
                <a:gd name="T24" fmla="*/ 296 w 360"/>
                <a:gd name="T25" fmla="*/ 119 h 302"/>
                <a:gd name="T26" fmla="*/ 305 w 360"/>
                <a:gd name="T27" fmla="*/ 110 h 302"/>
                <a:gd name="T28" fmla="*/ 305 w 360"/>
                <a:gd name="T29" fmla="*/ 85 h 302"/>
                <a:gd name="T30" fmla="*/ 305 w 360"/>
                <a:gd name="T31" fmla="*/ 73 h 302"/>
                <a:gd name="T32" fmla="*/ 219 w 360"/>
                <a:gd name="T33" fmla="*/ 31 h 302"/>
                <a:gd name="T34" fmla="*/ 198 w 360"/>
                <a:gd name="T35" fmla="*/ 43 h 302"/>
                <a:gd name="T36" fmla="*/ 174 w 360"/>
                <a:gd name="T37" fmla="*/ 55 h 302"/>
                <a:gd name="T38" fmla="*/ 174 w 360"/>
                <a:gd name="T39" fmla="*/ 64 h 302"/>
                <a:gd name="T40" fmla="*/ 131 w 360"/>
                <a:gd name="T41" fmla="*/ 73 h 302"/>
                <a:gd name="T42" fmla="*/ 88 w 360"/>
                <a:gd name="T43" fmla="*/ 55 h 302"/>
                <a:gd name="T44" fmla="*/ 88 w 360"/>
                <a:gd name="T45" fmla="*/ 31 h 302"/>
                <a:gd name="T46" fmla="*/ 67 w 360"/>
                <a:gd name="T47" fmla="*/ 18 h 302"/>
                <a:gd name="T48" fmla="*/ 67 w 360"/>
                <a:gd name="T49" fmla="*/ 9 h 302"/>
                <a:gd name="T50" fmla="*/ 43 w 360"/>
                <a:gd name="T51" fmla="*/ 18 h 302"/>
                <a:gd name="T52" fmla="*/ 31 w 360"/>
                <a:gd name="T53" fmla="*/ 18 h 302"/>
                <a:gd name="T54" fmla="*/ 22 w 360"/>
                <a:gd name="T55" fmla="*/ 18 h 302"/>
                <a:gd name="T56" fmla="*/ 12 w 360"/>
                <a:gd name="T57" fmla="*/ 0 h 302"/>
                <a:gd name="T58" fmla="*/ 0 w 360"/>
                <a:gd name="T59" fmla="*/ 9 h 302"/>
                <a:gd name="T60" fmla="*/ 22 w 360"/>
                <a:gd name="T61" fmla="*/ 55 h 302"/>
                <a:gd name="T62" fmla="*/ 43 w 360"/>
                <a:gd name="T63" fmla="*/ 95 h 302"/>
                <a:gd name="T64" fmla="*/ 31 w 360"/>
                <a:gd name="T65" fmla="*/ 119 h 302"/>
                <a:gd name="T66" fmla="*/ 43 w 360"/>
                <a:gd name="T67" fmla="*/ 140 h 302"/>
                <a:gd name="T68" fmla="*/ 76 w 360"/>
                <a:gd name="T69" fmla="*/ 149 h 302"/>
                <a:gd name="T70" fmla="*/ 76 w 360"/>
                <a:gd name="T71" fmla="*/ 186 h 302"/>
                <a:gd name="T72" fmla="*/ 98 w 360"/>
                <a:gd name="T73" fmla="*/ 204 h 302"/>
                <a:gd name="T74" fmla="*/ 107 w 360"/>
                <a:gd name="T75" fmla="*/ 195 h 302"/>
                <a:gd name="T76" fmla="*/ 131 w 360"/>
                <a:gd name="T77" fmla="*/ 204 h 302"/>
                <a:gd name="T78" fmla="*/ 152 w 360"/>
                <a:gd name="T79" fmla="*/ 247 h 302"/>
                <a:gd name="T80" fmla="*/ 198 w 360"/>
                <a:gd name="T81" fmla="*/ 280 h 302"/>
                <a:gd name="T82" fmla="*/ 219 w 360"/>
                <a:gd name="T83" fmla="*/ 280 h 302"/>
                <a:gd name="T84" fmla="*/ 250 w 360"/>
                <a:gd name="T85" fmla="*/ 271 h 302"/>
                <a:gd name="T86" fmla="*/ 262 w 360"/>
                <a:gd name="T87" fmla="*/ 289 h 3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60"/>
                <a:gd name="T133" fmla="*/ 0 h 302"/>
                <a:gd name="T134" fmla="*/ 360 w 360"/>
                <a:gd name="T135" fmla="*/ 302 h 3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60" h="302">
                  <a:moveTo>
                    <a:pt x="262" y="289"/>
                  </a:moveTo>
                  <a:lnTo>
                    <a:pt x="338" y="302"/>
                  </a:lnTo>
                  <a:lnTo>
                    <a:pt x="338" y="280"/>
                  </a:lnTo>
                  <a:lnTo>
                    <a:pt x="360" y="271"/>
                  </a:lnTo>
                  <a:lnTo>
                    <a:pt x="360" y="259"/>
                  </a:lnTo>
                  <a:lnTo>
                    <a:pt x="350" y="235"/>
                  </a:lnTo>
                  <a:lnTo>
                    <a:pt x="338" y="235"/>
                  </a:lnTo>
                  <a:lnTo>
                    <a:pt x="314" y="204"/>
                  </a:lnTo>
                  <a:lnTo>
                    <a:pt x="329" y="186"/>
                  </a:lnTo>
                  <a:lnTo>
                    <a:pt x="329" y="171"/>
                  </a:lnTo>
                  <a:lnTo>
                    <a:pt x="305" y="171"/>
                  </a:lnTo>
                  <a:lnTo>
                    <a:pt x="296" y="128"/>
                  </a:lnTo>
                  <a:lnTo>
                    <a:pt x="296" y="119"/>
                  </a:lnTo>
                  <a:lnTo>
                    <a:pt x="305" y="110"/>
                  </a:lnTo>
                  <a:lnTo>
                    <a:pt x="305" y="85"/>
                  </a:lnTo>
                  <a:lnTo>
                    <a:pt x="305" y="73"/>
                  </a:lnTo>
                  <a:lnTo>
                    <a:pt x="219" y="31"/>
                  </a:lnTo>
                  <a:lnTo>
                    <a:pt x="198" y="43"/>
                  </a:lnTo>
                  <a:lnTo>
                    <a:pt x="174" y="55"/>
                  </a:lnTo>
                  <a:lnTo>
                    <a:pt x="174" y="64"/>
                  </a:lnTo>
                  <a:lnTo>
                    <a:pt x="131" y="73"/>
                  </a:lnTo>
                  <a:lnTo>
                    <a:pt x="88" y="55"/>
                  </a:lnTo>
                  <a:lnTo>
                    <a:pt x="88" y="31"/>
                  </a:lnTo>
                  <a:lnTo>
                    <a:pt x="67" y="18"/>
                  </a:lnTo>
                  <a:lnTo>
                    <a:pt x="67" y="9"/>
                  </a:lnTo>
                  <a:lnTo>
                    <a:pt x="43" y="18"/>
                  </a:lnTo>
                  <a:lnTo>
                    <a:pt x="31" y="18"/>
                  </a:lnTo>
                  <a:lnTo>
                    <a:pt x="22" y="18"/>
                  </a:lnTo>
                  <a:lnTo>
                    <a:pt x="12" y="0"/>
                  </a:lnTo>
                  <a:lnTo>
                    <a:pt x="0" y="9"/>
                  </a:lnTo>
                  <a:lnTo>
                    <a:pt x="22" y="55"/>
                  </a:lnTo>
                  <a:lnTo>
                    <a:pt x="43" y="95"/>
                  </a:lnTo>
                  <a:lnTo>
                    <a:pt x="31" y="119"/>
                  </a:lnTo>
                  <a:lnTo>
                    <a:pt x="43" y="140"/>
                  </a:lnTo>
                  <a:lnTo>
                    <a:pt x="76" y="149"/>
                  </a:lnTo>
                  <a:lnTo>
                    <a:pt x="76" y="186"/>
                  </a:lnTo>
                  <a:lnTo>
                    <a:pt x="98" y="204"/>
                  </a:lnTo>
                  <a:lnTo>
                    <a:pt x="107" y="195"/>
                  </a:lnTo>
                  <a:lnTo>
                    <a:pt x="131" y="204"/>
                  </a:lnTo>
                  <a:lnTo>
                    <a:pt x="152" y="247"/>
                  </a:lnTo>
                  <a:lnTo>
                    <a:pt x="198" y="280"/>
                  </a:lnTo>
                  <a:lnTo>
                    <a:pt x="219" y="280"/>
                  </a:lnTo>
                  <a:lnTo>
                    <a:pt x="250" y="271"/>
                  </a:lnTo>
                  <a:lnTo>
                    <a:pt x="262" y="289"/>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89" name="Freeform 74"/>
            <p:cNvSpPr>
              <a:spLocks/>
            </p:cNvSpPr>
            <p:nvPr/>
          </p:nvSpPr>
          <p:spPr bwMode="auto">
            <a:xfrm>
              <a:off x="3671" y="1704"/>
              <a:ext cx="274" cy="271"/>
            </a:xfrm>
            <a:custGeom>
              <a:avLst/>
              <a:gdLst>
                <a:gd name="T0" fmla="*/ 155 w 274"/>
                <a:gd name="T1" fmla="*/ 262 h 271"/>
                <a:gd name="T2" fmla="*/ 143 w 274"/>
                <a:gd name="T3" fmla="*/ 271 h 271"/>
                <a:gd name="T4" fmla="*/ 134 w 274"/>
                <a:gd name="T5" fmla="*/ 271 h 271"/>
                <a:gd name="T6" fmla="*/ 113 w 274"/>
                <a:gd name="T7" fmla="*/ 238 h 271"/>
                <a:gd name="T8" fmla="*/ 76 w 274"/>
                <a:gd name="T9" fmla="*/ 238 h 271"/>
                <a:gd name="T10" fmla="*/ 67 w 274"/>
                <a:gd name="T11" fmla="*/ 238 h 271"/>
                <a:gd name="T12" fmla="*/ 24 w 274"/>
                <a:gd name="T13" fmla="*/ 238 h 271"/>
                <a:gd name="T14" fmla="*/ 24 w 274"/>
                <a:gd name="T15" fmla="*/ 216 h 271"/>
                <a:gd name="T16" fmla="*/ 46 w 274"/>
                <a:gd name="T17" fmla="*/ 207 h 271"/>
                <a:gd name="T18" fmla="*/ 46 w 274"/>
                <a:gd name="T19" fmla="*/ 195 h 271"/>
                <a:gd name="T20" fmla="*/ 36 w 274"/>
                <a:gd name="T21" fmla="*/ 171 h 271"/>
                <a:gd name="T22" fmla="*/ 24 w 274"/>
                <a:gd name="T23" fmla="*/ 171 h 271"/>
                <a:gd name="T24" fmla="*/ 0 w 274"/>
                <a:gd name="T25" fmla="*/ 140 h 271"/>
                <a:gd name="T26" fmla="*/ 24 w 274"/>
                <a:gd name="T27" fmla="*/ 152 h 271"/>
                <a:gd name="T28" fmla="*/ 100 w 274"/>
                <a:gd name="T29" fmla="*/ 140 h 271"/>
                <a:gd name="T30" fmla="*/ 100 w 274"/>
                <a:gd name="T31" fmla="*/ 122 h 271"/>
                <a:gd name="T32" fmla="*/ 143 w 274"/>
                <a:gd name="T33" fmla="*/ 107 h 271"/>
                <a:gd name="T34" fmla="*/ 143 w 274"/>
                <a:gd name="T35" fmla="*/ 76 h 271"/>
                <a:gd name="T36" fmla="*/ 155 w 274"/>
                <a:gd name="T37" fmla="*/ 64 h 271"/>
                <a:gd name="T38" fmla="*/ 143 w 274"/>
                <a:gd name="T39" fmla="*/ 55 h 271"/>
                <a:gd name="T40" fmla="*/ 167 w 274"/>
                <a:gd name="T41" fmla="*/ 55 h 271"/>
                <a:gd name="T42" fmla="*/ 167 w 274"/>
                <a:gd name="T43" fmla="*/ 46 h 271"/>
                <a:gd name="T44" fmla="*/ 167 w 274"/>
                <a:gd name="T45" fmla="*/ 9 h 271"/>
                <a:gd name="T46" fmla="*/ 189 w 274"/>
                <a:gd name="T47" fmla="*/ 0 h 271"/>
                <a:gd name="T48" fmla="*/ 198 w 274"/>
                <a:gd name="T49" fmla="*/ 0 h 271"/>
                <a:gd name="T50" fmla="*/ 210 w 274"/>
                <a:gd name="T51" fmla="*/ 0 h 271"/>
                <a:gd name="T52" fmla="*/ 231 w 274"/>
                <a:gd name="T53" fmla="*/ 0 h 271"/>
                <a:gd name="T54" fmla="*/ 243 w 274"/>
                <a:gd name="T55" fmla="*/ 21 h 271"/>
                <a:gd name="T56" fmla="*/ 274 w 274"/>
                <a:gd name="T57" fmla="*/ 31 h 271"/>
                <a:gd name="T58" fmla="*/ 265 w 274"/>
                <a:gd name="T59" fmla="*/ 46 h 271"/>
                <a:gd name="T60" fmla="*/ 243 w 274"/>
                <a:gd name="T61" fmla="*/ 46 h 271"/>
                <a:gd name="T62" fmla="*/ 210 w 274"/>
                <a:gd name="T63" fmla="*/ 46 h 271"/>
                <a:gd name="T64" fmla="*/ 222 w 274"/>
                <a:gd name="T65" fmla="*/ 55 h 271"/>
                <a:gd name="T66" fmla="*/ 222 w 274"/>
                <a:gd name="T67" fmla="*/ 76 h 271"/>
                <a:gd name="T68" fmla="*/ 243 w 274"/>
                <a:gd name="T69" fmla="*/ 97 h 271"/>
                <a:gd name="T70" fmla="*/ 231 w 274"/>
                <a:gd name="T71" fmla="*/ 97 h 271"/>
                <a:gd name="T72" fmla="*/ 243 w 274"/>
                <a:gd name="T73" fmla="*/ 122 h 271"/>
                <a:gd name="T74" fmla="*/ 198 w 274"/>
                <a:gd name="T75" fmla="*/ 183 h 271"/>
                <a:gd name="T76" fmla="*/ 189 w 274"/>
                <a:gd name="T77" fmla="*/ 183 h 271"/>
                <a:gd name="T78" fmla="*/ 176 w 274"/>
                <a:gd name="T79" fmla="*/ 183 h 271"/>
                <a:gd name="T80" fmla="*/ 167 w 274"/>
                <a:gd name="T81" fmla="*/ 195 h 271"/>
                <a:gd name="T82" fmla="*/ 167 w 274"/>
                <a:gd name="T83" fmla="*/ 207 h 271"/>
                <a:gd name="T84" fmla="*/ 176 w 274"/>
                <a:gd name="T85" fmla="*/ 216 h 271"/>
                <a:gd name="T86" fmla="*/ 176 w 274"/>
                <a:gd name="T87" fmla="*/ 225 h 271"/>
                <a:gd name="T88" fmla="*/ 189 w 274"/>
                <a:gd name="T89" fmla="*/ 225 h 271"/>
                <a:gd name="T90" fmla="*/ 189 w 274"/>
                <a:gd name="T91" fmla="*/ 247 h 271"/>
                <a:gd name="T92" fmla="*/ 189 w 274"/>
                <a:gd name="T93" fmla="*/ 262 h 271"/>
                <a:gd name="T94" fmla="*/ 155 w 274"/>
                <a:gd name="T95" fmla="*/ 262 h 27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4"/>
                <a:gd name="T145" fmla="*/ 0 h 271"/>
                <a:gd name="T146" fmla="*/ 274 w 274"/>
                <a:gd name="T147" fmla="*/ 271 h 27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4" h="271">
                  <a:moveTo>
                    <a:pt x="155" y="262"/>
                  </a:moveTo>
                  <a:lnTo>
                    <a:pt x="143" y="271"/>
                  </a:lnTo>
                  <a:lnTo>
                    <a:pt x="134" y="271"/>
                  </a:lnTo>
                  <a:lnTo>
                    <a:pt x="113" y="238"/>
                  </a:lnTo>
                  <a:lnTo>
                    <a:pt x="76" y="238"/>
                  </a:lnTo>
                  <a:lnTo>
                    <a:pt x="67" y="238"/>
                  </a:lnTo>
                  <a:lnTo>
                    <a:pt x="24" y="238"/>
                  </a:lnTo>
                  <a:lnTo>
                    <a:pt x="24" y="216"/>
                  </a:lnTo>
                  <a:lnTo>
                    <a:pt x="46" y="207"/>
                  </a:lnTo>
                  <a:lnTo>
                    <a:pt x="46" y="195"/>
                  </a:lnTo>
                  <a:lnTo>
                    <a:pt x="36" y="171"/>
                  </a:lnTo>
                  <a:lnTo>
                    <a:pt x="24" y="171"/>
                  </a:lnTo>
                  <a:lnTo>
                    <a:pt x="0" y="140"/>
                  </a:lnTo>
                  <a:lnTo>
                    <a:pt x="24" y="152"/>
                  </a:lnTo>
                  <a:lnTo>
                    <a:pt x="100" y="140"/>
                  </a:lnTo>
                  <a:lnTo>
                    <a:pt x="100" y="122"/>
                  </a:lnTo>
                  <a:lnTo>
                    <a:pt x="143" y="107"/>
                  </a:lnTo>
                  <a:lnTo>
                    <a:pt x="143" y="76"/>
                  </a:lnTo>
                  <a:lnTo>
                    <a:pt x="155" y="64"/>
                  </a:lnTo>
                  <a:lnTo>
                    <a:pt x="143" y="55"/>
                  </a:lnTo>
                  <a:lnTo>
                    <a:pt x="167" y="55"/>
                  </a:lnTo>
                  <a:lnTo>
                    <a:pt x="167" y="46"/>
                  </a:lnTo>
                  <a:lnTo>
                    <a:pt x="167" y="9"/>
                  </a:lnTo>
                  <a:lnTo>
                    <a:pt x="189" y="0"/>
                  </a:lnTo>
                  <a:lnTo>
                    <a:pt x="198" y="0"/>
                  </a:lnTo>
                  <a:lnTo>
                    <a:pt x="210" y="0"/>
                  </a:lnTo>
                  <a:lnTo>
                    <a:pt x="231" y="0"/>
                  </a:lnTo>
                  <a:lnTo>
                    <a:pt x="243" y="21"/>
                  </a:lnTo>
                  <a:lnTo>
                    <a:pt x="274" y="31"/>
                  </a:lnTo>
                  <a:lnTo>
                    <a:pt x="265" y="46"/>
                  </a:lnTo>
                  <a:lnTo>
                    <a:pt x="243" y="46"/>
                  </a:lnTo>
                  <a:lnTo>
                    <a:pt x="210" y="46"/>
                  </a:lnTo>
                  <a:lnTo>
                    <a:pt x="222" y="55"/>
                  </a:lnTo>
                  <a:lnTo>
                    <a:pt x="222" y="76"/>
                  </a:lnTo>
                  <a:lnTo>
                    <a:pt x="243" y="97"/>
                  </a:lnTo>
                  <a:lnTo>
                    <a:pt x="231" y="97"/>
                  </a:lnTo>
                  <a:lnTo>
                    <a:pt x="243" y="122"/>
                  </a:lnTo>
                  <a:lnTo>
                    <a:pt x="198" y="183"/>
                  </a:lnTo>
                  <a:lnTo>
                    <a:pt x="189" y="183"/>
                  </a:lnTo>
                  <a:lnTo>
                    <a:pt x="176" y="183"/>
                  </a:lnTo>
                  <a:lnTo>
                    <a:pt x="167" y="195"/>
                  </a:lnTo>
                  <a:lnTo>
                    <a:pt x="167" y="207"/>
                  </a:lnTo>
                  <a:lnTo>
                    <a:pt x="176" y="216"/>
                  </a:lnTo>
                  <a:lnTo>
                    <a:pt x="176" y="225"/>
                  </a:lnTo>
                  <a:lnTo>
                    <a:pt x="189" y="225"/>
                  </a:lnTo>
                  <a:lnTo>
                    <a:pt x="189" y="247"/>
                  </a:lnTo>
                  <a:lnTo>
                    <a:pt x="189" y="262"/>
                  </a:lnTo>
                  <a:lnTo>
                    <a:pt x="155" y="26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90" name="Freeform 75"/>
            <p:cNvSpPr>
              <a:spLocks/>
            </p:cNvSpPr>
            <p:nvPr/>
          </p:nvSpPr>
          <p:spPr bwMode="auto">
            <a:xfrm>
              <a:off x="3653" y="1671"/>
              <a:ext cx="228" cy="185"/>
            </a:xfrm>
            <a:custGeom>
              <a:avLst/>
              <a:gdLst>
                <a:gd name="T0" fmla="*/ 85 w 228"/>
                <a:gd name="T1" fmla="*/ 24 h 185"/>
                <a:gd name="T2" fmla="*/ 76 w 228"/>
                <a:gd name="T3" fmla="*/ 24 h 185"/>
                <a:gd name="T4" fmla="*/ 64 w 228"/>
                <a:gd name="T5" fmla="*/ 24 h 185"/>
                <a:gd name="T6" fmla="*/ 64 w 228"/>
                <a:gd name="T7" fmla="*/ 42 h 185"/>
                <a:gd name="T8" fmla="*/ 42 w 228"/>
                <a:gd name="T9" fmla="*/ 54 h 185"/>
                <a:gd name="T10" fmla="*/ 33 w 228"/>
                <a:gd name="T11" fmla="*/ 64 h 185"/>
                <a:gd name="T12" fmla="*/ 9 w 228"/>
                <a:gd name="T13" fmla="*/ 54 h 185"/>
                <a:gd name="T14" fmla="*/ 9 w 228"/>
                <a:gd name="T15" fmla="*/ 79 h 185"/>
                <a:gd name="T16" fmla="*/ 0 w 228"/>
                <a:gd name="T17" fmla="*/ 88 h 185"/>
                <a:gd name="T18" fmla="*/ 0 w 228"/>
                <a:gd name="T19" fmla="*/ 97 h 185"/>
                <a:gd name="T20" fmla="*/ 9 w 228"/>
                <a:gd name="T21" fmla="*/ 140 h 185"/>
                <a:gd name="T22" fmla="*/ 33 w 228"/>
                <a:gd name="T23" fmla="*/ 140 h 185"/>
                <a:gd name="T24" fmla="*/ 33 w 228"/>
                <a:gd name="T25" fmla="*/ 155 h 185"/>
                <a:gd name="T26" fmla="*/ 18 w 228"/>
                <a:gd name="T27" fmla="*/ 173 h 185"/>
                <a:gd name="T28" fmla="*/ 42 w 228"/>
                <a:gd name="T29" fmla="*/ 185 h 185"/>
                <a:gd name="T30" fmla="*/ 118 w 228"/>
                <a:gd name="T31" fmla="*/ 173 h 185"/>
                <a:gd name="T32" fmla="*/ 118 w 228"/>
                <a:gd name="T33" fmla="*/ 155 h 185"/>
                <a:gd name="T34" fmla="*/ 161 w 228"/>
                <a:gd name="T35" fmla="*/ 140 h 185"/>
                <a:gd name="T36" fmla="*/ 161 w 228"/>
                <a:gd name="T37" fmla="*/ 109 h 185"/>
                <a:gd name="T38" fmla="*/ 173 w 228"/>
                <a:gd name="T39" fmla="*/ 97 h 185"/>
                <a:gd name="T40" fmla="*/ 161 w 228"/>
                <a:gd name="T41" fmla="*/ 88 h 185"/>
                <a:gd name="T42" fmla="*/ 185 w 228"/>
                <a:gd name="T43" fmla="*/ 88 h 185"/>
                <a:gd name="T44" fmla="*/ 185 w 228"/>
                <a:gd name="T45" fmla="*/ 79 h 185"/>
                <a:gd name="T46" fmla="*/ 185 w 228"/>
                <a:gd name="T47" fmla="*/ 42 h 185"/>
                <a:gd name="T48" fmla="*/ 207 w 228"/>
                <a:gd name="T49" fmla="*/ 33 h 185"/>
                <a:gd name="T50" fmla="*/ 216 w 228"/>
                <a:gd name="T51" fmla="*/ 33 h 185"/>
                <a:gd name="T52" fmla="*/ 228 w 228"/>
                <a:gd name="T53" fmla="*/ 33 h 185"/>
                <a:gd name="T54" fmla="*/ 228 w 228"/>
                <a:gd name="T55" fmla="*/ 24 h 185"/>
                <a:gd name="T56" fmla="*/ 207 w 228"/>
                <a:gd name="T57" fmla="*/ 24 h 185"/>
                <a:gd name="T58" fmla="*/ 185 w 228"/>
                <a:gd name="T59" fmla="*/ 33 h 185"/>
                <a:gd name="T60" fmla="*/ 173 w 228"/>
                <a:gd name="T61" fmla="*/ 12 h 185"/>
                <a:gd name="T62" fmla="*/ 161 w 228"/>
                <a:gd name="T63" fmla="*/ 0 h 185"/>
                <a:gd name="T64" fmla="*/ 152 w 228"/>
                <a:gd name="T65" fmla="*/ 24 h 185"/>
                <a:gd name="T66" fmla="*/ 140 w 228"/>
                <a:gd name="T67" fmla="*/ 24 h 185"/>
                <a:gd name="T68" fmla="*/ 118 w 228"/>
                <a:gd name="T69" fmla="*/ 33 h 185"/>
                <a:gd name="T70" fmla="*/ 109 w 228"/>
                <a:gd name="T71" fmla="*/ 33 h 185"/>
                <a:gd name="T72" fmla="*/ 85 w 228"/>
                <a:gd name="T73" fmla="*/ 24 h 1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28"/>
                <a:gd name="T112" fmla="*/ 0 h 185"/>
                <a:gd name="T113" fmla="*/ 228 w 228"/>
                <a:gd name="T114" fmla="*/ 185 h 18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28" h="185">
                  <a:moveTo>
                    <a:pt x="85" y="24"/>
                  </a:moveTo>
                  <a:lnTo>
                    <a:pt x="76" y="24"/>
                  </a:lnTo>
                  <a:lnTo>
                    <a:pt x="64" y="24"/>
                  </a:lnTo>
                  <a:lnTo>
                    <a:pt x="64" y="42"/>
                  </a:lnTo>
                  <a:lnTo>
                    <a:pt x="42" y="54"/>
                  </a:lnTo>
                  <a:lnTo>
                    <a:pt x="33" y="64"/>
                  </a:lnTo>
                  <a:lnTo>
                    <a:pt x="9" y="54"/>
                  </a:lnTo>
                  <a:lnTo>
                    <a:pt x="9" y="79"/>
                  </a:lnTo>
                  <a:lnTo>
                    <a:pt x="0" y="88"/>
                  </a:lnTo>
                  <a:lnTo>
                    <a:pt x="0" y="97"/>
                  </a:lnTo>
                  <a:lnTo>
                    <a:pt x="9" y="140"/>
                  </a:lnTo>
                  <a:lnTo>
                    <a:pt x="33" y="140"/>
                  </a:lnTo>
                  <a:lnTo>
                    <a:pt x="33" y="155"/>
                  </a:lnTo>
                  <a:lnTo>
                    <a:pt x="18" y="173"/>
                  </a:lnTo>
                  <a:lnTo>
                    <a:pt x="42" y="185"/>
                  </a:lnTo>
                  <a:lnTo>
                    <a:pt x="118" y="173"/>
                  </a:lnTo>
                  <a:lnTo>
                    <a:pt x="118" y="155"/>
                  </a:lnTo>
                  <a:lnTo>
                    <a:pt x="161" y="140"/>
                  </a:lnTo>
                  <a:lnTo>
                    <a:pt x="161" y="109"/>
                  </a:lnTo>
                  <a:lnTo>
                    <a:pt x="173" y="97"/>
                  </a:lnTo>
                  <a:lnTo>
                    <a:pt x="161" y="88"/>
                  </a:lnTo>
                  <a:lnTo>
                    <a:pt x="185" y="88"/>
                  </a:lnTo>
                  <a:lnTo>
                    <a:pt x="185" y="79"/>
                  </a:lnTo>
                  <a:lnTo>
                    <a:pt x="185" y="42"/>
                  </a:lnTo>
                  <a:lnTo>
                    <a:pt x="207" y="33"/>
                  </a:lnTo>
                  <a:lnTo>
                    <a:pt x="216" y="33"/>
                  </a:lnTo>
                  <a:lnTo>
                    <a:pt x="228" y="33"/>
                  </a:lnTo>
                  <a:lnTo>
                    <a:pt x="228" y="24"/>
                  </a:lnTo>
                  <a:lnTo>
                    <a:pt x="207" y="24"/>
                  </a:lnTo>
                  <a:lnTo>
                    <a:pt x="185" y="33"/>
                  </a:lnTo>
                  <a:lnTo>
                    <a:pt x="173" y="12"/>
                  </a:lnTo>
                  <a:lnTo>
                    <a:pt x="161" y="0"/>
                  </a:lnTo>
                  <a:lnTo>
                    <a:pt x="152" y="24"/>
                  </a:lnTo>
                  <a:lnTo>
                    <a:pt x="140" y="24"/>
                  </a:lnTo>
                  <a:lnTo>
                    <a:pt x="118" y="33"/>
                  </a:lnTo>
                  <a:lnTo>
                    <a:pt x="109" y="33"/>
                  </a:lnTo>
                  <a:lnTo>
                    <a:pt x="85" y="24"/>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91" name="Freeform 76"/>
            <p:cNvSpPr>
              <a:spLocks/>
            </p:cNvSpPr>
            <p:nvPr/>
          </p:nvSpPr>
          <p:spPr bwMode="auto">
            <a:xfrm>
              <a:off x="4700" y="1582"/>
              <a:ext cx="88" cy="101"/>
            </a:xfrm>
            <a:custGeom>
              <a:avLst/>
              <a:gdLst>
                <a:gd name="T0" fmla="*/ 64 w 88"/>
                <a:gd name="T1" fmla="*/ 0 h 101"/>
                <a:gd name="T2" fmla="*/ 88 w 88"/>
                <a:gd name="T3" fmla="*/ 0 h 101"/>
                <a:gd name="T4" fmla="*/ 79 w 88"/>
                <a:gd name="T5" fmla="*/ 25 h 101"/>
                <a:gd name="T6" fmla="*/ 88 w 88"/>
                <a:gd name="T7" fmla="*/ 46 h 101"/>
                <a:gd name="T8" fmla="*/ 55 w 88"/>
                <a:gd name="T9" fmla="*/ 58 h 101"/>
                <a:gd name="T10" fmla="*/ 64 w 88"/>
                <a:gd name="T11" fmla="*/ 76 h 101"/>
                <a:gd name="T12" fmla="*/ 88 w 88"/>
                <a:gd name="T13" fmla="*/ 89 h 101"/>
                <a:gd name="T14" fmla="*/ 79 w 88"/>
                <a:gd name="T15" fmla="*/ 101 h 101"/>
                <a:gd name="T16" fmla="*/ 64 w 88"/>
                <a:gd name="T17" fmla="*/ 101 h 101"/>
                <a:gd name="T18" fmla="*/ 34 w 88"/>
                <a:gd name="T19" fmla="*/ 101 h 101"/>
                <a:gd name="T20" fmla="*/ 34 w 88"/>
                <a:gd name="T21" fmla="*/ 67 h 101"/>
                <a:gd name="T22" fmla="*/ 0 w 88"/>
                <a:gd name="T23" fmla="*/ 67 h 101"/>
                <a:gd name="T24" fmla="*/ 34 w 88"/>
                <a:gd name="T25" fmla="*/ 25 h 101"/>
                <a:gd name="T26" fmla="*/ 55 w 88"/>
                <a:gd name="T27" fmla="*/ 37 h 101"/>
                <a:gd name="T28" fmla="*/ 55 w 88"/>
                <a:gd name="T29" fmla="*/ 25 h 101"/>
                <a:gd name="T30" fmla="*/ 64 w 88"/>
                <a:gd name="T31" fmla="*/ 12 h 101"/>
                <a:gd name="T32" fmla="*/ 64 w 88"/>
                <a:gd name="T33" fmla="*/ 0 h 1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8"/>
                <a:gd name="T52" fmla="*/ 0 h 101"/>
                <a:gd name="T53" fmla="*/ 88 w 88"/>
                <a:gd name="T54" fmla="*/ 101 h 10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8" h="101">
                  <a:moveTo>
                    <a:pt x="64" y="0"/>
                  </a:moveTo>
                  <a:lnTo>
                    <a:pt x="88" y="0"/>
                  </a:lnTo>
                  <a:lnTo>
                    <a:pt x="79" y="25"/>
                  </a:lnTo>
                  <a:lnTo>
                    <a:pt x="88" y="46"/>
                  </a:lnTo>
                  <a:lnTo>
                    <a:pt x="55" y="58"/>
                  </a:lnTo>
                  <a:lnTo>
                    <a:pt x="64" y="76"/>
                  </a:lnTo>
                  <a:lnTo>
                    <a:pt x="88" y="89"/>
                  </a:lnTo>
                  <a:lnTo>
                    <a:pt x="79" y="101"/>
                  </a:lnTo>
                  <a:lnTo>
                    <a:pt x="64" y="101"/>
                  </a:lnTo>
                  <a:lnTo>
                    <a:pt x="34" y="101"/>
                  </a:lnTo>
                  <a:lnTo>
                    <a:pt x="34" y="67"/>
                  </a:lnTo>
                  <a:lnTo>
                    <a:pt x="0" y="67"/>
                  </a:lnTo>
                  <a:lnTo>
                    <a:pt x="34" y="25"/>
                  </a:lnTo>
                  <a:lnTo>
                    <a:pt x="55" y="37"/>
                  </a:lnTo>
                  <a:lnTo>
                    <a:pt x="55" y="25"/>
                  </a:lnTo>
                  <a:lnTo>
                    <a:pt x="64" y="12"/>
                  </a:lnTo>
                  <a:lnTo>
                    <a:pt x="64"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92" name="Freeform 77"/>
            <p:cNvSpPr>
              <a:spLocks/>
            </p:cNvSpPr>
            <p:nvPr/>
          </p:nvSpPr>
          <p:spPr bwMode="auto">
            <a:xfrm>
              <a:off x="4764" y="1671"/>
              <a:ext cx="67" cy="88"/>
            </a:xfrm>
            <a:custGeom>
              <a:avLst/>
              <a:gdLst>
                <a:gd name="T0" fmla="*/ 0 w 67"/>
                <a:gd name="T1" fmla="*/ 12 h 88"/>
                <a:gd name="T2" fmla="*/ 0 w 67"/>
                <a:gd name="T3" fmla="*/ 24 h 88"/>
                <a:gd name="T4" fmla="*/ 15 w 67"/>
                <a:gd name="T5" fmla="*/ 33 h 88"/>
                <a:gd name="T6" fmla="*/ 0 w 67"/>
                <a:gd name="T7" fmla="*/ 33 h 88"/>
                <a:gd name="T8" fmla="*/ 24 w 67"/>
                <a:gd name="T9" fmla="*/ 54 h 88"/>
                <a:gd name="T10" fmla="*/ 15 w 67"/>
                <a:gd name="T11" fmla="*/ 64 h 88"/>
                <a:gd name="T12" fmla="*/ 37 w 67"/>
                <a:gd name="T13" fmla="*/ 88 h 88"/>
                <a:gd name="T14" fmla="*/ 67 w 67"/>
                <a:gd name="T15" fmla="*/ 64 h 88"/>
                <a:gd name="T16" fmla="*/ 67 w 67"/>
                <a:gd name="T17" fmla="*/ 54 h 88"/>
                <a:gd name="T18" fmla="*/ 46 w 67"/>
                <a:gd name="T19" fmla="*/ 24 h 88"/>
                <a:gd name="T20" fmla="*/ 24 w 67"/>
                <a:gd name="T21" fmla="*/ 0 h 88"/>
                <a:gd name="T22" fmla="*/ 15 w 67"/>
                <a:gd name="T23" fmla="*/ 12 h 88"/>
                <a:gd name="T24" fmla="*/ 0 w 67"/>
                <a:gd name="T25" fmla="*/ 12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7"/>
                <a:gd name="T40" fmla="*/ 0 h 88"/>
                <a:gd name="T41" fmla="*/ 67 w 67"/>
                <a:gd name="T42" fmla="*/ 88 h 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7" h="88">
                  <a:moveTo>
                    <a:pt x="0" y="12"/>
                  </a:moveTo>
                  <a:lnTo>
                    <a:pt x="0" y="24"/>
                  </a:lnTo>
                  <a:lnTo>
                    <a:pt x="15" y="33"/>
                  </a:lnTo>
                  <a:lnTo>
                    <a:pt x="0" y="33"/>
                  </a:lnTo>
                  <a:lnTo>
                    <a:pt x="24" y="54"/>
                  </a:lnTo>
                  <a:lnTo>
                    <a:pt x="15" y="64"/>
                  </a:lnTo>
                  <a:lnTo>
                    <a:pt x="37" y="88"/>
                  </a:lnTo>
                  <a:lnTo>
                    <a:pt x="67" y="64"/>
                  </a:lnTo>
                  <a:lnTo>
                    <a:pt x="67" y="54"/>
                  </a:lnTo>
                  <a:lnTo>
                    <a:pt x="46" y="24"/>
                  </a:lnTo>
                  <a:lnTo>
                    <a:pt x="24" y="0"/>
                  </a:lnTo>
                  <a:lnTo>
                    <a:pt x="15" y="12"/>
                  </a:lnTo>
                  <a:lnTo>
                    <a:pt x="0" y="1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93" name="Freeform 78"/>
            <p:cNvSpPr>
              <a:spLocks/>
            </p:cNvSpPr>
            <p:nvPr/>
          </p:nvSpPr>
          <p:spPr bwMode="auto">
            <a:xfrm>
              <a:off x="4021" y="1403"/>
              <a:ext cx="528" cy="204"/>
            </a:xfrm>
            <a:custGeom>
              <a:avLst/>
              <a:gdLst>
                <a:gd name="T0" fmla="*/ 464 w 527"/>
                <a:gd name="T1" fmla="*/ 48 h 204"/>
                <a:gd name="T2" fmla="*/ 476 w 527"/>
                <a:gd name="T3" fmla="*/ 39 h 204"/>
                <a:gd name="T4" fmla="*/ 445 w 527"/>
                <a:gd name="T5" fmla="*/ 30 h 204"/>
                <a:gd name="T6" fmla="*/ 421 w 527"/>
                <a:gd name="T7" fmla="*/ 39 h 204"/>
                <a:gd name="T8" fmla="*/ 378 w 527"/>
                <a:gd name="T9" fmla="*/ 48 h 204"/>
                <a:gd name="T10" fmla="*/ 299 w 527"/>
                <a:gd name="T11" fmla="*/ 30 h 204"/>
                <a:gd name="T12" fmla="*/ 232 w 527"/>
                <a:gd name="T13" fmla="*/ 30 h 204"/>
                <a:gd name="T14" fmla="*/ 198 w 527"/>
                <a:gd name="T15" fmla="*/ 9 h 204"/>
                <a:gd name="T16" fmla="*/ 155 w 527"/>
                <a:gd name="T17" fmla="*/ 0 h 204"/>
                <a:gd name="T18" fmla="*/ 146 w 527"/>
                <a:gd name="T19" fmla="*/ 9 h 204"/>
                <a:gd name="T20" fmla="*/ 155 w 527"/>
                <a:gd name="T21" fmla="*/ 18 h 204"/>
                <a:gd name="T22" fmla="*/ 155 w 527"/>
                <a:gd name="T23" fmla="*/ 39 h 204"/>
                <a:gd name="T24" fmla="*/ 110 w 527"/>
                <a:gd name="T25" fmla="*/ 39 h 204"/>
                <a:gd name="T26" fmla="*/ 91 w 527"/>
                <a:gd name="T27" fmla="*/ 30 h 204"/>
                <a:gd name="T28" fmla="*/ 55 w 527"/>
                <a:gd name="T29" fmla="*/ 18 h 204"/>
                <a:gd name="T30" fmla="*/ 0 w 527"/>
                <a:gd name="T31" fmla="*/ 48 h 204"/>
                <a:gd name="T32" fmla="*/ 24 w 527"/>
                <a:gd name="T33" fmla="*/ 73 h 204"/>
                <a:gd name="T34" fmla="*/ 46 w 527"/>
                <a:gd name="T35" fmla="*/ 85 h 204"/>
                <a:gd name="T36" fmla="*/ 67 w 527"/>
                <a:gd name="T37" fmla="*/ 94 h 204"/>
                <a:gd name="T38" fmla="*/ 79 w 527"/>
                <a:gd name="T39" fmla="*/ 124 h 204"/>
                <a:gd name="T40" fmla="*/ 155 w 527"/>
                <a:gd name="T41" fmla="*/ 149 h 204"/>
                <a:gd name="T42" fmla="*/ 198 w 527"/>
                <a:gd name="T43" fmla="*/ 179 h 204"/>
                <a:gd name="T44" fmla="*/ 290 w 527"/>
                <a:gd name="T45" fmla="*/ 179 h 204"/>
                <a:gd name="T46" fmla="*/ 366 w 527"/>
                <a:gd name="T47" fmla="*/ 204 h 204"/>
                <a:gd name="T48" fmla="*/ 409 w 527"/>
                <a:gd name="T49" fmla="*/ 191 h 204"/>
                <a:gd name="T50" fmla="*/ 445 w 527"/>
                <a:gd name="T51" fmla="*/ 179 h 204"/>
                <a:gd name="T52" fmla="*/ 464 w 527"/>
                <a:gd name="T53" fmla="*/ 161 h 204"/>
                <a:gd name="T54" fmla="*/ 454 w 527"/>
                <a:gd name="T55" fmla="*/ 149 h 204"/>
                <a:gd name="T56" fmla="*/ 464 w 527"/>
                <a:gd name="T57" fmla="*/ 140 h 204"/>
                <a:gd name="T58" fmla="*/ 485 w 527"/>
                <a:gd name="T59" fmla="*/ 140 h 204"/>
                <a:gd name="T60" fmla="*/ 497 w 527"/>
                <a:gd name="T61" fmla="*/ 124 h 204"/>
                <a:gd name="T62" fmla="*/ 509 w 527"/>
                <a:gd name="T63" fmla="*/ 115 h 204"/>
                <a:gd name="T64" fmla="*/ 521 w 527"/>
                <a:gd name="T65" fmla="*/ 106 h 204"/>
                <a:gd name="T66" fmla="*/ 552 w 527"/>
                <a:gd name="T67" fmla="*/ 106 h 204"/>
                <a:gd name="T68" fmla="*/ 540 w 527"/>
                <a:gd name="T69" fmla="*/ 85 h 204"/>
                <a:gd name="T70" fmla="*/ 531 w 527"/>
                <a:gd name="T71" fmla="*/ 73 h 204"/>
                <a:gd name="T72" fmla="*/ 509 w 527"/>
                <a:gd name="T73" fmla="*/ 85 h 204"/>
                <a:gd name="T74" fmla="*/ 485 w 527"/>
                <a:gd name="T75" fmla="*/ 85 h 204"/>
                <a:gd name="T76" fmla="*/ 464 w 527"/>
                <a:gd name="T77" fmla="*/ 48 h 20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27"/>
                <a:gd name="T118" fmla="*/ 0 h 204"/>
                <a:gd name="T119" fmla="*/ 527 w 527"/>
                <a:gd name="T120" fmla="*/ 204 h 20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27" h="204">
                  <a:moveTo>
                    <a:pt x="439" y="48"/>
                  </a:moveTo>
                  <a:lnTo>
                    <a:pt x="451" y="39"/>
                  </a:lnTo>
                  <a:lnTo>
                    <a:pt x="420" y="30"/>
                  </a:lnTo>
                  <a:lnTo>
                    <a:pt x="396" y="39"/>
                  </a:lnTo>
                  <a:lnTo>
                    <a:pt x="353" y="48"/>
                  </a:lnTo>
                  <a:lnTo>
                    <a:pt x="274" y="30"/>
                  </a:lnTo>
                  <a:lnTo>
                    <a:pt x="232" y="30"/>
                  </a:lnTo>
                  <a:lnTo>
                    <a:pt x="198" y="9"/>
                  </a:lnTo>
                  <a:lnTo>
                    <a:pt x="155" y="0"/>
                  </a:lnTo>
                  <a:lnTo>
                    <a:pt x="146" y="9"/>
                  </a:lnTo>
                  <a:lnTo>
                    <a:pt x="155" y="18"/>
                  </a:lnTo>
                  <a:lnTo>
                    <a:pt x="155" y="39"/>
                  </a:lnTo>
                  <a:lnTo>
                    <a:pt x="110" y="39"/>
                  </a:lnTo>
                  <a:lnTo>
                    <a:pt x="91" y="30"/>
                  </a:lnTo>
                  <a:lnTo>
                    <a:pt x="55" y="18"/>
                  </a:lnTo>
                  <a:lnTo>
                    <a:pt x="0" y="48"/>
                  </a:lnTo>
                  <a:lnTo>
                    <a:pt x="24" y="73"/>
                  </a:lnTo>
                  <a:lnTo>
                    <a:pt x="46" y="85"/>
                  </a:lnTo>
                  <a:lnTo>
                    <a:pt x="67" y="94"/>
                  </a:lnTo>
                  <a:lnTo>
                    <a:pt x="79" y="124"/>
                  </a:lnTo>
                  <a:lnTo>
                    <a:pt x="155" y="149"/>
                  </a:lnTo>
                  <a:lnTo>
                    <a:pt x="198" y="179"/>
                  </a:lnTo>
                  <a:lnTo>
                    <a:pt x="265" y="179"/>
                  </a:lnTo>
                  <a:lnTo>
                    <a:pt x="341" y="204"/>
                  </a:lnTo>
                  <a:lnTo>
                    <a:pt x="384" y="191"/>
                  </a:lnTo>
                  <a:lnTo>
                    <a:pt x="420" y="179"/>
                  </a:lnTo>
                  <a:lnTo>
                    <a:pt x="439" y="161"/>
                  </a:lnTo>
                  <a:lnTo>
                    <a:pt x="429" y="149"/>
                  </a:lnTo>
                  <a:lnTo>
                    <a:pt x="439" y="140"/>
                  </a:lnTo>
                  <a:lnTo>
                    <a:pt x="460" y="140"/>
                  </a:lnTo>
                  <a:lnTo>
                    <a:pt x="472" y="124"/>
                  </a:lnTo>
                  <a:lnTo>
                    <a:pt x="484" y="115"/>
                  </a:lnTo>
                  <a:lnTo>
                    <a:pt x="496" y="106"/>
                  </a:lnTo>
                  <a:lnTo>
                    <a:pt x="527" y="106"/>
                  </a:lnTo>
                  <a:lnTo>
                    <a:pt x="515" y="85"/>
                  </a:lnTo>
                  <a:lnTo>
                    <a:pt x="506" y="73"/>
                  </a:lnTo>
                  <a:lnTo>
                    <a:pt x="484" y="85"/>
                  </a:lnTo>
                  <a:lnTo>
                    <a:pt x="460" y="85"/>
                  </a:lnTo>
                  <a:lnTo>
                    <a:pt x="439" y="48"/>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94" name="Freeform 79"/>
            <p:cNvSpPr>
              <a:spLocks/>
            </p:cNvSpPr>
            <p:nvPr/>
          </p:nvSpPr>
          <p:spPr bwMode="auto">
            <a:xfrm>
              <a:off x="3050" y="1594"/>
              <a:ext cx="329" cy="131"/>
            </a:xfrm>
            <a:custGeom>
              <a:avLst/>
              <a:gdLst>
                <a:gd name="T0" fmla="*/ 283 w 329"/>
                <a:gd name="T1" fmla="*/ 25 h 131"/>
                <a:gd name="T2" fmla="*/ 298 w 329"/>
                <a:gd name="T3" fmla="*/ 46 h 131"/>
                <a:gd name="T4" fmla="*/ 319 w 329"/>
                <a:gd name="T5" fmla="*/ 46 h 131"/>
                <a:gd name="T6" fmla="*/ 307 w 329"/>
                <a:gd name="T7" fmla="*/ 55 h 131"/>
                <a:gd name="T8" fmla="*/ 329 w 329"/>
                <a:gd name="T9" fmla="*/ 101 h 131"/>
                <a:gd name="T10" fmla="*/ 298 w 329"/>
                <a:gd name="T11" fmla="*/ 101 h 131"/>
                <a:gd name="T12" fmla="*/ 283 w 329"/>
                <a:gd name="T13" fmla="*/ 101 h 131"/>
                <a:gd name="T14" fmla="*/ 252 w 329"/>
                <a:gd name="T15" fmla="*/ 110 h 131"/>
                <a:gd name="T16" fmla="*/ 231 w 329"/>
                <a:gd name="T17" fmla="*/ 110 h 131"/>
                <a:gd name="T18" fmla="*/ 219 w 329"/>
                <a:gd name="T19" fmla="*/ 110 h 131"/>
                <a:gd name="T20" fmla="*/ 185 w 329"/>
                <a:gd name="T21" fmla="*/ 110 h 131"/>
                <a:gd name="T22" fmla="*/ 185 w 329"/>
                <a:gd name="T23" fmla="*/ 119 h 131"/>
                <a:gd name="T24" fmla="*/ 176 w 329"/>
                <a:gd name="T25" fmla="*/ 131 h 131"/>
                <a:gd name="T26" fmla="*/ 176 w 329"/>
                <a:gd name="T27" fmla="*/ 110 h 131"/>
                <a:gd name="T28" fmla="*/ 167 w 329"/>
                <a:gd name="T29" fmla="*/ 119 h 131"/>
                <a:gd name="T30" fmla="*/ 152 w 329"/>
                <a:gd name="T31" fmla="*/ 110 h 131"/>
                <a:gd name="T32" fmla="*/ 131 w 329"/>
                <a:gd name="T33" fmla="*/ 119 h 131"/>
                <a:gd name="T34" fmla="*/ 121 w 329"/>
                <a:gd name="T35" fmla="*/ 131 h 131"/>
                <a:gd name="T36" fmla="*/ 100 w 329"/>
                <a:gd name="T37" fmla="*/ 110 h 131"/>
                <a:gd name="T38" fmla="*/ 91 w 329"/>
                <a:gd name="T39" fmla="*/ 110 h 131"/>
                <a:gd name="T40" fmla="*/ 76 w 329"/>
                <a:gd name="T41" fmla="*/ 119 h 131"/>
                <a:gd name="T42" fmla="*/ 67 w 329"/>
                <a:gd name="T43" fmla="*/ 119 h 131"/>
                <a:gd name="T44" fmla="*/ 33 w 329"/>
                <a:gd name="T45" fmla="*/ 110 h 131"/>
                <a:gd name="T46" fmla="*/ 45 w 329"/>
                <a:gd name="T47" fmla="*/ 110 h 131"/>
                <a:gd name="T48" fmla="*/ 24 w 329"/>
                <a:gd name="T49" fmla="*/ 110 h 131"/>
                <a:gd name="T50" fmla="*/ 33 w 329"/>
                <a:gd name="T51" fmla="*/ 101 h 131"/>
                <a:gd name="T52" fmla="*/ 24 w 329"/>
                <a:gd name="T53" fmla="*/ 101 h 131"/>
                <a:gd name="T54" fmla="*/ 24 w 329"/>
                <a:gd name="T55" fmla="*/ 89 h 131"/>
                <a:gd name="T56" fmla="*/ 12 w 329"/>
                <a:gd name="T57" fmla="*/ 77 h 131"/>
                <a:gd name="T58" fmla="*/ 24 w 329"/>
                <a:gd name="T59" fmla="*/ 77 h 131"/>
                <a:gd name="T60" fmla="*/ 12 w 329"/>
                <a:gd name="T61" fmla="*/ 55 h 131"/>
                <a:gd name="T62" fmla="*/ 0 w 329"/>
                <a:gd name="T63" fmla="*/ 55 h 131"/>
                <a:gd name="T64" fmla="*/ 0 w 329"/>
                <a:gd name="T65" fmla="*/ 46 h 131"/>
                <a:gd name="T66" fmla="*/ 12 w 329"/>
                <a:gd name="T67" fmla="*/ 46 h 131"/>
                <a:gd name="T68" fmla="*/ 54 w 329"/>
                <a:gd name="T69" fmla="*/ 46 h 131"/>
                <a:gd name="T70" fmla="*/ 45 w 329"/>
                <a:gd name="T71" fmla="*/ 34 h 131"/>
                <a:gd name="T72" fmla="*/ 54 w 329"/>
                <a:gd name="T73" fmla="*/ 34 h 131"/>
                <a:gd name="T74" fmla="*/ 45 w 329"/>
                <a:gd name="T75" fmla="*/ 25 h 131"/>
                <a:gd name="T76" fmla="*/ 24 w 329"/>
                <a:gd name="T77" fmla="*/ 25 h 131"/>
                <a:gd name="T78" fmla="*/ 0 w 329"/>
                <a:gd name="T79" fmla="*/ 46 h 131"/>
                <a:gd name="T80" fmla="*/ 12 w 329"/>
                <a:gd name="T81" fmla="*/ 34 h 131"/>
                <a:gd name="T82" fmla="*/ 0 w 329"/>
                <a:gd name="T83" fmla="*/ 34 h 131"/>
                <a:gd name="T84" fmla="*/ 0 w 329"/>
                <a:gd name="T85" fmla="*/ 13 h 131"/>
                <a:gd name="T86" fmla="*/ 33 w 329"/>
                <a:gd name="T87" fmla="*/ 13 h 131"/>
                <a:gd name="T88" fmla="*/ 45 w 329"/>
                <a:gd name="T89" fmla="*/ 25 h 131"/>
                <a:gd name="T90" fmla="*/ 67 w 329"/>
                <a:gd name="T91" fmla="*/ 25 h 131"/>
                <a:gd name="T92" fmla="*/ 91 w 329"/>
                <a:gd name="T93" fmla="*/ 25 h 131"/>
                <a:gd name="T94" fmla="*/ 121 w 329"/>
                <a:gd name="T95" fmla="*/ 0 h 131"/>
                <a:gd name="T96" fmla="*/ 143 w 329"/>
                <a:gd name="T97" fmla="*/ 0 h 131"/>
                <a:gd name="T98" fmla="*/ 185 w 329"/>
                <a:gd name="T99" fmla="*/ 25 h 131"/>
                <a:gd name="T100" fmla="*/ 231 w 329"/>
                <a:gd name="T101" fmla="*/ 25 h 131"/>
                <a:gd name="T102" fmla="*/ 262 w 329"/>
                <a:gd name="T103" fmla="*/ 13 h 131"/>
                <a:gd name="T104" fmla="*/ 283 w 329"/>
                <a:gd name="T105" fmla="*/ 13 h 131"/>
                <a:gd name="T106" fmla="*/ 283 w 329"/>
                <a:gd name="T107" fmla="*/ 25 h 13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9"/>
                <a:gd name="T163" fmla="*/ 0 h 131"/>
                <a:gd name="T164" fmla="*/ 329 w 329"/>
                <a:gd name="T165" fmla="*/ 131 h 13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9" h="131">
                  <a:moveTo>
                    <a:pt x="283" y="25"/>
                  </a:moveTo>
                  <a:lnTo>
                    <a:pt x="298" y="46"/>
                  </a:lnTo>
                  <a:lnTo>
                    <a:pt x="319" y="46"/>
                  </a:lnTo>
                  <a:lnTo>
                    <a:pt x="307" y="55"/>
                  </a:lnTo>
                  <a:lnTo>
                    <a:pt x="329" y="101"/>
                  </a:lnTo>
                  <a:lnTo>
                    <a:pt x="298" y="101"/>
                  </a:lnTo>
                  <a:lnTo>
                    <a:pt x="283" y="101"/>
                  </a:lnTo>
                  <a:lnTo>
                    <a:pt x="252" y="110"/>
                  </a:lnTo>
                  <a:lnTo>
                    <a:pt x="231" y="110"/>
                  </a:lnTo>
                  <a:lnTo>
                    <a:pt x="219" y="110"/>
                  </a:lnTo>
                  <a:lnTo>
                    <a:pt x="185" y="110"/>
                  </a:lnTo>
                  <a:lnTo>
                    <a:pt x="185" y="119"/>
                  </a:lnTo>
                  <a:lnTo>
                    <a:pt x="176" y="131"/>
                  </a:lnTo>
                  <a:lnTo>
                    <a:pt x="176" y="110"/>
                  </a:lnTo>
                  <a:lnTo>
                    <a:pt x="167" y="119"/>
                  </a:lnTo>
                  <a:lnTo>
                    <a:pt x="152" y="110"/>
                  </a:lnTo>
                  <a:lnTo>
                    <a:pt x="131" y="119"/>
                  </a:lnTo>
                  <a:lnTo>
                    <a:pt x="121" y="131"/>
                  </a:lnTo>
                  <a:lnTo>
                    <a:pt x="100" y="110"/>
                  </a:lnTo>
                  <a:lnTo>
                    <a:pt x="91" y="110"/>
                  </a:lnTo>
                  <a:lnTo>
                    <a:pt x="76" y="119"/>
                  </a:lnTo>
                  <a:lnTo>
                    <a:pt x="67" y="119"/>
                  </a:lnTo>
                  <a:lnTo>
                    <a:pt x="33" y="110"/>
                  </a:lnTo>
                  <a:lnTo>
                    <a:pt x="45" y="110"/>
                  </a:lnTo>
                  <a:lnTo>
                    <a:pt x="24" y="110"/>
                  </a:lnTo>
                  <a:lnTo>
                    <a:pt x="33" y="101"/>
                  </a:lnTo>
                  <a:lnTo>
                    <a:pt x="24" y="101"/>
                  </a:lnTo>
                  <a:lnTo>
                    <a:pt x="24" y="89"/>
                  </a:lnTo>
                  <a:lnTo>
                    <a:pt x="12" y="77"/>
                  </a:lnTo>
                  <a:lnTo>
                    <a:pt x="24" y="77"/>
                  </a:lnTo>
                  <a:lnTo>
                    <a:pt x="12" y="55"/>
                  </a:lnTo>
                  <a:lnTo>
                    <a:pt x="0" y="55"/>
                  </a:lnTo>
                  <a:lnTo>
                    <a:pt x="0" y="46"/>
                  </a:lnTo>
                  <a:lnTo>
                    <a:pt x="12" y="46"/>
                  </a:lnTo>
                  <a:lnTo>
                    <a:pt x="54" y="46"/>
                  </a:lnTo>
                  <a:lnTo>
                    <a:pt x="45" y="34"/>
                  </a:lnTo>
                  <a:lnTo>
                    <a:pt x="54" y="34"/>
                  </a:lnTo>
                  <a:lnTo>
                    <a:pt x="45" y="25"/>
                  </a:lnTo>
                  <a:lnTo>
                    <a:pt x="24" y="25"/>
                  </a:lnTo>
                  <a:lnTo>
                    <a:pt x="0" y="46"/>
                  </a:lnTo>
                  <a:lnTo>
                    <a:pt x="12" y="34"/>
                  </a:lnTo>
                  <a:lnTo>
                    <a:pt x="0" y="34"/>
                  </a:lnTo>
                  <a:lnTo>
                    <a:pt x="0" y="13"/>
                  </a:lnTo>
                  <a:lnTo>
                    <a:pt x="33" y="13"/>
                  </a:lnTo>
                  <a:lnTo>
                    <a:pt x="45" y="25"/>
                  </a:lnTo>
                  <a:lnTo>
                    <a:pt x="67" y="25"/>
                  </a:lnTo>
                  <a:lnTo>
                    <a:pt x="91" y="25"/>
                  </a:lnTo>
                  <a:lnTo>
                    <a:pt x="121" y="0"/>
                  </a:lnTo>
                  <a:lnTo>
                    <a:pt x="143" y="0"/>
                  </a:lnTo>
                  <a:lnTo>
                    <a:pt x="185" y="25"/>
                  </a:lnTo>
                  <a:lnTo>
                    <a:pt x="231" y="25"/>
                  </a:lnTo>
                  <a:lnTo>
                    <a:pt x="262" y="13"/>
                  </a:lnTo>
                  <a:lnTo>
                    <a:pt x="283" y="13"/>
                  </a:lnTo>
                  <a:lnTo>
                    <a:pt x="283" y="2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95" name="Freeform 80"/>
            <p:cNvSpPr>
              <a:spLocks/>
            </p:cNvSpPr>
            <p:nvPr/>
          </p:nvSpPr>
          <p:spPr bwMode="auto">
            <a:xfrm>
              <a:off x="3226" y="1695"/>
              <a:ext cx="107" cy="106"/>
            </a:xfrm>
            <a:custGeom>
              <a:avLst/>
              <a:gdLst>
                <a:gd name="T0" fmla="*/ 107 w 107"/>
                <a:gd name="T1" fmla="*/ 0 h 106"/>
                <a:gd name="T2" fmla="*/ 86 w 107"/>
                <a:gd name="T3" fmla="*/ 18 h 106"/>
                <a:gd name="T4" fmla="*/ 86 w 107"/>
                <a:gd name="T5" fmla="*/ 64 h 106"/>
                <a:gd name="T6" fmla="*/ 55 w 107"/>
                <a:gd name="T7" fmla="*/ 85 h 106"/>
                <a:gd name="T8" fmla="*/ 9 w 107"/>
                <a:gd name="T9" fmla="*/ 106 h 106"/>
                <a:gd name="T10" fmla="*/ 0 w 107"/>
                <a:gd name="T11" fmla="*/ 94 h 106"/>
                <a:gd name="T12" fmla="*/ 0 w 107"/>
                <a:gd name="T13" fmla="*/ 85 h 106"/>
                <a:gd name="T14" fmla="*/ 9 w 107"/>
                <a:gd name="T15" fmla="*/ 64 h 106"/>
                <a:gd name="T16" fmla="*/ 0 w 107"/>
                <a:gd name="T17" fmla="*/ 64 h 106"/>
                <a:gd name="T18" fmla="*/ 0 w 107"/>
                <a:gd name="T19" fmla="*/ 30 h 106"/>
                <a:gd name="T20" fmla="*/ 9 w 107"/>
                <a:gd name="T21" fmla="*/ 18 h 106"/>
                <a:gd name="T22" fmla="*/ 9 w 107"/>
                <a:gd name="T23" fmla="*/ 9 h 106"/>
                <a:gd name="T24" fmla="*/ 43 w 107"/>
                <a:gd name="T25" fmla="*/ 9 h 106"/>
                <a:gd name="T26" fmla="*/ 55 w 107"/>
                <a:gd name="T27" fmla="*/ 9 h 106"/>
                <a:gd name="T28" fmla="*/ 76 w 107"/>
                <a:gd name="T29" fmla="*/ 9 h 106"/>
                <a:gd name="T30" fmla="*/ 107 w 107"/>
                <a:gd name="T31" fmla="*/ 0 h 1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7"/>
                <a:gd name="T49" fmla="*/ 0 h 106"/>
                <a:gd name="T50" fmla="*/ 107 w 107"/>
                <a:gd name="T51" fmla="*/ 106 h 10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7" h="106">
                  <a:moveTo>
                    <a:pt x="107" y="0"/>
                  </a:moveTo>
                  <a:lnTo>
                    <a:pt x="86" y="18"/>
                  </a:lnTo>
                  <a:lnTo>
                    <a:pt x="86" y="64"/>
                  </a:lnTo>
                  <a:lnTo>
                    <a:pt x="55" y="85"/>
                  </a:lnTo>
                  <a:lnTo>
                    <a:pt x="9" y="106"/>
                  </a:lnTo>
                  <a:lnTo>
                    <a:pt x="0" y="94"/>
                  </a:lnTo>
                  <a:lnTo>
                    <a:pt x="0" y="85"/>
                  </a:lnTo>
                  <a:lnTo>
                    <a:pt x="9" y="64"/>
                  </a:lnTo>
                  <a:lnTo>
                    <a:pt x="0" y="64"/>
                  </a:lnTo>
                  <a:lnTo>
                    <a:pt x="0" y="30"/>
                  </a:lnTo>
                  <a:lnTo>
                    <a:pt x="9" y="18"/>
                  </a:lnTo>
                  <a:lnTo>
                    <a:pt x="9" y="9"/>
                  </a:lnTo>
                  <a:lnTo>
                    <a:pt x="43" y="9"/>
                  </a:lnTo>
                  <a:lnTo>
                    <a:pt x="55" y="9"/>
                  </a:lnTo>
                  <a:lnTo>
                    <a:pt x="76" y="9"/>
                  </a:lnTo>
                  <a:lnTo>
                    <a:pt x="107"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96" name="Freeform 81"/>
            <p:cNvSpPr>
              <a:spLocks/>
            </p:cNvSpPr>
            <p:nvPr/>
          </p:nvSpPr>
          <p:spPr bwMode="auto">
            <a:xfrm>
              <a:off x="3217" y="1780"/>
              <a:ext cx="76" cy="76"/>
            </a:xfrm>
            <a:custGeom>
              <a:avLst/>
              <a:gdLst>
                <a:gd name="T0" fmla="*/ 9 w 76"/>
                <a:gd name="T1" fmla="*/ 9 h 76"/>
                <a:gd name="T2" fmla="*/ 0 w 76"/>
                <a:gd name="T3" fmla="*/ 21 h 76"/>
                <a:gd name="T4" fmla="*/ 9 w 76"/>
                <a:gd name="T5" fmla="*/ 46 h 76"/>
                <a:gd name="T6" fmla="*/ 0 w 76"/>
                <a:gd name="T7" fmla="*/ 76 h 76"/>
                <a:gd name="T8" fmla="*/ 18 w 76"/>
                <a:gd name="T9" fmla="*/ 76 h 76"/>
                <a:gd name="T10" fmla="*/ 31 w 76"/>
                <a:gd name="T11" fmla="*/ 64 h 76"/>
                <a:gd name="T12" fmla="*/ 40 w 76"/>
                <a:gd name="T13" fmla="*/ 64 h 76"/>
                <a:gd name="T14" fmla="*/ 52 w 76"/>
                <a:gd name="T15" fmla="*/ 55 h 76"/>
                <a:gd name="T16" fmla="*/ 31 w 76"/>
                <a:gd name="T17" fmla="*/ 31 h 76"/>
                <a:gd name="T18" fmla="*/ 76 w 76"/>
                <a:gd name="T19" fmla="*/ 21 h 76"/>
                <a:gd name="T20" fmla="*/ 64 w 76"/>
                <a:gd name="T21" fmla="*/ 0 h 76"/>
                <a:gd name="T22" fmla="*/ 18 w 76"/>
                <a:gd name="T23" fmla="*/ 21 h 76"/>
                <a:gd name="T24" fmla="*/ 9 w 76"/>
                <a:gd name="T25" fmla="*/ 9 h 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
                <a:gd name="T40" fmla="*/ 0 h 76"/>
                <a:gd name="T41" fmla="*/ 76 w 76"/>
                <a:gd name="T42" fmla="*/ 76 h 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 h="76">
                  <a:moveTo>
                    <a:pt x="9" y="9"/>
                  </a:moveTo>
                  <a:lnTo>
                    <a:pt x="0" y="21"/>
                  </a:lnTo>
                  <a:lnTo>
                    <a:pt x="9" y="46"/>
                  </a:lnTo>
                  <a:lnTo>
                    <a:pt x="0" y="76"/>
                  </a:lnTo>
                  <a:lnTo>
                    <a:pt x="18" y="76"/>
                  </a:lnTo>
                  <a:lnTo>
                    <a:pt x="31" y="64"/>
                  </a:lnTo>
                  <a:lnTo>
                    <a:pt x="40" y="64"/>
                  </a:lnTo>
                  <a:lnTo>
                    <a:pt x="52" y="55"/>
                  </a:lnTo>
                  <a:lnTo>
                    <a:pt x="31" y="31"/>
                  </a:lnTo>
                  <a:lnTo>
                    <a:pt x="76" y="21"/>
                  </a:lnTo>
                  <a:lnTo>
                    <a:pt x="64" y="0"/>
                  </a:lnTo>
                  <a:lnTo>
                    <a:pt x="18" y="21"/>
                  </a:lnTo>
                  <a:lnTo>
                    <a:pt x="9" y="9"/>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97" name="Freeform 82"/>
            <p:cNvSpPr>
              <a:spLocks/>
            </p:cNvSpPr>
            <p:nvPr/>
          </p:nvSpPr>
          <p:spPr bwMode="auto">
            <a:xfrm>
              <a:off x="3281" y="1695"/>
              <a:ext cx="174" cy="170"/>
            </a:xfrm>
            <a:custGeom>
              <a:avLst/>
              <a:gdLst>
                <a:gd name="T0" fmla="*/ 98 w 174"/>
                <a:gd name="T1" fmla="*/ 0 h 170"/>
                <a:gd name="T2" fmla="*/ 67 w 174"/>
                <a:gd name="T3" fmla="*/ 0 h 170"/>
                <a:gd name="T4" fmla="*/ 52 w 174"/>
                <a:gd name="T5" fmla="*/ 0 h 170"/>
                <a:gd name="T6" fmla="*/ 31 w 174"/>
                <a:gd name="T7" fmla="*/ 18 h 170"/>
                <a:gd name="T8" fmla="*/ 31 w 174"/>
                <a:gd name="T9" fmla="*/ 64 h 170"/>
                <a:gd name="T10" fmla="*/ 0 w 174"/>
                <a:gd name="T11" fmla="*/ 85 h 170"/>
                <a:gd name="T12" fmla="*/ 12 w 174"/>
                <a:gd name="T13" fmla="*/ 106 h 170"/>
                <a:gd name="T14" fmla="*/ 31 w 174"/>
                <a:gd name="T15" fmla="*/ 116 h 170"/>
                <a:gd name="T16" fmla="*/ 76 w 174"/>
                <a:gd name="T17" fmla="*/ 140 h 170"/>
                <a:gd name="T18" fmla="*/ 88 w 174"/>
                <a:gd name="T19" fmla="*/ 140 h 170"/>
                <a:gd name="T20" fmla="*/ 88 w 174"/>
                <a:gd name="T21" fmla="*/ 161 h 170"/>
                <a:gd name="T22" fmla="*/ 107 w 174"/>
                <a:gd name="T23" fmla="*/ 170 h 170"/>
                <a:gd name="T24" fmla="*/ 119 w 174"/>
                <a:gd name="T25" fmla="*/ 161 h 170"/>
                <a:gd name="T26" fmla="*/ 143 w 174"/>
                <a:gd name="T27" fmla="*/ 170 h 170"/>
                <a:gd name="T28" fmla="*/ 152 w 174"/>
                <a:gd name="T29" fmla="*/ 149 h 170"/>
                <a:gd name="T30" fmla="*/ 174 w 174"/>
                <a:gd name="T31" fmla="*/ 149 h 170"/>
                <a:gd name="T32" fmla="*/ 152 w 174"/>
                <a:gd name="T33" fmla="*/ 131 h 170"/>
                <a:gd name="T34" fmla="*/ 152 w 174"/>
                <a:gd name="T35" fmla="*/ 94 h 170"/>
                <a:gd name="T36" fmla="*/ 119 w 174"/>
                <a:gd name="T37" fmla="*/ 85 h 170"/>
                <a:gd name="T38" fmla="*/ 107 w 174"/>
                <a:gd name="T39" fmla="*/ 64 h 170"/>
                <a:gd name="T40" fmla="*/ 119 w 174"/>
                <a:gd name="T41" fmla="*/ 40 h 170"/>
                <a:gd name="T42" fmla="*/ 98 w 174"/>
                <a:gd name="T43" fmla="*/ 0 h 17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4"/>
                <a:gd name="T67" fmla="*/ 0 h 170"/>
                <a:gd name="T68" fmla="*/ 174 w 174"/>
                <a:gd name="T69" fmla="*/ 170 h 17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4" h="170">
                  <a:moveTo>
                    <a:pt x="98" y="0"/>
                  </a:moveTo>
                  <a:lnTo>
                    <a:pt x="67" y="0"/>
                  </a:lnTo>
                  <a:lnTo>
                    <a:pt x="52" y="0"/>
                  </a:lnTo>
                  <a:lnTo>
                    <a:pt x="31" y="18"/>
                  </a:lnTo>
                  <a:lnTo>
                    <a:pt x="31" y="64"/>
                  </a:lnTo>
                  <a:lnTo>
                    <a:pt x="0" y="85"/>
                  </a:lnTo>
                  <a:lnTo>
                    <a:pt x="12" y="106"/>
                  </a:lnTo>
                  <a:lnTo>
                    <a:pt x="31" y="116"/>
                  </a:lnTo>
                  <a:lnTo>
                    <a:pt x="76" y="140"/>
                  </a:lnTo>
                  <a:lnTo>
                    <a:pt x="88" y="140"/>
                  </a:lnTo>
                  <a:lnTo>
                    <a:pt x="88" y="161"/>
                  </a:lnTo>
                  <a:lnTo>
                    <a:pt x="107" y="170"/>
                  </a:lnTo>
                  <a:lnTo>
                    <a:pt x="119" y="161"/>
                  </a:lnTo>
                  <a:lnTo>
                    <a:pt x="143" y="170"/>
                  </a:lnTo>
                  <a:lnTo>
                    <a:pt x="152" y="149"/>
                  </a:lnTo>
                  <a:lnTo>
                    <a:pt x="174" y="149"/>
                  </a:lnTo>
                  <a:lnTo>
                    <a:pt x="152" y="131"/>
                  </a:lnTo>
                  <a:lnTo>
                    <a:pt x="152" y="94"/>
                  </a:lnTo>
                  <a:lnTo>
                    <a:pt x="119" y="85"/>
                  </a:lnTo>
                  <a:lnTo>
                    <a:pt x="107" y="64"/>
                  </a:lnTo>
                  <a:lnTo>
                    <a:pt x="119" y="40"/>
                  </a:lnTo>
                  <a:lnTo>
                    <a:pt x="98"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98" name="Freeform 83"/>
            <p:cNvSpPr>
              <a:spLocks/>
            </p:cNvSpPr>
            <p:nvPr/>
          </p:nvSpPr>
          <p:spPr bwMode="auto">
            <a:xfrm>
              <a:off x="3202" y="1780"/>
              <a:ext cx="24" cy="76"/>
            </a:xfrm>
            <a:custGeom>
              <a:avLst/>
              <a:gdLst>
                <a:gd name="T0" fmla="*/ 24 w 24"/>
                <a:gd name="T1" fmla="*/ 9 h 76"/>
                <a:gd name="T2" fmla="*/ 24 w 24"/>
                <a:gd name="T3" fmla="*/ 0 h 76"/>
                <a:gd name="T4" fmla="*/ 15 w 24"/>
                <a:gd name="T5" fmla="*/ 0 h 76"/>
                <a:gd name="T6" fmla="*/ 0 w 24"/>
                <a:gd name="T7" fmla="*/ 31 h 76"/>
                <a:gd name="T8" fmla="*/ 0 w 24"/>
                <a:gd name="T9" fmla="*/ 46 h 76"/>
                <a:gd name="T10" fmla="*/ 15 w 24"/>
                <a:gd name="T11" fmla="*/ 76 h 76"/>
                <a:gd name="T12" fmla="*/ 24 w 24"/>
                <a:gd name="T13" fmla="*/ 46 h 76"/>
                <a:gd name="T14" fmla="*/ 15 w 24"/>
                <a:gd name="T15" fmla="*/ 21 h 76"/>
                <a:gd name="T16" fmla="*/ 24 w 24"/>
                <a:gd name="T17" fmla="*/ 9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76"/>
                <a:gd name="T29" fmla="*/ 24 w 24"/>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76">
                  <a:moveTo>
                    <a:pt x="24" y="9"/>
                  </a:moveTo>
                  <a:lnTo>
                    <a:pt x="24" y="0"/>
                  </a:lnTo>
                  <a:lnTo>
                    <a:pt x="15" y="0"/>
                  </a:lnTo>
                  <a:lnTo>
                    <a:pt x="0" y="31"/>
                  </a:lnTo>
                  <a:lnTo>
                    <a:pt x="0" y="46"/>
                  </a:lnTo>
                  <a:lnTo>
                    <a:pt x="15" y="76"/>
                  </a:lnTo>
                  <a:lnTo>
                    <a:pt x="24" y="46"/>
                  </a:lnTo>
                  <a:lnTo>
                    <a:pt x="15" y="21"/>
                  </a:lnTo>
                  <a:lnTo>
                    <a:pt x="24" y="9"/>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799" name="Freeform 84"/>
            <p:cNvSpPr>
              <a:spLocks/>
            </p:cNvSpPr>
            <p:nvPr/>
          </p:nvSpPr>
          <p:spPr bwMode="auto">
            <a:xfrm>
              <a:off x="3041" y="1811"/>
              <a:ext cx="195" cy="194"/>
            </a:xfrm>
            <a:custGeom>
              <a:avLst/>
              <a:gdLst>
                <a:gd name="T0" fmla="*/ 162 w 195"/>
                <a:gd name="T1" fmla="*/ 15 h 194"/>
                <a:gd name="T2" fmla="*/ 177 w 195"/>
                <a:gd name="T3" fmla="*/ 45 h 194"/>
                <a:gd name="T4" fmla="*/ 162 w 195"/>
                <a:gd name="T5" fmla="*/ 76 h 194"/>
                <a:gd name="T6" fmla="*/ 153 w 195"/>
                <a:gd name="T7" fmla="*/ 64 h 194"/>
                <a:gd name="T8" fmla="*/ 131 w 195"/>
                <a:gd name="T9" fmla="*/ 33 h 194"/>
                <a:gd name="T10" fmla="*/ 141 w 195"/>
                <a:gd name="T11" fmla="*/ 54 h 194"/>
                <a:gd name="T12" fmla="*/ 195 w 195"/>
                <a:gd name="T13" fmla="*/ 155 h 194"/>
                <a:gd name="T14" fmla="*/ 195 w 195"/>
                <a:gd name="T15" fmla="*/ 176 h 194"/>
                <a:gd name="T16" fmla="*/ 177 w 195"/>
                <a:gd name="T17" fmla="*/ 194 h 194"/>
                <a:gd name="T18" fmla="*/ 153 w 195"/>
                <a:gd name="T19" fmla="*/ 194 h 194"/>
                <a:gd name="T20" fmla="*/ 10 w 195"/>
                <a:gd name="T21" fmla="*/ 194 h 194"/>
                <a:gd name="T22" fmla="*/ 0 w 195"/>
                <a:gd name="T23" fmla="*/ 64 h 194"/>
                <a:gd name="T24" fmla="*/ 0 w 195"/>
                <a:gd name="T25" fmla="*/ 33 h 194"/>
                <a:gd name="T26" fmla="*/ 0 w 195"/>
                <a:gd name="T27" fmla="*/ 0 h 194"/>
                <a:gd name="T28" fmla="*/ 34 w 195"/>
                <a:gd name="T29" fmla="*/ 0 h 194"/>
                <a:gd name="T30" fmla="*/ 77 w 195"/>
                <a:gd name="T31" fmla="*/ 15 h 194"/>
                <a:gd name="T32" fmla="*/ 110 w 195"/>
                <a:gd name="T33" fmla="*/ 0 h 194"/>
                <a:gd name="T34" fmla="*/ 119 w 195"/>
                <a:gd name="T35" fmla="*/ 0 h 194"/>
                <a:gd name="T36" fmla="*/ 119 w 195"/>
                <a:gd name="T37" fmla="*/ 15 h 194"/>
                <a:gd name="T38" fmla="*/ 131 w 195"/>
                <a:gd name="T39" fmla="*/ 15 h 194"/>
                <a:gd name="T40" fmla="*/ 141 w 195"/>
                <a:gd name="T41" fmla="*/ 15 h 194"/>
                <a:gd name="T42" fmla="*/ 162 w 195"/>
                <a:gd name="T43" fmla="*/ 15 h 19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5"/>
                <a:gd name="T67" fmla="*/ 0 h 194"/>
                <a:gd name="T68" fmla="*/ 195 w 195"/>
                <a:gd name="T69" fmla="*/ 194 h 19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5" h="194">
                  <a:moveTo>
                    <a:pt x="162" y="15"/>
                  </a:moveTo>
                  <a:lnTo>
                    <a:pt x="177" y="45"/>
                  </a:lnTo>
                  <a:lnTo>
                    <a:pt x="162" y="76"/>
                  </a:lnTo>
                  <a:lnTo>
                    <a:pt x="153" y="64"/>
                  </a:lnTo>
                  <a:lnTo>
                    <a:pt x="131" y="33"/>
                  </a:lnTo>
                  <a:lnTo>
                    <a:pt x="141" y="54"/>
                  </a:lnTo>
                  <a:lnTo>
                    <a:pt x="195" y="155"/>
                  </a:lnTo>
                  <a:lnTo>
                    <a:pt x="195" y="176"/>
                  </a:lnTo>
                  <a:lnTo>
                    <a:pt x="177" y="194"/>
                  </a:lnTo>
                  <a:lnTo>
                    <a:pt x="153" y="194"/>
                  </a:lnTo>
                  <a:lnTo>
                    <a:pt x="10" y="194"/>
                  </a:lnTo>
                  <a:lnTo>
                    <a:pt x="0" y="64"/>
                  </a:lnTo>
                  <a:lnTo>
                    <a:pt x="0" y="33"/>
                  </a:lnTo>
                  <a:lnTo>
                    <a:pt x="0" y="0"/>
                  </a:lnTo>
                  <a:lnTo>
                    <a:pt x="34" y="0"/>
                  </a:lnTo>
                  <a:lnTo>
                    <a:pt x="77" y="15"/>
                  </a:lnTo>
                  <a:lnTo>
                    <a:pt x="110" y="0"/>
                  </a:lnTo>
                  <a:lnTo>
                    <a:pt x="119" y="0"/>
                  </a:lnTo>
                  <a:lnTo>
                    <a:pt x="119" y="15"/>
                  </a:lnTo>
                  <a:lnTo>
                    <a:pt x="131" y="15"/>
                  </a:lnTo>
                  <a:lnTo>
                    <a:pt x="141" y="15"/>
                  </a:lnTo>
                  <a:lnTo>
                    <a:pt x="162" y="1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00" name="Freeform 85"/>
            <p:cNvSpPr>
              <a:spLocks/>
            </p:cNvSpPr>
            <p:nvPr/>
          </p:nvSpPr>
          <p:spPr bwMode="auto">
            <a:xfrm>
              <a:off x="3202" y="2094"/>
              <a:ext cx="262" cy="295"/>
            </a:xfrm>
            <a:custGeom>
              <a:avLst/>
              <a:gdLst>
                <a:gd name="T0" fmla="*/ 67 w 262"/>
                <a:gd name="T1" fmla="*/ 271 h 295"/>
                <a:gd name="T2" fmla="*/ 46 w 262"/>
                <a:gd name="T3" fmla="*/ 271 h 295"/>
                <a:gd name="T4" fmla="*/ 46 w 262"/>
                <a:gd name="T5" fmla="*/ 259 h 295"/>
                <a:gd name="T6" fmla="*/ 33 w 262"/>
                <a:gd name="T7" fmla="*/ 249 h 295"/>
                <a:gd name="T8" fmla="*/ 15 w 262"/>
                <a:gd name="T9" fmla="*/ 216 h 295"/>
                <a:gd name="T10" fmla="*/ 0 w 262"/>
                <a:gd name="T11" fmla="*/ 207 h 295"/>
                <a:gd name="T12" fmla="*/ 0 w 262"/>
                <a:gd name="T13" fmla="*/ 195 h 295"/>
                <a:gd name="T14" fmla="*/ 15 w 262"/>
                <a:gd name="T15" fmla="*/ 195 h 295"/>
                <a:gd name="T16" fmla="*/ 24 w 262"/>
                <a:gd name="T17" fmla="*/ 152 h 295"/>
                <a:gd name="T18" fmla="*/ 55 w 262"/>
                <a:gd name="T19" fmla="*/ 97 h 295"/>
                <a:gd name="T20" fmla="*/ 67 w 262"/>
                <a:gd name="T21" fmla="*/ 21 h 295"/>
                <a:gd name="T22" fmla="*/ 91 w 262"/>
                <a:gd name="T23" fmla="*/ 12 h 295"/>
                <a:gd name="T24" fmla="*/ 91 w 262"/>
                <a:gd name="T25" fmla="*/ 0 h 295"/>
                <a:gd name="T26" fmla="*/ 110 w 262"/>
                <a:gd name="T27" fmla="*/ 42 h 295"/>
                <a:gd name="T28" fmla="*/ 146 w 262"/>
                <a:gd name="T29" fmla="*/ 64 h 295"/>
                <a:gd name="T30" fmla="*/ 177 w 262"/>
                <a:gd name="T31" fmla="*/ 109 h 295"/>
                <a:gd name="T32" fmla="*/ 167 w 262"/>
                <a:gd name="T33" fmla="*/ 119 h 295"/>
                <a:gd name="T34" fmla="*/ 155 w 262"/>
                <a:gd name="T35" fmla="*/ 140 h 295"/>
                <a:gd name="T36" fmla="*/ 177 w 262"/>
                <a:gd name="T37" fmla="*/ 140 h 295"/>
                <a:gd name="T38" fmla="*/ 177 w 262"/>
                <a:gd name="T39" fmla="*/ 152 h 295"/>
                <a:gd name="T40" fmla="*/ 198 w 262"/>
                <a:gd name="T41" fmla="*/ 185 h 295"/>
                <a:gd name="T42" fmla="*/ 253 w 262"/>
                <a:gd name="T43" fmla="*/ 207 h 295"/>
                <a:gd name="T44" fmla="*/ 262 w 262"/>
                <a:gd name="T45" fmla="*/ 207 h 295"/>
                <a:gd name="T46" fmla="*/ 222 w 262"/>
                <a:gd name="T47" fmla="*/ 259 h 295"/>
                <a:gd name="T48" fmla="*/ 186 w 262"/>
                <a:gd name="T49" fmla="*/ 271 h 295"/>
                <a:gd name="T50" fmla="*/ 155 w 262"/>
                <a:gd name="T51" fmla="*/ 280 h 295"/>
                <a:gd name="T52" fmla="*/ 146 w 262"/>
                <a:gd name="T53" fmla="*/ 280 h 295"/>
                <a:gd name="T54" fmla="*/ 110 w 262"/>
                <a:gd name="T55" fmla="*/ 295 h 295"/>
                <a:gd name="T56" fmla="*/ 91 w 262"/>
                <a:gd name="T57" fmla="*/ 295 h 295"/>
                <a:gd name="T58" fmla="*/ 67 w 262"/>
                <a:gd name="T59" fmla="*/ 271 h 29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62"/>
                <a:gd name="T91" fmla="*/ 0 h 295"/>
                <a:gd name="T92" fmla="*/ 262 w 262"/>
                <a:gd name="T93" fmla="*/ 295 h 29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62" h="295">
                  <a:moveTo>
                    <a:pt x="67" y="271"/>
                  </a:moveTo>
                  <a:lnTo>
                    <a:pt x="46" y="271"/>
                  </a:lnTo>
                  <a:lnTo>
                    <a:pt x="46" y="259"/>
                  </a:lnTo>
                  <a:lnTo>
                    <a:pt x="33" y="249"/>
                  </a:lnTo>
                  <a:lnTo>
                    <a:pt x="15" y="216"/>
                  </a:lnTo>
                  <a:lnTo>
                    <a:pt x="0" y="207"/>
                  </a:lnTo>
                  <a:lnTo>
                    <a:pt x="0" y="195"/>
                  </a:lnTo>
                  <a:lnTo>
                    <a:pt x="15" y="195"/>
                  </a:lnTo>
                  <a:lnTo>
                    <a:pt x="24" y="152"/>
                  </a:lnTo>
                  <a:lnTo>
                    <a:pt x="55" y="97"/>
                  </a:lnTo>
                  <a:lnTo>
                    <a:pt x="67" y="21"/>
                  </a:lnTo>
                  <a:lnTo>
                    <a:pt x="91" y="12"/>
                  </a:lnTo>
                  <a:lnTo>
                    <a:pt x="91" y="0"/>
                  </a:lnTo>
                  <a:lnTo>
                    <a:pt x="110" y="42"/>
                  </a:lnTo>
                  <a:lnTo>
                    <a:pt x="146" y="64"/>
                  </a:lnTo>
                  <a:lnTo>
                    <a:pt x="177" y="109"/>
                  </a:lnTo>
                  <a:lnTo>
                    <a:pt x="167" y="119"/>
                  </a:lnTo>
                  <a:lnTo>
                    <a:pt x="155" y="140"/>
                  </a:lnTo>
                  <a:lnTo>
                    <a:pt x="177" y="140"/>
                  </a:lnTo>
                  <a:lnTo>
                    <a:pt x="177" y="152"/>
                  </a:lnTo>
                  <a:lnTo>
                    <a:pt x="198" y="185"/>
                  </a:lnTo>
                  <a:lnTo>
                    <a:pt x="253" y="207"/>
                  </a:lnTo>
                  <a:lnTo>
                    <a:pt x="262" y="207"/>
                  </a:lnTo>
                  <a:lnTo>
                    <a:pt x="222" y="259"/>
                  </a:lnTo>
                  <a:lnTo>
                    <a:pt x="186" y="271"/>
                  </a:lnTo>
                  <a:lnTo>
                    <a:pt x="155" y="280"/>
                  </a:lnTo>
                  <a:lnTo>
                    <a:pt x="146" y="280"/>
                  </a:lnTo>
                  <a:lnTo>
                    <a:pt x="110" y="295"/>
                  </a:lnTo>
                  <a:lnTo>
                    <a:pt x="91" y="295"/>
                  </a:lnTo>
                  <a:lnTo>
                    <a:pt x="67" y="27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01" name="Freeform 86"/>
            <p:cNvSpPr>
              <a:spLocks/>
            </p:cNvSpPr>
            <p:nvPr/>
          </p:nvSpPr>
          <p:spPr bwMode="auto">
            <a:xfrm>
              <a:off x="3141" y="2374"/>
              <a:ext cx="95" cy="109"/>
            </a:xfrm>
            <a:custGeom>
              <a:avLst/>
              <a:gdLst>
                <a:gd name="T0" fmla="*/ 101 w 94"/>
                <a:gd name="T1" fmla="*/ 0 h 109"/>
                <a:gd name="T2" fmla="*/ 110 w 94"/>
                <a:gd name="T3" fmla="*/ 0 h 109"/>
                <a:gd name="T4" fmla="*/ 119 w 94"/>
                <a:gd name="T5" fmla="*/ 46 h 109"/>
                <a:gd name="T6" fmla="*/ 101 w 94"/>
                <a:gd name="T7" fmla="*/ 76 h 109"/>
                <a:gd name="T8" fmla="*/ 101 w 94"/>
                <a:gd name="T9" fmla="*/ 109 h 109"/>
                <a:gd name="T10" fmla="*/ 40 w 94"/>
                <a:gd name="T11" fmla="*/ 109 h 109"/>
                <a:gd name="T12" fmla="*/ 9 w 94"/>
                <a:gd name="T13" fmla="*/ 109 h 109"/>
                <a:gd name="T14" fmla="*/ 0 w 94"/>
                <a:gd name="T15" fmla="*/ 109 h 109"/>
                <a:gd name="T16" fmla="*/ 9 w 94"/>
                <a:gd name="T17" fmla="*/ 76 h 109"/>
                <a:gd name="T18" fmla="*/ 18 w 94"/>
                <a:gd name="T19" fmla="*/ 55 h 109"/>
                <a:gd name="T20" fmla="*/ 30 w 94"/>
                <a:gd name="T21" fmla="*/ 46 h 109"/>
                <a:gd name="T22" fmla="*/ 18 w 94"/>
                <a:gd name="T23" fmla="*/ 33 h 109"/>
                <a:gd name="T24" fmla="*/ 18 w 94"/>
                <a:gd name="T25" fmla="*/ 15 h 109"/>
                <a:gd name="T26" fmla="*/ 40 w 94"/>
                <a:gd name="T27" fmla="*/ 15 h 109"/>
                <a:gd name="T28" fmla="*/ 101 w 94"/>
                <a:gd name="T29" fmla="*/ 0 h 10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109"/>
                <a:gd name="T47" fmla="*/ 94 w 94"/>
                <a:gd name="T48" fmla="*/ 109 h 10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109">
                  <a:moveTo>
                    <a:pt x="76" y="0"/>
                  </a:moveTo>
                  <a:lnTo>
                    <a:pt x="85" y="0"/>
                  </a:lnTo>
                  <a:lnTo>
                    <a:pt x="94" y="46"/>
                  </a:lnTo>
                  <a:lnTo>
                    <a:pt x="76" y="76"/>
                  </a:lnTo>
                  <a:lnTo>
                    <a:pt x="76" y="109"/>
                  </a:lnTo>
                  <a:lnTo>
                    <a:pt x="40" y="109"/>
                  </a:lnTo>
                  <a:lnTo>
                    <a:pt x="9" y="109"/>
                  </a:lnTo>
                  <a:lnTo>
                    <a:pt x="0" y="109"/>
                  </a:lnTo>
                  <a:lnTo>
                    <a:pt x="9" y="76"/>
                  </a:lnTo>
                  <a:lnTo>
                    <a:pt x="18" y="55"/>
                  </a:lnTo>
                  <a:lnTo>
                    <a:pt x="30" y="46"/>
                  </a:lnTo>
                  <a:lnTo>
                    <a:pt x="18" y="33"/>
                  </a:lnTo>
                  <a:lnTo>
                    <a:pt x="18" y="15"/>
                  </a:lnTo>
                  <a:lnTo>
                    <a:pt x="40" y="15"/>
                  </a:lnTo>
                  <a:lnTo>
                    <a:pt x="76"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02" name="Freeform 87"/>
            <p:cNvSpPr>
              <a:spLocks/>
            </p:cNvSpPr>
            <p:nvPr/>
          </p:nvSpPr>
          <p:spPr bwMode="auto">
            <a:xfrm>
              <a:off x="3217" y="2365"/>
              <a:ext cx="140" cy="195"/>
            </a:xfrm>
            <a:custGeom>
              <a:avLst/>
              <a:gdLst>
                <a:gd name="T0" fmla="*/ 76 w 140"/>
                <a:gd name="T1" fmla="*/ 173 h 195"/>
                <a:gd name="T2" fmla="*/ 95 w 140"/>
                <a:gd name="T3" fmla="*/ 195 h 195"/>
                <a:gd name="T4" fmla="*/ 116 w 140"/>
                <a:gd name="T5" fmla="*/ 161 h 195"/>
                <a:gd name="T6" fmla="*/ 116 w 140"/>
                <a:gd name="T7" fmla="*/ 140 h 195"/>
                <a:gd name="T8" fmla="*/ 116 w 140"/>
                <a:gd name="T9" fmla="*/ 152 h 195"/>
                <a:gd name="T10" fmla="*/ 140 w 140"/>
                <a:gd name="T11" fmla="*/ 131 h 195"/>
                <a:gd name="T12" fmla="*/ 131 w 140"/>
                <a:gd name="T13" fmla="*/ 109 h 195"/>
                <a:gd name="T14" fmla="*/ 131 w 140"/>
                <a:gd name="T15" fmla="*/ 42 h 195"/>
                <a:gd name="T16" fmla="*/ 140 w 140"/>
                <a:gd name="T17" fmla="*/ 9 h 195"/>
                <a:gd name="T18" fmla="*/ 131 w 140"/>
                <a:gd name="T19" fmla="*/ 9 h 195"/>
                <a:gd name="T20" fmla="*/ 95 w 140"/>
                <a:gd name="T21" fmla="*/ 24 h 195"/>
                <a:gd name="T22" fmla="*/ 76 w 140"/>
                <a:gd name="T23" fmla="*/ 24 h 195"/>
                <a:gd name="T24" fmla="*/ 52 w 140"/>
                <a:gd name="T25" fmla="*/ 0 h 195"/>
                <a:gd name="T26" fmla="*/ 31 w 140"/>
                <a:gd name="T27" fmla="*/ 0 h 195"/>
                <a:gd name="T28" fmla="*/ 9 w 140"/>
                <a:gd name="T29" fmla="*/ 0 h 195"/>
                <a:gd name="T30" fmla="*/ 0 w 140"/>
                <a:gd name="T31" fmla="*/ 9 h 195"/>
                <a:gd name="T32" fmla="*/ 9 w 140"/>
                <a:gd name="T33" fmla="*/ 9 h 195"/>
                <a:gd name="T34" fmla="*/ 18 w 140"/>
                <a:gd name="T35" fmla="*/ 55 h 195"/>
                <a:gd name="T36" fmla="*/ 0 w 140"/>
                <a:gd name="T37" fmla="*/ 85 h 195"/>
                <a:gd name="T38" fmla="*/ 0 w 140"/>
                <a:gd name="T39" fmla="*/ 118 h 195"/>
                <a:gd name="T40" fmla="*/ 9 w 140"/>
                <a:gd name="T41" fmla="*/ 118 h 195"/>
                <a:gd name="T42" fmla="*/ 64 w 140"/>
                <a:gd name="T43" fmla="*/ 152 h 195"/>
                <a:gd name="T44" fmla="*/ 76 w 140"/>
                <a:gd name="T45" fmla="*/ 173 h 1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0"/>
                <a:gd name="T70" fmla="*/ 0 h 195"/>
                <a:gd name="T71" fmla="*/ 140 w 140"/>
                <a:gd name="T72" fmla="*/ 195 h 1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0" h="195">
                  <a:moveTo>
                    <a:pt x="76" y="173"/>
                  </a:moveTo>
                  <a:lnTo>
                    <a:pt x="95" y="195"/>
                  </a:lnTo>
                  <a:lnTo>
                    <a:pt x="116" y="161"/>
                  </a:lnTo>
                  <a:lnTo>
                    <a:pt x="116" y="140"/>
                  </a:lnTo>
                  <a:lnTo>
                    <a:pt x="116" y="152"/>
                  </a:lnTo>
                  <a:lnTo>
                    <a:pt x="140" y="131"/>
                  </a:lnTo>
                  <a:lnTo>
                    <a:pt x="131" y="109"/>
                  </a:lnTo>
                  <a:lnTo>
                    <a:pt x="131" y="42"/>
                  </a:lnTo>
                  <a:lnTo>
                    <a:pt x="140" y="9"/>
                  </a:lnTo>
                  <a:lnTo>
                    <a:pt x="131" y="9"/>
                  </a:lnTo>
                  <a:lnTo>
                    <a:pt x="95" y="24"/>
                  </a:lnTo>
                  <a:lnTo>
                    <a:pt x="76" y="24"/>
                  </a:lnTo>
                  <a:lnTo>
                    <a:pt x="52" y="0"/>
                  </a:lnTo>
                  <a:lnTo>
                    <a:pt x="31" y="0"/>
                  </a:lnTo>
                  <a:lnTo>
                    <a:pt x="9" y="0"/>
                  </a:lnTo>
                  <a:lnTo>
                    <a:pt x="0" y="9"/>
                  </a:lnTo>
                  <a:lnTo>
                    <a:pt x="9" y="9"/>
                  </a:lnTo>
                  <a:lnTo>
                    <a:pt x="18" y="55"/>
                  </a:lnTo>
                  <a:lnTo>
                    <a:pt x="0" y="85"/>
                  </a:lnTo>
                  <a:lnTo>
                    <a:pt x="0" y="118"/>
                  </a:lnTo>
                  <a:lnTo>
                    <a:pt x="9" y="118"/>
                  </a:lnTo>
                  <a:lnTo>
                    <a:pt x="64" y="152"/>
                  </a:lnTo>
                  <a:lnTo>
                    <a:pt x="76" y="173"/>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03" name="Freeform 88"/>
            <p:cNvSpPr>
              <a:spLocks/>
            </p:cNvSpPr>
            <p:nvPr/>
          </p:nvSpPr>
          <p:spPr bwMode="auto">
            <a:xfrm>
              <a:off x="3141" y="2483"/>
              <a:ext cx="192" cy="217"/>
            </a:xfrm>
            <a:custGeom>
              <a:avLst/>
              <a:gdLst>
                <a:gd name="T0" fmla="*/ 9 w 192"/>
                <a:gd name="T1" fmla="*/ 0 h 217"/>
                <a:gd name="T2" fmla="*/ 40 w 192"/>
                <a:gd name="T3" fmla="*/ 0 h 217"/>
                <a:gd name="T4" fmla="*/ 76 w 192"/>
                <a:gd name="T5" fmla="*/ 0 h 217"/>
                <a:gd name="T6" fmla="*/ 85 w 192"/>
                <a:gd name="T7" fmla="*/ 0 h 217"/>
                <a:gd name="T8" fmla="*/ 140 w 192"/>
                <a:gd name="T9" fmla="*/ 34 h 217"/>
                <a:gd name="T10" fmla="*/ 152 w 192"/>
                <a:gd name="T11" fmla="*/ 55 h 217"/>
                <a:gd name="T12" fmla="*/ 171 w 192"/>
                <a:gd name="T13" fmla="*/ 77 h 217"/>
                <a:gd name="T14" fmla="*/ 161 w 192"/>
                <a:gd name="T15" fmla="*/ 98 h 217"/>
                <a:gd name="T16" fmla="*/ 183 w 192"/>
                <a:gd name="T17" fmla="*/ 122 h 217"/>
                <a:gd name="T18" fmla="*/ 171 w 192"/>
                <a:gd name="T19" fmla="*/ 165 h 217"/>
                <a:gd name="T20" fmla="*/ 183 w 192"/>
                <a:gd name="T21" fmla="*/ 183 h 217"/>
                <a:gd name="T22" fmla="*/ 192 w 192"/>
                <a:gd name="T23" fmla="*/ 198 h 217"/>
                <a:gd name="T24" fmla="*/ 171 w 192"/>
                <a:gd name="T25" fmla="*/ 208 h 217"/>
                <a:gd name="T26" fmla="*/ 116 w 192"/>
                <a:gd name="T27" fmla="*/ 217 h 217"/>
                <a:gd name="T28" fmla="*/ 94 w 192"/>
                <a:gd name="T29" fmla="*/ 217 h 217"/>
                <a:gd name="T30" fmla="*/ 85 w 192"/>
                <a:gd name="T31" fmla="*/ 183 h 217"/>
                <a:gd name="T32" fmla="*/ 76 w 192"/>
                <a:gd name="T33" fmla="*/ 174 h 217"/>
                <a:gd name="T34" fmla="*/ 61 w 192"/>
                <a:gd name="T35" fmla="*/ 174 h 217"/>
                <a:gd name="T36" fmla="*/ 30 w 192"/>
                <a:gd name="T37" fmla="*/ 153 h 217"/>
                <a:gd name="T38" fmla="*/ 18 w 192"/>
                <a:gd name="T39" fmla="*/ 153 h 217"/>
                <a:gd name="T40" fmla="*/ 18 w 192"/>
                <a:gd name="T41" fmla="*/ 144 h 217"/>
                <a:gd name="T42" fmla="*/ 0 w 192"/>
                <a:gd name="T43" fmla="*/ 107 h 217"/>
                <a:gd name="T44" fmla="*/ 0 w 192"/>
                <a:gd name="T45" fmla="*/ 67 h 217"/>
                <a:gd name="T46" fmla="*/ 18 w 192"/>
                <a:gd name="T47" fmla="*/ 43 h 217"/>
                <a:gd name="T48" fmla="*/ 18 w 192"/>
                <a:gd name="T49" fmla="*/ 22 h 217"/>
                <a:gd name="T50" fmla="*/ 18 w 192"/>
                <a:gd name="T51" fmla="*/ 13 h 217"/>
                <a:gd name="T52" fmla="*/ 9 w 192"/>
                <a:gd name="T53" fmla="*/ 0 h 2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2"/>
                <a:gd name="T82" fmla="*/ 0 h 217"/>
                <a:gd name="T83" fmla="*/ 192 w 192"/>
                <a:gd name="T84" fmla="*/ 217 h 2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2" h="217">
                  <a:moveTo>
                    <a:pt x="9" y="0"/>
                  </a:moveTo>
                  <a:lnTo>
                    <a:pt x="40" y="0"/>
                  </a:lnTo>
                  <a:lnTo>
                    <a:pt x="76" y="0"/>
                  </a:lnTo>
                  <a:lnTo>
                    <a:pt x="85" y="0"/>
                  </a:lnTo>
                  <a:lnTo>
                    <a:pt x="140" y="34"/>
                  </a:lnTo>
                  <a:lnTo>
                    <a:pt x="152" y="55"/>
                  </a:lnTo>
                  <a:lnTo>
                    <a:pt x="171" y="77"/>
                  </a:lnTo>
                  <a:lnTo>
                    <a:pt x="161" y="98"/>
                  </a:lnTo>
                  <a:lnTo>
                    <a:pt x="183" y="122"/>
                  </a:lnTo>
                  <a:lnTo>
                    <a:pt x="171" y="165"/>
                  </a:lnTo>
                  <a:lnTo>
                    <a:pt x="183" y="183"/>
                  </a:lnTo>
                  <a:lnTo>
                    <a:pt x="192" y="198"/>
                  </a:lnTo>
                  <a:lnTo>
                    <a:pt x="171" y="208"/>
                  </a:lnTo>
                  <a:lnTo>
                    <a:pt x="116" y="217"/>
                  </a:lnTo>
                  <a:lnTo>
                    <a:pt x="94" y="217"/>
                  </a:lnTo>
                  <a:lnTo>
                    <a:pt x="85" y="183"/>
                  </a:lnTo>
                  <a:lnTo>
                    <a:pt x="76" y="174"/>
                  </a:lnTo>
                  <a:lnTo>
                    <a:pt x="61" y="174"/>
                  </a:lnTo>
                  <a:lnTo>
                    <a:pt x="30" y="153"/>
                  </a:lnTo>
                  <a:lnTo>
                    <a:pt x="18" y="153"/>
                  </a:lnTo>
                  <a:lnTo>
                    <a:pt x="18" y="144"/>
                  </a:lnTo>
                  <a:lnTo>
                    <a:pt x="0" y="107"/>
                  </a:lnTo>
                  <a:lnTo>
                    <a:pt x="0" y="67"/>
                  </a:lnTo>
                  <a:lnTo>
                    <a:pt x="18" y="43"/>
                  </a:lnTo>
                  <a:lnTo>
                    <a:pt x="18" y="22"/>
                  </a:lnTo>
                  <a:lnTo>
                    <a:pt x="18" y="13"/>
                  </a:lnTo>
                  <a:lnTo>
                    <a:pt x="9"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04" name="Freeform 89"/>
            <p:cNvSpPr>
              <a:spLocks/>
            </p:cNvSpPr>
            <p:nvPr/>
          </p:nvSpPr>
          <p:spPr bwMode="auto">
            <a:xfrm>
              <a:off x="2995" y="2627"/>
              <a:ext cx="222" cy="204"/>
            </a:xfrm>
            <a:custGeom>
              <a:avLst/>
              <a:gdLst>
                <a:gd name="T0" fmla="*/ 131 w 222"/>
                <a:gd name="T1" fmla="*/ 161 h 204"/>
                <a:gd name="T2" fmla="*/ 155 w 222"/>
                <a:gd name="T3" fmla="*/ 152 h 204"/>
                <a:gd name="T4" fmla="*/ 155 w 222"/>
                <a:gd name="T5" fmla="*/ 140 h 204"/>
                <a:gd name="T6" fmla="*/ 207 w 222"/>
                <a:gd name="T7" fmla="*/ 118 h 204"/>
                <a:gd name="T8" fmla="*/ 198 w 222"/>
                <a:gd name="T9" fmla="*/ 118 h 204"/>
                <a:gd name="T10" fmla="*/ 207 w 222"/>
                <a:gd name="T11" fmla="*/ 85 h 204"/>
                <a:gd name="T12" fmla="*/ 207 w 222"/>
                <a:gd name="T13" fmla="*/ 73 h 204"/>
                <a:gd name="T14" fmla="*/ 222 w 222"/>
                <a:gd name="T15" fmla="*/ 54 h 204"/>
                <a:gd name="T16" fmla="*/ 207 w 222"/>
                <a:gd name="T17" fmla="*/ 30 h 204"/>
                <a:gd name="T18" fmla="*/ 176 w 222"/>
                <a:gd name="T19" fmla="*/ 9 h 204"/>
                <a:gd name="T20" fmla="*/ 164 w 222"/>
                <a:gd name="T21" fmla="*/ 9 h 204"/>
                <a:gd name="T22" fmla="*/ 164 w 222"/>
                <a:gd name="T23" fmla="*/ 0 h 204"/>
                <a:gd name="T24" fmla="*/ 155 w 222"/>
                <a:gd name="T25" fmla="*/ 0 h 204"/>
                <a:gd name="T26" fmla="*/ 131 w 222"/>
                <a:gd name="T27" fmla="*/ 9 h 204"/>
                <a:gd name="T28" fmla="*/ 131 w 222"/>
                <a:gd name="T29" fmla="*/ 21 h 204"/>
                <a:gd name="T30" fmla="*/ 122 w 222"/>
                <a:gd name="T31" fmla="*/ 73 h 204"/>
                <a:gd name="T32" fmla="*/ 131 w 222"/>
                <a:gd name="T33" fmla="*/ 85 h 204"/>
                <a:gd name="T34" fmla="*/ 146 w 222"/>
                <a:gd name="T35" fmla="*/ 85 h 204"/>
                <a:gd name="T36" fmla="*/ 146 w 222"/>
                <a:gd name="T37" fmla="*/ 106 h 204"/>
                <a:gd name="T38" fmla="*/ 122 w 222"/>
                <a:gd name="T39" fmla="*/ 94 h 204"/>
                <a:gd name="T40" fmla="*/ 88 w 222"/>
                <a:gd name="T41" fmla="*/ 73 h 204"/>
                <a:gd name="T42" fmla="*/ 79 w 222"/>
                <a:gd name="T43" fmla="*/ 73 h 204"/>
                <a:gd name="T44" fmla="*/ 45 w 222"/>
                <a:gd name="T45" fmla="*/ 54 h 204"/>
                <a:gd name="T46" fmla="*/ 33 w 222"/>
                <a:gd name="T47" fmla="*/ 94 h 204"/>
                <a:gd name="T48" fmla="*/ 45 w 222"/>
                <a:gd name="T49" fmla="*/ 94 h 204"/>
                <a:gd name="T50" fmla="*/ 0 w 222"/>
                <a:gd name="T51" fmla="*/ 106 h 204"/>
                <a:gd name="T52" fmla="*/ 0 w 222"/>
                <a:gd name="T53" fmla="*/ 170 h 204"/>
                <a:gd name="T54" fmla="*/ 24 w 222"/>
                <a:gd name="T55" fmla="*/ 194 h 204"/>
                <a:gd name="T56" fmla="*/ 33 w 222"/>
                <a:gd name="T57" fmla="*/ 194 h 204"/>
                <a:gd name="T58" fmla="*/ 55 w 222"/>
                <a:gd name="T59" fmla="*/ 204 h 204"/>
                <a:gd name="T60" fmla="*/ 88 w 222"/>
                <a:gd name="T61" fmla="*/ 204 h 204"/>
                <a:gd name="T62" fmla="*/ 122 w 222"/>
                <a:gd name="T63" fmla="*/ 170 h 204"/>
                <a:gd name="T64" fmla="*/ 131 w 222"/>
                <a:gd name="T65" fmla="*/ 161 h 2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2"/>
                <a:gd name="T100" fmla="*/ 0 h 204"/>
                <a:gd name="T101" fmla="*/ 222 w 222"/>
                <a:gd name="T102" fmla="*/ 204 h 2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2" h="204">
                  <a:moveTo>
                    <a:pt x="131" y="161"/>
                  </a:moveTo>
                  <a:lnTo>
                    <a:pt x="155" y="152"/>
                  </a:lnTo>
                  <a:lnTo>
                    <a:pt x="155" y="140"/>
                  </a:lnTo>
                  <a:lnTo>
                    <a:pt x="207" y="118"/>
                  </a:lnTo>
                  <a:lnTo>
                    <a:pt x="198" y="118"/>
                  </a:lnTo>
                  <a:lnTo>
                    <a:pt x="207" y="85"/>
                  </a:lnTo>
                  <a:lnTo>
                    <a:pt x="207" y="73"/>
                  </a:lnTo>
                  <a:lnTo>
                    <a:pt x="222" y="54"/>
                  </a:lnTo>
                  <a:lnTo>
                    <a:pt x="207" y="30"/>
                  </a:lnTo>
                  <a:lnTo>
                    <a:pt x="176" y="9"/>
                  </a:lnTo>
                  <a:lnTo>
                    <a:pt x="164" y="9"/>
                  </a:lnTo>
                  <a:lnTo>
                    <a:pt x="164" y="0"/>
                  </a:lnTo>
                  <a:lnTo>
                    <a:pt x="155" y="0"/>
                  </a:lnTo>
                  <a:lnTo>
                    <a:pt x="131" y="9"/>
                  </a:lnTo>
                  <a:lnTo>
                    <a:pt x="131" y="21"/>
                  </a:lnTo>
                  <a:lnTo>
                    <a:pt x="122" y="73"/>
                  </a:lnTo>
                  <a:lnTo>
                    <a:pt x="131" y="85"/>
                  </a:lnTo>
                  <a:lnTo>
                    <a:pt x="146" y="85"/>
                  </a:lnTo>
                  <a:lnTo>
                    <a:pt x="146" y="106"/>
                  </a:lnTo>
                  <a:lnTo>
                    <a:pt x="122" y="94"/>
                  </a:lnTo>
                  <a:lnTo>
                    <a:pt x="88" y="73"/>
                  </a:lnTo>
                  <a:lnTo>
                    <a:pt x="79" y="73"/>
                  </a:lnTo>
                  <a:lnTo>
                    <a:pt x="45" y="54"/>
                  </a:lnTo>
                  <a:lnTo>
                    <a:pt x="33" y="94"/>
                  </a:lnTo>
                  <a:lnTo>
                    <a:pt x="45" y="94"/>
                  </a:lnTo>
                  <a:lnTo>
                    <a:pt x="0" y="106"/>
                  </a:lnTo>
                  <a:lnTo>
                    <a:pt x="0" y="170"/>
                  </a:lnTo>
                  <a:lnTo>
                    <a:pt x="24" y="194"/>
                  </a:lnTo>
                  <a:lnTo>
                    <a:pt x="33" y="194"/>
                  </a:lnTo>
                  <a:lnTo>
                    <a:pt x="55" y="204"/>
                  </a:lnTo>
                  <a:lnTo>
                    <a:pt x="88" y="204"/>
                  </a:lnTo>
                  <a:lnTo>
                    <a:pt x="122" y="170"/>
                  </a:lnTo>
                  <a:lnTo>
                    <a:pt x="131" y="16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05" name="Freeform 90"/>
            <p:cNvSpPr>
              <a:spLocks/>
            </p:cNvSpPr>
            <p:nvPr/>
          </p:nvSpPr>
          <p:spPr bwMode="auto">
            <a:xfrm>
              <a:off x="3150" y="2681"/>
              <a:ext cx="183" cy="323"/>
            </a:xfrm>
            <a:custGeom>
              <a:avLst/>
              <a:gdLst>
                <a:gd name="T0" fmla="*/ 21 w 183"/>
                <a:gd name="T1" fmla="*/ 323 h 323"/>
                <a:gd name="T2" fmla="*/ 21 w 183"/>
                <a:gd name="T3" fmla="*/ 314 h 323"/>
                <a:gd name="T4" fmla="*/ 9 w 183"/>
                <a:gd name="T5" fmla="*/ 247 h 323"/>
                <a:gd name="T6" fmla="*/ 43 w 183"/>
                <a:gd name="T7" fmla="*/ 192 h 323"/>
                <a:gd name="T8" fmla="*/ 43 w 183"/>
                <a:gd name="T9" fmla="*/ 140 h 323"/>
                <a:gd name="T10" fmla="*/ 43 w 183"/>
                <a:gd name="T11" fmla="*/ 116 h 323"/>
                <a:gd name="T12" fmla="*/ 9 w 183"/>
                <a:gd name="T13" fmla="*/ 107 h 323"/>
                <a:gd name="T14" fmla="*/ 0 w 183"/>
                <a:gd name="T15" fmla="*/ 107 h 323"/>
                <a:gd name="T16" fmla="*/ 0 w 183"/>
                <a:gd name="T17" fmla="*/ 98 h 323"/>
                <a:gd name="T18" fmla="*/ 0 w 183"/>
                <a:gd name="T19" fmla="*/ 86 h 323"/>
                <a:gd name="T20" fmla="*/ 52 w 183"/>
                <a:gd name="T21" fmla="*/ 64 h 323"/>
                <a:gd name="T22" fmla="*/ 52 w 183"/>
                <a:gd name="T23" fmla="*/ 76 h 323"/>
                <a:gd name="T24" fmla="*/ 76 w 183"/>
                <a:gd name="T25" fmla="*/ 76 h 323"/>
                <a:gd name="T26" fmla="*/ 67 w 183"/>
                <a:gd name="T27" fmla="*/ 107 h 323"/>
                <a:gd name="T28" fmla="*/ 85 w 183"/>
                <a:gd name="T29" fmla="*/ 128 h 323"/>
                <a:gd name="T30" fmla="*/ 98 w 183"/>
                <a:gd name="T31" fmla="*/ 107 h 323"/>
                <a:gd name="T32" fmla="*/ 98 w 183"/>
                <a:gd name="T33" fmla="*/ 86 h 323"/>
                <a:gd name="T34" fmla="*/ 76 w 183"/>
                <a:gd name="T35" fmla="*/ 52 h 323"/>
                <a:gd name="T36" fmla="*/ 76 w 183"/>
                <a:gd name="T37" fmla="*/ 31 h 323"/>
                <a:gd name="T38" fmla="*/ 85 w 183"/>
                <a:gd name="T39" fmla="*/ 19 h 323"/>
                <a:gd name="T40" fmla="*/ 107 w 183"/>
                <a:gd name="T41" fmla="*/ 19 h 323"/>
                <a:gd name="T42" fmla="*/ 162 w 183"/>
                <a:gd name="T43" fmla="*/ 10 h 323"/>
                <a:gd name="T44" fmla="*/ 183 w 183"/>
                <a:gd name="T45" fmla="*/ 0 h 323"/>
                <a:gd name="T46" fmla="*/ 183 w 183"/>
                <a:gd name="T47" fmla="*/ 98 h 323"/>
                <a:gd name="T48" fmla="*/ 152 w 183"/>
                <a:gd name="T49" fmla="*/ 128 h 323"/>
                <a:gd name="T50" fmla="*/ 119 w 183"/>
                <a:gd name="T51" fmla="*/ 140 h 323"/>
                <a:gd name="T52" fmla="*/ 76 w 183"/>
                <a:gd name="T53" fmla="*/ 192 h 323"/>
                <a:gd name="T54" fmla="*/ 76 w 183"/>
                <a:gd name="T55" fmla="*/ 201 h 323"/>
                <a:gd name="T56" fmla="*/ 85 w 183"/>
                <a:gd name="T57" fmla="*/ 238 h 323"/>
                <a:gd name="T58" fmla="*/ 76 w 183"/>
                <a:gd name="T59" fmla="*/ 280 h 323"/>
                <a:gd name="T60" fmla="*/ 31 w 183"/>
                <a:gd name="T61" fmla="*/ 302 h 323"/>
                <a:gd name="T62" fmla="*/ 31 w 183"/>
                <a:gd name="T63" fmla="*/ 314 h 323"/>
                <a:gd name="T64" fmla="*/ 31 w 183"/>
                <a:gd name="T65" fmla="*/ 323 h 323"/>
                <a:gd name="T66" fmla="*/ 21 w 183"/>
                <a:gd name="T67" fmla="*/ 323 h 32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83"/>
                <a:gd name="T103" fmla="*/ 0 h 323"/>
                <a:gd name="T104" fmla="*/ 183 w 183"/>
                <a:gd name="T105" fmla="*/ 323 h 32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83" h="323">
                  <a:moveTo>
                    <a:pt x="21" y="323"/>
                  </a:moveTo>
                  <a:lnTo>
                    <a:pt x="21" y="314"/>
                  </a:lnTo>
                  <a:lnTo>
                    <a:pt x="9" y="247"/>
                  </a:lnTo>
                  <a:lnTo>
                    <a:pt x="43" y="192"/>
                  </a:lnTo>
                  <a:lnTo>
                    <a:pt x="43" y="140"/>
                  </a:lnTo>
                  <a:lnTo>
                    <a:pt x="43" y="116"/>
                  </a:lnTo>
                  <a:lnTo>
                    <a:pt x="9" y="107"/>
                  </a:lnTo>
                  <a:lnTo>
                    <a:pt x="0" y="107"/>
                  </a:lnTo>
                  <a:lnTo>
                    <a:pt x="0" y="98"/>
                  </a:lnTo>
                  <a:lnTo>
                    <a:pt x="0" y="86"/>
                  </a:lnTo>
                  <a:lnTo>
                    <a:pt x="52" y="64"/>
                  </a:lnTo>
                  <a:lnTo>
                    <a:pt x="52" y="76"/>
                  </a:lnTo>
                  <a:lnTo>
                    <a:pt x="76" y="76"/>
                  </a:lnTo>
                  <a:lnTo>
                    <a:pt x="67" y="107"/>
                  </a:lnTo>
                  <a:lnTo>
                    <a:pt x="85" y="128"/>
                  </a:lnTo>
                  <a:lnTo>
                    <a:pt x="98" y="107"/>
                  </a:lnTo>
                  <a:lnTo>
                    <a:pt x="98" y="86"/>
                  </a:lnTo>
                  <a:lnTo>
                    <a:pt x="76" y="52"/>
                  </a:lnTo>
                  <a:lnTo>
                    <a:pt x="76" y="31"/>
                  </a:lnTo>
                  <a:lnTo>
                    <a:pt x="85" y="19"/>
                  </a:lnTo>
                  <a:lnTo>
                    <a:pt x="107" y="19"/>
                  </a:lnTo>
                  <a:lnTo>
                    <a:pt x="162" y="10"/>
                  </a:lnTo>
                  <a:lnTo>
                    <a:pt x="183" y="0"/>
                  </a:lnTo>
                  <a:lnTo>
                    <a:pt x="183" y="98"/>
                  </a:lnTo>
                  <a:lnTo>
                    <a:pt x="152" y="128"/>
                  </a:lnTo>
                  <a:lnTo>
                    <a:pt x="119" y="140"/>
                  </a:lnTo>
                  <a:lnTo>
                    <a:pt x="76" y="192"/>
                  </a:lnTo>
                  <a:lnTo>
                    <a:pt x="76" y="201"/>
                  </a:lnTo>
                  <a:lnTo>
                    <a:pt x="85" y="238"/>
                  </a:lnTo>
                  <a:lnTo>
                    <a:pt x="76" y="280"/>
                  </a:lnTo>
                  <a:lnTo>
                    <a:pt x="31" y="302"/>
                  </a:lnTo>
                  <a:lnTo>
                    <a:pt x="31" y="314"/>
                  </a:lnTo>
                  <a:lnTo>
                    <a:pt x="31" y="323"/>
                  </a:lnTo>
                  <a:lnTo>
                    <a:pt x="21" y="323"/>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06" name="Freeform 91"/>
            <p:cNvSpPr>
              <a:spLocks/>
            </p:cNvSpPr>
            <p:nvPr/>
          </p:nvSpPr>
          <p:spPr bwMode="auto">
            <a:xfrm>
              <a:off x="3193" y="2657"/>
              <a:ext cx="56" cy="152"/>
            </a:xfrm>
            <a:custGeom>
              <a:avLst/>
              <a:gdLst>
                <a:gd name="T0" fmla="*/ 9 w 55"/>
                <a:gd name="T1" fmla="*/ 0 h 152"/>
                <a:gd name="T2" fmla="*/ 24 w 55"/>
                <a:gd name="T3" fmla="*/ 0 h 152"/>
                <a:gd name="T4" fmla="*/ 58 w 55"/>
                <a:gd name="T5" fmla="*/ 9 h 152"/>
                <a:gd name="T6" fmla="*/ 67 w 55"/>
                <a:gd name="T7" fmla="*/ 43 h 152"/>
                <a:gd name="T8" fmla="*/ 58 w 55"/>
                <a:gd name="T9" fmla="*/ 55 h 152"/>
                <a:gd name="T10" fmla="*/ 58 w 55"/>
                <a:gd name="T11" fmla="*/ 76 h 152"/>
                <a:gd name="T12" fmla="*/ 80 w 55"/>
                <a:gd name="T13" fmla="*/ 110 h 152"/>
                <a:gd name="T14" fmla="*/ 80 w 55"/>
                <a:gd name="T15" fmla="*/ 131 h 152"/>
                <a:gd name="T16" fmla="*/ 67 w 55"/>
                <a:gd name="T17" fmla="*/ 152 h 152"/>
                <a:gd name="T18" fmla="*/ 24 w 55"/>
                <a:gd name="T19" fmla="*/ 131 h 152"/>
                <a:gd name="T20" fmla="*/ 58 w 55"/>
                <a:gd name="T21" fmla="*/ 100 h 152"/>
                <a:gd name="T22" fmla="*/ 9 w 55"/>
                <a:gd name="T23" fmla="*/ 100 h 152"/>
                <a:gd name="T24" fmla="*/ 9 w 55"/>
                <a:gd name="T25" fmla="*/ 88 h 152"/>
                <a:gd name="T26" fmla="*/ 0 w 55"/>
                <a:gd name="T27" fmla="*/ 88 h 152"/>
                <a:gd name="T28" fmla="*/ 9 w 55"/>
                <a:gd name="T29" fmla="*/ 55 h 152"/>
                <a:gd name="T30" fmla="*/ 9 w 55"/>
                <a:gd name="T31" fmla="*/ 43 h 152"/>
                <a:gd name="T32" fmla="*/ 24 w 55"/>
                <a:gd name="T33" fmla="*/ 24 h 152"/>
                <a:gd name="T34" fmla="*/ 9 w 55"/>
                <a:gd name="T35" fmla="*/ 0 h 1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152"/>
                <a:gd name="T56" fmla="*/ 55 w 55"/>
                <a:gd name="T57" fmla="*/ 152 h 1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152">
                  <a:moveTo>
                    <a:pt x="9" y="0"/>
                  </a:moveTo>
                  <a:lnTo>
                    <a:pt x="24" y="0"/>
                  </a:lnTo>
                  <a:lnTo>
                    <a:pt x="33" y="9"/>
                  </a:lnTo>
                  <a:lnTo>
                    <a:pt x="42" y="43"/>
                  </a:lnTo>
                  <a:lnTo>
                    <a:pt x="33" y="55"/>
                  </a:lnTo>
                  <a:lnTo>
                    <a:pt x="33" y="76"/>
                  </a:lnTo>
                  <a:lnTo>
                    <a:pt x="55" y="110"/>
                  </a:lnTo>
                  <a:lnTo>
                    <a:pt x="55" y="131"/>
                  </a:lnTo>
                  <a:lnTo>
                    <a:pt x="42" y="152"/>
                  </a:lnTo>
                  <a:lnTo>
                    <a:pt x="24" y="131"/>
                  </a:lnTo>
                  <a:lnTo>
                    <a:pt x="33" y="100"/>
                  </a:lnTo>
                  <a:lnTo>
                    <a:pt x="9" y="100"/>
                  </a:lnTo>
                  <a:lnTo>
                    <a:pt x="9" y="88"/>
                  </a:lnTo>
                  <a:lnTo>
                    <a:pt x="0" y="88"/>
                  </a:lnTo>
                  <a:lnTo>
                    <a:pt x="9" y="55"/>
                  </a:lnTo>
                  <a:lnTo>
                    <a:pt x="9" y="43"/>
                  </a:lnTo>
                  <a:lnTo>
                    <a:pt x="24" y="24"/>
                  </a:lnTo>
                  <a:lnTo>
                    <a:pt x="9"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07" name="Freeform 92"/>
            <p:cNvSpPr>
              <a:spLocks/>
            </p:cNvSpPr>
            <p:nvPr/>
          </p:nvSpPr>
          <p:spPr bwMode="auto">
            <a:xfrm>
              <a:off x="3050" y="2779"/>
              <a:ext cx="143" cy="149"/>
            </a:xfrm>
            <a:custGeom>
              <a:avLst/>
              <a:gdLst>
                <a:gd name="T0" fmla="*/ 76 w 143"/>
                <a:gd name="T1" fmla="*/ 140 h 149"/>
                <a:gd name="T2" fmla="*/ 100 w 143"/>
                <a:gd name="T3" fmla="*/ 140 h 149"/>
                <a:gd name="T4" fmla="*/ 109 w 143"/>
                <a:gd name="T5" fmla="*/ 149 h 149"/>
                <a:gd name="T6" fmla="*/ 143 w 143"/>
                <a:gd name="T7" fmla="*/ 94 h 149"/>
                <a:gd name="T8" fmla="*/ 143 w 143"/>
                <a:gd name="T9" fmla="*/ 42 h 149"/>
                <a:gd name="T10" fmla="*/ 143 w 143"/>
                <a:gd name="T11" fmla="*/ 18 h 149"/>
                <a:gd name="T12" fmla="*/ 109 w 143"/>
                <a:gd name="T13" fmla="*/ 9 h 149"/>
                <a:gd name="T14" fmla="*/ 100 w 143"/>
                <a:gd name="T15" fmla="*/ 9 h 149"/>
                <a:gd name="T16" fmla="*/ 100 w 143"/>
                <a:gd name="T17" fmla="*/ 0 h 149"/>
                <a:gd name="T18" fmla="*/ 76 w 143"/>
                <a:gd name="T19" fmla="*/ 9 h 149"/>
                <a:gd name="T20" fmla="*/ 67 w 143"/>
                <a:gd name="T21" fmla="*/ 18 h 149"/>
                <a:gd name="T22" fmla="*/ 33 w 143"/>
                <a:gd name="T23" fmla="*/ 52 h 149"/>
                <a:gd name="T24" fmla="*/ 0 w 143"/>
                <a:gd name="T25" fmla="*/ 52 h 149"/>
                <a:gd name="T26" fmla="*/ 24 w 143"/>
                <a:gd name="T27" fmla="*/ 85 h 149"/>
                <a:gd name="T28" fmla="*/ 45 w 143"/>
                <a:gd name="T29" fmla="*/ 103 h 149"/>
                <a:gd name="T30" fmla="*/ 54 w 143"/>
                <a:gd name="T31" fmla="*/ 128 h 149"/>
                <a:gd name="T32" fmla="*/ 76 w 143"/>
                <a:gd name="T33" fmla="*/ 140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
                <a:gd name="T52" fmla="*/ 0 h 149"/>
                <a:gd name="T53" fmla="*/ 143 w 143"/>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 h="149">
                  <a:moveTo>
                    <a:pt x="76" y="140"/>
                  </a:moveTo>
                  <a:lnTo>
                    <a:pt x="100" y="140"/>
                  </a:lnTo>
                  <a:lnTo>
                    <a:pt x="109" y="149"/>
                  </a:lnTo>
                  <a:lnTo>
                    <a:pt x="143" y="94"/>
                  </a:lnTo>
                  <a:lnTo>
                    <a:pt x="143" y="42"/>
                  </a:lnTo>
                  <a:lnTo>
                    <a:pt x="143" y="18"/>
                  </a:lnTo>
                  <a:lnTo>
                    <a:pt x="109" y="9"/>
                  </a:lnTo>
                  <a:lnTo>
                    <a:pt x="100" y="9"/>
                  </a:lnTo>
                  <a:lnTo>
                    <a:pt x="100" y="0"/>
                  </a:lnTo>
                  <a:lnTo>
                    <a:pt x="76" y="9"/>
                  </a:lnTo>
                  <a:lnTo>
                    <a:pt x="67" y="18"/>
                  </a:lnTo>
                  <a:lnTo>
                    <a:pt x="33" y="52"/>
                  </a:lnTo>
                  <a:lnTo>
                    <a:pt x="0" y="52"/>
                  </a:lnTo>
                  <a:lnTo>
                    <a:pt x="24" y="85"/>
                  </a:lnTo>
                  <a:lnTo>
                    <a:pt x="45" y="103"/>
                  </a:lnTo>
                  <a:lnTo>
                    <a:pt x="54" y="128"/>
                  </a:lnTo>
                  <a:lnTo>
                    <a:pt x="76" y="14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08" name="Freeform 93"/>
            <p:cNvSpPr>
              <a:spLocks/>
            </p:cNvSpPr>
            <p:nvPr/>
          </p:nvSpPr>
          <p:spPr bwMode="auto">
            <a:xfrm>
              <a:off x="2898" y="2919"/>
              <a:ext cx="283" cy="259"/>
            </a:xfrm>
            <a:custGeom>
              <a:avLst/>
              <a:gdLst>
                <a:gd name="T0" fmla="*/ 204 w 284"/>
                <a:gd name="T1" fmla="*/ 0 h 259"/>
                <a:gd name="T2" fmla="*/ 173 w 284"/>
                <a:gd name="T3" fmla="*/ 21 h 259"/>
                <a:gd name="T4" fmla="*/ 142 w 284"/>
                <a:gd name="T5" fmla="*/ 64 h 259"/>
                <a:gd name="T6" fmla="*/ 142 w 284"/>
                <a:gd name="T7" fmla="*/ 64 h 259"/>
                <a:gd name="T8" fmla="*/ 122 w 284"/>
                <a:gd name="T9" fmla="*/ 64 h 259"/>
                <a:gd name="T10" fmla="*/ 98 w 284"/>
                <a:gd name="T11" fmla="*/ 85 h 259"/>
                <a:gd name="T12" fmla="*/ 76 w 284"/>
                <a:gd name="T13" fmla="*/ 94 h 259"/>
                <a:gd name="T14" fmla="*/ 67 w 284"/>
                <a:gd name="T15" fmla="*/ 85 h 259"/>
                <a:gd name="T16" fmla="*/ 76 w 284"/>
                <a:gd name="T17" fmla="*/ 64 h 259"/>
                <a:gd name="T18" fmla="*/ 55 w 284"/>
                <a:gd name="T19" fmla="*/ 55 h 259"/>
                <a:gd name="T20" fmla="*/ 55 w 284"/>
                <a:gd name="T21" fmla="*/ 131 h 259"/>
                <a:gd name="T22" fmla="*/ 46 w 284"/>
                <a:gd name="T23" fmla="*/ 140 h 259"/>
                <a:gd name="T24" fmla="*/ 22 w 284"/>
                <a:gd name="T25" fmla="*/ 140 h 259"/>
                <a:gd name="T26" fmla="*/ 9 w 284"/>
                <a:gd name="T27" fmla="*/ 131 h 259"/>
                <a:gd name="T28" fmla="*/ 0 w 284"/>
                <a:gd name="T29" fmla="*/ 119 h 259"/>
                <a:gd name="T30" fmla="*/ 0 w 284"/>
                <a:gd name="T31" fmla="*/ 131 h 259"/>
                <a:gd name="T32" fmla="*/ 0 w 284"/>
                <a:gd name="T33" fmla="*/ 140 h 259"/>
                <a:gd name="T34" fmla="*/ 22 w 284"/>
                <a:gd name="T35" fmla="*/ 195 h 259"/>
                <a:gd name="T36" fmla="*/ 31 w 284"/>
                <a:gd name="T37" fmla="*/ 216 h 259"/>
                <a:gd name="T38" fmla="*/ 22 w 284"/>
                <a:gd name="T39" fmla="*/ 216 h 259"/>
                <a:gd name="T40" fmla="*/ 31 w 284"/>
                <a:gd name="T41" fmla="*/ 246 h 259"/>
                <a:gd name="T42" fmla="*/ 31 w 284"/>
                <a:gd name="T43" fmla="*/ 237 h 259"/>
                <a:gd name="T44" fmla="*/ 46 w 284"/>
                <a:gd name="T45" fmla="*/ 259 h 259"/>
                <a:gd name="T46" fmla="*/ 55 w 284"/>
                <a:gd name="T47" fmla="*/ 259 h 259"/>
                <a:gd name="T48" fmla="*/ 98 w 284"/>
                <a:gd name="T49" fmla="*/ 237 h 259"/>
                <a:gd name="T50" fmla="*/ 142 w 284"/>
                <a:gd name="T51" fmla="*/ 246 h 259"/>
                <a:gd name="T52" fmla="*/ 152 w 284"/>
                <a:gd name="T53" fmla="*/ 237 h 259"/>
                <a:gd name="T54" fmla="*/ 182 w 284"/>
                <a:gd name="T55" fmla="*/ 216 h 259"/>
                <a:gd name="T56" fmla="*/ 219 w 284"/>
                <a:gd name="T57" fmla="*/ 170 h 259"/>
                <a:gd name="T58" fmla="*/ 237 w 284"/>
                <a:gd name="T59" fmla="*/ 140 h 259"/>
                <a:gd name="T60" fmla="*/ 249 w 284"/>
                <a:gd name="T61" fmla="*/ 131 h 259"/>
                <a:gd name="T62" fmla="*/ 259 w 284"/>
                <a:gd name="T63" fmla="*/ 94 h 259"/>
                <a:gd name="T64" fmla="*/ 259 w 284"/>
                <a:gd name="T65" fmla="*/ 85 h 259"/>
                <a:gd name="T66" fmla="*/ 249 w 284"/>
                <a:gd name="T67" fmla="*/ 85 h 259"/>
                <a:gd name="T68" fmla="*/ 237 w 284"/>
                <a:gd name="T69" fmla="*/ 94 h 259"/>
                <a:gd name="T70" fmla="*/ 228 w 284"/>
                <a:gd name="T71" fmla="*/ 94 h 259"/>
                <a:gd name="T72" fmla="*/ 237 w 284"/>
                <a:gd name="T73" fmla="*/ 76 h 259"/>
                <a:gd name="T74" fmla="*/ 249 w 284"/>
                <a:gd name="T75" fmla="*/ 76 h 259"/>
                <a:gd name="T76" fmla="*/ 237 w 284"/>
                <a:gd name="T77" fmla="*/ 9 h 259"/>
                <a:gd name="T78" fmla="*/ 228 w 284"/>
                <a:gd name="T79" fmla="*/ 0 h 259"/>
                <a:gd name="T80" fmla="*/ 204 w 284"/>
                <a:gd name="T81" fmla="*/ 0 h 25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84"/>
                <a:gd name="T124" fmla="*/ 0 h 259"/>
                <a:gd name="T125" fmla="*/ 284 w 284"/>
                <a:gd name="T126" fmla="*/ 259 h 25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84" h="259">
                  <a:moveTo>
                    <a:pt x="229" y="0"/>
                  </a:moveTo>
                  <a:lnTo>
                    <a:pt x="198" y="21"/>
                  </a:lnTo>
                  <a:lnTo>
                    <a:pt x="153" y="64"/>
                  </a:lnTo>
                  <a:lnTo>
                    <a:pt x="143" y="64"/>
                  </a:lnTo>
                  <a:lnTo>
                    <a:pt x="122" y="64"/>
                  </a:lnTo>
                  <a:lnTo>
                    <a:pt x="98" y="85"/>
                  </a:lnTo>
                  <a:lnTo>
                    <a:pt x="76" y="94"/>
                  </a:lnTo>
                  <a:lnTo>
                    <a:pt x="67" y="85"/>
                  </a:lnTo>
                  <a:lnTo>
                    <a:pt x="76" y="64"/>
                  </a:lnTo>
                  <a:lnTo>
                    <a:pt x="55" y="55"/>
                  </a:lnTo>
                  <a:lnTo>
                    <a:pt x="55" y="131"/>
                  </a:lnTo>
                  <a:lnTo>
                    <a:pt x="46" y="140"/>
                  </a:lnTo>
                  <a:lnTo>
                    <a:pt x="22" y="140"/>
                  </a:lnTo>
                  <a:lnTo>
                    <a:pt x="9" y="131"/>
                  </a:lnTo>
                  <a:lnTo>
                    <a:pt x="0" y="119"/>
                  </a:lnTo>
                  <a:lnTo>
                    <a:pt x="0" y="131"/>
                  </a:lnTo>
                  <a:lnTo>
                    <a:pt x="0" y="140"/>
                  </a:lnTo>
                  <a:lnTo>
                    <a:pt x="22" y="195"/>
                  </a:lnTo>
                  <a:lnTo>
                    <a:pt x="31" y="216"/>
                  </a:lnTo>
                  <a:lnTo>
                    <a:pt x="22" y="216"/>
                  </a:lnTo>
                  <a:lnTo>
                    <a:pt x="31" y="246"/>
                  </a:lnTo>
                  <a:lnTo>
                    <a:pt x="31" y="237"/>
                  </a:lnTo>
                  <a:lnTo>
                    <a:pt x="46" y="259"/>
                  </a:lnTo>
                  <a:lnTo>
                    <a:pt x="55" y="259"/>
                  </a:lnTo>
                  <a:lnTo>
                    <a:pt x="98" y="237"/>
                  </a:lnTo>
                  <a:lnTo>
                    <a:pt x="143" y="246"/>
                  </a:lnTo>
                  <a:lnTo>
                    <a:pt x="177" y="237"/>
                  </a:lnTo>
                  <a:lnTo>
                    <a:pt x="207" y="216"/>
                  </a:lnTo>
                  <a:lnTo>
                    <a:pt x="244" y="170"/>
                  </a:lnTo>
                  <a:lnTo>
                    <a:pt x="262" y="140"/>
                  </a:lnTo>
                  <a:lnTo>
                    <a:pt x="274" y="131"/>
                  </a:lnTo>
                  <a:lnTo>
                    <a:pt x="284" y="94"/>
                  </a:lnTo>
                  <a:lnTo>
                    <a:pt x="284" y="85"/>
                  </a:lnTo>
                  <a:lnTo>
                    <a:pt x="274" y="85"/>
                  </a:lnTo>
                  <a:lnTo>
                    <a:pt x="262" y="94"/>
                  </a:lnTo>
                  <a:lnTo>
                    <a:pt x="253" y="94"/>
                  </a:lnTo>
                  <a:lnTo>
                    <a:pt x="262" y="76"/>
                  </a:lnTo>
                  <a:lnTo>
                    <a:pt x="274" y="76"/>
                  </a:lnTo>
                  <a:lnTo>
                    <a:pt x="262" y="9"/>
                  </a:lnTo>
                  <a:lnTo>
                    <a:pt x="253" y="0"/>
                  </a:lnTo>
                  <a:lnTo>
                    <a:pt x="229"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09" name="Freeform 94"/>
            <p:cNvSpPr>
              <a:spLocks/>
            </p:cNvSpPr>
            <p:nvPr/>
          </p:nvSpPr>
          <p:spPr bwMode="auto">
            <a:xfrm>
              <a:off x="2812" y="2809"/>
              <a:ext cx="238" cy="250"/>
            </a:xfrm>
            <a:custGeom>
              <a:avLst/>
              <a:gdLst>
                <a:gd name="T0" fmla="*/ 140 w 238"/>
                <a:gd name="T1" fmla="*/ 165 h 250"/>
                <a:gd name="T2" fmla="*/ 140 w 238"/>
                <a:gd name="T3" fmla="*/ 241 h 250"/>
                <a:gd name="T4" fmla="*/ 131 w 238"/>
                <a:gd name="T5" fmla="*/ 250 h 250"/>
                <a:gd name="T6" fmla="*/ 107 w 238"/>
                <a:gd name="T7" fmla="*/ 250 h 250"/>
                <a:gd name="T8" fmla="*/ 94 w 238"/>
                <a:gd name="T9" fmla="*/ 241 h 250"/>
                <a:gd name="T10" fmla="*/ 85 w 238"/>
                <a:gd name="T11" fmla="*/ 229 h 250"/>
                <a:gd name="T12" fmla="*/ 85 w 238"/>
                <a:gd name="T13" fmla="*/ 241 h 250"/>
                <a:gd name="T14" fmla="*/ 64 w 238"/>
                <a:gd name="T15" fmla="*/ 219 h 250"/>
                <a:gd name="T16" fmla="*/ 52 w 238"/>
                <a:gd name="T17" fmla="*/ 140 h 250"/>
                <a:gd name="T18" fmla="*/ 52 w 238"/>
                <a:gd name="T19" fmla="*/ 110 h 250"/>
                <a:gd name="T20" fmla="*/ 0 w 238"/>
                <a:gd name="T21" fmla="*/ 22 h 250"/>
                <a:gd name="T22" fmla="*/ 0 w 238"/>
                <a:gd name="T23" fmla="*/ 12 h 250"/>
                <a:gd name="T24" fmla="*/ 31 w 238"/>
                <a:gd name="T25" fmla="*/ 0 h 250"/>
                <a:gd name="T26" fmla="*/ 40 w 238"/>
                <a:gd name="T27" fmla="*/ 12 h 250"/>
                <a:gd name="T28" fmla="*/ 116 w 238"/>
                <a:gd name="T29" fmla="*/ 12 h 250"/>
                <a:gd name="T30" fmla="*/ 131 w 238"/>
                <a:gd name="T31" fmla="*/ 22 h 250"/>
                <a:gd name="T32" fmla="*/ 174 w 238"/>
                <a:gd name="T33" fmla="*/ 22 h 250"/>
                <a:gd name="T34" fmla="*/ 207 w 238"/>
                <a:gd name="T35" fmla="*/ 12 h 250"/>
                <a:gd name="T36" fmla="*/ 216 w 238"/>
                <a:gd name="T37" fmla="*/ 12 h 250"/>
                <a:gd name="T38" fmla="*/ 238 w 238"/>
                <a:gd name="T39" fmla="*/ 22 h 250"/>
                <a:gd name="T40" fmla="*/ 216 w 238"/>
                <a:gd name="T41" fmla="*/ 22 h 250"/>
                <a:gd name="T42" fmla="*/ 207 w 238"/>
                <a:gd name="T43" fmla="*/ 34 h 250"/>
                <a:gd name="T44" fmla="*/ 207 w 238"/>
                <a:gd name="T45" fmla="*/ 22 h 250"/>
                <a:gd name="T46" fmla="*/ 161 w 238"/>
                <a:gd name="T47" fmla="*/ 34 h 250"/>
                <a:gd name="T48" fmla="*/ 161 w 238"/>
                <a:gd name="T49" fmla="*/ 98 h 250"/>
                <a:gd name="T50" fmla="*/ 140 w 238"/>
                <a:gd name="T51" fmla="*/ 110 h 250"/>
                <a:gd name="T52" fmla="*/ 140 w 238"/>
                <a:gd name="T53" fmla="*/ 165 h 2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38"/>
                <a:gd name="T82" fmla="*/ 0 h 250"/>
                <a:gd name="T83" fmla="*/ 238 w 238"/>
                <a:gd name="T84" fmla="*/ 250 h 2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38" h="250">
                  <a:moveTo>
                    <a:pt x="140" y="165"/>
                  </a:moveTo>
                  <a:lnTo>
                    <a:pt x="140" y="241"/>
                  </a:lnTo>
                  <a:lnTo>
                    <a:pt x="131" y="250"/>
                  </a:lnTo>
                  <a:lnTo>
                    <a:pt x="107" y="250"/>
                  </a:lnTo>
                  <a:lnTo>
                    <a:pt x="94" y="241"/>
                  </a:lnTo>
                  <a:lnTo>
                    <a:pt x="85" y="229"/>
                  </a:lnTo>
                  <a:lnTo>
                    <a:pt x="85" y="241"/>
                  </a:lnTo>
                  <a:lnTo>
                    <a:pt x="64" y="219"/>
                  </a:lnTo>
                  <a:lnTo>
                    <a:pt x="52" y="140"/>
                  </a:lnTo>
                  <a:lnTo>
                    <a:pt x="52" y="110"/>
                  </a:lnTo>
                  <a:lnTo>
                    <a:pt x="0" y="22"/>
                  </a:lnTo>
                  <a:lnTo>
                    <a:pt x="0" y="12"/>
                  </a:lnTo>
                  <a:lnTo>
                    <a:pt x="31" y="0"/>
                  </a:lnTo>
                  <a:lnTo>
                    <a:pt x="40" y="12"/>
                  </a:lnTo>
                  <a:lnTo>
                    <a:pt x="116" y="12"/>
                  </a:lnTo>
                  <a:lnTo>
                    <a:pt x="131" y="22"/>
                  </a:lnTo>
                  <a:lnTo>
                    <a:pt x="174" y="22"/>
                  </a:lnTo>
                  <a:lnTo>
                    <a:pt x="207" y="12"/>
                  </a:lnTo>
                  <a:lnTo>
                    <a:pt x="216" y="12"/>
                  </a:lnTo>
                  <a:lnTo>
                    <a:pt x="238" y="22"/>
                  </a:lnTo>
                  <a:lnTo>
                    <a:pt x="216" y="22"/>
                  </a:lnTo>
                  <a:lnTo>
                    <a:pt x="207" y="34"/>
                  </a:lnTo>
                  <a:lnTo>
                    <a:pt x="207" y="22"/>
                  </a:lnTo>
                  <a:lnTo>
                    <a:pt x="161" y="34"/>
                  </a:lnTo>
                  <a:lnTo>
                    <a:pt x="161" y="98"/>
                  </a:lnTo>
                  <a:lnTo>
                    <a:pt x="140" y="110"/>
                  </a:lnTo>
                  <a:lnTo>
                    <a:pt x="140" y="16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10" name="Freeform 95"/>
            <p:cNvSpPr>
              <a:spLocks/>
            </p:cNvSpPr>
            <p:nvPr/>
          </p:nvSpPr>
          <p:spPr bwMode="auto">
            <a:xfrm>
              <a:off x="2812" y="2581"/>
              <a:ext cx="229" cy="250"/>
            </a:xfrm>
            <a:custGeom>
              <a:avLst/>
              <a:gdLst>
                <a:gd name="T0" fmla="*/ 31 w 228"/>
                <a:gd name="T1" fmla="*/ 0 h 250"/>
                <a:gd name="T2" fmla="*/ 9 w 228"/>
                <a:gd name="T3" fmla="*/ 9 h 250"/>
                <a:gd name="T4" fmla="*/ 31 w 228"/>
                <a:gd name="T5" fmla="*/ 55 h 250"/>
                <a:gd name="T6" fmla="*/ 18 w 228"/>
                <a:gd name="T7" fmla="*/ 67 h 250"/>
                <a:gd name="T8" fmla="*/ 40 w 228"/>
                <a:gd name="T9" fmla="*/ 110 h 250"/>
                <a:gd name="T10" fmla="*/ 31 w 228"/>
                <a:gd name="T11" fmla="*/ 131 h 250"/>
                <a:gd name="T12" fmla="*/ 18 w 228"/>
                <a:gd name="T13" fmla="*/ 152 h 250"/>
                <a:gd name="T14" fmla="*/ 0 w 228"/>
                <a:gd name="T15" fmla="*/ 207 h 250"/>
                <a:gd name="T16" fmla="*/ 0 w 228"/>
                <a:gd name="T17" fmla="*/ 240 h 250"/>
                <a:gd name="T18" fmla="*/ 31 w 228"/>
                <a:gd name="T19" fmla="*/ 228 h 250"/>
                <a:gd name="T20" fmla="*/ 40 w 228"/>
                <a:gd name="T21" fmla="*/ 240 h 250"/>
                <a:gd name="T22" fmla="*/ 141 w 228"/>
                <a:gd name="T23" fmla="*/ 240 h 250"/>
                <a:gd name="T24" fmla="*/ 156 w 228"/>
                <a:gd name="T25" fmla="*/ 250 h 250"/>
                <a:gd name="T26" fmla="*/ 199 w 228"/>
                <a:gd name="T27" fmla="*/ 250 h 250"/>
                <a:gd name="T28" fmla="*/ 232 w 228"/>
                <a:gd name="T29" fmla="*/ 240 h 250"/>
                <a:gd name="T30" fmla="*/ 208 w 228"/>
                <a:gd name="T31" fmla="*/ 216 h 250"/>
                <a:gd name="T32" fmla="*/ 208 w 228"/>
                <a:gd name="T33" fmla="*/ 152 h 250"/>
                <a:gd name="T34" fmla="*/ 253 w 228"/>
                <a:gd name="T35" fmla="*/ 140 h 250"/>
                <a:gd name="T36" fmla="*/ 241 w 228"/>
                <a:gd name="T37" fmla="*/ 140 h 250"/>
                <a:gd name="T38" fmla="*/ 253 w 228"/>
                <a:gd name="T39" fmla="*/ 100 h 250"/>
                <a:gd name="T40" fmla="*/ 208 w 228"/>
                <a:gd name="T41" fmla="*/ 110 h 250"/>
                <a:gd name="T42" fmla="*/ 220 w 228"/>
                <a:gd name="T43" fmla="*/ 100 h 250"/>
                <a:gd name="T44" fmla="*/ 208 w 228"/>
                <a:gd name="T45" fmla="*/ 76 h 250"/>
                <a:gd name="T46" fmla="*/ 208 w 228"/>
                <a:gd name="T47" fmla="*/ 33 h 250"/>
                <a:gd name="T48" fmla="*/ 186 w 228"/>
                <a:gd name="T49" fmla="*/ 24 h 250"/>
                <a:gd name="T50" fmla="*/ 165 w 228"/>
                <a:gd name="T51" fmla="*/ 24 h 250"/>
                <a:gd name="T52" fmla="*/ 165 w 228"/>
                <a:gd name="T53" fmla="*/ 46 h 250"/>
                <a:gd name="T54" fmla="*/ 107 w 228"/>
                <a:gd name="T55" fmla="*/ 46 h 250"/>
                <a:gd name="T56" fmla="*/ 94 w 228"/>
                <a:gd name="T57" fmla="*/ 33 h 250"/>
                <a:gd name="T58" fmla="*/ 85 w 228"/>
                <a:gd name="T59" fmla="*/ 0 h 250"/>
                <a:gd name="T60" fmla="*/ 76 w 228"/>
                <a:gd name="T61" fmla="*/ 0 h 250"/>
                <a:gd name="T62" fmla="*/ 31 w 228"/>
                <a:gd name="T63" fmla="*/ 0 h 2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28"/>
                <a:gd name="T97" fmla="*/ 0 h 250"/>
                <a:gd name="T98" fmla="*/ 228 w 228"/>
                <a:gd name="T99" fmla="*/ 250 h 25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28" h="250">
                  <a:moveTo>
                    <a:pt x="31" y="0"/>
                  </a:moveTo>
                  <a:lnTo>
                    <a:pt x="9" y="9"/>
                  </a:lnTo>
                  <a:lnTo>
                    <a:pt x="31" y="55"/>
                  </a:lnTo>
                  <a:lnTo>
                    <a:pt x="18" y="67"/>
                  </a:lnTo>
                  <a:lnTo>
                    <a:pt x="40" y="110"/>
                  </a:lnTo>
                  <a:lnTo>
                    <a:pt x="31" y="131"/>
                  </a:lnTo>
                  <a:lnTo>
                    <a:pt x="18" y="152"/>
                  </a:lnTo>
                  <a:lnTo>
                    <a:pt x="0" y="207"/>
                  </a:lnTo>
                  <a:lnTo>
                    <a:pt x="0" y="240"/>
                  </a:lnTo>
                  <a:lnTo>
                    <a:pt x="31" y="228"/>
                  </a:lnTo>
                  <a:lnTo>
                    <a:pt x="40" y="240"/>
                  </a:lnTo>
                  <a:lnTo>
                    <a:pt x="116" y="240"/>
                  </a:lnTo>
                  <a:lnTo>
                    <a:pt x="131" y="250"/>
                  </a:lnTo>
                  <a:lnTo>
                    <a:pt x="174" y="250"/>
                  </a:lnTo>
                  <a:lnTo>
                    <a:pt x="207" y="240"/>
                  </a:lnTo>
                  <a:lnTo>
                    <a:pt x="183" y="216"/>
                  </a:lnTo>
                  <a:lnTo>
                    <a:pt x="183" y="152"/>
                  </a:lnTo>
                  <a:lnTo>
                    <a:pt x="228" y="140"/>
                  </a:lnTo>
                  <a:lnTo>
                    <a:pt x="216" y="140"/>
                  </a:lnTo>
                  <a:lnTo>
                    <a:pt x="228" y="100"/>
                  </a:lnTo>
                  <a:lnTo>
                    <a:pt x="183" y="110"/>
                  </a:lnTo>
                  <a:lnTo>
                    <a:pt x="195" y="100"/>
                  </a:lnTo>
                  <a:lnTo>
                    <a:pt x="183" y="76"/>
                  </a:lnTo>
                  <a:lnTo>
                    <a:pt x="183" y="33"/>
                  </a:lnTo>
                  <a:lnTo>
                    <a:pt x="161" y="24"/>
                  </a:lnTo>
                  <a:lnTo>
                    <a:pt x="140" y="24"/>
                  </a:lnTo>
                  <a:lnTo>
                    <a:pt x="140" y="46"/>
                  </a:lnTo>
                  <a:lnTo>
                    <a:pt x="107" y="46"/>
                  </a:lnTo>
                  <a:lnTo>
                    <a:pt x="94" y="33"/>
                  </a:lnTo>
                  <a:lnTo>
                    <a:pt x="85" y="0"/>
                  </a:lnTo>
                  <a:lnTo>
                    <a:pt x="76" y="0"/>
                  </a:lnTo>
                  <a:lnTo>
                    <a:pt x="31"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11" name="Freeform 96"/>
            <p:cNvSpPr>
              <a:spLocks/>
            </p:cNvSpPr>
            <p:nvPr/>
          </p:nvSpPr>
          <p:spPr bwMode="auto">
            <a:xfrm>
              <a:off x="2800" y="2389"/>
              <a:ext cx="143" cy="171"/>
            </a:xfrm>
            <a:custGeom>
              <a:avLst/>
              <a:gdLst>
                <a:gd name="T0" fmla="*/ 30 w 143"/>
                <a:gd name="T1" fmla="*/ 161 h 171"/>
                <a:gd name="T2" fmla="*/ 21 w 143"/>
                <a:gd name="T3" fmla="*/ 171 h 171"/>
                <a:gd name="T4" fmla="*/ 0 w 143"/>
                <a:gd name="T5" fmla="*/ 161 h 171"/>
                <a:gd name="T6" fmla="*/ 12 w 143"/>
                <a:gd name="T7" fmla="*/ 137 h 171"/>
                <a:gd name="T8" fmla="*/ 12 w 143"/>
                <a:gd name="T9" fmla="*/ 128 h 171"/>
                <a:gd name="T10" fmla="*/ 30 w 143"/>
                <a:gd name="T11" fmla="*/ 107 h 171"/>
                <a:gd name="T12" fmla="*/ 52 w 143"/>
                <a:gd name="T13" fmla="*/ 116 h 171"/>
                <a:gd name="T14" fmla="*/ 52 w 143"/>
                <a:gd name="T15" fmla="*/ 94 h 171"/>
                <a:gd name="T16" fmla="*/ 52 w 143"/>
                <a:gd name="T17" fmla="*/ 61 h 171"/>
                <a:gd name="T18" fmla="*/ 52 w 143"/>
                <a:gd name="T19" fmla="*/ 52 h 171"/>
                <a:gd name="T20" fmla="*/ 52 w 143"/>
                <a:gd name="T21" fmla="*/ 40 h 171"/>
                <a:gd name="T22" fmla="*/ 52 w 143"/>
                <a:gd name="T23" fmla="*/ 31 h 171"/>
                <a:gd name="T24" fmla="*/ 43 w 143"/>
                <a:gd name="T25" fmla="*/ 31 h 171"/>
                <a:gd name="T26" fmla="*/ 88 w 143"/>
                <a:gd name="T27" fmla="*/ 40 h 171"/>
                <a:gd name="T28" fmla="*/ 88 w 143"/>
                <a:gd name="T29" fmla="*/ 9 h 171"/>
                <a:gd name="T30" fmla="*/ 97 w 143"/>
                <a:gd name="T31" fmla="*/ 0 h 171"/>
                <a:gd name="T32" fmla="*/ 106 w 143"/>
                <a:gd name="T33" fmla="*/ 0 h 171"/>
                <a:gd name="T34" fmla="*/ 119 w 143"/>
                <a:gd name="T35" fmla="*/ 0 h 171"/>
                <a:gd name="T36" fmla="*/ 143 w 143"/>
                <a:gd name="T37" fmla="*/ 0 h 171"/>
                <a:gd name="T38" fmla="*/ 128 w 143"/>
                <a:gd name="T39" fmla="*/ 31 h 171"/>
                <a:gd name="T40" fmla="*/ 119 w 143"/>
                <a:gd name="T41" fmla="*/ 85 h 171"/>
                <a:gd name="T42" fmla="*/ 97 w 143"/>
                <a:gd name="T43" fmla="*/ 116 h 171"/>
                <a:gd name="T44" fmla="*/ 88 w 143"/>
                <a:gd name="T45" fmla="*/ 149 h 171"/>
                <a:gd name="T46" fmla="*/ 64 w 143"/>
                <a:gd name="T47" fmla="*/ 171 h 171"/>
                <a:gd name="T48" fmla="*/ 52 w 143"/>
                <a:gd name="T49" fmla="*/ 161 h 171"/>
                <a:gd name="T50" fmla="*/ 43 w 143"/>
                <a:gd name="T51" fmla="*/ 171 h 171"/>
                <a:gd name="T52" fmla="*/ 30 w 143"/>
                <a:gd name="T53" fmla="*/ 171 h 171"/>
                <a:gd name="T54" fmla="*/ 30 w 143"/>
                <a:gd name="T55" fmla="*/ 161 h 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3"/>
                <a:gd name="T85" fmla="*/ 0 h 171"/>
                <a:gd name="T86" fmla="*/ 143 w 143"/>
                <a:gd name="T87" fmla="*/ 171 h 1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3" h="171">
                  <a:moveTo>
                    <a:pt x="30" y="161"/>
                  </a:moveTo>
                  <a:lnTo>
                    <a:pt x="21" y="171"/>
                  </a:lnTo>
                  <a:lnTo>
                    <a:pt x="0" y="161"/>
                  </a:lnTo>
                  <a:lnTo>
                    <a:pt x="12" y="137"/>
                  </a:lnTo>
                  <a:lnTo>
                    <a:pt x="12" y="128"/>
                  </a:lnTo>
                  <a:lnTo>
                    <a:pt x="30" y="107"/>
                  </a:lnTo>
                  <a:lnTo>
                    <a:pt x="52" y="116"/>
                  </a:lnTo>
                  <a:lnTo>
                    <a:pt x="52" y="94"/>
                  </a:lnTo>
                  <a:lnTo>
                    <a:pt x="52" y="61"/>
                  </a:lnTo>
                  <a:lnTo>
                    <a:pt x="52" y="52"/>
                  </a:lnTo>
                  <a:lnTo>
                    <a:pt x="52" y="40"/>
                  </a:lnTo>
                  <a:lnTo>
                    <a:pt x="52" y="31"/>
                  </a:lnTo>
                  <a:lnTo>
                    <a:pt x="43" y="31"/>
                  </a:lnTo>
                  <a:lnTo>
                    <a:pt x="88" y="40"/>
                  </a:lnTo>
                  <a:lnTo>
                    <a:pt x="88" y="9"/>
                  </a:lnTo>
                  <a:lnTo>
                    <a:pt x="97" y="0"/>
                  </a:lnTo>
                  <a:lnTo>
                    <a:pt x="106" y="0"/>
                  </a:lnTo>
                  <a:lnTo>
                    <a:pt x="119" y="0"/>
                  </a:lnTo>
                  <a:lnTo>
                    <a:pt x="143" y="0"/>
                  </a:lnTo>
                  <a:lnTo>
                    <a:pt x="128" y="31"/>
                  </a:lnTo>
                  <a:lnTo>
                    <a:pt x="119" y="85"/>
                  </a:lnTo>
                  <a:lnTo>
                    <a:pt x="97" y="116"/>
                  </a:lnTo>
                  <a:lnTo>
                    <a:pt x="88" y="149"/>
                  </a:lnTo>
                  <a:lnTo>
                    <a:pt x="64" y="171"/>
                  </a:lnTo>
                  <a:lnTo>
                    <a:pt x="52" y="161"/>
                  </a:lnTo>
                  <a:lnTo>
                    <a:pt x="43" y="171"/>
                  </a:lnTo>
                  <a:lnTo>
                    <a:pt x="30" y="171"/>
                  </a:lnTo>
                  <a:lnTo>
                    <a:pt x="30" y="16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12" name="Freeform 97"/>
            <p:cNvSpPr>
              <a:spLocks/>
            </p:cNvSpPr>
            <p:nvPr/>
          </p:nvSpPr>
          <p:spPr bwMode="auto">
            <a:xfrm>
              <a:off x="2755" y="2420"/>
              <a:ext cx="97" cy="130"/>
            </a:xfrm>
            <a:custGeom>
              <a:avLst/>
              <a:gdLst>
                <a:gd name="T0" fmla="*/ 73 w 98"/>
                <a:gd name="T1" fmla="*/ 0 h 130"/>
                <a:gd name="T2" fmla="*/ 64 w 98"/>
                <a:gd name="T3" fmla="*/ 0 h 130"/>
                <a:gd name="T4" fmla="*/ 46 w 98"/>
                <a:gd name="T5" fmla="*/ 0 h 130"/>
                <a:gd name="T6" fmla="*/ 46 w 98"/>
                <a:gd name="T7" fmla="*/ 21 h 130"/>
                <a:gd name="T8" fmla="*/ 22 w 98"/>
                <a:gd name="T9" fmla="*/ 21 h 130"/>
                <a:gd name="T10" fmla="*/ 12 w 98"/>
                <a:gd name="T11" fmla="*/ 45 h 130"/>
                <a:gd name="T12" fmla="*/ 12 w 98"/>
                <a:gd name="T13" fmla="*/ 54 h 130"/>
                <a:gd name="T14" fmla="*/ 0 w 98"/>
                <a:gd name="T15" fmla="*/ 54 h 130"/>
                <a:gd name="T16" fmla="*/ 22 w 98"/>
                <a:gd name="T17" fmla="*/ 97 h 130"/>
                <a:gd name="T18" fmla="*/ 46 w 98"/>
                <a:gd name="T19" fmla="*/ 130 h 130"/>
                <a:gd name="T20" fmla="*/ 49 w 98"/>
                <a:gd name="T21" fmla="*/ 106 h 130"/>
                <a:gd name="T22" fmla="*/ 49 w 98"/>
                <a:gd name="T23" fmla="*/ 97 h 130"/>
                <a:gd name="T24" fmla="*/ 51 w 98"/>
                <a:gd name="T25" fmla="*/ 76 h 130"/>
                <a:gd name="T26" fmla="*/ 73 w 98"/>
                <a:gd name="T27" fmla="*/ 85 h 130"/>
                <a:gd name="T28" fmla="*/ 73 w 98"/>
                <a:gd name="T29" fmla="*/ 63 h 130"/>
                <a:gd name="T30" fmla="*/ 73 w 98"/>
                <a:gd name="T31" fmla="*/ 30 h 130"/>
                <a:gd name="T32" fmla="*/ 73 w 98"/>
                <a:gd name="T33" fmla="*/ 21 h 130"/>
                <a:gd name="T34" fmla="*/ 73 w 98"/>
                <a:gd name="T35" fmla="*/ 9 h 130"/>
                <a:gd name="T36" fmla="*/ 73 w 98"/>
                <a:gd name="T37" fmla="*/ 0 h 1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8"/>
                <a:gd name="T58" fmla="*/ 0 h 130"/>
                <a:gd name="T59" fmla="*/ 98 w 98"/>
                <a:gd name="T60" fmla="*/ 130 h 1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8" h="130">
                  <a:moveTo>
                    <a:pt x="98" y="0"/>
                  </a:moveTo>
                  <a:lnTo>
                    <a:pt x="89" y="0"/>
                  </a:lnTo>
                  <a:lnTo>
                    <a:pt x="46" y="0"/>
                  </a:lnTo>
                  <a:lnTo>
                    <a:pt x="46" y="21"/>
                  </a:lnTo>
                  <a:lnTo>
                    <a:pt x="22" y="21"/>
                  </a:lnTo>
                  <a:lnTo>
                    <a:pt x="12" y="45"/>
                  </a:lnTo>
                  <a:lnTo>
                    <a:pt x="12" y="54"/>
                  </a:lnTo>
                  <a:lnTo>
                    <a:pt x="0" y="54"/>
                  </a:lnTo>
                  <a:lnTo>
                    <a:pt x="22" y="97"/>
                  </a:lnTo>
                  <a:lnTo>
                    <a:pt x="46" y="130"/>
                  </a:lnTo>
                  <a:lnTo>
                    <a:pt x="58" y="106"/>
                  </a:lnTo>
                  <a:lnTo>
                    <a:pt x="58" y="97"/>
                  </a:lnTo>
                  <a:lnTo>
                    <a:pt x="76" y="76"/>
                  </a:lnTo>
                  <a:lnTo>
                    <a:pt x="98" y="85"/>
                  </a:lnTo>
                  <a:lnTo>
                    <a:pt x="98" y="63"/>
                  </a:lnTo>
                  <a:lnTo>
                    <a:pt x="98" y="30"/>
                  </a:lnTo>
                  <a:lnTo>
                    <a:pt x="98" y="21"/>
                  </a:lnTo>
                  <a:lnTo>
                    <a:pt x="98" y="9"/>
                  </a:lnTo>
                  <a:lnTo>
                    <a:pt x="98"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13" name="Freeform 98"/>
            <p:cNvSpPr>
              <a:spLocks/>
            </p:cNvSpPr>
            <p:nvPr/>
          </p:nvSpPr>
          <p:spPr bwMode="auto">
            <a:xfrm>
              <a:off x="2538" y="2234"/>
              <a:ext cx="85" cy="131"/>
            </a:xfrm>
            <a:custGeom>
              <a:avLst/>
              <a:gdLst>
                <a:gd name="T0" fmla="*/ 76 w 85"/>
                <a:gd name="T1" fmla="*/ 88 h 131"/>
                <a:gd name="T2" fmla="*/ 85 w 85"/>
                <a:gd name="T3" fmla="*/ 100 h 131"/>
                <a:gd name="T4" fmla="*/ 76 w 85"/>
                <a:gd name="T5" fmla="*/ 109 h 131"/>
                <a:gd name="T6" fmla="*/ 64 w 85"/>
                <a:gd name="T7" fmla="*/ 109 h 131"/>
                <a:gd name="T8" fmla="*/ 21 w 85"/>
                <a:gd name="T9" fmla="*/ 131 h 131"/>
                <a:gd name="T10" fmla="*/ 0 w 85"/>
                <a:gd name="T11" fmla="*/ 119 h 131"/>
                <a:gd name="T12" fmla="*/ 9 w 85"/>
                <a:gd name="T13" fmla="*/ 119 h 131"/>
                <a:gd name="T14" fmla="*/ 0 w 85"/>
                <a:gd name="T15" fmla="*/ 88 h 131"/>
                <a:gd name="T16" fmla="*/ 21 w 85"/>
                <a:gd name="T17" fmla="*/ 55 h 131"/>
                <a:gd name="T18" fmla="*/ 9 w 85"/>
                <a:gd name="T19" fmla="*/ 33 h 131"/>
                <a:gd name="T20" fmla="*/ 9 w 85"/>
                <a:gd name="T21" fmla="*/ 0 h 131"/>
                <a:gd name="T22" fmla="*/ 52 w 85"/>
                <a:gd name="T23" fmla="*/ 0 h 131"/>
                <a:gd name="T24" fmla="*/ 64 w 85"/>
                <a:gd name="T25" fmla="*/ 45 h 131"/>
                <a:gd name="T26" fmla="*/ 76 w 85"/>
                <a:gd name="T27" fmla="*/ 88 h 1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5"/>
                <a:gd name="T43" fmla="*/ 0 h 131"/>
                <a:gd name="T44" fmla="*/ 85 w 85"/>
                <a:gd name="T45" fmla="*/ 131 h 13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5" h="131">
                  <a:moveTo>
                    <a:pt x="76" y="88"/>
                  </a:moveTo>
                  <a:lnTo>
                    <a:pt x="85" y="100"/>
                  </a:lnTo>
                  <a:lnTo>
                    <a:pt x="76" y="109"/>
                  </a:lnTo>
                  <a:lnTo>
                    <a:pt x="64" y="109"/>
                  </a:lnTo>
                  <a:lnTo>
                    <a:pt x="21" y="131"/>
                  </a:lnTo>
                  <a:lnTo>
                    <a:pt x="0" y="119"/>
                  </a:lnTo>
                  <a:lnTo>
                    <a:pt x="9" y="119"/>
                  </a:lnTo>
                  <a:lnTo>
                    <a:pt x="0" y="88"/>
                  </a:lnTo>
                  <a:lnTo>
                    <a:pt x="21" y="55"/>
                  </a:lnTo>
                  <a:lnTo>
                    <a:pt x="9" y="33"/>
                  </a:lnTo>
                  <a:lnTo>
                    <a:pt x="9" y="0"/>
                  </a:lnTo>
                  <a:lnTo>
                    <a:pt x="52" y="0"/>
                  </a:lnTo>
                  <a:lnTo>
                    <a:pt x="64" y="45"/>
                  </a:lnTo>
                  <a:lnTo>
                    <a:pt x="76" y="88"/>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14" name="Freeform 99"/>
            <p:cNvSpPr>
              <a:spLocks/>
            </p:cNvSpPr>
            <p:nvPr/>
          </p:nvSpPr>
          <p:spPr bwMode="auto">
            <a:xfrm>
              <a:off x="2590" y="2234"/>
              <a:ext cx="45" cy="100"/>
            </a:xfrm>
            <a:custGeom>
              <a:avLst/>
              <a:gdLst>
                <a:gd name="T0" fmla="*/ 24 w 45"/>
                <a:gd name="T1" fmla="*/ 88 h 100"/>
                <a:gd name="T2" fmla="*/ 33 w 45"/>
                <a:gd name="T3" fmla="*/ 100 h 100"/>
                <a:gd name="T4" fmla="*/ 45 w 45"/>
                <a:gd name="T5" fmla="*/ 100 h 100"/>
                <a:gd name="T6" fmla="*/ 33 w 45"/>
                <a:gd name="T7" fmla="*/ 55 h 100"/>
                <a:gd name="T8" fmla="*/ 33 w 45"/>
                <a:gd name="T9" fmla="*/ 24 h 100"/>
                <a:gd name="T10" fmla="*/ 24 w 45"/>
                <a:gd name="T11" fmla="*/ 12 h 100"/>
                <a:gd name="T12" fmla="*/ 24 w 45"/>
                <a:gd name="T13" fmla="*/ 0 h 100"/>
                <a:gd name="T14" fmla="*/ 0 w 45"/>
                <a:gd name="T15" fmla="*/ 0 h 100"/>
                <a:gd name="T16" fmla="*/ 12 w 45"/>
                <a:gd name="T17" fmla="*/ 45 h 100"/>
                <a:gd name="T18" fmla="*/ 24 w 45"/>
                <a:gd name="T19" fmla="*/ 88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100"/>
                <a:gd name="T32" fmla="*/ 45 w 45"/>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100">
                  <a:moveTo>
                    <a:pt x="24" y="88"/>
                  </a:moveTo>
                  <a:lnTo>
                    <a:pt x="33" y="100"/>
                  </a:lnTo>
                  <a:lnTo>
                    <a:pt x="45" y="100"/>
                  </a:lnTo>
                  <a:lnTo>
                    <a:pt x="33" y="55"/>
                  </a:lnTo>
                  <a:lnTo>
                    <a:pt x="33" y="24"/>
                  </a:lnTo>
                  <a:lnTo>
                    <a:pt x="24" y="12"/>
                  </a:lnTo>
                  <a:lnTo>
                    <a:pt x="24" y="0"/>
                  </a:lnTo>
                  <a:lnTo>
                    <a:pt x="0" y="0"/>
                  </a:lnTo>
                  <a:lnTo>
                    <a:pt x="12" y="45"/>
                  </a:lnTo>
                  <a:lnTo>
                    <a:pt x="24" y="88"/>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15" name="Freeform 100"/>
            <p:cNvSpPr>
              <a:spLocks/>
            </p:cNvSpPr>
            <p:nvPr/>
          </p:nvSpPr>
          <p:spPr bwMode="auto">
            <a:xfrm>
              <a:off x="2614" y="2203"/>
              <a:ext cx="55" cy="131"/>
            </a:xfrm>
            <a:custGeom>
              <a:avLst/>
              <a:gdLst>
                <a:gd name="T0" fmla="*/ 9 w 55"/>
                <a:gd name="T1" fmla="*/ 86 h 131"/>
                <a:gd name="T2" fmla="*/ 21 w 55"/>
                <a:gd name="T3" fmla="*/ 131 h 131"/>
                <a:gd name="T4" fmla="*/ 31 w 55"/>
                <a:gd name="T5" fmla="*/ 131 h 131"/>
                <a:gd name="T6" fmla="*/ 31 w 55"/>
                <a:gd name="T7" fmla="*/ 86 h 131"/>
                <a:gd name="T8" fmla="*/ 55 w 55"/>
                <a:gd name="T9" fmla="*/ 43 h 131"/>
                <a:gd name="T10" fmla="*/ 55 w 55"/>
                <a:gd name="T11" fmla="*/ 22 h 131"/>
                <a:gd name="T12" fmla="*/ 43 w 55"/>
                <a:gd name="T13" fmla="*/ 0 h 131"/>
                <a:gd name="T14" fmla="*/ 31 w 55"/>
                <a:gd name="T15" fmla="*/ 10 h 131"/>
                <a:gd name="T16" fmla="*/ 21 w 55"/>
                <a:gd name="T17" fmla="*/ 22 h 131"/>
                <a:gd name="T18" fmla="*/ 9 w 55"/>
                <a:gd name="T19" fmla="*/ 22 h 131"/>
                <a:gd name="T20" fmla="*/ 0 w 55"/>
                <a:gd name="T21" fmla="*/ 31 h 131"/>
                <a:gd name="T22" fmla="*/ 0 w 55"/>
                <a:gd name="T23" fmla="*/ 43 h 131"/>
                <a:gd name="T24" fmla="*/ 9 w 55"/>
                <a:gd name="T25" fmla="*/ 55 h 131"/>
                <a:gd name="T26" fmla="*/ 9 w 55"/>
                <a:gd name="T27" fmla="*/ 86 h 1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5"/>
                <a:gd name="T43" fmla="*/ 0 h 131"/>
                <a:gd name="T44" fmla="*/ 55 w 55"/>
                <a:gd name="T45" fmla="*/ 131 h 13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5" h="131">
                  <a:moveTo>
                    <a:pt x="9" y="86"/>
                  </a:moveTo>
                  <a:lnTo>
                    <a:pt x="21" y="131"/>
                  </a:lnTo>
                  <a:lnTo>
                    <a:pt x="31" y="131"/>
                  </a:lnTo>
                  <a:lnTo>
                    <a:pt x="31" y="86"/>
                  </a:lnTo>
                  <a:lnTo>
                    <a:pt x="55" y="43"/>
                  </a:lnTo>
                  <a:lnTo>
                    <a:pt x="55" y="22"/>
                  </a:lnTo>
                  <a:lnTo>
                    <a:pt x="43" y="0"/>
                  </a:lnTo>
                  <a:lnTo>
                    <a:pt x="31" y="10"/>
                  </a:lnTo>
                  <a:lnTo>
                    <a:pt x="21" y="22"/>
                  </a:lnTo>
                  <a:lnTo>
                    <a:pt x="9" y="22"/>
                  </a:lnTo>
                  <a:lnTo>
                    <a:pt x="0" y="31"/>
                  </a:lnTo>
                  <a:lnTo>
                    <a:pt x="0" y="43"/>
                  </a:lnTo>
                  <a:lnTo>
                    <a:pt x="9" y="55"/>
                  </a:lnTo>
                  <a:lnTo>
                    <a:pt x="9" y="86"/>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16" name="Freeform 101"/>
            <p:cNvSpPr>
              <a:spLocks/>
            </p:cNvSpPr>
            <p:nvPr/>
          </p:nvSpPr>
          <p:spPr bwMode="auto">
            <a:xfrm>
              <a:off x="2437" y="2246"/>
              <a:ext cx="123" cy="128"/>
            </a:xfrm>
            <a:custGeom>
              <a:avLst/>
              <a:gdLst>
                <a:gd name="T0" fmla="*/ 135 w 122"/>
                <a:gd name="T1" fmla="*/ 107 h 128"/>
                <a:gd name="T2" fmla="*/ 126 w 122"/>
                <a:gd name="T3" fmla="*/ 107 h 128"/>
                <a:gd name="T4" fmla="*/ 102 w 122"/>
                <a:gd name="T5" fmla="*/ 107 h 128"/>
                <a:gd name="T6" fmla="*/ 55 w 122"/>
                <a:gd name="T7" fmla="*/ 107 h 128"/>
                <a:gd name="T8" fmla="*/ 25 w 122"/>
                <a:gd name="T9" fmla="*/ 128 h 128"/>
                <a:gd name="T10" fmla="*/ 25 w 122"/>
                <a:gd name="T11" fmla="*/ 97 h 128"/>
                <a:gd name="T12" fmla="*/ 10 w 122"/>
                <a:gd name="T13" fmla="*/ 88 h 128"/>
                <a:gd name="T14" fmla="*/ 0 w 122"/>
                <a:gd name="T15" fmla="*/ 64 h 128"/>
                <a:gd name="T16" fmla="*/ 10 w 122"/>
                <a:gd name="T17" fmla="*/ 55 h 128"/>
                <a:gd name="T18" fmla="*/ 10 w 122"/>
                <a:gd name="T19" fmla="*/ 43 h 128"/>
                <a:gd name="T20" fmla="*/ 25 w 122"/>
                <a:gd name="T21" fmla="*/ 43 h 128"/>
                <a:gd name="T22" fmla="*/ 10 w 122"/>
                <a:gd name="T23" fmla="*/ 21 h 128"/>
                <a:gd name="T24" fmla="*/ 10 w 122"/>
                <a:gd name="T25" fmla="*/ 0 h 128"/>
                <a:gd name="T26" fmla="*/ 25 w 122"/>
                <a:gd name="T27" fmla="*/ 0 h 128"/>
                <a:gd name="T28" fmla="*/ 34 w 122"/>
                <a:gd name="T29" fmla="*/ 0 h 128"/>
                <a:gd name="T30" fmla="*/ 46 w 122"/>
                <a:gd name="T31" fmla="*/ 0 h 128"/>
                <a:gd name="T32" fmla="*/ 55 w 122"/>
                <a:gd name="T33" fmla="*/ 0 h 128"/>
                <a:gd name="T34" fmla="*/ 92 w 122"/>
                <a:gd name="T35" fmla="*/ 0 h 128"/>
                <a:gd name="T36" fmla="*/ 102 w 122"/>
                <a:gd name="T37" fmla="*/ 12 h 128"/>
                <a:gd name="T38" fmla="*/ 126 w 122"/>
                <a:gd name="T39" fmla="*/ 12 h 128"/>
                <a:gd name="T40" fmla="*/ 135 w 122"/>
                <a:gd name="T41" fmla="*/ 21 h 128"/>
                <a:gd name="T42" fmla="*/ 147 w 122"/>
                <a:gd name="T43" fmla="*/ 43 h 128"/>
                <a:gd name="T44" fmla="*/ 126 w 122"/>
                <a:gd name="T45" fmla="*/ 76 h 128"/>
                <a:gd name="T46" fmla="*/ 135 w 122"/>
                <a:gd name="T47" fmla="*/ 107 h 1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2"/>
                <a:gd name="T73" fmla="*/ 0 h 128"/>
                <a:gd name="T74" fmla="*/ 122 w 122"/>
                <a:gd name="T75" fmla="*/ 128 h 12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2" h="128">
                  <a:moveTo>
                    <a:pt x="110" y="107"/>
                  </a:moveTo>
                  <a:lnTo>
                    <a:pt x="101" y="107"/>
                  </a:lnTo>
                  <a:lnTo>
                    <a:pt x="77" y="107"/>
                  </a:lnTo>
                  <a:lnTo>
                    <a:pt x="55" y="107"/>
                  </a:lnTo>
                  <a:lnTo>
                    <a:pt x="25" y="128"/>
                  </a:lnTo>
                  <a:lnTo>
                    <a:pt x="25" y="97"/>
                  </a:lnTo>
                  <a:lnTo>
                    <a:pt x="10" y="88"/>
                  </a:lnTo>
                  <a:lnTo>
                    <a:pt x="0" y="64"/>
                  </a:lnTo>
                  <a:lnTo>
                    <a:pt x="10" y="55"/>
                  </a:lnTo>
                  <a:lnTo>
                    <a:pt x="10" y="43"/>
                  </a:lnTo>
                  <a:lnTo>
                    <a:pt x="25" y="43"/>
                  </a:lnTo>
                  <a:lnTo>
                    <a:pt x="10" y="21"/>
                  </a:lnTo>
                  <a:lnTo>
                    <a:pt x="10" y="0"/>
                  </a:lnTo>
                  <a:lnTo>
                    <a:pt x="25" y="0"/>
                  </a:lnTo>
                  <a:lnTo>
                    <a:pt x="34" y="0"/>
                  </a:lnTo>
                  <a:lnTo>
                    <a:pt x="46" y="0"/>
                  </a:lnTo>
                  <a:lnTo>
                    <a:pt x="55" y="0"/>
                  </a:lnTo>
                  <a:lnTo>
                    <a:pt x="67" y="0"/>
                  </a:lnTo>
                  <a:lnTo>
                    <a:pt x="77" y="12"/>
                  </a:lnTo>
                  <a:lnTo>
                    <a:pt x="101" y="12"/>
                  </a:lnTo>
                  <a:lnTo>
                    <a:pt x="110" y="21"/>
                  </a:lnTo>
                  <a:lnTo>
                    <a:pt x="122" y="43"/>
                  </a:lnTo>
                  <a:lnTo>
                    <a:pt x="101" y="76"/>
                  </a:lnTo>
                  <a:lnTo>
                    <a:pt x="110" y="107"/>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17" name="Freeform 102"/>
            <p:cNvSpPr>
              <a:spLocks/>
            </p:cNvSpPr>
            <p:nvPr/>
          </p:nvSpPr>
          <p:spPr bwMode="auto">
            <a:xfrm>
              <a:off x="2383" y="2289"/>
              <a:ext cx="79" cy="85"/>
            </a:xfrm>
            <a:custGeom>
              <a:avLst/>
              <a:gdLst>
                <a:gd name="T0" fmla="*/ 54 w 79"/>
                <a:gd name="T1" fmla="*/ 21 h 85"/>
                <a:gd name="T2" fmla="*/ 45 w 79"/>
                <a:gd name="T3" fmla="*/ 21 h 85"/>
                <a:gd name="T4" fmla="*/ 33 w 79"/>
                <a:gd name="T5" fmla="*/ 0 h 85"/>
                <a:gd name="T6" fmla="*/ 24 w 79"/>
                <a:gd name="T7" fmla="*/ 0 h 85"/>
                <a:gd name="T8" fmla="*/ 0 w 79"/>
                <a:gd name="T9" fmla="*/ 33 h 85"/>
                <a:gd name="T10" fmla="*/ 64 w 79"/>
                <a:gd name="T11" fmla="*/ 76 h 85"/>
                <a:gd name="T12" fmla="*/ 79 w 79"/>
                <a:gd name="T13" fmla="*/ 85 h 85"/>
                <a:gd name="T14" fmla="*/ 79 w 79"/>
                <a:gd name="T15" fmla="*/ 54 h 85"/>
                <a:gd name="T16" fmla="*/ 64 w 79"/>
                <a:gd name="T17" fmla="*/ 45 h 85"/>
                <a:gd name="T18" fmla="*/ 54 w 79"/>
                <a:gd name="T19" fmla="*/ 21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
                <a:gd name="T31" fmla="*/ 0 h 85"/>
                <a:gd name="T32" fmla="*/ 79 w 79"/>
                <a:gd name="T33" fmla="*/ 85 h 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 h="85">
                  <a:moveTo>
                    <a:pt x="54" y="21"/>
                  </a:moveTo>
                  <a:lnTo>
                    <a:pt x="45" y="21"/>
                  </a:lnTo>
                  <a:lnTo>
                    <a:pt x="33" y="0"/>
                  </a:lnTo>
                  <a:lnTo>
                    <a:pt x="24" y="0"/>
                  </a:lnTo>
                  <a:lnTo>
                    <a:pt x="0" y="33"/>
                  </a:lnTo>
                  <a:lnTo>
                    <a:pt x="64" y="76"/>
                  </a:lnTo>
                  <a:lnTo>
                    <a:pt x="79" y="85"/>
                  </a:lnTo>
                  <a:lnTo>
                    <a:pt x="79" y="54"/>
                  </a:lnTo>
                  <a:lnTo>
                    <a:pt x="64" y="45"/>
                  </a:lnTo>
                  <a:lnTo>
                    <a:pt x="54" y="2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18" name="Freeform 103"/>
            <p:cNvSpPr>
              <a:spLocks/>
            </p:cNvSpPr>
            <p:nvPr/>
          </p:nvSpPr>
          <p:spPr bwMode="auto">
            <a:xfrm>
              <a:off x="2285" y="2115"/>
              <a:ext cx="110" cy="88"/>
            </a:xfrm>
            <a:custGeom>
              <a:avLst/>
              <a:gdLst>
                <a:gd name="T0" fmla="*/ 98 w 110"/>
                <a:gd name="T1" fmla="*/ 43 h 88"/>
                <a:gd name="T2" fmla="*/ 76 w 110"/>
                <a:gd name="T3" fmla="*/ 21 h 88"/>
                <a:gd name="T4" fmla="*/ 55 w 110"/>
                <a:gd name="T5" fmla="*/ 0 h 88"/>
                <a:gd name="T6" fmla="*/ 31 w 110"/>
                <a:gd name="T7" fmla="*/ 12 h 88"/>
                <a:gd name="T8" fmla="*/ 22 w 110"/>
                <a:gd name="T9" fmla="*/ 21 h 88"/>
                <a:gd name="T10" fmla="*/ 0 w 110"/>
                <a:gd name="T11" fmla="*/ 43 h 88"/>
                <a:gd name="T12" fmla="*/ 12 w 110"/>
                <a:gd name="T13" fmla="*/ 55 h 88"/>
                <a:gd name="T14" fmla="*/ 12 w 110"/>
                <a:gd name="T15" fmla="*/ 67 h 88"/>
                <a:gd name="T16" fmla="*/ 31 w 110"/>
                <a:gd name="T17" fmla="*/ 55 h 88"/>
                <a:gd name="T18" fmla="*/ 67 w 110"/>
                <a:gd name="T19" fmla="*/ 67 h 88"/>
                <a:gd name="T20" fmla="*/ 55 w 110"/>
                <a:gd name="T21" fmla="*/ 76 h 88"/>
                <a:gd name="T22" fmla="*/ 31 w 110"/>
                <a:gd name="T23" fmla="*/ 67 h 88"/>
                <a:gd name="T24" fmla="*/ 12 w 110"/>
                <a:gd name="T25" fmla="*/ 76 h 88"/>
                <a:gd name="T26" fmla="*/ 12 w 110"/>
                <a:gd name="T27" fmla="*/ 88 h 88"/>
                <a:gd name="T28" fmla="*/ 67 w 110"/>
                <a:gd name="T29" fmla="*/ 88 h 88"/>
                <a:gd name="T30" fmla="*/ 110 w 110"/>
                <a:gd name="T31" fmla="*/ 88 h 88"/>
                <a:gd name="T32" fmla="*/ 98 w 110"/>
                <a:gd name="T33" fmla="*/ 43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
                <a:gd name="T52" fmla="*/ 0 h 88"/>
                <a:gd name="T53" fmla="*/ 110 w 110"/>
                <a:gd name="T54" fmla="*/ 88 h 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 h="88">
                  <a:moveTo>
                    <a:pt x="98" y="43"/>
                  </a:moveTo>
                  <a:lnTo>
                    <a:pt x="76" y="21"/>
                  </a:lnTo>
                  <a:lnTo>
                    <a:pt x="55" y="0"/>
                  </a:lnTo>
                  <a:lnTo>
                    <a:pt x="31" y="12"/>
                  </a:lnTo>
                  <a:lnTo>
                    <a:pt x="22" y="21"/>
                  </a:lnTo>
                  <a:lnTo>
                    <a:pt x="0" y="43"/>
                  </a:lnTo>
                  <a:lnTo>
                    <a:pt x="12" y="55"/>
                  </a:lnTo>
                  <a:lnTo>
                    <a:pt x="12" y="67"/>
                  </a:lnTo>
                  <a:lnTo>
                    <a:pt x="31" y="55"/>
                  </a:lnTo>
                  <a:lnTo>
                    <a:pt x="67" y="67"/>
                  </a:lnTo>
                  <a:lnTo>
                    <a:pt x="55" y="76"/>
                  </a:lnTo>
                  <a:lnTo>
                    <a:pt x="31" y="67"/>
                  </a:lnTo>
                  <a:lnTo>
                    <a:pt x="12" y="76"/>
                  </a:lnTo>
                  <a:lnTo>
                    <a:pt x="12" y="88"/>
                  </a:lnTo>
                  <a:lnTo>
                    <a:pt x="67" y="88"/>
                  </a:lnTo>
                  <a:lnTo>
                    <a:pt x="110" y="88"/>
                  </a:lnTo>
                  <a:lnTo>
                    <a:pt x="98" y="43"/>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19" name="Freeform 104"/>
            <p:cNvSpPr>
              <a:spLocks/>
            </p:cNvSpPr>
            <p:nvPr/>
          </p:nvSpPr>
          <p:spPr bwMode="auto">
            <a:xfrm>
              <a:off x="2297" y="1899"/>
              <a:ext cx="217" cy="259"/>
            </a:xfrm>
            <a:custGeom>
              <a:avLst/>
              <a:gdLst>
                <a:gd name="T0" fmla="*/ 86 w 217"/>
                <a:gd name="T1" fmla="*/ 259 h 259"/>
                <a:gd name="T2" fmla="*/ 98 w 217"/>
                <a:gd name="T3" fmla="*/ 237 h 259"/>
                <a:gd name="T4" fmla="*/ 110 w 217"/>
                <a:gd name="T5" fmla="*/ 250 h 259"/>
                <a:gd name="T6" fmla="*/ 119 w 217"/>
                <a:gd name="T7" fmla="*/ 237 h 259"/>
                <a:gd name="T8" fmla="*/ 207 w 217"/>
                <a:gd name="T9" fmla="*/ 237 h 259"/>
                <a:gd name="T10" fmla="*/ 186 w 217"/>
                <a:gd name="T11" fmla="*/ 43 h 259"/>
                <a:gd name="T12" fmla="*/ 217 w 217"/>
                <a:gd name="T13" fmla="*/ 43 h 259"/>
                <a:gd name="T14" fmla="*/ 150 w 217"/>
                <a:gd name="T15" fmla="*/ 0 h 259"/>
                <a:gd name="T16" fmla="*/ 150 w 217"/>
                <a:gd name="T17" fmla="*/ 21 h 259"/>
                <a:gd name="T18" fmla="*/ 98 w 217"/>
                <a:gd name="T19" fmla="*/ 21 h 259"/>
                <a:gd name="T20" fmla="*/ 98 w 217"/>
                <a:gd name="T21" fmla="*/ 76 h 259"/>
                <a:gd name="T22" fmla="*/ 77 w 217"/>
                <a:gd name="T23" fmla="*/ 88 h 259"/>
                <a:gd name="T24" fmla="*/ 77 w 217"/>
                <a:gd name="T25" fmla="*/ 119 h 259"/>
                <a:gd name="T26" fmla="*/ 10 w 217"/>
                <a:gd name="T27" fmla="*/ 119 h 259"/>
                <a:gd name="T28" fmla="*/ 0 w 217"/>
                <a:gd name="T29" fmla="*/ 128 h 259"/>
                <a:gd name="T30" fmla="*/ 10 w 217"/>
                <a:gd name="T31" fmla="*/ 143 h 259"/>
                <a:gd name="T32" fmla="*/ 10 w 217"/>
                <a:gd name="T33" fmla="*/ 161 h 259"/>
                <a:gd name="T34" fmla="*/ 10 w 217"/>
                <a:gd name="T35" fmla="*/ 195 h 259"/>
                <a:gd name="T36" fmla="*/ 10 w 217"/>
                <a:gd name="T37" fmla="*/ 237 h 259"/>
                <a:gd name="T38" fmla="*/ 19 w 217"/>
                <a:gd name="T39" fmla="*/ 228 h 259"/>
                <a:gd name="T40" fmla="*/ 43 w 217"/>
                <a:gd name="T41" fmla="*/ 216 h 259"/>
                <a:gd name="T42" fmla="*/ 64 w 217"/>
                <a:gd name="T43" fmla="*/ 237 h 259"/>
                <a:gd name="T44" fmla="*/ 86 w 217"/>
                <a:gd name="T45" fmla="*/ 259 h 2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7"/>
                <a:gd name="T70" fmla="*/ 0 h 259"/>
                <a:gd name="T71" fmla="*/ 217 w 217"/>
                <a:gd name="T72" fmla="*/ 259 h 25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7" h="259">
                  <a:moveTo>
                    <a:pt x="86" y="259"/>
                  </a:moveTo>
                  <a:lnTo>
                    <a:pt x="98" y="237"/>
                  </a:lnTo>
                  <a:lnTo>
                    <a:pt x="110" y="250"/>
                  </a:lnTo>
                  <a:lnTo>
                    <a:pt x="119" y="237"/>
                  </a:lnTo>
                  <a:lnTo>
                    <a:pt x="207" y="237"/>
                  </a:lnTo>
                  <a:lnTo>
                    <a:pt x="186" y="43"/>
                  </a:lnTo>
                  <a:lnTo>
                    <a:pt x="217" y="43"/>
                  </a:lnTo>
                  <a:lnTo>
                    <a:pt x="150" y="0"/>
                  </a:lnTo>
                  <a:lnTo>
                    <a:pt x="150" y="21"/>
                  </a:lnTo>
                  <a:lnTo>
                    <a:pt x="98" y="21"/>
                  </a:lnTo>
                  <a:lnTo>
                    <a:pt x="98" y="76"/>
                  </a:lnTo>
                  <a:lnTo>
                    <a:pt x="77" y="88"/>
                  </a:lnTo>
                  <a:lnTo>
                    <a:pt x="77" y="119"/>
                  </a:lnTo>
                  <a:lnTo>
                    <a:pt x="10" y="119"/>
                  </a:lnTo>
                  <a:lnTo>
                    <a:pt x="0" y="128"/>
                  </a:lnTo>
                  <a:lnTo>
                    <a:pt x="10" y="143"/>
                  </a:lnTo>
                  <a:lnTo>
                    <a:pt x="10" y="161"/>
                  </a:lnTo>
                  <a:lnTo>
                    <a:pt x="10" y="195"/>
                  </a:lnTo>
                  <a:lnTo>
                    <a:pt x="10" y="237"/>
                  </a:lnTo>
                  <a:lnTo>
                    <a:pt x="19" y="228"/>
                  </a:lnTo>
                  <a:lnTo>
                    <a:pt x="43" y="216"/>
                  </a:lnTo>
                  <a:lnTo>
                    <a:pt x="64" y="237"/>
                  </a:lnTo>
                  <a:lnTo>
                    <a:pt x="86" y="259"/>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20" name="Freeform 105"/>
            <p:cNvSpPr>
              <a:spLocks/>
            </p:cNvSpPr>
            <p:nvPr/>
          </p:nvSpPr>
          <p:spPr bwMode="auto">
            <a:xfrm>
              <a:off x="2297" y="1887"/>
              <a:ext cx="150" cy="140"/>
            </a:xfrm>
            <a:custGeom>
              <a:avLst/>
              <a:gdLst>
                <a:gd name="T0" fmla="*/ 150 w 150"/>
                <a:gd name="T1" fmla="*/ 0 h 140"/>
                <a:gd name="T2" fmla="*/ 77 w 150"/>
                <a:gd name="T3" fmla="*/ 0 h 140"/>
                <a:gd name="T4" fmla="*/ 64 w 150"/>
                <a:gd name="T5" fmla="*/ 24 h 140"/>
                <a:gd name="T6" fmla="*/ 55 w 150"/>
                <a:gd name="T7" fmla="*/ 33 h 140"/>
                <a:gd name="T8" fmla="*/ 43 w 150"/>
                <a:gd name="T9" fmla="*/ 64 h 140"/>
                <a:gd name="T10" fmla="*/ 0 w 150"/>
                <a:gd name="T11" fmla="*/ 118 h 140"/>
                <a:gd name="T12" fmla="*/ 0 w 150"/>
                <a:gd name="T13" fmla="*/ 140 h 140"/>
                <a:gd name="T14" fmla="*/ 10 w 150"/>
                <a:gd name="T15" fmla="*/ 131 h 140"/>
                <a:gd name="T16" fmla="*/ 77 w 150"/>
                <a:gd name="T17" fmla="*/ 131 h 140"/>
                <a:gd name="T18" fmla="*/ 77 w 150"/>
                <a:gd name="T19" fmla="*/ 100 h 140"/>
                <a:gd name="T20" fmla="*/ 98 w 150"/>
                <a:gd name="T21" fmla="*/ 88 h 140"/>
                <a:gd name="T22" fmla="*/ 98 w 150"/>
                <a:gd name="T23" fmla="*/ 33 h 140"/>
                <a:gd name="T24" fmla="*/ 150 w 150"/>
                <a:gd name="T25" fmla="*/ 33 h 140"/>
                <a:gd name="T26" fmla="*/ 150 w 150"/>
                <a:gd name="T27" fmla="*/ 12 h 140"/>
                <a:gd name="T28" fmla="*/ 150 w 150"/>
                <a:gd name="T29" fmla="*/ 0 h 1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0"/>
                <a:gd name="T46" fmla="*/ 0 h 140"/>
                <a:gd name="T47" fmla="*/ 150 w 150"/>
                <a:gd name="T48" fmla="*/ 140 h 1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0" h="140">
                  <a:moveTo>
                    <a:pt x="150" y="0"/>
                  </a:moveTo>
                  <a:lnTo>
                    <a:pt x="77" y="0"/>
                  </a:lnTo>
                  <a:lnTo>
                    <a:pt x="64" y="24"/>
                  </a:lnTo>
                  <a:lnTo>
                    <a:pt x="55" y="33"/>
                  </a:lnTo>
                  <a:lnTo>
                    <a:pt x="43" y="64"/>
                  </a:lnTo>
                  <a:lnTo>
                    <a:pt x="0" y="118"/>
                  </a:lnTo>
                  <a:lnTo>
                    <a:pt x="0" y="140"/>
                  </a:lnTo>
                  <a:lnTo>
                    <a:pt x="10" y="131"/>
                  </a:lnTo>
                  <a:lnTo>
                    <a:pt x="77" y="131"/>
                  </a:lnTo>
                  <a:lnTo>
                    <a:pt x="77" y="100"/>
                  </a:lnTo>
                  <a:lnTo>
                    <a:pt x="98" y="88"/>
                  </a:lnTo>
                  <a:lnTo>
                    <a:pt x="98" y="33"/>
                  </a:lnTo>
                  <a:lnTo>
                    <a:pt x="150" y="33"/>
                  </a:lnTo>
                  <a:lnTo>
                    <a:pt x="150" y="12"/>
                  </a:lnTo>
                  <a:lnTo>
                    <a:pt x="150"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21" name="Freeform 106"/>
            <p:cNvSpPr>
              <a:spLocks/>
            </p:cNvSpPr>
            <p:nvPr/>
          </p:nvSpPr>
          <p:spPr bwMode="auto">
            <a:xfrm>
              <a:off x="2736" y="1695"/>
              <a:ext cx="64" cy="140"/>
            </a:xfrm>
            <a:custGeom>
              <a:avLst/>
              <a:gdLst>
                <a:gd name="T0" fmla="*/ 64 w 64"/>
                <a:gd name="T1" fmla="*/ 85 h 140"/>
                <a:gd name="T2" fmla="*/ 64 w 64"/>
                <a:gd name="T3" fmla="*/ 73 h 140"/>
                <a:gd name="T4" fmla="*/ 40 w 64"/>
                <a:gd name="T5" fmla="*/ 73 h 140"/>
                <a:gd name="T6" fmla="*/ 40 w 64"/>
                <a:gd name="T7" fmla="*/ 64 h 140"/>
                <a:gd name="T8" fmla="*/ 64 w 64"/>
                <a:gd name="T9" fmla="*/ 40 h 140"/>
                <a:gd name="T10" fmla="*/ 52 w 64"/>
                <a:gd name="T11" fmla="*/ 18 h 140"/>
                <a:gd name="T12" fmla="*/ 64 w 64"/>
                <a:gd name="T13" fmla="*/ 9 h 140"/>
                <a:gd name="T14" fmla="*/ 52 w 64"/>
                <a:gd name="T15" fmla="*/ 9 h 140"/>
                <a:gd name="T16" fmla="*/ 40 w 64"/>
                <a:gd name="T17" fmla="*/ 9 h 140"/>
                <a:gd name="T18" fmla="*/ 40 w 64"/>
                <a:gd name="T19" fmla="*/ 0 h 140"/>
                <a:gd name="T20" fmla="*/ 18 w 64"/>
                <a:gd name="T21" fmla="*/ 9 h 140"/>
                <a:gd name="T22" fmla="*/ 18 w 64"/>
                <a:gd name="T23" fmla="*/ 18 h 140"/>
                <a:gd name="T24" fmla="*/ 18 w 64"/>
                <a:gd name="T25" fmla="*/ 55 h 140"/>
                <a:gd name="T26" fmla="*/ 0 w 64"/>
                <a:gd name="T27" fmla="*/ 73 h 140"/>
                <a:gd name="T28" fmla="*/ 9 w 64"/>
                <a:gd name="T29" fmla="*/ 94 h 140"/>
                <a:gd name="T30" fmla="*/ 30 w 64"/>
                <a:gd name="T31" fmla="*/ 106 h 140"/>
                <a:gd name="T32" fmla="*/ 30 w 64"/>
                <a:gd name="T33" fmla="*/ 140 h 140"/>
                <a:gd name="T34" fmla="*/ 40 w 64"/>
                <a:gd name="T35" fmla="*/ 140 h 140"/>
                <a:gd name="T36" fmla="*/ 40 w 64"/>
                <a:gd name="T37" fmla="*/ 116 h 140"/>
                <a:gd name="T38" fmla="*/ 64 w 64"/>
                <a:gd name="T39" fmla="*/ 106 h 140"/>
                <a:gd name="T40" fmla="*/ 64 w 64"/>
                <a:gd name="T41" fmla="*/ 85 h 1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4"/>
                <a:gd name="T64" fmla="*/ 0 h 140"/>
                <a:gd name="T65" fmla="*/ 64 w 64"/>
                <a:gd name="T66" fmla="*/ 140 h 1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4" h="140">
                  <a:moveTo>
                    <a:pt x="64" y="85"/>
                  </a:moveTo>
                  <a:lnTo>
                    <a:pt x="64" y="73"/>
                  </a:lnTo>
                  <a:lnTo>
                    <a:pt x="40" y="73"/>
                  </a:lnTo>
                  <a:lnTo>
                    <a:pt x="40" y="64"/>
                  </a:lnTo>
                  <a:lnTo>
                    <a:pt x="64" y="40"/>
                  </a:lnTo>
                  <a:lnTo>
                    <a:pt x="52" y="18"/>
                  </a:lnTo>
                  <a:lnTo>
                    <a:pt x="64" y="9"/>
                  </a:lnTo>
                  <a:lnTo>
                    <a:pt x="52" y="9"/>
                  </a:lnTo>
                  <a:lnTo>
                    <a:pt x="40" y="9"/>
                  </a:lnTo>
                  <a:lnTo>
                    <a:pt x="40" y="0"/>
                  </a:lnTo>
                  <a:lnTo>
                    <a:pt x="18" y="9"/>
                  </a:lnTo>
                  <a:lnTo>
                    <a:pt x="18" y="18"/>
                  </a:lnTo>
                  <a:lnTo>
                    <a:pt x="18" y="55"/>
                  </a:lnTo>
                  <a:lnTo>
                    <a:pt x="0" y="73"/>
                  </a:lnTo>
                  <a:lnTo>
                    <a:pt x="9" y="94"/>
                  </a:lnTo>
                  <a:lnTo>
                    <a:pt x="30" y="106"/>
                  </a:lnTo>
                  <a:lnTo>
                    <a:pt x="30" y="140"/>
                  </a:lnTo>
                  <a:lnTo>
                    <a:pt x="40" y="140"/>
                  </a:lnTo>
                  <a:lnTo>
                    <a:pt x="40" y="116"/>
                  </a:lnTo>
                  <a:lnTo>
                    <a:pt x="64" y="106"/>
                  </a:lnTo>
                  <a:lnTo>
                    <a:pt x="64" y="8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22" name="Freeform 107"/>
            <p:cNvSpPr>
              <a:spLocks/>
            </p:cNvSpPr>
            <p:nvPr/>
          </p:nvSpPr>
          <p:spPr bwMode="auto">
            <a:xfrm>
              <a:off x="2462" y="1564"/>
              <a:ext cx="207" cy="161"/>
            </a:xfrm>
            <a:custGeom>
              <a:avLst/>
              <a:gdLst>
                <a:gd name="T0" fmla="*/ 152 w 207"/>
                <a:gd name="T1" fmla="*/ 18 h 161"/>
                <a:gd name="T2" fmla="*/ 128 w 207"/>
                <a:gd name="T3" fmla="*/ 9 h 161"/>
                <a:gd name="T4" fmla="*/ 119 w 207"/>
                <a:gd name="T5" fmla="*/ 9 h 161"/>
                <a:gd name="T6" fmla="*/ 85 w 207"/>
                <a:gd name="T7" fmla="*/ 9 h 161"/>
                <a:gd name="T8" fmla="*/ 21 w 207"/>
                <a:gd name="T9" fmla="*/ 0 h 161"/>
                <a:gd name="T10" fmla="*/ 9 w 207"/>
                <a:gd name="T11" fmla="*/ 9 h 161"/>
                <a:gd name="T12" fmla="*/ 0 w 207"/>
                <a:gd name="T13" fmla="*/ 18 h 161"/>
                <a:gd name="T14" fmla="*/ 9 w 207"/>
                <a:gd name="T15" fmla="*/ 43 h 161"/>
                <a:gd name="T16" fmla="*/ 42 w 207"/>
                <a:gd name="T17" fmla="*/ 43 h 161"/>
                <a:gd name="T18" fmla="*/ 52 w 207"/>
                <a:gd name="T19" fmla="*/ 43 h 161"/>
                <a:gd name="T20" fmla="*/ 42 w 207"/>
                <a:gd name="T21" fmla="*/ 64 h 161"/>
                <a:gd name="T22" fmla="*/ 42 w 207"/>
                <a:gd name="T23" fmla="*/ 76 h 161"/>
                <a:gd name="T24" fmla="*/ 30 w 207"/>
                <a:gd name="T25" fmla="*/ 85 h 161"/>
                <a:gd name="T26" fmla="*/ 30 w 207"/>
                <a:gd name="T27" fmla="*/ 107 h 161"/>
                <a:gd name="T28" fmla="*/ 30 w 207"/>
                <a:gd name="T29" fmla="*/ 131 h 161"/>
                <a:gd name="T30" fmla="*/ 52 w 207"/>
                <a:gd name="T31" fmla="*/ 161 h 161"/>
                <a:gd name="T32" fmla="*/ 76 w 207"/>
                <a:gd name="T33" fmla="*/ 140 h 161"/>
                <a:gd name="T34" fmla="*/ 106 w 207"/>
                <a:gd name="T35" fmla="*/ 140 h 161"/>
                <a:gd name="T36" fmla="*/ 152 w 207"/>
                <a:gd name="T37" fmla="*/ 107 h 161"/>
                <a:gd name="T38" fmla="*/ 140 w 207"/>
                <a:gd name="T39" fmla="*/ 85 h 161"/>
                <a:gd name="T40" fmla="*/ 173 w 207"/>
                <a:gd name="T41" fmla="*/ 55 h 161"/>
                <a:gd name="T42" fmla="*/ 207 w 207"/>
                <a:gd name="T43" fmla="*/ 43 h 161"/>
                <a:gd name="T44" fmla="*/ 207 w 207"/>
                <a:gd name="T45" fmla="*/ 18 h 161"/>
                <a:gd name="T46" fmla="*/ 152 w 207"/>
                <a:gd name="T47" fmla="*/ 18 h 1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7"/>
                <a:gd name="T73" fmla="*/ 0 h 161"/>
                <a:gd name="T74" fmla="*/ 207 w 207"/>
                <a:gd name="T75" fmla="*/ 161 h 1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7" h="161">
                  <a:moveTo>
                    <a:pt x="152" y="18"/>
                  </a:moveTo>
                  <a:lnTo>
                    <a:pt x="128" y="9"/>
                  </a:lnTo>
                  <a:lnTo>
                    <a:pt x="119" y="9"/>
                  </a:lnTo>
                  <a:lnTo>
                    <a:pt x="85" y="9"/>
                  </a:lnTo>
                  <a:lnTo>
                    <a:pt x="21" y="0"/>
                  </a:lnTo>
                  <a:lnTo>
                    <a:pt x="9" y="9"/>
                  </a:lnTo>
                  <a:lnTo>
                    <a:pt x="0" y="18"/>
                  </a:lnTo>
                  <a:lnTo>
                    <a:pt x="9" y="43"/>
                  </a:lnTo>
                  <a:lnTo>
                    <a:pt x="42" y="43"/>
                  </a:lnTo>
                  <a:lnTo>
                    <a:pt x="52" y="43"/>
                  </a:lnTo>
                  <a:lnTo>
                    <a:pt x="42" y="64"/>
                  </a:lnTo>
                  <a:lnTo>
                    <a:pt x="42" y="76"/>
                  </a:lnTo>
                  <a:lnTo>
                    <a:pt x="30" y="85"/>
                  </a:lnTo>
                  <a:lnTo>
                    <a:pt x="30" y="107"/>
                  </a:lnTo>
                  <a:lnTo>
                    <a:pt x="30" y="131"/>
                  </a:lnTo>
                  <a:lnTo>
                    <a:pt x="52" y="161"/>
                  </a:lnTo>
                  <a:lnTo>
                    <a:pt x="76" y="140"/>
                  </a:lnTo>
                  <a:lnTo>
                    <a:pt x="106" y="140"/>
                  </a:lnTo>
                  <a:lnTo>
                    <a:pt x="152" y="107"/>
                  </a:lnTo>
                  <a:lnTo>
                    <a:pt x="140" y="85"/>
                  </a:lnTo>
                  <a:lnTo>
                    <a:pt x="173" y="55"/>
                  </a:lnTo>
                  <a:lnTo>
                    <a:pt x="207" y="43"/>
                  </a:lnTo>
                  <a:lnTo>
                    <a:pt x="207" y="18"/>
                  </a:lnTo>
                  <a:lnTo>
                    <a:pt x="152" y="18"/>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23" name="Freeform 108"/>
            <p:cNvSpPr>
              <a:spLocks/>
            </p:cNvSpPr>
            <p:nvPr/>
          </p:nvSpPr>
          <p:spPr bwMode="auto">
            <a:xfrm>
              <a:off x="2447" y="1607"/>
              <a:ext cx="67" cy="97"/>
            </a:xfrm>
            <a:custGeom>
              <a:avLst/>
              <a:gdLst>
                <a:gd name="T0" fmla="*/ 45 w 67"/>
                <a:gd name="T1" fmla="*/ 64 h 97"/>
                <a:gd name="T2" fmla="*/ 45 w 67"/>
                <a:gd name="T3" fmla="*/ 88 h 97"/>
                <a:gd name="T4" fmla="*/ 15 w 67"/>
                <a:gd name="T5" fmla="*/ 97 h 97"/>
                <a:gd name="T6" fmla="*/ 15 w 67"/>
                <a:gd name="T7" fmla="*/ 64 h 97"/>
                <a:gd name="T8" fmla="*/ 0 w 67"/>
                <a:gd name="T9" fmla="*/ 51 h 97"/>
                <a:gd name="T10" fmla="*/ 24 w 67"/>
                <a:gd name="T11" fmla="*/ 12 h 97"/>
                <a:gd name="T12" fmla="*/ 24 w 67"/>
                <a:gd name="T13" fmla="*/ 0 h 97"/>
                <a:gd name="T14" fmla="*/ 57 w 67"/>
                <a:gd name="T15" fmla="*/ 0 h 97"/>
                <a:gd name="T16" fmla="*/ 67 w 67"/>
                <a:gd name="T17" fmla="*/ 0 h 97"/>
                <a:gd name="T18" fmla="*/ 57 w 67"/>
                <a:gd name="T19" fmla="*/ 21 h 97"/>
                <a:gd name="T20" fmla="*/ 57 w 67"/>
                <a:gd name="T21" fmla="*/ 33 h 97"/>
                <a:gd name="T22" fmla="*/ 45 w 67"/>
                <a:gd name="T23" fmla="*/ 42 h 97"/>
                <a:gd name="T24" fmla="*/ 45 w 67"/>
                <a:gd name="T25" fmla="*/ 64 h 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7"/>
                <a:gd name="T40" fmla="*/ 0 h 97"/>
                <a:gd name="T41" fmla="*/ 67 w 67"/>
                <a:gd name="T42" fmla="*/ 97 h 9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7" h="97">
                  <a:moveTo>
                    <a:pt x="45" y="64"/>
                  </a:moveTo>
                  <a:lnTo>
                    <a:pt x="45" y="88"/>
                  </a:lnTo>
                  <a:lnTo>
                    <a:pt x="15" y="97"/>
                  </a:lnTo>
                  <a:lnTo>
                    <a:pt x="15" y="64"/>
                  </a:lnTo>
                  <a:lnTo>
                    <a:pt x="0" y="51"/>
                  </a:lnTo>
                  <a:lnTo>
                    <a:pt x="24" y="12"/>
                  </a:lnTo>
                  <a:lnTo>
                    <a:pt x="24" y="0"/>
                  </a:lnTo>
                  <a:lnTo>
                    <a:pt x="57" y="0"/>
                  </a:lnTo>
                  <a:lnTo>
                    <a:pt x="67" y="0"/>
                  </a:lnTo>
                  <a:lnTo>
                    <a:pt x="57" y="21"/>
                  </a:lnTo>
                  <a:lnTo>
                    <a:pt x="57" y="33"/>
                  </a:lnTo>
                  <a:lnTo>
                    <a:pt x="45" y="42"/>
                  </a:lnTo>
                  <a:lnTo>
                    <a:pt x="45" y="64"/>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24" name="Freeform 109"/>
            <p:cNvSpPr>
              <a:spLocks/>
            </p:cNvSpPr>
            <p:nvPr/>
          </p:nvSpPr>
          <p:spPr bwMode="auto">
            <a:xfrm>
              <a:off x="2547" y="1412"/>
              <a:ext cx="198" cy="170"/>
            </a:xfrm>
            <a:custGeom>
              <a:avLst/>
              <a:gdLst>
                <a:gd name="T0" fmla="*/ 198 w 198"/>
                <a:gd name="T1" fmla="*/ 76 h 170"/>
                <a:gd name="T2" fmla="*/ 189 w 198"/>
                <a:gd name="T3" fmla="*/ 76 h 170"/>
                <a:gd name="T4" fmla="*/ 165 w 198"/>
                <a:gd name="T5" fmla="*/ 97 h 170"/>
                <a:gd name="T6" fmla="*/ 174 w 198"/>
                <a:gd name="T7" fmla="*/ 106 h 170"/>
                <a:gd name="T8" fmla="*/ 174 w 198"/>
                <a:gd name="T9" fmla="*/ 97 h 170"/>
                <a:gd name="T10" fmla="*/ 189 w 198"/>
                <a:gd name="T11" fmla="*/ 106 h 170"/>
                <a:gd name="T12" fmla="*/ 174 w 198"/>
                <a:gd name="T13" fmla="*/ 131 h 170"/>
                <a:gd name="T14" fmla="*/ 198 w 198"/>
                <a:gd name="T15" fmla="*/ 152 h 170"/>
                <a:gd name="T16" fmla="*/ 174 w 198"/>
                <a:gd name="T17" fmla="*/ 161 h 170"/>
                <a:gd name="T18" fmla="*/ 131 w 198"/>
                <a:gd name="T19" fmla="*/ 161 h 170"/>
                <a:gd name="T20" fmla="*/ 122 w 198"/>
                <a:gd name="T21" fmla="*/ 170 h 170"/>
                <a:gd name="T22" fmla="*/ 67 w 198"/>
                <a:gd name="T23" fmla="*/ 170 h 170"/>
                <a:gd name="T24" fmla="*/ 43 w 198"/>
                <a:gd name="T25" fmla="*/ 161 h 170"/>
                <a:gd name="T26" fmla="*/ 43 w 198"/>
                <a:gd name="T27" fmla="*/ 152 h 170"/>
                <a:gd name="T28" fmla="*/ 55 w 198"/>
                <a:gd name="T29" fmla="*/ 106 h 170"/>
                <a:gd name="T30" fmla="*/ 55 w 198"/>
                <a:gd name="T31" fmla="*/ 97 h 170"/>
                <a:gd name="T32" fmla="*/ 34 w 198"/>
                <a:gd name="T33" fmla="*/ 76 h 170"/>
                <a:gd name="T34" fmla="*/ 0 w 198"/>
                <a:gd name="T35" fmla="*/ 64 h 170"/>
                <a:gd name="T36" fmla="*/ 0 w 198"/>
                <a:gd name="T37" fmla="*/ 55 h 170"/>
                <a:gd name="T38" fmla="*/ 21 w 198"/>
                <a:gd name="T39" fmla="*/ 55 h 170"/>
                <a:gd name="T40" fmla="*/ 34 w 198"/>
                <a:gd name="T41" fmla="*/ 55 h 170"/>
                <a:gd name="T42" fmla="*/ 55 w 198"/>
                <a:gd name="T43" fmla="*/ 55 h 170"/>
                <a:gd name="T44" fmla="*/ 43 w 198"/>
                <a:gd name="T45" fmla="*/ 30 h 170"/>
                <a:gd name="T46" fmla="*/ 55 w 198"/>
                <a:gd name="T47" fmla="*/ 30 h 170"/>
                <a:gd name="T48" fmla="*/ 55 w 198"/>
                <a:gd name="T49" fmla="*/ 39 h 170"/>
                <a:gd name="T50" fmla="*/ 76 w 198"/>
                <a:gd name="T51" fmla="*/ 39 h 170"/>
                <a:gd name="T52" fmla="*/ 76 w 198"/>
                <a:gd name="T53" fmla="*/ 30 h 170"/>
                <a:gd name="T54" fmla="*/ 98 w 198"/>
                <a:gd name="T55" fmla="*/ 21 h 170"/>
                <a:gd name="T56" fmla="*/ 110 w 198"/>
                <a:gd name="T57" fmla="*/ 9 h 170"/>
                <a:gd name="T58" fmla="*/ 122 w 198"/>
                <a:gd name="T59" fmla="*/ 0 h 170"/>
                <a:gd name="T60" fmla="*/ 122 w 198"/>
                <a:gd name="T61" fmla="*/ 9 h 170"/>
                <a:gd name="T62" fmla="*/ 143 w 198"/>
                <a:gd name="T63" fmla="*/ 30 h 170"/>
                <a:gd name="T64" fmla="*/ 152 w 198"/>
                <a:gd name="T65" fmla="*/ 21 h 170"/>
                <a:gd name="T66" fmla="*/ 152 w 198"/>
                <a:gd name="T67" fmla="*/ 30 h 170"/>
                <a:gd name="T68" fmla="*/ 165 w 198"/>
                <a:gd name="T69" fmla="*/ 30 h 170"/>
                <a:gd name="T70" fmla="*/ 174 w 198"/>
                <a:gd name="T71" fmla="*/ 30 h 170"/>
                <a:gd name="T72" fmla="*/ 198 w 198"/>
                <a:gd name="T73" fmla="*/ 55 h 170"/>
                <a:gd name="T74" fmla="*/ 198 w 198"/>
                <a:gd name="T75" fmla="*/ 76 h 1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8"/>
                <a:gd name="T115" fmla="*/ 0 h 170"/>
                <a:gd name="T116" fmla="*/ 198 w 198"/>
                <a:gd name="T117" fmla="*/ 170 h 17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8" h="170">
                  <a:moveTo>
                    <a:pt x="198" y="76"/>
                  </a:moveTo>
                  <a:lnTo>
                    <a:pt x="189" y="76"/>
                  </a:lnTo>
                  <a:lnTo>
                    <a:pt x="165" y="97"/>
                  </a:lnTo>
                  <a:lnTo>
                    <a:pt x="174" y="106"/>
                  </a:lnTo>
                  <a:lnTo>
                    <a:pt x="174" y="97"/>
                  </a:lnTo>
                  <a:lnTo>
                    <a:pt x="189" y="106"/>
                  </a:lnTo>
                  <a:lnTo>
                    <a:pt x="174" y="131"/>
                  </a:lnTo>
                  <a:lnTo>
                    <a:pt x="198" y="152"/>
                  </a:lnTo>
                  <a:lnTo>
                    <a:pt x="174" y="161"/>
                  </a:lnTo>
                  <a:lnTo>
                    <a:pt x="131" y="161"/>
                  </a:lnTo>
                  <a:lnTo>
                    <a:pt x="122" y="170"/>
                  </a:lnTo>
                  <a:lnTo>
                    <a:pt x="67" y="170"/>
                  </a:lnTo>
                  <a:lnTo>
                    <a:pt x="43" y="161"/>
                  </a:lnTo>
                  <a:lnTo>
                    <a:pt x="43" y="152"/>
                  </a:lnTo>
                  <a:lnTo>
                    <a:pt x="55" y="106"/>
                  </a:lnTo>
                  <a:lnTo>
                    <a:pt x="55" y="97"/>
                  </a:lnTo>
                  <a:lnTo>
                    <a:pt x="34" y="76"/>
                  </a:lnTo>
                  <a:lnTo>
                    <a:pt x="0" y="64"/>
                  </a:lnTo>
                  <a:lnTo>
                    <a:pt x="0" y="55"/>
                  </a:lnTo>
                  <a:lnTo>
                    <a:pt x="21" y="55"/>
                  </a:lnTo>
                  <a:lnTo>
                    <a:pt x="34" y="55"/>
                  </a:lnTo>
                  <a:lnTo>
                    <a:pt x="55" y="55"/>
                  </a:lnTo>
                  <a:lnTo>
                    <a:pt x="43" y="30"/>
                  </a:lnTo>
                  <a:lnTo>
                    <a:pt x="55" y="30"/>
                  </a:lnTo>
                  <a:lnTo>
                    <a:pt x="55" y="39"/>
                  </a:lnTo>
                  <a:lnTo>
                    <a:pt x="76" y="39"/>
                  </a:lnTo>
                  <a:lnTo>
                    <a:pt x="76" y="30"/>
                  </a:lnTo>
                  <a:lnTo>
                    <a:pt x="98" y="21"/>
                  </a:lnTo>
                  <a:lnTo>
                    <a:pt x="110" y="9"/>
                  </a:lnTo>
                  <a:lnTo>
                    <a:pt x="122" y="0"/>
                  </a:lnTo>
                  <a:lnTo>
                    <a:pt x="122" y="9"/>
                  </a:lnTo>
                  <a:lnTo>
                    <a:pt x="143" y="30"/>
                  </a:lnTo>
                  <a:lnTo>
                    <a:pt x="152" y="21"/>
                  </a:lnTo>
                  <a:lnTo>
                    <a:pt x="152" y="30"/>
                  </a:lnTo>
                  <a:lnTo>
                    <a:pt x="165" y="30"/>
                  </a:lnTo>
                  <a:lnTo>
                    <a:pt x="174" y="30"/>
                  </a:lnTo>
                  <a:lnTo>
                    <a:pt x="198" y="55"/>
                  </a:lnTo>
                  <a:lnTo>
                    <a:pt x="198" y="76"/>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25" name="Freeform 110"/>
            <p:cNvSpPr>
              <a:spLocks/>
            </p:cNvSpPr>
            <p:nvPr/>
          </p:nvSpPr>
          <p:spPr bwMode="auto">
            <a:xfrm>
              <a:off x="2721" y="1497"/>
              <a:ext cx="198" cy="186"/>
            </a:xfrm>
            <a:custGeom>
              <a:avLst/>
              <a:gdLst>
                <a:gd name="T0" fmla="*/ 0 w 198"/>
                <a:gd name="T1" fmla="*/ 46 h 186"/>
                <a:gd name="T2" fmla="*/ 24 w 198"/>
                <a:gd name="T3" fmla="*/ 67 h 186"/>
                <a:gd name="T4" fmla="*/ 33 w 198"/>
                <a:gd name="T5" fmla="*/ 55 h 186"/>
                <a:gd name="T6" fmla="*/ 55 w 198"/>
                <a:gd name="T7" fmla="*/ 67 h 186"/>
                <a:gd name="T8" fmla="*/ 79 w 198"/>
                <a:gd name="T9" fmla="*/ 97 h 186"/>
                <a:gd name="T10" fmla="*/ 91 w 198"/>
                <a:gd name="T11" fmla="*/ 97 h 186"/>
                <a:gd name="T12" fmla="*/ 100 w 198"/>
                <a:gd name="T13" fmla="*/ 110 h 186"/>
                <a:gd name="T14" fmla="*/ 122 w 198"/>
                <a:gd name="T15" fmla="*/ 122 h 186"/>
                <a:gd name="T16" fmla="*/ 155 w 198"/>
                <a:gd name="T17" fmla="*/ 143 h 186"/>
                <a:gd name="T18" fmla="*/ 167 w 198"/>
                <a:gd name="T19" fmla="*/ 161 h 186"/>
                <a:gd name="T20" fmla="*/ 155 w 198"/>
                <a:gd name="T21" fmla="*/ 186 h 186"/>
                <a:gd name="T22" fmla="*/ 167 w 198"/>
                <a:gd name="T23" fmla="*/ 186 h 186"/>
                <a:gd name="T24" fmla="*/ 167 w 198"/>
                <a:gd name="T25" fmla="*/ 161 h 186"/>
                <a:gd name="T26" fmla="*/ 176 w 198"/>
                <a:gd name="T27" fmla="*/ 161 h 186"/>
                <a:gd name="T28" fmla="*/ 176 w 198"/>
                <a:gd name="T29" fmla="*/ 152 h 186"/>
                <a:gd name="T30" fmla="*/ 167 w 198"/>
                <a:gd name="T31" fmla="*/ 152 h 186"/>
                <a:gd name="T32" fmla="*/ 176 w 198"/>
                <a:gd name="T33" fmla="*/ 131 h 186"/>
                <a:gd name="T34" fmla="*/ 198 w 198"/>
                <a:gd name="T35" fmla="*/ 143 h 186"/>
                <a:gd name="T36" fmla="*/ 155 w 198"/>
                <a:gd name="T37" fmla="*/ 110 h 186"/>
                <a:gd name="T38" fmla="*/ 167 w 198"/>
                <a:gd name="T39" fmla="*/ 110 h 186"/>
                <a:gd name="T40" fmla="*/ 143 w 198"/>
                <a:gd name="T41" fmla="*/ 110 h 186"/>
                <a:gd name="T42" fmla="*/ 131 w 198"/>
                <a:gd name="T43" fmla="*/ 97 h 186"/>
                <a:gd name="T44" fmla="*/ 122 w 198"/>
                <a:gd name="T45" fmla="*/ 76 h 186"/>
                <a:gd name="T46" fmla="*/ 100 w 198"/>
                <a:gd name="T47" fmla="*/ 55 h 186"/>
                <a:gd name="T48" fmla="*/ 100 w 198"/>
                <a:gd name="T49" fmla="*/ 30 h 186"/>
                <a:gd name="T50" fmla="*/ 109 w 198"/>
                <a:gd name="T51" fmla="*/ 21 h 186"/>
                <a:gd name="T52" fmla="*/ 122 w 198"/>
                <a:gd name="T53" fmla="*/ 30 h 186"/>
                <a:gd name="T54" fmla="*/ 122 w 198"/>
                <a:gd name="T55" fmla="*/ 21 h 186"/>
                <a:gd name="T56" fmla="*/ 122 w 198"/>
                <a:gd name="T57" fmla="*/ 12 h 186"/>
                <a:gd name="T58" fmla="*/ 100 w 198"/>
                <a:gd name="T59" fmla="*/ 0 h 186"/>
                <a:gd name="T60" fmla="*/ 91 w 198"/>
                <a:gd name="T61" fmla="*/ 0 h 186"/>
                <a:gd name="T62" fmla="*/ 67 w 198"/>
                <a:gd name="T63" fmla="*/ 0 h 186"/>
                <a:gd name="T64" fmla="*/ 55 w 198"/>
                <a:gd name="T65" fmla="*/ 12 h 186"/>
                <a:gd name="T66" fmla="*/ 45 w 198"/>
                <a:gd name="T67" fmla="*/ 12 h 186"/>
                <a:gd name="T68" fmla="*/ 45 w 198"/>
                <a:gd name="T69" fmla="*/ 21 h 186"/>
                <a:gd name="T70" fmla="*/ 33 w 198"/>
                <a:gd name="T71" fmla="*/ 12 h 186"/>
                <a:gd name="T72" fmla="*/ 15 w 198"/>
                <a:gd name="T73" fmla="*/ 21 h 186"/>
                <a:gd name="T74" fmla="*/ 0 w 198"/>
                <a:gd name="T75" fmla="*/ 46 h 1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8"/>
                <a:gd name="T115" fmla="*/ 0 h 186"/>
                <a:gd name="T116" fmla="*/ 198 w 198"/>
                <a:gd name="T117" fmla="*/ 186 h 18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8" h="186">
                  <a:moveTo>
                    <a:pt x="0" y="46"/>
                  </a:moveTo>
                  <a:lnTo>
                    <a:pt x="24" y="67"/>
                  </a:lnTo>
                  <a:lnTo>
                    <a:pt x="33" y="55"/>
                  </a:lnTo>
                  <a:lnTo>
                    <a:pt x="55" y="67"/>
                  </a:lnTo>
                  <a:lnTo>
                    <a:pt x="79" y="97"/>
                  </a:lnTo>
                  <a:lnTo>
                    <a:pt x="91" y="97"/>
                  </a:lnTo>
                  <a:lnTo>
                    <a:pt x="100" y="110"/>
                  </a:lnTo>
                  <a:lnTo>
                    <a:pt x="122" y="122"/>
                  </a:lnTo>
                  <a:lnTo>
                    <a:pt x="155" y="143"/>
                  </a:lnTo>
                  <a:lnTo>
                    <a:pt x="167" y="161"/>
                  </a:lnTo>
                  <a:lnTo>
                    <a:pt x="155" y="186"/>
                  </a:lnTo>
                  <a:lnTo>
                    <a:pt x="167" y="186"/>
                  </a:lnTo>
                  <a:lnTo>
                    <a:pt x="167" y="161"/>
                  </a:lnTo>
                  <a:lnTo>
                    <a:pt x="176" y="161"/>
                  </a:lnTo>
                  <a:lnTo>
                    <a:pt x="176" y="152"/>
                  </a:lnTo>
                  <a:lnTo>
                    <a:pt x="167" y="152"/>
                  </a:lnTo>
                  <a:lnTo>
                    <a:pt x="176" y="131"/>
                  </a:lnTo>
                  <a:lnTo>
                    <a:pt x="198" y="143"/>
                  </a:lnTo>
                  <a:lnTo>
                    <a:pt x="155" y="110"/>
                  </a:lnTo>
                  <a:lnTo>
                    <a:pt x="167" y="110"/>
                  </a:lnTo>
                  <a:lnTo>
                    <a:pt x="143" y="110"/>
                  </a:lnTo>
                  <a:lnTo>
                    <a:pt x="131" y="97"/>
                  </a:lnTo>
                  <a:lnTo>
                    <a:pt x="122" y="76"/>
                  </a:lnTo>
                  <a:lnTo>
                    <a:pt x="100" y="55"/>
                  </a:lnTo>
                  <a:lnTo>
                    <a:pt x="100" y="30"/>
                  </a:lnTo>
                  <a:lnTo>
                    <a:pt x="109" y="21"/>
                  </a:lnTo>
                  <a:lnTo>
                    <a:pt x="122" y="30"/>
                  </a:lnTo>
                  <a:lnTo>
                    <a:pt x="122" y="21"/>
                  </a:lnTo>
                  <a:lnTo>
                    <a:pt x="122" y="12"/>
                  </a:lnTo>
                  <a:lnTo>
                    <a:pt x="100" y="0"/>
                  </a:lnTo>
                  <a:lnTo>
                    <a:pt x="91" y="0"/>
                  </a:lnTo>
                  <a:lnTo>
                    <a:pt x="67" y="0"/>
                  </a:lnTo>
                  <a:lnTo>
                    <a:pt x="55" y="12"/>
                  </a:lnTo>
                  <a:lnTo>
                    <a:pt x="45" y="12"/>
                  </a:lnTo>
                  <a:lnTo>
                    <a:pt x="45" y="21"/>
                  </a:lnTo>
                  <a:lnTo>
                    <a:pt x="33" y="12"/>
                  </a:lnTo>
                  <a:lnTo>
                    <a:pt x="15" y="21"/>
                  </a:lnTo>
                  <a:lnTo>
                    <a:pt x="0" y="46"/>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26" name="Freeform 111"/>
            <p:cNvSpPr>
              <a:spLocks/>
            </p:cNvSpPr>
            <p:nvPr/>
          </p:nvSpPr>
          <p:spPr bwMode="auto">
            <a:xfrm>
              <a:off x="2986" y="1552"/>
              <a:ext cx="109" cy="67"/>
            </a:xfrm>
            <a:custGeom>
              <a:avLst/>
              <a:gdLst>
                <a:gd name="T0" fmla="*/ 76 w 109"/>
                <a:gd name="T1" fmla="*/ 0 h 67"/>
                <a:gd name="T2" fmla="*/ 109 w 109"/>
                <a:gd name="T3" fmla="*/ 12 h 67"/>
                <a:gd name="T4" fmla="*/ 97 w 109"/>
                <a:gd name="T5" fmla="*/ 21 h 67"/>
                <a:gd name="T6" fmla="*/ 88 w 109"/>
                <a:gd name="T7" fmla="*/ 30 h 67"/>
                <a:gd name="T8" fmla="*/ 97 w 109"/>
                <a:gd name="T9" fmla="*/ 55 h 67"/>
                <a:gd name="T10" fmla="*/ 64 w 109"/>
                <a:gd name="T11" fmla="*/ 55 h 67"/>
                <a:gd name="T12" fmla="*/ 54 w 109"/>
                <a:gd name="T13" fmla="*/ 67 h 67"/>
                <a:gd name="T14" fmla="*/ 33 w 109"/>
                <a:gd name="T15" fmla="*/ 55 h 67"/>
                <a:gd name="T16" fmla="*/ 9 w 109"/>
                <a:gd name="T17" fmla="*/ 67 h 67"/>
                <a:gd name="T18" fmla="*/ 0 w 109"/>
                <a:gd name="T19" fmla="*/ 42 h 67"/>
                <a:gd name="T20" fmla="*/ 0 w 109"/>
                <a:gd name="T21" fmla="*/ 30 h 67"/>
                <a:gd name="T22" fmla="*/ 0 w 109"/>
                <a:gd name="T23" fmla="*/ 12 h 67"/>
                <a:gd name="T24" fmla="*/ 9 w 109"/>
                <a:gd name="T25" fmla="*/ 0 h 67"/>
                <a:gd name="T26" fmla="*/ 21 w 109"/>
                <a:gd name="T27" fmla="*/ 12 h 67"/>
                <a:gd name="T28" fmla="*/ 54 w 109"/>
                <a:gd name="T29" fmla="*/ 12 h 67"/>
                <a:gd name="T30" fmla="*/ 76 w 109"/>
                <a:gd name="T31" fmla="*/ 0 h 6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67"/>
                <a:gd name="T50" fmla="*/ 109 w 109"/>
                <a:gd name="T51" fmla="*/ 67 h 6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67">
                  <a:moveTo>
                    <a:pt x="76" y="0"/>
                  </a:moveTo>
                  <a:lnTo>
                    <a:pt x="109" y="12"/>
                  </a:lnTo>
                  <a:lnTo>
                    <a:pt x="97" y="21"/>
                  </a:lnTo>
                  <a:lnTo>
                    <a:pt x="88" y="30"/>
                  </a:lnTo>
                  <a:lnTo>
                    <a:pt x="97" y="55"/>
                  </a:lnTo>
                  <a:lnTo>
                    <a:pt x="64" y="55"/>
                  </a:lnTo>
                  <a:lnTo>
                    <a:pt x="54" y="67"/>
                  </a:lnTo>
                  <a:lnTo>
                    <a:pt x="33" y="55"/>
                  </a:lnTo>
                  <a:lnTo>
                    <a:pt x="9" y="67"/>
                  </a:lnTo>
                  <a:lnTo>
                    <a:pt x="0" y="42"/>
                  </a:lnTo>
                  <a:lnTo>
                    <a:pt x="0" y="30"/>
                  </a:lnTo>
                  <a:lnTo>
                    <a:pt x="0" y="12"/>
                  </a:lnTo>
                  <a:lnTo>
                    <a:pt x="9" y="0"/>
                  </a:lnTo>
                  <a:lnTo>
                    <a:pt x="21" y="12"/>
                  </a:lnTo>
                  <a:lnTo>
                    <a:pt x="54" y="12"/>
                  </a:lnTo>
                  <a:lnTo>
                    <a:pt x="76"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27" name="Freeform 112"/>
            <p:cNvSpPr>
              <a:spLocks/>
            </p:cNvSpPr>
            <p:nvPr/>
          </p:nvSpPr>
          <p:spPr bwMode="auto">
            <a:xfrm>
              <a:off x="2952" y="1607"/>
              <a:ext cx="98" cy="88"/>
            </a:xfrm>
            <a:custGeom>
              <a:avLst/>
              <a:gdLst>
                <a:gd name="T0" fmla="*/ 98 w 98"/>
                <a:gd name="T1" fmla="*/ 0 h 88"/>
                <a:gd name="T2" fmla="*/ 98 w 98"/>
                <a:gd name="T3" fmla="*/ 21 h 88"/>
                <a:gd name="T4" fmla="*/ 88 w 98"/>
                <a:gd name="T5" fmla="*/ 21 h 88"/>
                <a:gd name="T6" fmla="*/ 67 w 98"/>
                <a:gd name="T7" fmla="*/ 12 h 88"/>
                <a:gd name="T8" fmla="*/ 55 w 98"/>
                <a:gd name="T9" fmla="*/ 21 h 88"/>
                <a:gd name="T10" fmla="*/ 55 w 98"/>
                <a:gd name="T11" fmla="*/ 33 h 88"/>
                <a:gd name="T12" fmla="*/ 43 w 98"/>
                <a:gd name="T13" fmla="*/ 21 h 88"/>
                <a:gd name="T14" fmla="*/ 43 w 98"/>
                <a:gd name="T15" fmla="*/ 33 h 88"/>
                <a:gd name="T16" fmla="*/ 55 w 98"/>
                <a:gd name="T17" fmla="*/ 51 h 88"/>
                <a:gd name="T18" fmla="*/ 76 w 98"/>
                <a:gd name="T19" fmla="*/ 76 h 88"/>
                <a:gd name="T20" fmla="*/ 67 w 98"/>
                <a:gd name="T21" fmla="*/ 76 h 88"/>
                <a:gd name="T22" fmla="*/ 67 w 98"/>
                <a:gd name="T23" fmla="*/ 88 h 88"/>
                <a:gd name="T24" fmla="*/ 43 w 98"/>
                <a:gd name="T25" fmla="*/ 64 h 88"/>
                <a:gd name="T26" fmla="*/ 21 w 98"/>
                <a:gd name="T27" fmla="*/ 64 h 88"/>
                <a:gd name="T28" fmla="*/ 0 w 98"/>
                <a:gd name="T29" fmla="*/ 42 h 88"/>
                <a:gd name="T30" fmla="*/ 12 w 98"/>
                <a:gd name="T31" fmla="*/ 21 h 88"/>
                <a:gd name="T32" fmla="*/ 43 w 98"/>
                <a:gd name="T33" fmla="*/ 12 h 88"/>
                <a:gd name="T34" fmla="*/ 67 w 98"/>
                <a:gd name="T35" fmla="*/ 0 h 88"/>
                <a:gd name="T36" fmla="*/ 88 w 98"/>
                <a:gd name="T37" fmla="*/ 12 h 88"/>
                <a:gd name="T38" fmla="*/ 98 w 98"/>
                <a:gd name="T39" fmla="*/ 0 h 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8"/>
                <a:gd name="T61" fmla="*/ 0 h 88"/>
                <a:gd name="T62" fmla="*/ 98 w 98"/>
                <a:gd name="T63" fmla="*/ 88 h 8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8" h="88">
                  <a:moveTo>
                    <a:pt x="98" y="0"/>
                  </a:moveTo>
                  <a:lnTo>
                    <a:pt x="98" y="21"/>
                  </a:lnTo>
                  <a:lnTo>
                    <a:pt x="88" y="21"/>
                  </a:lnTo>
                  <a:lnTo>
                    <a:pt x="67" y="12"/>
                  </a:lnTo>
                  <a:lnTo>
                    <a:pt x="55" y="21"/>
                  </a:lnTo>
                  <a:lnTo>
                    <a:pt x="55" y="33"/>
                  </a:lnTo>
                  <a:lnTo>
                    <a:pt x="43" y="21"/>
                  </a:lnTo>
                  <a:lnTo>
                    <a:pt x="43" y="33"/>
                  </a:lnTo>
                  <a:lnTo>
                    <a:pt x="55" y="51"/>
                  </a:lnTo>
                  <a:lnTo>
                    <a:pt x="76" y="76"/>
                  </a:lnTo>
                  <a:lnTo>
                    <a:pt x="67" y="76"/>
                  </a:lnTo>
                  <a:lnTo>
                    <a:pt x="67" y="88"/>
                  </a:lnTo>
                  <a:lnTo>
                    <a:pt x="43" y="64"/>
                  </a:lnTo>
                  <a:lnTo>
                    <a:pt x="21" y="64"/>
                  </a:lnTo>
                  <a:lnTo>
                    <a:pt x="0" y="42"/>
                  </a:lnTo>
                  <a:lnTo>
                    <a:pt x="12" y="21"/>
                  </a:lnTo>
                  <a:lnTo>
                    <a:pt x="43" y="12"/>
                  </a:lnTo>
                  <a:lnTo>
                    <a:pt x="67" y="0"/>
                  </a:lnTo>
                  <a:lnTo>
                    <a:pt x="88" y="12"/>
                  </a:lnTo>
                  <a:lnTo>
                    <a:pt x="98"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28" name="Freeform 113"/>
            <p:cNvSpPr>
              <a:spLocks/>
            </p:cNvSpPr>
            <p:nvPr/>
          </p:nvSpPr>
          <p:spPr bwMode="auto">
            <a:xfrm>
              <a:off x="2943" y="1476"/>
              <a:ext cx="161" cy="88"/>
            </a:xfrm>
            <a:custGeom>
              <a:avLst/>
              <a:gdLst>
                <a:gd name="T0" fmla="*/ 140 w 161"/>
                <a:gd name="T1" fmla="*/ 51 h 88"/>
                <a:gd name="T2" fmla="*/ 131 w 161"/>
                <a:gd name="T3" fmla="*/ 21 h 88"/>
                <a:gd name="T4" fmla="*/ 107 w 161"/>
                <a:gd name="T5" fmla="*/ 0 h 88"/>
                <a:gd name="T6" fmla="*/ 76 w 161"/>
                <a:gd name="T7" fmla="*/ 12 h 88"/>
                <a:gd name="T8" fmla="*/ 43 w 161"/>
                <a:gd name="T9" fmla="*/ 0 h 88"/>
                <a:gd name="T10" fmla="*/ 30 w 161"/>
                <a:gd name="T11" fmla="*/ 12 h 88"/>
                <a:gd name="T12" fmla="*/ 21 w 161"/>
                <a:gd name="T13" fmla="*/ 33 h 88"/>
                <a:gd name="T14" fmla="*/ 9 w 161"/>
                <a:gd name="T15" fmla="*/ 42 h 88"/>
                <a:gd name="T16" fmla="*/ 0 w 161"/>
                <a:gd name="T17" fmla="*/ 42 h 88"/>
                <a:gd name="T18" fmla="*/ 30 w 161"/>
                <a:gd name="T19" fmla="*/ 67 h 88"/>
                <a:gd name="T20" fmla="*/ 43 w 161"/>
                <a:gd name="T21" fmla="*/ 67 h 88"/>
                <a:gd name="T22" fmla="*/ 52 w 161"/>
                <a:gd name="T23" fmla="*/ 76 h 88"/>
                <a:gd name="T24" fmla="*/ 64 w 161"/>
                <a:gd name="T25" fmla="*/ 88 h 88"/>
                <a:gd name="T26" fmla="*/ 97 w 161"/>
                <a:gd name="T27" fmla="*/ 88 h 88"/>
                <a:gd name="T28" fmla="*/ 119 w 161"/>
                <a:gd name="T29" fmla="*/ 76 h 88"/>
                <a:gd name="T30" fmla="*/ 152 w 161"/>
                <a:gd name="T31" fmla="*/ 88 h 88"/>
                <a:gd name="T32" fmla="*/ 140 w 161"/>
                <a:gd name="T33" fmla="*/ 76 h 88"/>
                <a:gd name="T34" fmla="*/ 161 w 161"/>
                <a:gd name="T35" fmla="*/ 67 h 88"/>
                <a:gd name="T36" fmla="*/ 161 w 161"/>
                <a:gd name="T37" fmla="*/ 51 h 88"/>
                <a:gd name="T38" fmla="*/ 140 w 161"/>
                <a:gd name="T39" fmla="*/ 51 h 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1"/>
                <a:gd name="T61" fmla="*/ 0 h 88"/>
                <a:gd name="T62" fmla="*/ 161 w 161"/>
                <a:gd name="T63" fmla="*/ 88 h 8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1" h="88">
                  <a:moveTo>
                    <a:pt x="140" y="51"/>
                  </a:moveTo>
                  <a:lnTo>
                    <a:pt x="131" y="21"/>
                  </a:lnTo>
                  <a:lnTo>
                    <a:pt x="107" y="0"/>
                  </a:lnTo>
                  <a:lnTo>
                    <a:pt x="76" y="12"/>
                  </a:lnTo>
                  <a:lnTo>
                    <a:pt x="43" y="0"/>
                  </a:lnTo>
                  <a:lnTo>
                    <a:pt x="30" y="12"/>
                  </a:lnTo>
                  <a:lnTo>
                    <a:pt x="21" y="33"/>
                  </a:lnTo>
                  <a:lnTo>
                    <a:pt x="9" y="42"/>
                  </a:lnTo>
                  <a:lnTo>
                    <a:pt x="0" y="42"/>
                  </a:lnTo>
                  <a:lnTo>
                    <a:pt x="30" y="67"/>
                  </a:lnTo>
                  <a:lnTo>
                    <a:pt x="43" y="67"/>
                  </a:lnTo>
                  <a:lnTo>
                    <a:pt x="52" y="76"/>
                  </a:lnTo>
                  <a:lnTo>
                    <a:pt x="64" y="88"/>
                  </a:lnTo>
                  <a:lnTo>
                    <a:pt x="97" y="88"/>
                  </a:lnTo>
                  <a:lnTo>
                    <a:pt x="119" y="76"/>
                  </a:lnTo>
                  <a:lnTo>
                    <a:pt x="152" y="88"/>
                  </a:lnTo>
                  <a:lnTo>
                    <a:pt x="140" y="76"/>
                  </a:lnTo>
                  <a:lnTo>
                    <a:pt x="161" y="67"/>
                  </a:lnTo>
                  <a:lnTo>
                    <a:pt x="161" y="51"/>
                  </a:lnTo>
                  <a:lnTo>
                    <a:pt x="140" y="5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29" name="Freeform 114"/>
            <p:cNvSpPr>
              <a:spLocks/>
            </p:cNvSpPr>
            <p:nvPr/>
          </p:nvSpPr>
          <p:spPr bwMode="auto">
            <a:xfrm>
              <a:off x="2843" y="1497"/>
              <a:ext cx="45" cy="30"/>
            </a:xfrm>
            <a:custGeom>
              <a:avLst/>
              <a:gdLst>
                <a:gd name="T0" fmla="*/ 0 w 45"/>
                <a:gd name="T1" fmla="*/ 30 h 30"/>
                <a:gd name="T2" fmla="*/ 9 w 45"/>
                <a:gd name="T3" fmla="*/ 21 h 30"/>
                <a:gd name="T4" fmla="*/ 21 w 45"/>
                <a:gd name="T5" fmla="*/ 30 h 30"/>
                <a:gd name="T6" fmla="*/ 21 w 45"/>
                <a:gd name="T7" fmla="*/ 21 h 30"/>
                <a:gd name="T8" fmla="*/ 45 w 45"/>
                <a:gd name="T9" fmla="*/ 12 h 30"/>
                <a:gd name="T10" fmla="*/ 33 w 45"/>
                <a:gd name="T11" fmla="*/ 0 h 30"/>
                <a:gd name="T12" fmla="*/ 0 w 45"/>
                <a:gd name="T13" fmla="*/ 12 h 30"/>
                <a:gd name="T14" fmla="*/ 0 w 45"/>
                <a:gd name="T15" fmla="*/ 21 h 30"/>
                <a:gd name="T16" fmla="*/ 0 w 45"/>
                <a:gd name="T17" fmla="*/ 3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5"/>
                <a:gd name="T28" fmla="*/ 0 h 30"/>
                <a:gd name="T29" fmla="*/ 45 w 4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5" h="30">
                  <a:moveTo>
                    <a:pt x="0" y="30"/>
                  </a:moveTo>
                  <a:lnTo>
                    <a:pt x="9" y="21"/>
                  </a:lnTo>
                  <a:lnTo>
                    <a:pt x="21" y="30"/>
                  </a:lnTo>
                  <a:lnTo>
                    <a:pt x="21" y="21"/>
                  </a:lnTo>
                  <a:lnTo>
                    <a:pt x="45" y="12"/>
                  </a:lnTo>
                  <a:lnTo>
                    <a:pt x="33" y="0"/>
                  </a:lnTo>
                  <a:lnTo>
                    <a:pt x="0" y="12"/>
                  </a:lnTo>
                  <a:lnTo>
                    <a:pt x="0" y="21"/>
                  </a:lnTo>
                  <a:lnTo>
                    <a:pt x="0" y="3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30" name="Freeform 115"/>
            <p:cNvSpPr>
              <a:spLocks/>
            </p:cNvSpPr>
            <p:nvPr/>
          </p:nvSpPr>
          <p:spPr bwMode="auto">
            <a:xfrm>
              <a:off x="2843" y="1509"/>
              <a:ext cx="85" cy="73"/>
            </a:xfrm>
            <a:custGeom>
              <a:avLst/>
              <a:gdLst>
                <a:gd name="T0" fmla="*/ 76 w 85"/>
                <a:gd name="T1" fmla="*/ 9 h 73"/>
                <a:gd name="T2" fmla="*/ 85 w 85"/>
                <a:gd name="T3" fmla="*/ 18 h 73"/>
                <a:gd name="T4" fmla="*/ 85 w 85"/>
                <a:gd name="T5" fmla="*/ 34 h 73"/>
                <a:gd name="T6" fmla="*/ 76 w 85"/>
                <a:gd name="T7" fmla="*/ 34 h 73"/>
                <a:gd name="T8" fmla="*/ 45 w 85"/>
                <a:gd name="T9" fmla="*/ 18 h 73"/>
                <a:gd name="T10" fmla="*/ 33 w 85"/>
                <a:gd name="T11" fmla="*/ 34 h 73"/>
                <a:gd name="T12" fmla="*/ 45 w 85"/>
                <a:gd name="T13" fmla="*/ 43 h 73"/>
                <a:gd name="T14" fmla="*/ 76 w 85"/>
                <a:gd name="T15" fmla="*/ 73 h 73"/>
                <a:gd name="T16" fmla="*/ 21 w 85"/>
                <a:gd name="T17" fmla="*/ 55 h 73"/>
                <a:gd name="T18" fmla="*/ 21 w 85"/>
                <a:gd name="T19" fmla="*/ 34 h 73"/>
                <a:gd name="T20" fmla="*/ 9 w 85"/>
                <a:gd name="T21" fmla="*/ 18 h 73"/>
                <a:gd name="T22" fmla="*/ 0 w 85"/>
                <a:gd name="T23" fmla="*/ 34 h 73"/>
                <a:gd name="T24" fmla="*/ 0 w 85"/>
                <a:gd name="T25" fmla="*/ 18 h 73"/>
                <a:gd name="T26" fmla="*/ 9 w 85"/>
                <a:gd name="T27" fmla="*/ 9 h 73"/>
                <a:gd name="T28" fmla="*/ 21 w 85"/>
                <a:gd name="T29" fmla="*/ 18 h 73"/>
                <a:gd name="T30" fmla="*/ 21 w 85"/>
                <a:gd name="T31" fmla="*/ 9 h 73"/>
                <a:gd name="T32" fmla="*/ 45 w 85"/>
                <a:gd name="T33" fmla="*/ 0 h 73"/>
                <a:gd name="T34" fmla="*/ 63 w 85"/>
                <a:gd name="T35" fmla="*/ 9 h 73"/>
                <a:gd name="T36" fmla="*/ 76 w 85"/>
                <a:gd name="T37" fmla="*/ 9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73"/>
                <a:gd name="T59" fmla="*/ 85 w 85"/>
                <a:gd name="T60" fmla="*/ 73 h 7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73">
                  <a:moveTo>
                    <a:pt x="76" y="9"/>
                  </a:moveTo>
                  <a:lnTo>
                    <a:pt x="85" y="18"/>
                  </a:lnTo>
                  <a:lnTo>
                    <a:pt x="85" y="34"/>
                  </a:lnTo>
                  <a:lnTo>
                    <a:pt x="76" y="34"/>
                  </a:lnTo>
                  <a:lnTo>
                    <a:pt x="45" y="18"/>
                  </a:lnTo>
                  <a:lnTo>
                    <a:pt x="33" y="34"/>
                  </a:lnTo>
                  <a:lnTo>
                    <a:pt x="45" y="43"/>
                  </a:lnTo>
                  <a:lnTo>
                    <a:pt x="76" y="73"/>
                  </a:lnTo>
                  <a:lnTo>
                    <a:pt x="21" y="55"/>
                  </a:lnTo>
                  <a:lnTo>
                    <a:pt x="21" y="34"/>
                  </a:lnTo>
                  <a:lnTo>
                    <a:pt x="9" y="18"/>
                  </a:lnTo>
                  <a:lnTo>
                    <a:pt x="0" y="34"/>
                  </a:lnTo>
                  <a:lnTo>
                    <a:pt x="0" y="18"/>
                  </a:lnTo>
                  <a:lnTo>
                    <a:pt x="9" y="9"/>
                  </a:lnTo>
                  <a:lnTo>
                    <a:pt x="21" y="18"/>
                  </a:lnTo>
                  <a:lnTo>
                    <a:pt x="21" y="9"/>
                  </a:lnTo>
                  <a:lnTo>
                    <a:pt x="45" y="0"/>
                  </a:lnTo>
                  <a:lnTo>
                    <a:pt x="63" y="9"/>
                  </a:lnTo>
                  <a:lnTo>
                    <a:pt x="76" y="9"/>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31" name="Freeform 116"/>
            <p:cNvSpPr>
              <a:spLocks/>
            </p:cNvSpPr>
            <p:nvPr/>
          </p:nvSpPr>
          <p:spPr bwMode="auto">
            <a:xfrm>
              <a:off x="2876" y="1527"/>
              <a:ext cx="67" cy="55"/>
            </a:xfrm>
            <a:custGeom>
              <a:avLst/>
              <a:gdLst>
                <a:gd name="T0" fmla="*/ 52 w 67"/>
                <a:gd name="T1" fmla="*/ 16 h 55"/>
                <a:gd name="T2" fmla="*/ 43 w 67"/>
                <a:gd name="T3" fmla="*/ 16 h 55"/>
                <a:gd name="T4" fmla="*/ 12 w 67"/>
                <a:gd name="T5" fmla="*/ 0 h 55"/>
                <a:gd name="T6" fmla="*/ 0 w 67"/>
                <a:gd name="T7" fmla="*/ 16 h 55"/>
                <a:gd name="T8" fmla="*/ 12 w 67"/>
                <a:gd name="T9" fmla="*/ 25 h 55"/>
                <a:gd name="T10" fmla="*/ 43 w 67"/>
                <a:gd name="T11" fmla="*/ 55 h 55"/>
                <a:gd name="T12" fmla="*/ 43 w 67"/>
                <a:gd name="T13" fmla="*/ 46 h 55"/>
                <a:gd name="T14" fmla="*/ 52 w 67"/>
                <a:gd name="T15" fmla="*/ 37 h 55"/>
                <a:gd name="T16" fmla="*/ 67 w 67"/>
                <a:gd name="T17" fmla="*/ 37 h 55"/>
                <a:gd name="T18" fmla="*/ 52 w 67"/>
                <a:gd name="T19" fmla="*/ 25 h 55"/>
                <a:gd name="T20" fmla="*/ 52 w 67"/>
                <a:gd name="T21" fmla="*/ 16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7"/>
                <a:gd name="T34" fmla="*/ 0 h 55"/>
                <a:gd name="T35" fmla="*/ 67 w 67"/>
                <a:gd name="T36" fmla="*/ 55 h 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7" h="55">
                  <a:moveTo>
                    <a:pt x="52" y="16"/>
                  </a:moveTo>
                  <a:lnTo>
                    <a:pt x="43" y="16"/>
                  </a:lnTo>
                  <a:lnTo>
                    <a:pt x="12" y="0"/>
                  </a:lnTo>
                  <a:lnTo>
                    <a:pt x="0" y="16"/>
                  </a:lnTo>
                  <a:lnTo>
                    <a:pt x="12" y="25"/>
                  </a:lnTo>
                  <a:lnTo>
                    <a:pt x="43" y="55"/>
                  </a:lnTo>
                  <a:lnTo>
                    <a:pt x="43" y="46"/>
                  </a:lnTo>
                  <a:lnTo>
                    <a:pt x="52" y="37"/>
                  </a:lnTo>
                  <a:lnTo>
                    <a:pt x="67" y="37"/>
                  </a:lnTo>
                  <a:lnTo>
                    <a:pt x="52" y="25"/>
                  </a:lnTo>
                  <a:lnTo>
                    <a:pt x="52" y="16"/>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32" name="Freeform 117"/>
            <p:cNvSpPr>
              <a:spLocks/>
            </p:cNvSpPr>
            <p:nvPr/>
          </p:nvSpPr>
          <p:spPr bwMode="auto">
            <a:xfrm>
              <a:off x="2919" y="1564"/>
              <a:ext cx="33" cy="43"/>
            </a:xfrm>
            <a:custGeom>
              <a:avLst/>
              <a:gdLst>
                <a:gd name="T0" fmla="*/ 0 w 33"/>
                <a:gd name="T1" fmla="*/ 18 h 43"/>
                <a:gd name="T2" fmla="*/ 0 w 33"/>
                <a:gd name="T3" fmla="*/ 9 h 43"/>
                <a:gd name="T4" fmla="*/ 9 w 33"/>
                <a:gd name="T5" fmla="*/ 0 h 43"/>
                <a:gd name="T6" fmla="*/ 33 w 33"/>
                <a:gd name="T7" fmla="*/ 18 h 43"/>
                <a:gd name="T8" fmla="*/ 24 w 33"/>
                <a:gd name="T9" fmla="*/ 18 h 43"/>
                <a:gd name="T10" fmla="*/ 24 w 33"/>
                <a:gd name="T11" fmla="*/ 43 h 43"/>
                <a:gd name="T12" fmla="*/ 0 w 33"/>
                <a:gd name="T13" fmla="*/ 18 h 43"/>
                <a:gd name="T14" fmla="*/ 0 60000 65536"/>
                <a:gd name="T15" fmla="*/ 0 60000 65536"/>
                <a:gd name="T16" fmla="*/ 0 60000 65536"/>
                <a:gd name="T17" fmla="*/ 0 60000 65536"/>
                <a:gd name="T18" fmla="*/ 0 60000 65536"/>
                <a:gd name="T19" fmla="*/ 0 60000 65536"/>
                <a:gd name="T20" fmla="*/ 0 60000 65536"/>
                <a:gd name="T21" fmla="*/ 0 w 33"/>
                <a:gd name="T22" fmla="*/ 0 h 43"/>
                <a:gd name="T23" fmla="*/ 33 w 33"/>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43">
                  <a:moveTo>
                    <a:pt x="0" y="18"/>
                  </a:moveTo>
                  <a:lnTo>
                    <a:pt x="0" y="9"/>
                  </a:lnTo>
                  <a:lnTo>
                    <a:pt x="9" y="0"/>
                  </a:lnTo>
                  <a:lnTo>
                    <a:pt x="33" y="18"/>
                  </a:lnTo>
                  <a:lnTo>
                    <a:pt x="24" y="18"/>
                  </a:lnTo>
                  <a:lnTo>
                    <a:pt x="24" y="43"/>
                  </a:lnTo>
                  <a:lnTo>
                    <a:pt x="0" y="18"/>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33" name="Freeform 118"/>
            <p:cNvSpPr>
              <a:spLocks/>
            </p:cNvSpPr>
            <p:nvPr/>
          </p:nvSpPr>
          <p:spPr bwMode="auto">
            <a:xfrm>
              <a:off x="2919" y="1518"/>
              <a:ext cx="76" cy="89"/>
            </a:xfrm>
            <a:custGeom>
              <a:avLst/>
              <a:gdLst>
                <a:gd name="T0" fmla="*/ 33 w 76"/>
                <a:gd name="T1" fmla="*/ 89 h 89"/>
                <a:gd name="T2" fmla="*/ 54 w 76"/>
                <a:gd name="T3" fmla="*/ 76 h 89"/>
                <a:gd name="T4" fmla="*/ 67 w 76"/>
                <a:gd name="T5" fmla="*/ 76 h 89"/>
                <a:gd name="T6" fmla="*/ 67 w 76"/>
                <a:gd name="T7" fmla="*/ 64 h 89"/>
                <a:gd name="T8" fmla="*/ 67 w 76"/>
                <a:gd name="T9" fmla="*/ 46 h 89"/>
                <a:gd name="T10" fmla="*/ 76 w 76"/>
                <a:gd name="T11" fmla="*/ 34 h 89"/>
                <a:gd name="T12" fmla="*/ 67 w 76"/>
                <a:gd name="T13" fmla="*/ 25 h 89"/>
                <a:gd name="T14" fmla="*/ 54 w 76"/>
                <a:gd name="T15" fmla="*/ 25 h 89"/>
                <a:gd name="T16" fmla="*/ 24 w 76"/>
                <a:gd name="T17" fmla="*/ 0 h 89"/>
                <a:gd name="T18" fmla="*/ 0 w 76"/>
                <a:gd name="T19" fmla="*/ 0 h 89"/>
                <a:gd name="T20" fmla="*/ 9 w 76"/>
                <a:gd name="T21" fmla="*/ 9 h 89"/>
                <a:gd name="T22" fmla="*/ 9 w 76"/>
                <a:gd name="T23" fmla="*/ 25 h 89"/>
                <a:gd name="T24" fmla="*/ 9 w 76"/>
                <a:gd name="T25" fmla="*/ 34 h 89"/>
                <a:gd name="T26" fmla="*/ 24 w 76"/>
                <a:gd name="T27" fmla="*/ 46 h 89"/>
                <a:gd name="T28" fmla="*/ 9 w 76"/>
                <a:gd name="T29" fmla="*/ 46 h 89"/>
                <a:gd name="T30" fmla="*/ 33 w 76"/>
                <a:gd name="T31" fmla="*/ 64 h 89"/>
                <a:gd name="T32" fmla="*/ 24 w 76"/>
                <a:gd name="T33" fmla="*/ 64 h 89"/>
                <a:gd name="T34" fmla="*/ 33 w 76"/>
                <a:gd name="T35" fmla="*/ 64 h 89"/>
                <a:gd name="T36" fmla="*/ 33 w 76"/>
                <a:gd name="T37" fmla="*/ 89 h 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6"/>
                <a:gd name="T58" fmla="*/ 0 h 89"/>
                <a:gd name="T59" fmla="*/ 76 w 76"/>
                <a:gd name="T60" fmla="*/ 89 h 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6" h="89">
                  <a:moveTo>
                    <a:pt x="33" y="89"/>
                  </a:moveTo>
                  <a:lnTo>
                    <a:pt x="54" y="76"/>
                  </a:lnTo>
                  <a:lnTo>
                    <a:pt x="67" y="76"/>
                  </a:lnTo>
                  <a:lnTo>
                    <a:pt x="67" y="64"/>
                  </a:lnTo>
                  <a:lnTo>
                    <a:pt x="67" y="46"/>
                  </a:lnTo>
                  <a:lnTo>
                    <a:pt x="76" y="34"/>
                  </a:lnTo>
                  <a:lnTo>
                    <a:pt x="67" y="25"/>
                  </a:lnTo>
                  <a:lnTo>
                    <a:pt x="54" y="25"/>
                  </a:lnTo>
                  <a:lnTo>
                    <a:pt x="24" y="0"/>
                  </a:lnTo>
                  <a:lnTo>
                    <a:pt x="0" y="0"/>
                  </a:lnTo>
                  <a:lnTo>
                    <a:pt x="9" y="9"/>
                  </a:lnTo>
                  <a:lnTo>
                    <a:pt x="9" y="25"/>
                  </a:lnTo>
                  <a:lnTo>
                    <a:pt x="9" y="34"/>
                  </a:lnTo>
                  <a:lnTo>
                    <a:pt x="24" y="46"/>
                  </a:lnTo>
                  <a:lnTo>
                    <a:pt x="9" y="46"/>
                  </a:lnTo>
                  <a:lnTo>
                    <a:pt x="33" y="64"/>
                  </a:lnTo>
                  <a:lnTo>
                    <a:pt x="24" y="64"/>
                  </a:lnTo>
                  <a:lnTo>
                    <a:pt x="33" y="64"/>
                  </a:lnTo>
                  <a:lnTo>
                    <a:pt x="33" y="89"/>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34" name="Freeform 119"/>
            <p:cNvSpPr>
              <a:spLocks/>
            </p:cNvSpPr>
            <p:nvPr/>
          </p:nvSpPr>
          <p:spPr bwMode="auto">
            <a:xfrm>
              <a:off x="2952" y="1594"/>
              <a:ext cx="43" cy="34"/>
            </a:xfrm>
            <a:custGeom>
              <a:avLst/>
              <a:gdLst>
                <a:gd name="T0" fmla="*/ 43 w 43"/>
                <a:gd name="T1" fmla="*/ 25 h 34"/>
                <a:gd name="T2" fmla="*/ 12 w 43"/>
                <a:gd name="T3" fmla="*/ 34 h 34"/>
                <a:gd name="T4" fmla="*/ 0 w 43"/>
                <a:gd name="T5" fmla="*/ 13 h 34"/>
                <a:gd name="T6" fmla="*/ 21 w 43"/>
                <a:gd name="T7" fmla="*/ 0 h 34"/>
                <a:gd name="T8" fmla="*/ 34 w 43"/>
                <a:gd name="T9" fmla="*/ 0 h 34"/>
                <a:gd name="T10" fmla="*/ 43 w 43"/>
                <a:gd name="T11" fmla="*/ 25 h 34"/>
                <a:gd name="T12" fmla="*/ 0 60000 65536"/>
                <a:gd name="T13" fmla="*/ 0 60000 65536"/>
                <a:gd name="T14" fmla="*/ 0 60000 65536"/>
                <a:gd name="T15" fmla="*/ 0 60000 65536"/>
                <a:gd name="T16" fmla="*/ 0 60000 65536"/>
                <a:gd name="T17" fmla="*/ 0 60000 65536"/>
                <a:gd name="T18" fmla="*/ 0 w 43"/>
                <a:gd name="T19" fmla="*/ 0 h 34"/>
                <a:gd name="T20" fmla="*/ 43 w 43"/>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43" h="34">
                  <a:moveTo>
                    <a:pt x="43" y="25"/>
                  </a:moveTo>
                  <a:lnTo>
                    <a:pt x="12" y="34"/>
                  </a:lnTo>
                  <a:lnTo>
                    <a:pt x="0" y="13"/>
                  </a:lnTo>
                  <a:lnTo>
                    <a:pt x="21" y="0"/>
                  </a:lnTo>
                  <a:lnTo>
                    <a:pt x="34" y="0"/>
                  </a:lnTo>
                  <a:lnTo>
                    <a:pt x="43" y="2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35" name="Freeform 120"/>
            <p:cNvSpPr>
              <a:spLocks/>
            </p:cNvSpPr>
            <p:nvPr/>
          </p:nvSpPr>
          <p:spPr bwMode="auto">
            <a:xfrm>
              <a:off x="2843" y="1348"/>
              <a:ext cx="164" cy="103"/>
            </a:xfrm>
            <a:custGeom>
              <a:avLst/>
              <a:gdLst>
                <a:gd name="T0" fmla="*/ 152 w 164"/>
                <a:gd name="T1" fmla="*/ 64 h 103"/>
                <a:gd name="T2" fmla="*/ 164 w 164"/>
                <a:gd name="T3" fmla="*/ 85 h 103"/>
                <a:gd name="T4" fmla="*/ 130 w 164"/>
                <a:gd name="T5" fmla="*/ 103 h 103"/>
                <a:gd name="T6" fmla="*/ 121 w 164"/>
                <a:gd name="T7" fmla="*/ 103 h 103"/>
                <a:gd name="T8" fmla="*/ 100 w 164"/>
                <a:gd name="T9" fmla="*/ 103 h 103"/>
                <a:gd name="T10" fmla="*/ 54 w 164"/>
                <a:gd name="T11" fmla="*/ 85 h 103"/>
                <a:gd name="T12" fmla="*/ 45 w 164"/>
                <a:gd name="T13" fmla="*/ 85 h 103"/>
                <a:gd name="T14" fmla="*/ 33 w 164"/>
                <a:gd name="T15" fmla="*/ 73 h 103"/>
                <a:gd name="T16" fmla="*/ 9 w 164"/>
                <a:gd name="T17" fmla="*/ 73 h 103"/>
                <a:gd name="T18" fmla="*/ 0 w 164"/>
                <a:gd name="T19" fmla="*/ 18 h 103"/>
                <a:gd name="T20" fmla="*/ 63 w 164"/>
                <a:gd name="T21" fmla="*/ 0 h 103"/>
                <a:gd name="T22" fmla="*/ 76 w 164"/>
                <a:gd name="T23" fmla="*/ 9 h 103"/>
                <a:gd name="T24" fmla="*/ 85 w 164"/>
                <a:gd name="T25" fmla="*/ 0 h 103"/>
                <a:gd name="T26" fmla="*/ 130 w 164"/>
                <a:gd name="T27" fmla="*/ 9 h 103"/>
                <a:gd name="T28" fmla="*/ 143 w 164"/>
                <a:gd name="T29" fmla="*/ 9 h 103"/>
                <a:gd name="T30" fmla="*/ 152 w 164"/>
                <a:gd name="T31" fmla="*/ 30 h 103"/>
                <a:gd name="T32" fmla="*/ 143 w 164"/>
                <a:gd name="T33" fmla="*/ 55 h 103"/>
                <a:gd name="T34" fmla="*/ 152 w 164"/>
                <a:gd name="T35" fmla="*/ 64 h 10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4"/>
                <a:gd name="T55" fmla="*/ 0 h 103"/>
                <a:gd name="T56" fmla="*/ 164 w 164"/>
                <a:gd name="T57" fmla="*/ 103 h 10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4" h="103">
                  <a:moveTo>
                    <a:pt x="152" y="64"/>
                  </a:moveTo>
                  <a:lnTo>
                    <a:pt x="164" y="85"/>
                  </a:lnTo>
                  <a:lnTo>
                    <a:pt x="130" y="103"/>
                  </a:lnTo>
                  <a:lnTo>
                    <a:pt x="121" y="103"/>
                  </a:lnTo>
                  <a:lnTo>
                    <a:pt x="100" y="103"/>
                  </a:lnTo>
                  <a:lnTo>
                    <a:pt x="54" y="85"/>
                  </a:lnTo>
                  <a:lnTo>
                    <a:pt x="45" y="85"/>
                  </a:lnTo>
                  <a:lnTo>
                    <a:pt x="33" y="73"/>
                  </a:lnTo>
                  <a:lnTo>
                    <a:pt x="9" y="73"/>
                  </a:lnTo>
                  <a:lnTo>
                    <a:pt x="0" y="18"/>
                  </a:lnTo>
                  <a:lnTo>
                    <a:pt x="63" y="0"/>
                  </a:lnTo>
                  <a:lnTo>
                    <a:pt x="76" y="9"/>
                  </a:lnTo>
                  <a:lnTo>
                    <a:pt x="85" y="0"/>
                  </a:lnTo>
                  <a:lnTo>
                    <a:pt x="130" y="9"/>
                  </a:lnTo>
                  <a:lnTo>
                    <a:pt x="143" y="9"/>
                  </a:lnTo>
                  <a:lnTo>
                    <a:pt x="152" y="30"/>
                  </a:lnTo>
                  <a:lnTo>
                    <a:pt x="143" y="55"/>
                  </a:lnTo>
                  <a:lnTo>
                    <a:pt x="152" y="64"/>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36" name="Freeform 121"/>
            <p:cNvSpPr>
              <a:spLocks/>
            </p:cNvSpPr>
            <p:nvPr/>
          </p:nvSpPr>
          <p:spPr bwMode="auto">
            <a:xfrm>
              <a:off x="2484" y="1336"/>
              <a:ext cx="394" cy="131"/>
            </a:xfrm>
            <a:custGeom>
              <a:avLst/>
              <a:gdLst>
                <a:gd name="T0" fmla="*/ 79 w 131"/>
                <a:gd name="T1" fmla="*/ 9 h 140"/>
                <a:gd name="T2" fmla="*/ 79 w 131"/>
                <a:gd name="T3" fmla="*/ 18 h 140"/>
                <a:gd name="T4" fmla="*/ 109 w 131"/>
                <a:gd name="T5" fmla="*/ 0 h 140"/>
                <a:gd name="T6" fmla="*/ 122 w 131"/>
                <a:gd name="T7" fmla="*/ 9 h 140"/>
                <a:gd name="T8" fmla="*/ 109 w 131"/>
                <a:gd name="T9" fmla="*/ 9 h 140"/>
                <a:gd name="T10" fmla="*/ 122 w 131"/>
                <a:gd name="T11" fmla="*/ 18 h 140"/>
                <a:gd name="T12" fmla="*/ 131 w 131"/>
                <a:gd name="T13" fmla="*/ 73 h 140"/>
                <a:gd name="T14" fmla="*/ 131 w 131"/>
                <a:gd name="T15" fmla="*/ 64 h 140"/>
                <a:gd name="T16" fmla="*/ 91 w 131"/>
                <a:gd name="T17" fmla="*/ 85 h 140"/>
                <a:gd name="T18" fmla="*/ 100 w 131"/>
                <a:gd name="T19" fmla="*/ 94 h 140"/>
                <a:gd name="T20" fmla="*/ 122 w 131"/>
                <a:gd name="T21" fmla="*/ 119 h 140"/>
                <a:gd name="T22" fmla="*/ 100 w 131"/>
                <a:gd name="T23" fmla="*/ 128 h 140"/>
                <a:gd name="T24" fmla="*/ 109 w 131"/>
                <a:gd name="T25" fmla="*/ 140 h 140"/>
                <a:gd name="T26" fmla="*/ 55 w 131"/>
                <a:gd name="T27" fmla="*/ 140 h 140"/>
                <a:gd name="T28" fmla="*/ 24 w 131"/>
                <a:gd name="T29" fmla="*/ 140 h 140"/>
                <a:gd name="T30" fmla="*/ 24 w 131"/>
                <a:gd name="T31" fmla="*/ 119 h 140"/>
                <a:gd name="T32" fmla="*/ 0 w 131"/>
                <a:gd name="T33" fmla="*/ 94 h 140"/>
                <a:gd name="T34" fmla="*/ 0 w 131"/>
                <a:gd name="T35" fmla="*/ 85 h 140"/>
                <a:gd name="T36" fmla="*/ 0 w 131"/>
                <a:gd name="T37" fmla="*/ 73 h 140"/>
                <a:gd name="T38" fmla="*/ 0 w 131"/>
                <a:gd name="T39" fmla="*/ 55 h 140"/>
                <a:gd name="T40" fmla="*/ 12 w 131"/>
                <a:gd name="T41" fmla="*/ 28 h 140"/>
                <a:gd name="T42" fmla="*/ 24 w 131"/>
                <a:gd name="T43" fmla="*/ 18 h 140"/>
                <a:gd name="T44" fmla="*/ 33 w 131"/>
                <a:gd name="T45" fmla="*/ 18 h 140"/>
                <a:gd name="T46" fmla="*/ 45 w 131"/>
                <a:gd name="T47" fmla="*/ 0 h 140"/>
                <a:gd name="T48" fmla="*/ 55 w 131"/>
                <a:gd name="T49" fmla="*/ 0 h 140"/>
                <a:gd name="T50" fmla="*/ 79 w 131"/>
                <a:gd name="T51" fmla="*/ 9 h 14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1"/>
                <a:gd name="T79" fmla="*/ 0 h 140"/>
                <a:gd name="T80" fmla="*/ 131 w 131"/>
                <a:gd name="T81" fmla="*/ 140 h 14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1" h="140">
                  <a:moveTo>
                    <a:pt x="79" y="9"/>
                  </a:moveTo>
                  <a:lnTo>
                    <a:pt x="79" y="18"/>
                  </a:lnTo>
                  <a:lnTo>
                    <a:pt x="109" y="0"/>
                  </a:lnTo>
                  <a:lnTo>
                    <a:pt x="122" y="9"/>
                  </a:lnTo>
                  <a:lnTo>
                    <a:pt x="109" y="9"/>
                  </a:lnTo>
                  <a:lnTo>
                    <a:pt x="122" y="18"/>
                  </a:lnTo>
                  <a:lnTo>
                    <a:pt x="131" y="73"/>
                  </a:lnTo>
                  <a:lnTo>
                    <a:pt x="131" y="64"/>
                  </a:lnTo>
                  <a:lnTo>
                    <a:pt x="91" y="85"/>
                  </a:lnTo>
                  <a:lnTo>
                    <a:pt x="100" y="94"/>
                  </a:lnTo>
                  <a:lnTo>
                    <a:pt x="122" y="119"/>
                  </a:lnTo>
                  <a:lnTo>
                    <a:pt x="100" y="128"/>
                  </a:lnTo>
                  <a:lnTo>
                    <a:pt x="109" y="140"/>
                  </a:lnTo>
                  <a:lnTo>
                    <a:pt x="55" y="140"/>
                  </a:lnTo>
                  <a:lnTo>
                    <a:pt x="24" y="140"/>
                  </a:lnTo>
                  <a:lnTo>
                    <a:pt x="24" y="119"/>
                  </a:lnTo>
                  <a:lnTo>
                    <a:pt x="0" y="94"/>
                  </a:lnTo>
                  <a:lnTo>
                    <a:pt x="0" y="85"/>
                  </a:lnTo>
                  <a:lnTo>
                    <a:pt x="0" y="73"/>
                  </a:lnTo>
                  <a:lnTo>
                    <a:pt x="0" y="55"/>
                  </a:lnTo>
                  <a:lnTo>
                    <a:pt x="12" y="28"/>
                  </a:lnTo>
                  <a:lnTo>
                    <a:pt x="24" y="18"/>
                  </a:lnTo>
                  <a:lnTo>
                    <a:pt x="33" y="18"/>
                  </a:lnTo>
                  <a:lnTo>
                    <a:pt x="45" y="0"/>
                  </a:lnTo>
                  <a:lnTo>
                    <a:pt x="55" y="0"/>
                  </a:lnTo>
                  <a:lnTo>
                    <a:pt x="79" y="9"/>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37" name="Freeform 122"/>
            <p:cNvSpPr>
              <a:spLocks/>
            </p:cNvSpPr>
            <p:nvPr/>
          </p:nvSpPr>
          <p:spPr bwMode="auto">
            <a:xfrm>
              <a:off x="2669" y="1412"/>
              <a:ext cx="52" cy="30"/>
            </a:xfrm>
            <a:custGeom>
              <a:avLst/>
              <a:gdLst>
                <a:gd name="T0" fmla="*/ 9 w 52"/>
                <a:gd name="T1" fmla="*/ 0 h 30"/>
                <a:gd name="T2" fmla="*/ 0 w 52"/>
                <a:gd name="T3" fmla="*/ 9 h 30"/>
                <a:gd name="T4" fmla="*/ 21 w 52"/>
                <a:gd name="T5" fmla="*/ 30 h 30"/>
                <a:gd name="T6" fmla="*/ 30 w 52"/>
                <a:gd name="T7" fmla="*/ 21 h 30"/>
                <a:gd name="T8" fmla="*/ 30 w 52"/>
                <a:gd name="T9" fmla="*/ 30 h 30"/>
                <a:gd name="T10" fmla="*/ 43 w 52"/>
                <a:gd name="T11" fmla="*/ 30 h 30"/>
                <a:gd name="T12" fmla="*/ 52 w 52"/>
                <a:gd name="T13" fmla="*/ 21 h 30"/>
                <a:gd name="T14" fmla="*/ 52 w 52"/>
                <a:gd name="T15" fmla="*/ 9 h 30"/>
                <a:gd name="T16" fmla="*/ 30 w 52"/>
                <a:gd name="T17" fmla="*/ 0 h 30"/>
                <a:gd name="T18" fmla="*/ 9 w 52"/>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30"/>
                <a:gd name="T32" fmla="*/ 52 w 52"/>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30">
                  <a:moveTo>
                    <a:pt x="9" y="0"/>
                  </a:moveTo>
                  <a:lnTo>
                    <a:pt x="0" y="9"/>
                  </a:lnTo>
                  <a:lnTo>
                    <a:pt x="21" y="30"/>
                  </a:lnTo>
                  <a:lnTo>
                    <a:pt x="30" y="21"/>
                  </a:lnTo>
                  <a:lnTo>
                    <a:pt x="30" y="30"/>
                  </a:lnTo>
                  <a:lnTo>
                    <a:pt x="43" y="30"/>
                  </a:lnTo>
                  <a:lnTo>
                    <a:pt x="52" y="21"/>
                  </a:lnTo>
                  <a:lnTo>
                    <a:pt x="52" y="9"/>
                  </a:lnTo>
                  <a:lnTo>
                    <a:pt x="30" y="0"/>
                  </a:lnTo>
                  <a:lnTo>
                    <a:pt x="9"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38" name="Freeform 123"/>
            <p:cNvSpPr>
              <a:spLocks/>
            </p:cNvSpPr>
            <p:nvPr/>
          </p:nvSpPr>
          <p:spPr bwMode="auto">
            <a:xfrm>
              <a:off x="2712" y="1043"/>
              <a:ext cx="350" cy="238"/>
            </a:xfrm>
            <a:custGeom>
              <a:avLst/>
              <a:gdLst>
                <a:gd name="T0" fmla="*/ 207 w 350"/>
                <a:gd name="T1" fmla="*/ 43 h 238"/>
                <a:gd name="T2" fmla="*/ 216 w 350"/>
                <a:gd name="T3" fmla="*/ 31 h 238"/>
                <a:gd name="T4" fmla="*/ 240 w 350"/>
                <a:gd name="T5" fmla="*/ 43 h 238"/>
                <a:gd name="T6" fmla="*/ 274 w 350"/>
                <a:gd name="T7" fmla="*/ 43 h 238"/>
                <a:gd name="T8" fmla="*/ 283 w 350"/>
                <a:gd name="T9" fmla="*/ 43 h 238"/>
                <a:gd name="T10" fmla="*/ 283 w 350"/>
                <a:gd name="T11" fmla="*/ 22 h 238"/>
                <a:gd name="T12" fmla="*/ 307 w 350"/>
                <a:gd name="T13" fmla="*/ 22 h 238"/>
                <a:gd name="T14" fmla="*/ 328 w 350"/>
                <a:gd name="T15" fmla="*/ 31 h 238"/>
                <a:gd name="T16" fmla="*/ 328 w 350"/>
                <a:gd name="T17" fmla="*/ 43 h 238"/>
                <a:gd name="T18" fmla="*/ 350 w 350"/>
                <a:gd name="T19" fmla="*/ 31 h 238"/>
                <a:gd name="T20" fmla="*/ 316 w 350"/>
                <a:gd name="T21" fmla="*/ 22 h 238"/>
                <a:gd name="T22" fmla="*/ 350 w 350"/>
                <a:gd name="T23" fmla="*/ 13 h 238"/>
                <a:gd name="T24" fmla="*/ 316 w 350"/>
                <a:gd name="T25" fmla="*/ 13 h 238"/>
                <a:gd name="T26" fmla="*/ 307 w 350"/>
                <a:gd name="T27" fmla="*/ 0 h 238"/>
                <a:gd name="T28" fmla="*/ 295 w 350"/>
                <a:gd name="T29" fmla="*/ 13 h 238"/>
                <a:gd name="T30" fmla="*/ 283 w 350"/>
                <a:gd name="T31" fmla="*/ 13 h 238"/>
                <a:gd name="T32" fmla="*/ 274 w 350"/>
                <a:gd name="T33" fmla="*/ 13 h 238"/>
                <a:gd name="T34" fmla="*/ 274 w 350"/>
                <a:gd name="T35" fmla="*/ 0 h 238"/>
                <a:gd name="T36" fmla="*/ 261 w 350"/>
                <a:gd name="T37" fmla="*/ 13 h 238"/>
                <a:gd name="T38" fmla="*/ 240 w 350"/>
                <a:gd name="T39" fmla="*/ 13 h 238"/>
                <a:gd name="T40" fmla="*/ 216 w 350"/>
                <a:gd name="T41" fmla="*/ 22 h 238"/>
                <a:gd name="T42" fmla="*/ 185 w 350"/>
                <a:gd name="T43" fmla="*/ 22 h 238"/>
                <a:gd name="T44" fmla="*/ 164 w 350"/>
                <a:gd name="T45" fmla="*/ 31 h 238"/>
                <a:gd name="T46" fmla="*/ 164 w 350"/>
                <a:gd name="T47" fmla="*/ 43 h 238"/>
                <a:gd name="T48" fmla="*/ 176 w 350"/>
                <a:gd name="T49" fmla="*/ 43 h 238"/>
                <a:gd name="T50" fmla="*/ 164 w 350"/>
                <a:gd name="T51" fmla="*/ 43 h 238"/>
                <a:gd name="T52" fmla="*/ 152 w 350"/>
                <a:gd name="T53" fmla="*/ 43 h 238"/>
                <a:gd name="T54" fmla="*/ 152 w 350"/>
                <a:gd name="T55" fmla="*/ 31 h 238"/>
                <a:gd name="T56" fmla="*/ 131 w 350"/>
                <a:gd name="T57" fmla="*/ 43 h 238"/>
                <a:gd name="T58" fmla="*/ 140 w 350"/>
                <a:gd name="T59" fmla="*/ 52 h 238"/>
                <a:gd name="T60" fmla="*/ 152 w 350"/>
                <a:gd name="T61" fmla="*/ 52 h 238"/>
                <a:gd name="T62" fmla="*/ 118 w 350"/>
                <a:gd name="T63" fmla="*/ 77 h 238"/>
                <a:gd name="T64" fmla="*/ 100 w 350"/>
                <a:gd name="T65" fmla="*/ 107 h 238"/>
                <a:gd name="T66" fmla="*/ 64 w 350"/>
                <a:gd name="T67" fmla="*/ 140 h 238"/>
                <a:gd name="T68" fmla="*/ 54 w 350"/>
                <a:gd name="T69" fmla="*/ 128 h 238"/>
                <a:gd name="T70" fmla="*/ 42 w 350"/>
                <a:gd name="T71" fmla="*/ 153 h 238"/>
                <a:gd name="T72" fmla="*/ 33 w 350"/>
                <a:gd name="T73" fmla="*/ 153 h 238"/>
                <a:gd name="T74" fmla="*/ 0 w 350"/>
                <a:gd name="T75" fmla="*/ 174 h 238"/>
                <a:gd name="T76" fmla="*/ 0 w 350"/>
                <a:gd name="T77" fmla="*/ 183 h 238"/>
                <a:gd name="T78" fmla="*/ 0 w 350"/>
                <a:gd name="T79" fmla="*/ 192 h 238"/>
                <a:gd name="T80" fmla="*/ 9 w 350"/>
                <a:gd name="T81" fmla="*/ 204 h 238"/>
                <a:gd name="T82" fmla="*/ 0 w 350"/>
                <a:gd name="T83" fmla="*/ 217 h 238"/>
                <a:gd name="T84" fmla="*/ 9 w 350"/>
                <a:gd name="T85" fmla="*/ 217 h 238"/>
                <a:gd name="T86" fmla="*/ 9 w 350"/>
                <a:gd name="T87" fmla="*/ 238 h 238"/>
                <a:gd name="T88" fmla="*/ 33 w 350"/>
                <a:gd name="T89" fmla="*/ 238 h 238"/>
                <a:gd name="T90" fmla="*/ 76 w 350"/>
                <a:gd name="T91" fmla="*/ 217 h 238"/>
                <a:gd name="T92" fmla="*/ 88 w 350"/>
                <a:gd name="T93" fmla="*/ 217 h 238"/>
                <a:gd name="T94" fmla="*/ 100 w 350"/>
                <a:gd name="T95" fmla="*/ 204 h 238"/>
                <a:gd name="T96" fmla="*/ 109 w 350"/>
                <a:gd name="T97" fmla="*/ 204 h 238"/>
                <a:gd name="T98" fmla="*/ 100 w 350"/>
                <a:gd name="T99" fmla="*/ 183 h 238"/>
                <a:gd name="T100" fmla="*/ 109 w 350"/>
                <a:gd name="T101" fmla="*/ 183 h 238"/>
                <a:gd name="T102" fmla="*/ 100 w 350"/>
                <a:gd name="T103" fmla="*/ 153 h 238"/>
                <a:gd name="T104" fmla="*/ 100 w 350"/>
                <a:gd name="T105" fmla="*/ 128 h 238"/>
                <a:gd name="T106" fmla="*/ 131 w 350"/>
                <a:gd name="T107" fmla="*/ 128 h 238"/>
                <a:gd name="T108" fmla="*/ 118 w 350"/>
                <a:gd name="T109" fmla="*/ 119 h 238"/>
                <a:gd name="T110" fmla="*/ 131 w 350"/>
                <a:gd name="T111" fmla="*/ 86 h 238"/>
                <a:gd name="T112" fmla="*/ 152 w 350"/>
                <a:gd name="T113" fmla="*/ 77 h 238"/>
                <a:gd name="T114" fmla="*/ 164 w 350"/>
                <a:gd name="T115" fmla="*/ 52 h 238"/>
                <a:gd name="T116" fmla="*/ 176 w 350"/>
                <a:gd name="T117" fmla="*/ 52 h 238"/>
                <a:gd name="T118" fmla="*/ 185 w 350"/>
                <a:gd name="T119" fmla="*/ 43 h 238"/>
                <a:gd name="T120" fmla="*/ 207 w 350"/>
                <a:gd name="T121" fmla="*/ 52 h 238"/>
                <a:gd name="T122" fmla="*/ 207 w 350"/>
                <a:gd name="T123" fmla="*/ 43 h 2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50"/>
                <a:gd name="T187" fmla="*/ 0 h 238"/>
                <a:gd name="T188" fmla="*/ 350 w 350"/>
                <a:gd name="T189" fmla="*/ 238 h 2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50" h="238">
                  <a:moveTo>
                    <a:pt x="207" y="43"/>
                  </a:moveTo>
                  <a:lnTo>
                    <a:pt x="216" y="31"/>
                  </a:lnTo>
                  <a:lnTo>
                    <a:pt x="240" y="43"/>
                  </a:lnTo>
                  <a:lnTo>
                    <a:pt x="274" y="43"/>
                  </a:lnTo>
                  <a:lnTo>
                    <a:pt x="283" y="43"/>
                  </a:lnTo>
                  <a:lnTo>
                    <a:pt x="283" y="22"/>
                  </a:lnTo>
                  <a:lnTo>
                    <a:pt x="307" y="22"/>
                  </a:lnTo>
                  <a:lnTo>
                    <a:pt x="328" y="31"/>
                  </a:lnTo>
                  <a:lnTo>
                    <a:pt x="328" y="43"/>
                  </a:lnTo>
                  <a:lnTo>
                    <a:pt x="350" y="31"/>
                  </a:lnTo>
                  <a:lnTo>
                    <a:pt x="316" y="22"/>
                  </a:lnTo>
                  <a:lnTo>
                    <a:pt x="350" y="13"/>
                  </a:lnTo>
                  <a:lnTo>
                    <a:pt x="316" y="13"/>
                  </a:lnTo>
                  <a:lnTo>
                    <a:pt x="307" y="0"/>
                  </a:lnTo>
                  <a:lnTo>
                    <a:pt x="295" y="13"/>
                  </a:lnTo>
                  <a:lnTo>
                    <a:pt x="283" y="13"/>
                  </a:lnTo>
                  <a:lnTo>
                    <a:pt x="274" y="13"/>
                  </a:lnTo>
                  <a:lnTo>
                    <a:pt x="274" y="0"/>
                  </a:lnTo>
                  <a:lnTo>
                    <a:pt x="261" y="13"/>
                  </a:lnTo>
                  <a:lnTo>
                    <a:pt x="240" y="13"/>
                  </a:lnTo>
                  <a:lnTo>
                    <a:pt x="216" y="22"/>
                  </a:lnTo>
                  <a:lnTo>
                    <a:pt x="185" y="22"/>
                  </a:lnTo>
                  <a:lnTo>
                    <a:pt x="164" y="31"/>
                  </a:lnTo>
                  <a:lnTo>
                    <a:pt x="164" y="43"/>
                  </a:lnTo>
                  <a:lnTo>
                    <a:pt x="176" y="43"/>
                  </a:lnTo>
                  <a:lnTo>
                    <a:pt x="164" y="43"/>
                  </a:lnTo>
                  <a:lnTo>
                    <a:pt x="152" y="43"/>
                  </a:lnTo>
                  <a:lnTo>
                    <a:pt x="152" y="31"/>
                  </a:lnTo>
                  <a:lnTo>
                    <a:pt x="131" y="43"/>
                  </a:lnTo>
                  <a:lnTo>
                    <a:pt x="140" y="52"/>
                  </a:lnTo>
                  <a:lnTo>
                    <a:pt x="152" y="52"/>
                  </a:lnTo>
                  <a:lnTo>
                    <a:pt x="118" y="77"/>
                  </a:lnTo>
                  <a:lnTo>
                    <a:pt x="100" y="107"/>
                  </a:lnTo>
                  <a:lnTo>
                    <a:pt x="64" y="140"/>
                  </a:lnTo>
                  <a:lnTo>
                    <a:pt x="54" y="128"/>
                  </a:lnTo>
                  <a:lnTo>
                    <a:pt x="42" y="153"/>
                  </a:lnTo>
                  <a:lnTo>
                    <a:pt x="33" y="153"/>
                  </a:lnTo>
                  <a:lnTo>
                    <a:pt x="0" y="174"/>
                  </a:lnTo>
                  <a:lnTo>
                    <a:pt x="0" y="183"/>
                  </a:lnTo>
                  <a:lnTo>
                    <a:pt x="0" y="192"/>
                  </a:lnTo>
                  <a:lnTo>
                    <a:pt x="9" y="204"/>
                  </a:lnTo>
                  <a:lnTo>
                    <a:pt x="0" y="217"/>
                  </a:lnTo>
                  <a:lnTo>
                    <a:pt x="9" y="217"/>
                  </a:lnTo>
                  <a:lnTo>
                    <a:pt x="9" y="238"/>
                  </a:lnTo>
                  <a:lnTo>
                    <a:pt x="33" y="238"/>
                  </a:lnTo>
                  <a:lnTo>
                    <a:pt x="76" y="217"/>
                  </a:lnTo>
                  <a:lnTo>
                    <a:pt x="88" y="217"/>
                  </a:lnTo>
                  <a:lnTo>
                    <a:pt x="100" y="204"/>
                  </a:lnTo>
                  <a:lnTo>
                    <a:pt x="109" y="204"/>
                  </a:lnTo>
                  <a:lnTo>
                    <a:pt x="100" y="183"/>
                  </a:lnTo>
                  <a:lnTo>
                    <a:pt x="109" y="183"/>
                  </a:lnTo>
                  <a:lnTo>
                    <a:pt x="100" y="153"/>
                  </a:lnTo>
                  <a:lnTo>
                    <a:pt x="100" y="128"/>
                  </a:lnTo>
                  <a:lnTo>
                    <a:pt x="131" y="128"/>
                  </a:lnTo>
                  <a:lnTo>
                    <a:pt x="118" y="119"/>
                  </a:lnTo>
                  <a:lnTo>
                    <a:pt x="131" y="86"/>
                  </a:lnTo>
                  <a:lnTo>
                    <a:pt x="152" y="77"/>
                  </a:lnTo>
                  <a:lnTo>
                    <a:pt x="164" y="52"/>
                  </a:lnTo>
                  <a:lnTo>
                    <a:pt x="176" y="52"/>
                  </a:lnTo>
                  <a:lnTo>
                    <a:pt x="185" y="43"/>
                  </a:lnTo>
                  <a:lnTo>
                    <a:pt x="207" y="52"/>
                  </a:lnTo>
                  <a:lnTo>
                    <a:pt x="207" y="43"/>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39" name="Freeform 124"/>
            <p:cNvSpPr>
              <a:spLocks/>
            </p:cNvSpPr>
            <p:nvPr/>
          </p:nvSpPr>
          <p:spPr bwMode="auto">
            <a:xfrm>
              <a:off x="2800" y="1086"/>
              <a:ext cx="173" cy="250"/>
            </a:xfrm>
            <a:custGeom>
              <a:avLst/>
              <a:gdLst>
                <a:gd name="T0" fmla="*/ 12 w 173"/>
                <a:gd name="T1" fmla="*/ 161 h 250"/>
                <a:gd name="T2" fmla="*/ 0 w 173"/>
                <a:gd name="T3" fmla="*/ 174 h 250"/>
                <a:gd name="T4" fmla="*/ 21 w 173"/>
                <a:gd name="T5" fmla="*/ 225 h 250"/>
                <a:gd name="T6" fmla="*/ 30 w 173"/>
                <a:gd name="T7" fmla="*/ 250 h 250"/>
                <a:gd name="T8" fmla="*/ 43 w 173"/>
                <a:gd name="T9" fmla="*/ 250 h 250"/>
                <a:gd name="T10" fmla="*/ 52 w 173"/>
                <a:gd name="T11" fmla="*/ 225 h 250"/>
                <a:gd name="T12" fmla="*/ 76 w 173"/>
                <a:gd name="T13" fmla="*/ 225 h 250"/>
                <a:gd name="T14" fmla="*/ 88 w 173"/>
                <a:gd name="T15" fmla="*/ 186 h 250"/>
                <a:gd name="T16" fmla="*/ 106 w 173"/>
                <a:gd name="T17" fmla="*/ 174 h 250"/>
                <a:gd name="T18" fmla="*/ 97 w 173"/>
                <a:gd name="T19" fmla="*/ 174 h 250"/>
                <a:gd name="T20" fmla="*/ 106 w 173"/>
                <a:gd name="T21" fmla="*/ 161 h 250"/>
                <a:gd name="T22" fmla="*/ 88 w 173"/>
                <a:gd name="T23" fmla="*/ 140 h 250"/>
                <a:gd name="T24" fmla="*/ 88 w 173"/>
                <a:gd name="T25" fmla="*/ 119 h 250"/>
                <a:gd name="T26" fmla="*/ 143 w 173"/>
                <a:gd name="T27" fmla="*/ 76 h 250"/>
                <a:gd name="T28" fmla="*/ 152 w 173"/>
                <a:gd name="T29" fmla="*/ 55 h 250"/>
                <a:gd name="T30" fmla="*/ 173 w 173"/>
                <a:gd name="T31" fmla="*/ 55 h 250"/>
                <a:gd name="T32" fmla="*/ 164 w 173"/>
                <a:gd name="T33" fmla="*/ 9 h 250"/>
                <a:gd name="T34" fmla="*/ 119 w 173"/>
                <a:gd name="T35" fmla="*/ 0 h 250"/>
                <a:gd name="T36" fmla="*/ 119 w 173"/>
                <a:gd name="T37" fmla="*/ 9 h 250"/>
                <a:gd name="T38" fmla="*/ 97 w 173"/>
                <a:gd name="T39" fmla="*/ 0 h 250"/>
                <a:gd name="T40" fmla="*/ 88 w 173"/>
                <a:gd name="T41" fmla="*/ 9 h 250"/>
                <a:gd name="T42" fmla="*/ 76 w 173"/>
                <a:gd name="T43" fmla="*/ 9 h 250"/>
                <a:gd name="T44" fmla="*/ 64 w 173"/>
                <a:gd name="T45" fmla="*/ 34 h 250"/>
                <a:gd name="T46" fmla="*/ 43 w 173"/>
                <a:gd name="T47" fmla="*/ 43 h 250"/>
                <a:gd name="T48" fmla="*/ 30 w 173"/>
                <a:gd name="T49" fmla="*/ 76 h 250"/>
                <a:gd name="T50" fmla="*/ 43 w 173"/>
                <a:gd name="T51" fmla="*/ 85 h 250"/>
                <a:gd name="T52" fmla="*/ 12 w 173"/>
                <a:gd name="T53" fmla="*/ 85 h 250"/>
                <a:gd name="T54" fmla="*/ 12 w 173"/>
                <a:gd name="T55" fmla="*/ 110 h 250"/>
                <a:gd name="T56" fmla="*/ 21 w 173"/>
                <a:gd name="T57" fmla="*/ 140 h 250"/>
                <a:gd name="T58" fmla="*/ 12 w 173"/>
                <a:gd name="T59" fmla="*/ 140 h 250"/>
                <a:gd name="T60" fmla="*/ 21 w 173"/>
                <a:gd name="T61" fmla="*/ 161 h 250"/>
                <a:gd name="T62" fmla="*/ 12 w 173"/>
                <a:gd name="T63" fmla="*/ 161 h 2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3"/>
                <a:gd name="T97" fmla="*/ 0 h 250"/>
                <a:gd name="T98" fmla="*/ 173 w 173"/>
                <a:gd name="T99" fmla="*/ 250 h 25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3" h="250">
                  <a:moveTo>
                    <a:pt x="12" y="161"/>
                  </a:moveTo>
                  <a:lnTo>
                    <a:pt x="0" y="174"/>
                  </a:lnTo>
                  <a:lnTo>
                    <a:pt x="21" y="225"/>
                  </a:lnTo>
                  <a:lnTo>
                    <a:pt x="30" y="250"/>
                  </a:lnTo>
                  <a:lnTo>
                    <a:pt x="43" y="250"/>
                  </a:lnTo>
                  <a:lnTo>
                    <a:pt x="52" y="225"/>
                  </a:lnTo>
                  <a:lnTo>
                    <a:pt x="76" y="225"/>
                  </a:lnTo>
                  <a:lnTo>
                    <a:pt x="88" y="186"/>
                  </a:lnTo>
                  <a:lnTo>
                    <a:pt x="106" y="174"/>
                  </a:lnTo>
                  <a:lnTo>
                    <a:pt x="97" y="174"/>
                  </a:lnTo>
                  <a:lnTo>
                    <a:pt x="106" y="161"/>
                  </a:lnTo>
                  <a:lnTo>
                    <a:pt x="88" y="140"/>
                  </a:lnTo>
                  <a:lnTo>
                    <a:pt x="88" y="119"/>
                  </a:lnTo>
                  <a:lnTo>
                    <a:pt x="143" y="76"/>
                  </a:lnTo>
                  <a:lnTo>
                    <a:pt x="152" y="55"/>
                  </a:lnTo>
                  <a:lnTo>
                    <a:pt x="173" y="55"/>
                  </a:lnTo>
                  <a:lnTo>
                    <a:pt x="164" y="9"/>
                  </a:lnTo>
                  <a:lnTo>
                    <a:pt x="119" y="0"/>
                  </a:lnTo>
                  <a:lnTo>
                    <a:pt x="119" y="9"/>
                  </a:lnTo>
                  <a:lnTo>
                    <a:pt x="97" y="0"/>
                  </a:lnTo>
                  <a:lnTo>
                    <a:pt x="88" y="9"/>
                  </a:lnTo>
                  <a:lnTo>
                    <a:pt x="76" y="9"/>
                  </a:lnTo>
                  <a:lnTo>
                    <a:pt x="64" y="34"/>
                  </a:lnTo>
                  <a:lnTo>
                    <a:pt x="43" y="43"/>
                  </a:lnTo>
                  <a:lnTo>
                    <a:pt x="30" y="76"/>
                  </a:lnTo>
                  <a:lnTo>
                    <a:pt x="43" y="85"/>
                  </a:lnTo>
                  <a:lnTo>
                    <a:pt x="12" y="85"/>
                  </a:lnTo>
                  <a:lnTo>
                    <a:pt x="12" y="110"/>
                  </a:lnTo>
                  <a:lnTo>
                    <a:pt x="21" y="140"/>
                  </a:lnTo>
                  <a:lnTo>
                    <a:pt x="12" y="140"/>
                  </a:lnTo>
                  <a:lnTo>
                    <a:pt x="21" y="161"/>
                  </a:lnTo>
                  <a:lnTo>
                    <a:pt x="12" y="16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40" name="Freeform 125"/>
            <p:cNvSpPr>
              <a:spLocks/>
            </p:cNvSpPr>
            <p:nvPr/>
          </p:nvSpPr>
          <p:spPr bwMode="auto">
            <a:xfrm>
              <a:off x="2919" y="1065"/>
              <a:ext cx="164" cy="182"/>
            </a:xfrm>
            <a:custGeom>
              <a:avLst/>
              <a:gdLst>
                <a:gd name="T0" fmla="*/ 121 w 164"/>
                <a:gd name="T1" fmla="*/ 21 h 182"/>
                <a:gd name="T2" fmla="*/ 121 w 164"/>
                <a:gd name="T3" fmla="*/ 9 h 182"/>
                <a:gd name="T4" fmla="*/ 100 w 164"/>
                <a:gd name="T5" fmla="*/ 0 h 182"/>
                <a:gd name="T6" fmla="*/ 76 w 164"/>
                <a:gd name="T7" fmla="*/ 0 h 182"/>
                <a:gd name="T8" fmla="*/ 76 w 164"/>
                <a:gd name="T9" fmla="*/ 21 h 182"/>
                <a:gd name="T10" fmla="*/ 67 w 164"/>
                <a:gd name="T11" fmla="*/ 21 h 182"/>
                <a:gd name="T12" fmla="*/ 33 w 164"/>
                <a:gd name="T13" fmla="*/ 21 h 182"/>
                <a:gd name="T14" fmla="*/ 9 w 164"/>
                <a:gd name="T15" fmla="*/ 9 h 182"/>
                <a:gd name="T16" fmla="*/ 0 w 164"/>
                <a:gd name="T17" fmla="*/ 21 h 182"/>
                <a:gd name="T18" fmla="*/ 45 w 164"/>
                <a:gd name="T19" fmla="*/ 30 h 182"/>
                <a:gd name="T20" fmla="*/ 54 w 164"/>
                <a:gd name="T21" fmla="*/ 76 h 182"/>
                <a:gd name="T22" fmla="*/ 67 w 164"/>
                <a:gd name="T23" fmla="*/ 76 h 182"/>
                <a:gd name="T24" fmla="*/ 76 w 164"/>
                <a:gd name="T25" fmla="*/ 76 h 182"/>
                <a:gd name="T26" fmla="*/ 76 w 164"/>
                <a:gd name="T27" fmla="*/ 85 h 182"/>
                <a:gd name="T28" fmla="*/ 33 w 164"/>
                <a:gd name="T29" fmla="*/ 131 h 182"/>
                <a:gd name="T30" fmla="*/ 24 w 164"/>
                <a:gd name="T31" fmla="*/ 131 h 182"/>
                <a:gd name="T32" fmla="*/ 33 w 164"/>
                <a:gd name="T33" fmla="*/ 152 h 182"/>
                <a:gd name="T34" fmla="*/ 33 w 164"/>
                <a:gd name="T35" fmla="*/ 170 h 182"/>
                <a:gd name="T36" fmla="*/ 67 w 164"/>
                <a:gd name="T37" fmla="*/ 182 h 182"/>
                <a:gd name="T38" fmla="*/ 121 w 164"/>
                <a:gd name="T39" fmla="*/ 170 h 182"/>
                <a:gd name="T40" fmla="*/ 164 w 164"/>
                <a:gd name="T41" fmla="*/ 131 h 182"/>
                <a:gd name="T42" fmla="*/ 155 w 164"/>
                <a:gd name="T43" fmla="*/ 106 h 182"/>
                <a:gd name="T44" fmla="*/ 155 w 164"/>
                <a:gd name="T45" fmla="*/ 97 h 182"/>
                <a:gd name="T46" fmla="*/ 143 w 164"/>
                <a:gd name="T47" fmla="*/ 85 h 182"/>
                <a:gd name="T48" fmla="*/ 143 w 164"/>
                <a:gd name="T49" fmla="*/ 76 h 182"/>
                <a:gd name="T50" fmla="*/ 131 w 164"/>
                <a:gd name="T51" fmla="*/ 55 h 182"/>
                <a:gd name="T52" fmla="*/ 131 w 164"/>
                <a:gd name="T53" fmla="*/ 39 h 182"/>
                <a:gd name="T54" fmla="*/ 109 w 164"/>
                <a:gd name="T55" fmla="*/ 30 h 182"/>
                <a:gd name="T56" fmla="*/ 109 w 164"/>
                <a:gd name="T57" fmla="*/ 21 h 182"/>
                <a:gd name="T58" fmla="*/ 121 w 164"/>
                <a:gd name="T59" fmla="*/ 21 h 18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4"/>
                <a:gd name="T91" fmla="*/ 0 h 182"/>
                <a:gd name="T92" fmla="*/ 164 w 164"/>
                <a:gd name="T93" fmla="*/ 182 h 18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4" h="182">
                  <a:moveTo>
                    <a:pt x="121" y="21"/>
                  </a:moveTo>
                  <a:lnTo>
                    <a:pt x="121" y="9"/>
                  </a:lnTo>
                  <a:lnTo>
                    <a:pt x="100" y="0"/>
                  </a:lnTo>
                  <a:lnTo>
                    <a:pt x="76" y="0"/>
                  </a:lnTo>
                  <a:lnTo>
                    <a:pt x="76" y="21"/>
                  </a:lnTo>
                  <a:lnTo>
                    <a:pt x="67" y="21"/>
                  </a:lnTo>
                  <a:lnTo>
                    <a:pt x="33" y="21"/>
                  </a:lnTo>
                  <a:lnTo>
                    <a:pt x="9" y="9"/>
                  </a:lnTo>
                  <a:lnTo>
                    <a:pt x="0" y="21"/>
                  </a:lnTo>
                  <a:lnTo>
                    <a:pt x="45" y="30"/>
                  </a:lnTo>
                  <a:lnTo>
                    <a:pt x="54" y="76"/>
                  </a:lnTo>
                  <a:lnTo>
                    <a:pt x="67" y="76"/>
                  </a:lnTo>
                  <a:lnTo>
                    <a:pt x="76" y="76"/>
                  </a:lnTo>
                  <a:lnTo>
                    <a:pt x="76" y="85"/>
                  </a:lnTo>
                  <a:lnTo>
                    <a:pt x="33" y="131"/>
                  </a:lnTo>
                  <a:lnTo>
                    <a:pt x="24" y="131"/>
                  </a:lnTo>
                  <a:lnTo>
                    <a:pt x="33" y="152"/>
                  </a:lnTo>
                  <a:lnTo>
                    <a:pt x="33" y="170"/>
                  </a:lnTo>
                  <a:lnTo>
                    <a:pt x="67" y="182"/>
                  </a:lnTo>
                  <a:lnTo>
                    <a:pt x="121" y="170"/>
                  </a:lnTo>
                  <a:lnTo>
                    <a:pt x="164" y="131"/>
                  </a:lnTo>
                  <a:lnTo>
                    <a:pt x="155" y="106"/>
                  </a:lnTo>
                  <a:lnTo>
                    <a:pt x="155" y="97"/>
                  </a:lnTo>
                  <a:lnTo>
                    <a:pt x="143" y="85"/>
                  </a:lnTo>
                  <a:lnTo>
                    <a:pt x="143" y="76"/>
                  </a:lnTo>
                  <a:lnTo>
                    <a:pt x="131" y="55"/>
                  </a:lnTo>
                  <a:lnTo>
                    <a:pt x="131" y="39"/>
                  </a:lnTo>
                  <a:lnTo>
                    <a:pt x="109" y="30"/>
                  </a:lnTo>
                  <a:lnTo>
                    <a:pt x="109" y="21"/>
                  </a:lnTo>
                  <a:lnTo>
                    <a:pt x="121" y="2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41" name="Freeform 126"/>
            <p:cNvSpPr>
              <a:spLocks/>
            </p:cNvSpPr>
            <p:nvPr/>
          </p:nvSpPr>
          <p:spPr bwMode="auto">
            <a:xfrm>
              <a:off x="592" y="998"/>
              <a:ext cx="1169" cy="609"/>
            </a:xfrm>
            <a:custGeom>
              <a:avLst/>
              <a:gdLst>
                <a:gd name="T0" fmla="*/ 929 w 1169"/>
                <a:gd name="T1" fmla="*/ 499 h 609"/>
                <a:gd name="T2" fmla="*/ 853 w 1169"/>
                <a:gd name="T3" fmla="*/ 545 h 609"/>
                <a:gd name="T4" fmla="*/ 752 w 1169"/>
                <a:gd name="T5" fmla="*/ 566 h 609"/>
                <a:gd name="T6" fmla="*/ 713 w 1169"/>
                <a:gd name="T7" fmla="*/ 575 h 609"/>
                <a:gd name="T8" fmla="*/ 633 w 1169"/>
                <a:gd name="T9" fmla="*/ 609 h 609"/>
                <a:gd name="T10" fmla="*/ 688 w 1169"/>
                <a:gd name="T11" fmla="*/ 529 h 609"/>
                <a:gd name="T12" fmla="*/ 713 w 1169"/>
                <a:gd name="T13" fmla="*/ 520 h 609"/>
                <a:gd name="T14" fmla="*/ 646 w 1169"/>
                <a:gd name="T15" fmla="*/ 478 h 609"/>
                <a:gd name="T16" fmla="*/ 579 w 1169"/>
                <a:gd name="T17" fmla="*/ 478 h 609"/>
                <a:gd name="T18" fmla="*/ 515 w 1169"/>
                <a:gd name="T19" fmla="*/ 453 h 609"/>
                <a:gd name="T20" fmla="*/ 43 w 1169"/>
                <a:gd name="T21" fmla="*/ 435 h 609"/>
                <a:gd name="T22" fmla="*/ 21 w 1169"/>
                <a:gd name="T23" fmla="*/ 389 h 609"/>
                <a:gd name="T24" fmla="*/ 64 w 1169"/>
                <a:gd name="T25" fmla="*/ 329 h 609"/>
                <a:gd name="T26" fmla="*/ 64 w 1169"/>
                <a:gd name="T27" fmla="*/ 249 h 609"/>
                <a:gd name="T28" fmla="*/ 21 w 1169"/>
                <a:gd name="T29" fmla="*/ 237 h 609"/>
                <a:gd name="T30" fmla="*/ 253 w 1169"/>
                <a:gd name="T31" fmla="*/ 88 h 609"/>
                <a:gd name="T32" fmla="*/ 359 w 1169"/>
                <a:gd name="T33" fmla="*/ 67 h 609"/>
                <a:gd name="T34" fmla="*/ 393 w 1169"/>
                <a:gd name="T35" fmla="*/ 76 h 609"/>
                <a:gd name="T36" fmla="*/ 469 w 1169"/>
                <a:gd name="T37" fmla="*/ 67 h 609"/>
                <a:gd name="T38" fmla="*/ 536 w 1169"/>
                <a:gd name="T39" fmla="*/ 97 h 609"/>
                <a:gd name="T40" fmla="*/ 579 w 1169"/>
                <a:gd name="T41" fmla="*/ 97 h 609"/>
                <a:gd name="T42" fmla="*/ 600 w 1169"/>
                <a:gd name="T43" fmla="*/ 97 h 609"/>
                <a:gd name="T44" fmla="*/ 688 w 1169"/>
                <a:gd name="T45" fmla="*/ 106 h 609"/>
                <a:gd name="T46" fmla="*/ 731 w 1169"/>
                <a:gd name="T47" fmla="*/ 88 h 609"/>
                <a:gd name="T48" fmla="*/ 786 w 1169"/>
                <a:gd name="T49" fmla="*/ 88 h 609"/>
                <a:gd name="T50" fmla="*/ 764 w 1169"/>
                <a:gd name="T51" fmla="*/ 106 h 609"/>
                <a:gd name="T52" fmla="*/ 798 w 1169"/>
                <a:gd name="T53" fmla="*/ 67 h 609"/>
                <a:gd name="T54" fmla="*/ 874 w 1169"/>
                <a:gd name="T55" fmla="*/ 12 h 609"/>
                <a:gd name="T56" fmla="*/ 895 w 1169"/>
                <a:gd name="T57" fmla="*/ 21 h 609"/>
                <a:gd name="T58" fmla="*/ 853 w 1169"/>
                <a:gd name="T59" fmla="*/ 33 h 609"/>
                <a:gd name="T60" fmla="*/ 853 w 1169"/>
                <a:gd name="T61" fmla="*/ 76 h 609"/>
                <a:gd name="T62" fmla="*/ 883 w 1169"/>
                <a:gd name="T63" fmla="*/ 88 h 609"/>
                <a:gd name="T64" fmla="*/ 920 w 1169"/>
                <a:gd name="T65" fmla="*/ 97 h 609"/>
                <a:gd name="T66" fmla="*/ 984 w 1169"/>
                <a:gd name="T67" fmla="*/ 76 h 609"/>
                <a:gd name="T68" fmla="*/ 950 w 1169"/>
                <a:gd name="T69" fmla="*/ 122 h 609"/>
                <a:gd name="T70" fmla="*/ 874 w 1169"/>
                <a:gd name="T71" fmla="*/ 131 h 609"/>
                <a:gd name="T72" fmla="*/ 786 w 1169"/>
                <a:gd name="T73" fmla="*/ 173 h 609"/>
                <a:gd name="T74" fmla="*/ 722 w 1169"/>
                <a:gd name="T75" fmla="*/ 207 h 609"/>
                <a:gd name="T76" fmla="*/ 646 w 1169"/>
                <a:gd name="T77" fmla="*/ 274 h 609"/>
                <a:gd name="T78" fmla="*/ 676 w 1169"/>
                <a:gd name="T79" fmla="*/ 304 h 609"/>
                <a:gd name="T80" fmla="*/ 752 w 1169"/>
                <a:gd name="T81" fmla="*/ 380 h 609"/>
                <a:gd name="T82" fmla="*/ 819 w 1169"/>
                <a:gd name="T83" fmla="*/ 350 h 609"/>
                <a:gd name="T84" fmla="*/ 883 w 1169"/>
                <a:gd name="T85" fmla="*/ 274 h 609"/>
                <a:gd name="T86" fmla="*/ 929 w 1169"/>
                <a:gd name="T87" fmla="*/ 207 h 609"/>
                <a:gd name="T88" fmla="*/ 1014 w 1169"/>
                <a:gd name="T89" fmla="*/ 219 h 609"/>
                <a:gd name="T90" fmla="*/ 1026 w 1169"/>
                <a:gd name="T91" fmla="*/ 262 h 609"/>
                <a:gd name="T92" fmla="*/ 1081 w 1169"/>
                <a:gd name="T93" fmla="*/ 249 h 609"/>
                <a:gd name="T94" fmla="*/ 1102 w 1169"/>
                <a:gd name="T95" fmla="*/ 313 h 609"/>
                <a:gd name="T96" fmla="*/ 1136 w 1169"/>
                <a:gd name="T97" fmla="*/ 338 h 609"/>
                <a:gd name="T98" fmla="*/ 1136 w 1169"/>
                <a:gd name="T99" fmla="*/ 359 h 609"/>
                <a:gd name="T100" fmla="*/ 1169 w 1169"/>
                <a:gd name="T101" fmla="*/ 368 h 609"/>
                <a:gd name="T102" fmla="*/ 1081 w 1169"/>
                <a:gd name="T103" fmla="*/ 435 h 609"/>
                <a:gd name="T104" fmla="*/ 959 w 1169"/>
                <a:gd name="T105" fmla="*/ 453 h 609"/>
                <a:gd name="T106" fmla="*/ 874 w 1169"/>
                <a:gd name="T107" fmla="*/ 499 h 609"/>
                <a:gd name="T108" fmla="*/ 1005 w 1169"/>
                <a:gd name="T109" fmla="*/ 469 h 609"/>
                <a:gd name="T110" fmla="*/ 984 w 1169"/>
                <a:gd name="T111" fmla="*/ 490 h 609"/>
                <a:gd name="T112" fmla="*/ 1026 w 1169"/>
                <a:gd name="T113" fmla="*/ 520 h 609"/>
                <a:gd name="T114" fmla="*/ 1051 w 1169"/>
                <a:gd name="T115" fmla="*/ 520 h 609"/>
                <a:gd name="T116" fmla="*/ 938 w 1169"/>
                <a:gd name="T117" fmla="*/ 575 h 609"/>
                <a:gd name="T118" fmla="*/ 959 w 1169"/>
                <a:gd name="T119" fmla="*/ 529 h 60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69"/>
                <a:gd name="T181" fmla="*/ 0 h 609"/>
                <a:gd name="T182" fmla="*/ 1169 w 1169"/>
                <a:gd name="T183" fmla="*/ 609 h 60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69" h="609">
                  <a:moveTo>
                    <a:pt x="929" y="529"/>
                  </a:moveTo>
                  <a:lnTo>
                    <a:pt x="920" y="529"/>
                  </a:lnTo>
                  <a:lnTo>
                    <a:pt x="929" y="499"/>
                  </a:lnTo>
                  <a:lnTo>
                    <a:pt x="904" y="490"/>
                  </a:lnTo>
                  <a:lnTo>
                    <a:pt x="874" y="529"/>
                  </a:lnTo>
                  <a:lnTo>
                    <a:pt x="853" y="545"/>
                  </a:lnTo>
                  <a:lnTo>
                    <a:pt x="798" y="545"/>
                  </a:lnTo>
                  <a:lnTo>
                    <a:pt x="777" y="554"/>
                  </a:lnTo>
                  <a:lnTo>
                    <a:pt x="752" y="566"/>
                  </a:lnTo>
                  <a:lnTo>
                    <a:pt x="713" y="566"/>
                  </a:lnTo>
                  <a:lnTo>
                    <a:pt x="697" y="575"/>
                  </a:lnTo>
                  <a:lnTo>
                    <a:pt x="713" y="575"/>
                  </a:lnTo>
                  <a:lnTo>
                    <a:pt x="722" y="584"/>
                  </a:lnTo>
                  <a:lnTo>
                    <a:pt x="667" y="584"/>
                  </a:lnTo>
                  <a:lnTo>
                    <a:pt x="633" y="609"/>
                  </a:lnTo>
                  <a:lnTo>
                    <a:pt x="655" y="575"/>
                  </a:lnTo>
                  <a:lnTo>
                    <a:pt x="667" y="575"/>
                  </a:lnTo>
                  <a:lnTo>
                    <a:pt x="688" y="529"/>
                  </a:lnTo>
                  <a:lnTo>
                    <a:pt x="713" y="554"/>
                  </a:lnTo>
                  <a:lnTo>
                    <a:pt x="722" y="545"/>
                  </a:lnTo>
                  <a:lnTo>
                    <a:pt x="713" y="520"/>
                  </a:lnTo>
                  <a:lnTo>
                    <a:pt x="655" y="511"/>
                  </a:lnTo>
                  <a:lnTo>
                    <a:pt x="667" y="478"/>
                  </a:lnTo>
                  <a:lnTo>
                    <a:pt x="646" y="478"/>
                  </a:lnTo>
                  <a:lnTo>
                    <a:pt x="646" y="469"/>
                  </a:lnTo>
                  <a:lnTo>
                    <a:pt x="621" y="453"/>
                  </a:lnTo>
                  <a:lnTo>
                    <a:pt x="579" y="478"/>
                  </a:lnTo>
                  <a:lnTo>
                    <a:pt x="591" y="478"/>
                  </a:lnTo>
                  <a:lnTo>
                    <a:pt x="524" y="469"/>
                  </a:lnTo>
                  <a:lnTo>
                    <a:pt x="515" y="453"/>
                  </a:lnTo>
                  <a:lnTo>
                    <a:pt x="499" y="453"/>
                  </a:lnTo>
                  <a:lnTo>
                    <a:pt x="64" y="453"/>
                  </a:lnTo>
                  <a:lnTo>
                    <a:pt x="43" y="435"/>
                  </a:lnTo>
                  <a:lnTo>
                    <a:pt x="21" y="414"/>
                  </a:lnTo>
                  <a:lnTo>
                    <a:pt x="34" y="389"/>
                  </a:lnTo>
                  <a:lnTo>
                    <a:pt x="21" y="389"/>
                  </a:lnTo>
                  <a:lnTo>
                    <a:pt x="21" y="359"/>
                  </a:lnTo>
                  <a:lnTo>
                    <a:pt x="55" y="350"/>
                  </a:lnTo>
                  <a:lnTo>
                    <a:pt x="64" y="329"/>
                  </a:lnTo>
                  <a:lnTo>
                    <a:pt x="55" y="313"/>
                  </a:lnTo>
                  <a:lnTo>
                    <a:pt x="64" y="274"/>
                  </a:lnTo>
                  <a:lnTo>
                    <a:pt x="64" y="249"/>
                  </a:lnTo>
                  <a:lnTo>
                    <a:pt x="21" y="262"/>
                  </a:lnTo>
                  <a:lnTo>
                    <a:pt x="9" y="249"/>
                  </a:lnTo>
                  <a:lnTo>
                    <a:pt x="21" y="237"/>
                  </a:lnTo>
                  <a:lnTo>
                    <a:pt x="0" y="237"/>
                  </a:lnTo>
                  <a:lnTo>
                    <a:pt x="207" y="76"/>
                  </a:lnTo>
                  <a:lnTo>
                    <a:pt x="253" y="88"/>
                  </a:lnTo>
                  <a:lnTo>
                    <a:pt x="271" y="76"/>
                  </a:lnTo>
                  <a:lnTo>
                    <a:pt x="292" y="76"/>
                  </a:lnTo>
                  <a:lnTo>
                    <a:pt x="359" y="67"/>
                  </a:lnTo>
                  <a:lnTo>
                    <a:pt x="393" y="58"/>
                  </a:lnTo>
                  <a:lnTo>
                    <a:pt x="405" y="67"/>
                  </a:lnTo>
                  <a:lnTo>
                    <a:pt x="393" y="76"/>
                  </a:lnTo>
                  <a:lnTo>
                    <a:pt x="423" y="76"/>
                  </a:lnTo>
                  <a:lnTo>
                    <a:pt x="448" y="67"/>
                  </a:lnTo>
                  <a:lnTo>
                    <a:pt x="469" y="67"/>
                  </a:lnTo>
                  <a:lnTo>
                    <a:pt x="481" y="76"/>
                  </a:lnTo>
                  <a:lnTo>
                    <a:pt x="536" y="88"/>
                  </a:lnTo>
                  <a:lnTo>
                    <a:pt x="536" y="97"/>
                  </a:lnTo>
                  <a:lnTo>
                    <a:pt x="499" y="106"/>
                  </a:lnTo>
                  <a:lnTo>
                    <a:pt x="536" y="106"/>
                  </a:lnTo>
                  <a:lnTo>
                    <a:pt x="579" y="97"/>
                  </a:lnTo>
                  <a:lnTo>
                    <a:pt x="600" y="106"/>
                  </a:lnTo>
                  <a:lnTo>
                    <a:pt x="612" y="97"/>
                  </a:lnTo>
                  <a:lnTo>
                    <a:pt x="600" y="97"/>
                  </a:lnTo>
                  <a:lnTo>
                    <a:pt x="655" y="88"/>
                  </a:lnTo>
                  <a:lnTo>
                    <a:pt x="655" y="97"/>
                  </a:lnTo>
                  <a:lnTo>
                    <a:pt x="688" y="106"/>
                  </a:lnTo>
                  <a:lnTo>
                    <a:pt x="722" y="106"/>
                  </a:lnTo>
                  <a:lnTo>
                    <a:pt x="752" y="88"/>
                  </a:lnTo>
                  <a:lnTo>
                    <a:pt x="731" y="88"/>
                  </a:lnTo>
                  <a:lnTo>
                    <a:pt x="777" y="67"/>
                  </a:lnTo>
                  <a:lnTo>
                    <a:pt x="786" y="76"/>
                  </a:lnTo>
                  <a:lnTo>
                    <a:pt x="786" y="88"/>
                  </a:lnTo>
                  <a:lnTo>
                    <a:pt x="764" y="97"/>
                  </a:lnTo>
                  <a:lnTo>
                    <a:pt x="752" y="106"/>
                  </a:lnTo>
                  <a:lnTo>
                    <a:pt x="764" y="106"/>
                  </a:lnTo>
                  <a:lnTo>
                    <a:pt x="798" y="88"/>
                  </a:lnTo>
                  <a:lnTo>
                    <a:pt x="819" y="76"/>
                  </a:lnTo>
                  <a:lnTo>
                    <a:pt x="798" y="67"/>
                  </a:lnTo>
                  <a:lnTo>
                    <a:pt x="798" y="58"/>
                  </a:lnTo>
                  <a:lnTo>
                    <a:pt x="841" y="33"/>
                  </a:lnTo>
                  <a:lnTo>
                    <a:pt x="874" y="12"/>
                  </a:lnTo>
                  <a:lnTo>
                    <a:pt x="904" y="0"/>
                  </a:lnTo>
                  <a:lnTo>
                    <a:pt x="938" y="0"/>
                  </a:lnTo>
                  <a:lnTo>
                    <a:pt x="895" y="21"/>
                  </a:lnTo>
                  <a:lnTo>
                    <a:pt x="874" y="21"/>
                  </a:lnTo>
                  <a:lnTo>
                    <a:pt x="874" y="33"/>
                  </a:lnTo>
                  <a:lnTo>
                    <a:pt x="853" y="33"/>
                  </a:lnTo>
                  <a:lnTo>
                    <a:pt x="862" y="67"/>
                  </a:lnTo>
                  <a:lnTo>
                    <a:pt x="841" y="67"/>
                  </a:lnTo>
                  <a:lnTo>
                    <a:pt x="853" y="76"/>
                  </a:lnTo>
                  <a:lnTo>
                    <a:pt x="862" y="88"/>
                  </a:lnTo>
                  <a:lnTo>
                    <a:pt x="883" y="76"/>
                  </a:lnTo>
                  <a:lnTo>
                    <a:pt x="883" y="88"/>
                  </a:lnTo>
                  <a:lnTo>
                    <a:pt x="874" y="106"/>
                  </a:lnTo>
                  <a:lnTo>
                    <a:pt x="874" y="122"/>
                  </a:lnTo>
                  <a:lnTo>
                    <a:pt x="920" y="97"/>
                  </a:lnTo>
                  <a:lnTo>
                    <a:pt x="938" y="67"/>
                  </a:lnTo>
                  <a:lnTo>
                    <a:pt x="971" y="76"/>
                  </a:lnTo>
                  <a:lnTo>
                    <a:pt x="984" y="76"/>
                  </a:lnTo>
                  <a:lnTo>
                    <a:pt x="950" y="106"/>
                  </a:lnTo>
                  <a:lnTo>
                    <a:pt x="959" y="106"/>
                  </a:lnTo>
                  <a:lnTo>
                    <a:pt x="950" y="122"/>
                  </a:lnTo>
                  <a:lnTo>
                    <a:pt x="904" y="131"/>
                  </a:lnTo>
                  <a:lnTo>
                    <a:pt x="883" y="131"/>
                  </a:lnTo>
                  <a:lnTo>
                    <a:pt x="874" y="131"/>
                  </a:lnTo>
                  <a:lnTo>
                    <a:pt x="841" y="152"/>
                  </a:lnTo>
                  <a:lnTo>
                    <a:pt x="807" y="173"/>
                  </a:lnTo>
                  <a:lnTo>
                    <a:pt x="786" y="173"/>
                  </a:lnTo>
                  <a:lnTo>
                    <a:pt x="764" y="198"/>
                  </a:lnTo>
                  <a:lnTo>
                    <a:pt x="731" y="198"/>
                  </a:lnTo>
                  <a:lnTo>
                    <a:pt x="722" y="207"/>
                  </a:lnTo>
                  <a:lnTo>
                    <a:pt x="688" y="228"/>
                  </a:lnTo>
                  <a:lnTo>
                    <a:pt x="646" y="262"/>
                  </a:lnTo>
                  <a:lnTo>
                    <a:pt x="646" y="274"/>
                  </a:lnTo>
                  <a:lnTo>
                    <a:pt x="667" y="274"/>
                  </a:lnTo>
                  <a:lnTo>
                    <a:pt x="655" y="304"/>
                  </a:lnTo>
                  <a:lnTo>
                    <a:pt x="676" y="304"/>
                  </a:lnTo>
                  <a:lnTo>
                    <a:pt x="743" y="338"/>
                  </a:lnTo>
                  <a:lnTo>
                    <a:pt x="786" y="350"/>
                  </a:lnTo>
                  <a:lnTo>
                    <a:pt x="752" y="380"/>
                  </a:lnTo>
                  <a:lnTo>
                    <a:pt x="777" y="414"/>
                  </a:lnTo>
                  <a:lnTo>
                    <a:pt x="807" y="405"/>
                  </a:lnTo>
                  <a:lnTo>
                    <a:pt x="819" y="350"/>
                  </a:lnTo>
                  <a:lnTo>
                    <a:pt x="874" y="329"/>
                  </a:lnTo>
                  <a:lnTo>
                    <a:pt x="895" y="283"/>
                  </a:lnTo>
                  <a:lnTo>
                    <a:pt x="883" y="274"/>
                  </a:lnTo>
                  <a:lnTo>
                    <a:pt x="904" y="249"/>
                  </a:lnTo>
                  <a:lnTo>
                    <a:pt x="920" y="228"/>
                  </a:lnTo>
                  <a:lnTo>
                    <a:pt x="929" y="207"/>
                  </a:lnTo>
                  <a:lnTo>
                    <a:pt x="950" y="198"/>
                  </a:lnTo>
                  <a:lnTo>
                    <a:pt x="996" y="207"/>
                  </a:lnTo>
                  <a:lnTo>
                    <a:pt x="1014" y="219"/>
                  </a:lnTo>
                  <a:lnTo>
                    <a:pt x="1014" y="228"/>
                  </a:lnTo>
                  <a:lnTo>
                    <a:pt x="1035" y="228"/>
                  </a:lnTo>
                  <a:lnTo>
                    <a:pt x="1026" y="262"/>
                  </a:lnTo>
                  <a:lnTo>
                    <a:pt x="1035" y="283"/>
                  </a:lnTo>
                  <a:lnTo>
                    <a:pt x="1081" y="262"/>
                  </a:lnTo>
                  <a:lnTo>
                    <a:pt x="1081" y="249"/>
                  </a:lnTo>
                  <a:lnTo>
                    <a:pt x="1102" y="237"/>
                  </a:lnTo>
                  <a:lnTo>
                    <a:pt x="1127" y="304"/>
                  </a:lnTo>
                  <a:lnTo>
                    <a:pt x="1102" y="313"/>
                  </a:lnTo>
                  <a:lnTo>
                    <a:pt x="1127" y="329"/>
                  </a:lnTo>
                  <a:lnTo>
                    <a:pt x="1112" y="338"/>
                  </a:lnTo>
                  <a:lnTo>
                    <a:pt x="1136" y="338"/>
                  </a:lnTo>
                  <a:lnTo>
                    <a:pt x="1136" y="350"/>
                  </a:lnTo>
                  <a:lnTo>
                    <a:pt x="1157" y="350"/>
                  </a:lnTo>
                  <a:lnTo>
                    <a:pt x="1136" y="359"/>
                  </a:lnTo>
                  <a:lnTo>
                    <a:pt x="1157" y="359"/>
                  </a:lnTo>
                  <a:lnTo>
                    <a:pt x="1157" y="368"/>
                  </a:lnTo>
                  <a:lnTo>
                    <a:pt x="1169" y="368"/>
                  </a:lnTo>
                  <a:lnTo>
                    <a:pt x="1169" y="405"/>
                  </a:lnTo>
                  <a:lnTo>
                    <a:pt x="1112" y="414"/>
                  </a:lnTo>
                  <a:lnTo>
                    <a:pt x="1081" y="435"/>
                  </a:lnTo>
                  <a:lnTo>
                    <a:pt x="1014" y="435"/>
                  </a:lnTo>
                  <a:lnTo>
                    <a:pt x="971" y="435"/>
                  </a:lnTo>
                  <a:lnTo>
                    <a:pt x="959" y="453"/>
                  </a:lnTo>
                  <a:lnTo>
                    <a:pt x="950" y="453"/>
                  </a:lnTo>
                  <a:lnTo>
                    <a:pt x="920" y="469"/>
                  </a:lnTo>
                  <a:lnTo>
                    <a:pt x="874" y="499"/>
                  </a:lnTo>
                  <a:lnTo>
                    <a:pt x="929" y="469"/>
                  </a:lnTo>
                  <a:lnTo>
                    <a:pt x="996" y="453"/>
                  </a:lnTo>
                  <a:lnTo>
                    <a:pt x="1005" y="469"/>
                  </a:lnTo>
                  <a:lnTo>
                    <a:pt x="959" y="478"/>
                  </a:lnTo>
                  <a:lnTo>
                    <a:pt x="971" y="490"/>
                  </a:lnTo>
                  <a:lnTo>
                    <a:pt x="984" y="490"/>
                  </a:lnTo>
                  <a:lnTo>
                    <a:pt x="971" y="511"/>
                  </a:lnTo>
                  <a:lnTo>
                    <a:pt x="996" y="520"/>
                  </a:lnTo>
                  <a:lnTo>
                    <a:pt x="1026" y="520"/>
                  </a:lnTo>
                  <a:lnTo>
                    <a:pt x="1051" y="499"/>
                  </a:lnTo>
                  <a:lnTo>
                    <a:pt x="1051" y="511"/>
                  </a:lnTo>
                  <a:lnTo>
                    <a:pt x="1051" y="520"/>
                  </a:lnTo>
                  <a:lnTo>
                    <a:pt x="1026" y="529"/>
                  </a:lnTo>
                  <a:lnTo>
                    <a:pt x="971" y="554"/>
                  </a:lnTo>
                  <a:lnTo>
                    <a:pt x="938" y="575"/>
                  </a:lnTo>
                  <a:lnTo>
                    <a:pt x="938" y="554"/>
                  </a:lnTo>
                  <a:lnTo>
                    <a:pt x="971" y="529"/>
                  </a:lnTo>
                  <a:lnTo>
                    <a:pt x="959" y="529"/>
                  </a:lnTo>
                  <a:lnTo>
                    <a:pt x="971" y="529"/>
                  </a:lnTo>
                  <a:lnTo>
                    <a:pt x="929" y="529"/>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42" name="Freeform 127"/>
            <p:cNvSpPr>
              <a:spLocks/>
            </p:cNvSpPr>
            <p:nvPr/>
          </p:nvSpPr>
          <p:spPr bwMode="auto">
            <a:xfrm>
              <a:off x="99" y="1043"/>
              <a:ext cx="700" cy="314"/>
            </a:xfrm>
            <a:custGeom>
              <a:avLst/>
              <a:gdLst>
                <a:gd name="T0" fmla="*/ 700 w 700"/>
                <a:gd name="T1" fmla="*/ 31 h 314"/>
                <a:gd name="T2" fmla="*/ 578 w 700"/>
                <a:gd name="T3" fmla="*/ 13 h 314"/>
                <a:gd name="T4" fmla="*/ 548 w 700"/>
                <a:gd name="T5" fmla="*/ 0 h 314"/>
                <a:gd name="T6" fmla="*/ 438 w 700"/>
                <a:gd name="T7" fmla="*/ 22 h 314"/>
                <a:gd name="T8" fmla="*/ 341 w 700"/>
                <a:gd name="T9" fmla="*/ 43 h 314"/>
                <a:gd name="T10" fmla="*/ 341 w 700"/>
                <a:gd name="T11" fmla="*/ 61 h 314"/>
                <a:gd name="T12" fmla="*/ 341 w 700"/>
                <a:gd name="T13" fmla="*/ 86 h 314"/>
                <a:gd name="T14" fmla="*/ 304 w 700"/>
                <a:gd name="T15" fmla="*/ 86 h 314"/>
                <a:gd name="T16" fmla="*/ 228 w 700"/>
                <a:gd name="T17" fmla="*/ 98 h 314"/>
                <a:gd name="T18" fmla="*/ 228 w 700"/>
                <a:gd name="T19" fmla="*/ 119 h 314"/>
                <a:gd name="T20" fmla="*/ 304 w 700"/>
                <a:gd name="T21" fmla="*/ 107 h 314"/>
                <a:gd name="T22" fmla="*/ 207 w 700"/>
                <a:gd name="T23" fmla="*/ 153 h 314"/>
                <a:gd name="T24" fmla="*/ 143 w 700"/>
                <a:gd name="T25" fmla="*/ 204 h 314"/>
                <a:gd name="T26" fmla="*/ 152 w 700"/>
                <a:gd name="T27" fmla="*/ 229 h 314"/>
                <a:gd name="T28" fmla="*/ 207 w 700"/>
                <a:gd name="T29" fmla="*/ 229 h 314"/>
                <a:gd name="T30" fmla="*/ 0 w 700"/>
                <a:gd name="T31" fmla="*/ 314 h 314"/>
                <a:gd name="T32" fmla="*/ 188 w 700"/>
                <a:gd name="T33" fmla="*/ 259 h 314"/>
                <a:gd name="T34" fmla="*/ 274 w 700"/>
                <a:gd name="T35" fmla="*/ 229 h 314"/>
                <a:gd name="T36" fmla="*/ 304 w 700"/>
                <a:gd name="T37" fmla="*/ 217 h 314"/>
                <a:gd name="T38" fmla="*/ 396 w 700"/>
                <a:gd name="T39" fmla="*/ 183 h 314"/>
                <a:gd name="T40" fmla="*/ 438 w 700"/>
                <a:gd name="T41" fmla="*/ 204 h 314"/>
                <a:gd name="T42" fmla="*/ 502 w 700"/>
                <a:gd name="T43" fmla="*/ 204 h 314"/>
                <a:gd name="T44" fmla="*/ 514 w 700"/>
                <a:gd name="T45" fmla="*/ 238 h 314"/>
                <a:gd name="T46" fmla="*/ 514 w 700"/>
                <a:gd name="T47" fmla="*/ 259 h 314"/>
                <a:gd name="T48" fmla="*/ 536 w 700"/>
                <a:gd name="T49" fmla="*/ 259 h 314"/>
                <a:gd name="T50" fmla="*/ 514 w 700"/>
                <a:gd name="T51" fmla="*/ 259 h 314"/>
                <a:gd name="T52" fmla="*/ 514 w 700"/>
                <a:gd name="T53" fmla="*/ 268 h 314"/>
                <a:gd name="T54" fmla="*/ 514 w 700"/>
                <a:gd name="T55" fmla="*/ 305 h 314"/>
                <a:gd name="T56" fmla="*/ 536 w 700"/>
                <a:gd name="T57" fmla="*/ 284 h 314"/>
                <a:gd name="T58" fmla="*/ 527 w 700"/>
                <a:gd name="T59" fmla="*/ 305 h 314"/>
                <a:gd name="T60" fmla="*/ 548 w 700"/>
                <a:gd name="T61" fmla="*/ 305 h 314"/>
                <a:gd name="T62" fmla="*/ 548 w 700"/>
                <a:gd name="T63" fmla="*/ 268 h 314"/>
                <a:gd name="T64" fmla="*/ 557 w 700"/>
                <a:gd name="T65" fmla="*/ 204 h 314"/>
                <a:gd name="T66" fmla="*/ 502 w 700"/>
                <a:gd name="T67" fmla="*/ 204 h 314"/>
                <a:gd name="T68" fmla="*/ 493 w 700"/>
                <a:gd name="T69" fmla="*/ 192 h 3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0"/>
                <a:gd name="T106" fmla="*/ 0 h 314"/>
                <a:gd name="T107" fmla="*/ 700 w 700"/>
                <a:gd name="T108" fmla="*/ 314 h 31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0" h="314">
                  <a:moveTo>
                    <a:pt x="493" y="192"/>
                  </a:moveTo>
                  <a:lnTo>
                    <a:pt x="700" y="31"/>
                  </a:lnTo>
                  <a:lnTo>
                    <a:pt x="679" y="22"/>
                  </a:lnTo>
                  <a:lnTo>
                    <a:pt x="578" y="13"/>
                  </a:lnTo>
                  <a:lnTo>
                    <a:pt x="548" y="13"/>
                  </a:lnTo>
                  <a:lnTo>
                    <a:pt x="548" y="0"/>
                  </a:lnTo>
                  <a:lnTo>
                    <a:pt x="536" y="0"/>
                  </a:lnTo>
                  <a:lnTo>
                    <a:pt x="438" y="22"/>
                  </a:lnTo>
                  <a:lnTo>
                    <a:pt x="380" y="43"/>
                  </a:lnTo>
                  <a:lnTo>
                    <a:pt x="341" y="43"/>
                  </a:lnTo>
                  <a:lnTo>
                    <a:pt x="329" y="52"/>
                  </a:lnTo>
                  <a:lnTo>
                    <a:pt x="341" y="61"/>
                  </a:lnTo>
                  <a:lnTo>
                    <a:pt x="329" y="77"/>
                  </a:lnTo>
                  <a:lnTo>
                    <a:pt x="341" y="86"/>
                  </a:lnTo>
                  <a:lnTo>
                    <a:pt x="295" y="86"/>
                  </a:lnTo>
                  <a:lnTo>
                    <a:pt x="304" y="86"/>
                  </a:lnTo>
                  <a:lnTo>
                    <a:pt x="295" y="86"/>
                  </a:lnTo>
                  <a:lnTo>
                    <a:pt x="228" y="98"/>
                  </a:lnTo>
                  <a:lnTo>
                    <a:pt x="240" y="107"/>
                  </a:lnTo>
                  <a:lnTo>
                    <a:pt x="228" y="119"/>
                  </a:lnTo>
                  <a:lnTo>
                    <a:pt x="274" y="119"/>
                  </a:lnTo>
                  <a:lnTo>
                    <a:pt x="304" y="107"/>
                  </a:lnTo>
                  <a:lnTo>
                    <a:pt x="274" y="140"/>
                  </a:lnTo>
                  <a:lnTo>
                    <a:pt x="207" y="153"/>
                  </a:lnTo>
                  <a:lnTo>
                    <a:pt x="152" y="174"/>
                  </a:lnTo>
                  <a:lnTo>
                    <a:pt x="143" y="204"/>
                  </a:lnTo>
                  <a:lnTo>
                    <a:pt x="173" y="204"/>
                  </a:lnTo>
                  <a:lnTo>
                    <a:pt x="152" y="229"/>
                  </a:lnTo>
                  <a:lnTo>
                    <a:pt x="188" y="229"/>
                  </a:lnTo>
                  <a:lnTo>
                    <a:pt x="207" y="229"/>
                  </a:lnTo>
                  <a:lnTo>
                    <a:pt x="188" y="247"/>
                  </a:lnTo>
                  <a:lnTo>
                    <a:pt x="0" y="314"/>
                  </a:lnTo>
                  <a:lnTo>
                    <a:pt x="134" y="284"/>
                  </a:lnTo>
                  <a:lnTo>
                    <a:pt x="188" y="259"/>
                  </a:lnTo>
                  <a:lnTo>
                    <a:pt x="265" y="229"/>
                  </a:lnTo>
                  <a:lnTo>
                    <a:pt x="274" y="229"/>
                  </a:lnTo>
                  <a:lnTo>
                    <a:pt x="274" y="217"/>
                  </a:lnTo>
                  <a:lnTo>
                    <a:pt x="304" y="217"/>
                  </a:lnTo>
                  <a:lnTo>
                    <a:pt x="359" y="204"/>
                  </a:lnTo>
                  <a:lnTo>
                    <a:pt x="396" y="183"/>
                  </a:lnTo>
                  <a:lnTo>
                    <a:pt x="417" y="183"/>
                  </a:lnTo>
                  <a:lnTo>
                    <a:pt x="438" y="204"/>
                  </a:lnTo>
                  <a:lnTo>
                    <a:pt x="481" y="204"/>
                  </a:lnTo>
                  <a:lnTo>
                    <a:pt x="502" y="204"/>
                  </a:lnTo>
                  <a:lnTo>
                    <a:pt x="493" y="217"/>
                  </a:lnTo>
                  <a:lnTo>
                    <a:pt x="514" y="238"/>
                  </a:lnTo>
                  <a:lnTo>
                    <a:pt x="527" y="238"/>
                  </a:lnTo>
                  <a:lnTo>
                    <a:pt x="514" y="259"/>
                  </a:lnTo>
                  <a:lnTo>
                    <a:pt x="536" y="247"/>
                  </a:lnTo>
                  <a:lnTo>
                    <a:pt x="536" y="259"/>
                  </a:lnTo>
                  <a:lnTo>
                    <a:pt x="527" y="259"/>
                  </a:lnTo>
                  <a:lnTo>
                    <a:pt x="514" y="259"/>
                  </a:lnTo>
                  <a:lnTo>
                    <a:pt x="502" y="268"/>
                  </a:lnTo>
                  <a:lnTo>
                    <a:pt x="514" y="268"/>
                  </a:lnTo>
                  <a:lnTo>
                    <a:pt x="502" y="293"/>
                  </a:lnTo>
                  <a:lnTo>
                    <a:pt x="514" y="305"/>
                  </a:lnTo>
                  <a:lnTo>
                    <a:pt x="527" y="268"/>
                  </a:lnTo>
                  <a:lnTo>
                    <a:pt x="536" y="284"/>
                  </a:lnTo>
                  <a:lnTo>
                    <a:pt x="527" y="284"/>
                  </a:lnTo>
                  <a:lnTo>
                    <a:pt x="527" y="305"/>
                  </a:lnTo>
                  <a:lnTo>
                    <a:pt x="536" y="305"/>
                  </a:lnTo>
                  <a:lnTo>
                    <a:pt x="548" y="305"/>
                  </a:lnTo>
                  <a:lnTo>
                    <a:pt x="557" y="284"/>
                  </a:lnTo>
                  <a:lnTo>
                    <a:pt x="548" y="268"/>
                  </a:lnTo>
                  <a:lnTo>
                    <a:pt x="557" y="229"/>
                  </a:lnTo>
                  <a:lnTo>
                    <a:pt x="557" y="204"/>
                  </a:lnTo>
                  <a:lnTo>
                    <a:pt x="514" y="217"/>
                  </a:lnTo>
                  <a:lnTo>
                    <a:pt x="502" y="204"/>
                  </a:lnTo>
                  <a:lnTo>
                    <a:pt x="514" y="192"/>
                  </a:lnTo>
                  <a:lnTo>
                    <a:pt x="493" y="19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43" name="Freeform 128"/>
            <p:cNvSpPr>
              <a:spLocks/>
            </p:cNvSpPr>
            <p:nvPr/>
          </p:nvSpPr>
          <p:spPr bwMode="auto">
            <a:xfrm>
              <a:off x="571" y="1789"/>
              <a:ext cx="481" cy="369"/>
            </a:xfrm>
            <a:custGeom>
              <a:avLst/>
              <a:gdLst>
                <a:gd name="T0" fmla="*/ 42 w 481"/>
                <a:gd name="T1" fmla="*/ 0 h 369"/>
                <a:gd name="T2" fmla="*/ 185 w 481"/>
                <a:gd name="T3" fmla="*/ 22 h 369"/>
                <a:gd name="T4" fmla="*/ 198 w 481"/>
                <a:gd name="T5" fmla="*/ 55 h 369"/>
                <a:gd name="T6" fmla="*/ 216 w 481"/>
                <a:gd name="T7" fmla="*/ 76 h 369"/>
                <a:gd name="T8" fmla="*/ 252 w 481"/>
                <a:gd name="T9" fmla="*/ 67 h 369"/>
                <a:gd name="T10" fmla="*/ 304 w 481"/>
                <a:gd name="T11" fmla="*/ 140 h 369"/>
                <a:gd name="T12" fmla="*/ 283 w 481"/>
                <a:gd name="T13" fmla="*/ 207 h 369"/>
                <a:gd name="T14" fmla="*/ 329 w 481"/>
                <a:gd name="T15" fmla="*/ 293 h 369"/>
                <a:gd name="T16" fmla="*/ 380 w 481"/>
                <a:gd name="T17" fmla="*/ 293 h 369"/>
                <a:gd name="T18" fmla="*/ 380 w 481"/>
                <a:gd name="T19" fmla="*/ 283 h 369"/>
                <a:gd name="T20" fmla="*/ 414 w 481"/>
                <a:gd name="T21" fmla="*/ 238 h 369"/>
                <a:gd name="T22" fmla="*/ 481 w 481"/>
                <a:gd name="T23" fmla="*/ 229 h 369"/>
                <a:gd name="T24" fmla="*/ 444 w 481"/>
                <a:gd name="T25" fmla="*/ 305 h 369"/>
                <a:gd name="T26" fmla="*/ 426 w 481"/>
                <a:gd name="T27" fmla="*/ 305 h 369"/>
                <a:gd name="T28" fmla="*/ 380 w 481"/>
                <a:gd name="T29" fmla="*/ 317 h 369"/>
                <a:gd name="T30" fmla="*/ 380 w 481"/>
                <a:gd name="T31" fmla="*/ 338 h 369"/>
                <a:gd name="T32" fmla="*/ 329 w 481"/>
                <a:gd name="T33" fmla="*/ 338 h 369"/>
                <a:gd name="T34" fmla="*/ 283 w 481"/>
                <a:gd name="T35" fmla="*/ 347 h 369"/>
                <a:gd name="T36" fmla="*/ 207 w 481"/>
                <a:gd name="T37" fmla="*/ 317 h 369"/>
                <a:gd name="T38" fmla="*/ 161 w 481"/>
                <a:gd name="T39" fmla="*/ 293 h 369"/>
                <a:gd name="T40" fmla="*/ 131 w 481"/>
                <a:gd name="T41" fmla="*/ 253 h 369"/>
                <a:gd name="T42" fmla="*/ 140 w 481"/>
                <a:gd name="T43" fmla="*/ 207 h 369"/>
                <a:gd name="T44" fmla="*/ 85 w 481"/>
                <a:gd name="T45" fmla="*/ 140 h 369"/>
                <a:gd name="T46" fmla="*/ 76 w 481"/>
                <a:gd name="T47" fmla="*/ 110 h 369"/>
                <a:gd name="T48" fmla="*/ 64 w 481"/>
                <a:gd name="T49" fmla="*/ 76 h 369"/>
                <a:gd name="T50" fmla="*/ 55 w 481"/>
                <a:gd name="T51" fmla="*/ 22 h 369"/>
                <a:gd name="T52" fmla="*/ 21 w 481"/>
                <a:gd name="T53" fmla="*/ 55 h 369"/>
                <a:gd name="T54" fmla="*/ 64 w 481"/>
                <a:gd name="T55" fmla="*/ 177 h 369"/>
                <a:gd name="T56" fmla="*/ 64 w 481"/>
                <a:gd name="T57" fmla="*/ 207 h 369"/>
                <a:gd name="T58" fmla="*/ 30 w 481"/>
                <a:gd name="T59" fmla="*/ 162 h 369"/>
                <a:gd name="T60" fmla="*/ 42 w 481"/>
                <a:gd name="T61" fmla="*/ 131 h 369"/>
                <a:gd name="T62" fmla="*/ 0 w 481"/>
                <a:gd name="T63" fmla="*/ 98 h 369"/>
                <a:gd name="T64" fmla="*/ 21 w 481"/>
                <a:gd name="T65" fmla="*/ 86 h 369"/>
                <a:gd name="T66" fmla="*/ 0 w 481"/>
                <a:gd name="T67" fmla="*/ 0 h 36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81"/>
                <a:gd name="T103" fmla="*/ 0 h 369"/>
                <a:gd name="T104" fmla="*/ 481 w 481"/>
                <a:gd name="T105" fmla="*/ 369 h 36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81" h="369">
                  <a:moveTo>
                    <a:pt x="0" y="0"/>
                  </a:moveTo>
                  <a:lnTo>
                    <a:pt x="42" y="0"/>
                  </a:lnTo>
                  <a:lnTo>
                    <a:pt x="97" y="37"/>
                  </a:lnTo>
                  <a:lnTo>
                    <a:pt x="185" y="22"/>
                  </a:lnTo>
                  <a:lnTo>
                    <a:pt x="198" y="46"/>
                  </a:lnTo>
                  <a:lnTo>
                    <a:pt x="198" y="55"/>
                  </a:lnTo>
                  <a:lnTo>
                    <a:pt x="207" y="76"/>
                  </a:lnTo>
                  <a:lnTo>
                    <a:pt x="216" y="76"/>
                  </a:lnTo>
                  <a:lnTo>
                    <a:pt x="228" y="55"/>
                  </a:lnTo>
                  <a:lnTo>
                    <a:pt x="252" y="67"/>
                  </a:lnTo>
                  <a:lnTo>
                    <a:pt x="274" y="131"/>
                  </a:lnTo>
                  <a:lnTo>
                    <a:pt x="304" y="140"/>
                  </a:lnTo>
                  <a:lnTo>
                    <a:pt x="292" y="177"/>
                  </a:lnTo>
                  <a:lnTo>
                    <a:pt x="283" y="207"/>
                  </a:lnTo>
                  <a:lnTo>
                    <a:pt x="304" y="271"/>
                  </a:lnTo>
                  <a:lnTo>
                    <a:pt x="329" y="293"/>
                  </a:lnTo>
                  <a:lnTo>
                    <a:pt x="368" y="293"/>
                  </a:lnTo>
                  <a:lnTo>
                    <a:pt x="380" y="293"/>
                  </a:lnTo>
                  <a:lnTo>
                    <a:pt x="393" y="293"/>
                  </a:lnTo>
                  <a:lnTo>
                    <a:pt x="380" y="283"/>
                  </a:lnTo>
                  <a:lnTo>
                    <a:pt x="405" y="271"/>
                  </a:lnTo>
                  <a:lnTo>
                    <a:pt x="414" y="238"/>
                  </a:lnTo>
                  <a:lnTo>
                    <a:pt x="460" y="229"/>
                  </a:lnTo>
                  <a:lnTo>
                    <a:pt x="481" y="229"/>
                  </a:lnTo>
                  <a:lnTo>
                    <a:pt x="444" y="293"/>
                  </a:lnTo>
                  <a:lnTo>
                    <a:pt x="444" y="305"/>
                  </a:lnTo>
                  <a:lnTo>
                    <a:pt x="435" y="293"/>
                  </a:lnTo>
                  <a:lnTo>
                    <a:pt x="426" y="305"/>
                  </a:lnTo>
                  <a:lnTo>
                    <a:pt x="393" y="305"/>
                  </a:lnTo>
                  <a:lnTo>
                    <a:pt x="380" y="317"/>
                  </a:lnTo>
                  <a:lnTo>
                    <a:pt x="393" y="338"/>
                  </a:lnTo>
                  <a:lnTo>
                    <a:pt x="380" y="338"/>
                  </a:lnTo>
                  <a:lnTo>
                    <a:pt x="359" y="369"/>
                  </a:lnTo>
                  <a:lnTo>
                    <a:pt x="329" y="338"/>
                  </a:lnTo>
                  <a:lnTo>
                    <a:pt x="304" y="338"/>
                  </a:lnTo>
                  <a:lnTo>
                    <a:pt x="283" y="347"/>
                  </a:lnTo>
                  <a:lnTo>
                    <a:pt x="262" y="338"/>
                  </a:lnTo>
                  <a:lnTo>
                    <a:pt x="207" y="317"/>
                  </a:lnTo>
                  <a:lnTo>
                    <a:pt x="198" y="305"/>
                  </a:lnTo>
                  <a:lnTo>
                    <a:pt x="161" y="293"/>
                  </a:lnTo>
                  <a:lnTo>
                    <a:pt x="140" y="262"/>
                  </a:lnTo>
                  <a:lnTo>
                    <a:pt x="131" y="253"/>
                  </a:lnTo>
                  <a:lnTo>
                    <a:pt x="152" y="229"/>
                  </a:lnTo>
                  <a:lnTo>
                    <a:pt x="140" y="207"/>
                  </a:lnTo>
                  <a:lnTo>
                    <a:pt x="106" y="153"/>
                  </a:lnTo>
                  <a:lnTo>
                    <a:pt x="85" y="140"/>
                  </a:lnTo>
                  <a:lnTo>
                    <a:pt x="97" y="131"/>
                  </a:lnTo>
                  <a:lnTo>
                    <a:pt x="76" y="110"/>
                  </a:lnTo>
                  <a:lnTo>
                    <a:pt x="76" y="98"/>
                  </a:lnTo>
                  <a:lnTo>
                    <a:pt x="64" y="76"/>
                  </a:lnTo>
                  <a:lnTo>
                    <a:pt x="55" y="37"/>
                  </a:lnTo>
                  <a:lnTo>
                    <a:pt x="55" y="22"/>
                  </a:lnTo>
                  <a:lnTo>
                    <a:pt x="30" y="22"/>
                  </a:lnTo>
                  <a:lnTo>
                    <a:pt x="21" y="55"/>
                  </a:lnTo>
                  <a:lnTo>
                    <a:pt x="55" y="131"/>
                  </a:lnTo>
                  <a:lnTo>
                    <a:pt x="64" y="177"/>
                  </a:lnTo>
                  <a:lnTo>
                    <a:pt x="76" y="198"/>
                  </a:lnTo>
                  <a:lnTo>
                    <a:pt x="64" y="207"/>
                  </a:lnTo>
                  <a:lnTo>
                    <a:pt x="64" y="186"/>
                  </a:lnTo>
                  <a:lnTo>
                    <a:pt x="30" y="162"/>
                  </a:lnTo>
                  <a:lnTo>
                    <a:pt x="42" y="140"/>
                  </a:lnTo>
                  <a:lnTo>
                    <a:pt x="42" y="131"/>
                  </a:lnTo>
                  <a:lnTo>
                    <a:pt x="9" y="110"/>
                  </a:lnTo>
                  <a:lnTo>
                    <a:pt x="0" y="98"/>
                  </a:lnTo>
                  <a:lnTo>
                    <a:pt x="9" y="98"/>
                  </a:lnTo>
                  <a:lnTo>
                    <a:pt x="21" y="86"/>
                  </a:lnTo>
                  <a:lnTo>
                    <a:pt x="0" y="67"/>
                  </a:lnTo>
                  <a:lnTo>
                    <a:pt x="0"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44" name="Freeform 129"/>
            <p:cNvSpPr>
              <a:spLocks/>
            </p:cNvSpPr>
            <p:nvPr/>
          </p:nvSpPr>
          <p:spPr bwMode="auto">
            <a:xfrm>
              <a:off x="516" y="1451"/>
              <a:ext cx="1005" cy="491"/>
            </a:xfrm>
            <a:custGeom>
              <a:avLst/>
              <a:gdLst>
                <a:gd name="T0" fmla="*/ 359 w 1005"/>
                <a:gd name="T1" fmla="*/ 478 h 491"/>
                <a:gd name="T2" fmla="*/ 307 w 1005"/>
                <a:gd name="T3" fmla="*/ 405 h 491"/>
                <a:gd name="T4" fmla="*/ 271 w 1005"/>
                <a:gd name="T5" fmla="*/ 414 h 491"/>
                <a:gd name="T6" fmla="*/ 253 w 1005"/>
                <a:gd name="T7" fmla="*/ 393 h 491"/>
                <a:gd name="T8" fmla="*/ 240 w 1005"/>
                <a:gd name="T9" fmla="*/ 360 h 491"/>
                <a:gd name="T10" fmla="*/ 97 w 1005"/>
                <a:gd name="T11" fmla="*/ 338 h 491"/>
                <a:gd name="T12" fmla="*/ 55 w 1005"/>
                <a:gd name="T13" fmla="*/ 329 h 491"/>
                <a:gd name="T14" fmla="*/ 43 w 1005"/>
                <a:gd name="T15" fmla="*/ 308 h 491"/>
                <a:gd name="T16" fmla="*/ 21 w 1005"/>
                <a:gd name="T17" fmla="*/ 284 h 491"/>
                <a:gd name="T18" fmla="*/ 9 w 1005"/>
                <a:gd name="T19" fmla="*/ 244 h 491"/>
                <a:gd name="T20" fmla="*/ 9 w 1005"/>
                <a:gd name="T21" fmla="*/ 220 h 491"/>
                <a:gd name="T22" fmla="*/ 9 w 1005"/>
                <a:gd name="T23" fmla="*/ 198 h 491"/>
                <a:gd name="T24" fmla="*/ 21 w 1005"/>
                <a:gd name="T25" fmla="*/ 156 h 491"/>
                <a:gd name="T26" fmla="*/ 85 w 1005"/>
                <a:gd name="T27" fmla="*/ 67 h 491"/>
                <a:gd name="T28" fmla="*/ 110 w 1005"/>
                <a:gd name="T29" fmla="*/ 16 h 491"/>
                <a:gd name="T30" fmla="*/ 119 w 1005"/>
                <a:gd name="T31" fmla="*/ 37 h 491"/>
                <a:gd name="T32" fmla="*/ 140 w 1005"/>
                <a:gd name="T33" fmla="*/ 16 h 491"/>
                <a:gd name="T34" fmla="*/ 575 w 1005"/>
                <a:gd name="T35" fmla="*/ 0 h 491"/>
                <a:gd name="T36" fmla="*/ 600 w 1005"/>
                <a:gd name="T37" fmla="*/ 16 h 491"/>
                <a:gd name="T38" fmla="*/ 655 w 1005"/>
                <a:gd name="T39" fmla="*/ 25 h 491"/>
                <a:gd name="T40" fmla="*/ 630 w 1005"/>
                <a:gd name="T41" fmla="*/ 46 h 491"/>
                <a:gd name="T42" fmla="*/ 688 w 1005"/>
                <a:gd name="T43" fmla="*/ 37 h 491"/>
                <a:gd name="T44" fmla="*/ 688 w 1005"/>
                <a:gd name="T45" fmla="*/ 46 h 491"/>
                <a:gd name="T46" fmla="*/ 731 w 1005"/>
                <a:gd name="T47" fmla="*/ 58 h 491"/>
                <a:gd name="T48" fmla="*/ 731 w 1005"/>
                <a:gd name="T49" fmla="*/ 58 h 491"/>
                <a:gd name="T50" fmla="*/ 688 w 1005"/>
                <a:gd name="T51" fmla="*/ 67 h 491"/>
                <a:gd name="T52" fmla="*/ 676 w 1005"/>
                <a:gd name="T53" fmla="*/ 92 h 491"/>
                <a:gd name="T54" fmla="*/ 630 w 1005"/>
                <a:gd name="T55" fmla="*/ 143 h 491"/>
                <a:gd name="T56" fmla="*/ 642 w 1005"/>
                <a:gd name="T57" fmla="*/ 156 h 491"/>
                <a:gd name="T58" fmla="*/ 676 w 1005"/>
                <a:gd name="T59" fmla="*/ 113 h 491"/>
                <a:gd name="T60" fmla="*/ 722 w 1005"/>
                <a:gd name="T61" fmla="*/ 76 h 491"/>
                <a:gd name="T62" fmla="*/ 731 w 1005"/>
                <a:gd name="T63" fmla="*/ 101 h 491"/>
                <a:gd name="T64" fmla="*/ 731 w 1005"/>
                <a:gd name="T65" fmla="*/ 113 h 491"/>
                <a:gd name="T66" fmla="*/ 709 w 1005"/>
                <a:gd name="T67" fmla="*/ 156 h 491"/>
                <a:gd name="T68" fmla="*/ 798 w 1005"/>
                <a:gd name="T69" fmla="*/ 131 h 491"/>
                <a:gd name="T70" fmla="*/ 840 w 1005"/>
                <a:gd name="T71" fmla="*/ 122 h 491"/>
                <a:gd name="T72" fmla="*/ 874 w 1005"/>
                <a:gd name="T73" fmla="*/ 92 h 491"/>
                <a:gd name="T74" fmla="*/ 950 w 1005"/>
                <a:gd name="T75" fmla="*/ 76 h 491"/>
                <a:gd name="T76" fmla="*/ 1005 w 1005"/>
                <a:gd name="T77" fmla="*/ 46 h 491"/>
                <a:gd name="T78" fmla="*/ 1005 w 1005"/>
                <a:gd name="T79" fmla="*/ 76 h 491"/>
                <a:gd name="T80" fmla="*/ 971 w 1005"/>
                <a:gd name="T81" fmla="*/ 101 h 491"/>
                <a:gd name="T82" fmla="*/ 917 w 1005"/>
                <a:gd name="T83" fmla="*/ 143 h 491"/>
                <a:gd name="T84" fmla="*/ 929 w 1005"/>
                <a:gd name="T85" fmla="*/ 143 h 491"/>
                <a:gd name="T86" fmla="*/ 904 w 1005"/>
                <a:gd name="T87" fmla="*/ 156 h 491"/>
                <a:gd name="T88" fmla="*/ 853 w 1005"/>
                <a:gd name="T89" fmla="*/ 177 h 491"/>
                <a:gd name="T90" fmla="*/ 828 w 1005"/>
                <a:gd name="T91" fmla="*/ 207 h 491"/>
                <a:gd name="T92" fmla="*/ 819 w 1005"/>
                <a:gd name="T93" fmla="*/ 220 h 491"/>
                <a:gd name="T94" fmla="*/ 807 w 1005"/>
                <a:gd name="T95" fmla="*/ 220 h 491"/>
                <a:gd name="T96" fmla="*/ 798 w 1005"/>
                <a:gd name="T97" fmla="*/ 232 h 491"/>
                <a:gd name="T98" fmla="*/ 798 w 1005"/>
                <a:gd name="T99" fmla="*/ 274 h 491"/>
                <a:gd name="T100" fmla="*/ 688 w 1005"/>
                <a:gd name="T101" fmla="*/ 338 h 491"/>
                <a:gd name="T102" fmla="*/ 667 w 1005"/>
                <a:gd name="T103" fmla="*/ 460 h 491"/>
                <a:gd name="T104" fmla="*/ 655 w 1005"/>
                <a:gd name="T105" fmla="*/ 491 h 491"/>
                <a:gd name="T106" fmla="*/ 630 w 1005"/>
                <a:gd name="T107" fmla="*/ 460 h 491"/>
                <a:gd name="T108" fmla="*/ 621 w 1005"/>
                <a:gd name="T109" fmla="*/ 393 h 491"/>
                <a:gd name="T110" fmla="*/ 591 w 1005"/>
                <a:gd name="T111" fmla="*/ 393 h 491"/>
                <a:gd name="T112" fmla="*/ 545 w 1005"/>
                <a:gd name="T113" fmla="*/ 384 h 491"/>
                <a:gd name="T114" fmla="*/ 515 w 1005"/>
                <a:gd name="T115" fmla="*/ 405 h 491"/>
                <a:gd name="T116" fmla="*/ 499 w 1005"/>
                <a:gd name="T117" fmla="*/ 414 h 491"/>
                <a:gd name="T118" fmla="*/ 481 w 1005"/>
                <a:gd name="T119" fmla="*/ 393 h 491"/>
                <a:gd name="T120" fmla="*/ 435 w 1005"/>
                <a:gd name="T121" fmla="*/ 405 h 491"/>
                <a:gd name="T122" fmla="*/ 368 w 1005"/>
                <a:gd name="T123" fmla="*/ 436 h 49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05"/>
                <a:gd name="T187" fmla="*/ 0 h 491"/>
                <a:gd name="T188" fmla="*/ 1005 w 1005"/>
                <a:gd name="T189" fmla="*/ 491 h 49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05" h="491">
                  <a:moveTo>
                    <a:pt x="368" y="436"/>
                  </a:moveTo>
                  <a:lnTo>
                    <a:pt x="359" y="478"/>
                  </a:lnTo>
                  <a:lnTo>
                    <a:pt x="329" y="469"/>
                  </a:lnTo>
                  <a:lnTo>
                    <a:pt x="307" y="405"/>
                  </a:lnTo>
                  <a:lnTo>
                    <a:pt x="283" y="393"/>
                  </a:lnTo>
                  <a:lnTo>
                    <a:pt x="271" y="414"/>
                  </a:lnTo>
                  <a:lnTo>
                    <a:pt x="262" y="414"/>
                  </a:lnTo>
                  <a:lnTo>
                    <a:pt x="253" y="393"/>
                  </a:lnTo>
                  <a:lnTo>
                    <a:pt x="253" y="384"/>
                  </a:lnTo>
                  <a:lnTo>
                    <a:pt x="240" y="360"/>
                  </a:lnTo>
                  <a:lnTo>
                    <a:pt x="152" y="375"/>
                  </a:lnTo>
                  <a:lnTo>
                    <a:pt x="97" y="338"/>
                  </a:lnTo>
                  <a:lnTo>
                    <a:pt x="55" y="338"/>
                  </a:lnTo>
                  <a:lnTo>
                    <a:pt x="55" y="329"/>
                  </a:lnTo>
                  <a:lnTo>
                    <a:pt x="43" y="317"/>
                  </a:lnTo>
                  <a:lnTo>
                    <a:pt x="43" y="308"/>
                  </a:lnTo>
                  <a:lnTo>
                    <a:pt x="9" y="299"/>
                  </a:lnTo>
                  <a:lnTo>
                    <a:pt x="21" y="284"/>
                  </a:lnTo>
                  <a:lnTo>
                    <a:pt x="9" y="262"/>
                  </a:lnTo>
                  <a:lnTo>
                    <a:pt x="9" y="244"/>
                  </a:lnTo>
                  <a:lnTo>
                    <a:pt x="0" y="232"/>
                  </a:lnTo>
                  <a:lnTo>
                    <a:pt x="9" y="220"/>
                  </a:lnTo>
                  <a:lnTo>
                    <a:pt x="0" y="207"/>
                  </a:lnTo>
                  <a:lnTo>
                    <a:pt x="9" y="198"/>
                  </a:lnTo>
                  <a:lnTo>
                    <a:pt x="9" y="189"/>
                  </a:lnTo>
                  <a:lnTo>
                    <a:pt x="21" y="156"/>
                  </a:lnTo>
                  <a:lnTo>
                    <a:pt x="30" y="131"/>
                  </a:lnTo>
                  <a:lnTo>
                    <a:pt x="85" y="67"/>
                  </a:lnTo>
                  <a:lnTo>
                    <a:pt x="97" y="25"/>
                  </a:lnTo>
                  <a:lnTo>
                    <a:pt x="110" y="16"/>
                  </a:lnTo>
                  <a:lnTo>
                    <a:pt x="131" y="25"/>
                  </a:lnTo>
                  <a:lnTo>
                    <a:pt x="119" y="37"/>
                  </a:lnTo>
                  <a:lnTo>
                    <a:pt x="131" y="37"/>
                  </a:lnTo>
                  <a:lnTo>
                    <a:pt x="140" y="16"/>
                  </a:lnTo>
                  <a:lnTo>
                    <a:pt x="140" y="0"/>
                  </a:lnTo>
                  <a:lnTo>
                    <a:pt x="575" y="0"/>
                  </a:lnTo>
                  <a:lnTo>
                    <a:pt x="591" y="0"/>
                  </a:lnTo>
                  <a:lnTo>
                    <a:pt x="600" y="16"/>
                  </a:lnTo>
                  <a:lnTo>
                    <a:pt x="667" y="25"/>
                  </a:lnTo>
                  <a:lnTo>
                    <a:pt x="655" y="25"/>
                  </a:lnTo>
                  <a:lnTo>
                    <a:pt x="612" y="58"/>
                  </a:lnTo>
                  <a:lnTo>
                    <a:pt x="630" y="46"/>
                  </a:lnTo>
                  <a:lnTo>
                    <a:pt x="630" y="58"/>
                  </a:lnTo>
                  <a:lnTo>
                    <a:pt x="688" y="37"/>
                  </a:lnTo>
                  <a:lnTo>
                    <a:pt x="667" y="58"/>
                  </a:lnTo>
                  <a:lnTo>
                    <a:pt x="688" y="46"/>
                  </a:lnTo>
                  <a:lnTo>
                    <a:pt x="688" y="58"/>
                  </a:lnTo>
                  <a:lnTo>
                    <a:pt x="731" y="58"/>
                  </a:lnTo>
                  <a:lnTo>
                    <a:pt x="722" y="58"/>
                  </a:lnTo>
                  <a:lnTo>
                    <a:pt x="731" y="58"/>
                  </a:lnTo>
                  <a:lnTo>
                    <a:pt x="731" y="67"/>
                  </a:lnTo>
                  <a:lnTo>
                    <a:pt x="688" y="67"/>
                  </a:lnTo>
                  <a:lnTo>
                    <a:pt x="655" y="101"/>
                  </a:lnTo>
                  <a:lnTo>
                    <a:pt x="676" y="92"/>
                  </a:lnTo>
                  <a:lnTo>
                    <a:pt x="642" y="122"/>
                  </a:lnTo>
                  <a:lnTo>
                    <a:pt x="630" y="143"/>
                  </a:lnTo>
                  <a:lnTo>
                    <a:pt x="630" y="156"/>
                  </a:lnTo>
                  <a:lnTo>
                    <a:pt x="642" y="156"/>
                  </a:lnTo>
                  <a:lnTo>
                    <a:pt x="655" y="143"/>
                  </a:lnTo>
                  <a:lnTo>
                    <a:pt x="676" y="113"/>
                  </a:lnTo>
                  <a:lnTo>
                    <a:pt x="688" y="92"/>
                  </a:lnTo>
                  <a:lnTo>
                    <a:pt x="722" y="76"/>
                  </a:lnTo>
                  <a:lnTo>
                    <a:pt x="731" y="76"/>
                  </a:lnTo>
                  <a:lnTo>
                    <a:pt x="731" y="101"/>
                  </a:lnTo>
                  <a:lnTo>
                    <a:pt x="722" y="113"/>
                  </a:lnTo>
                  <a:lnTo>
                    <a:pt x="731" y="113"/>
                  </a:lnTo>
                  <a:lnTo>
                    <a:pt x="731" y="122"/>
                  </a:lnTo>
                  <a:lnTo>
                    <a:pt x="709" y="156"/>
                  </a:lnTo>
                  <a:lnTo>
                    <a:pt x="731" y="156"/>
                  </a:lnTo>
                  <a:lnTo>
                    <a:pt x="798" y="131"/>
                  </a:lnTo>
                  <a:lnTo>
                    <a:pt x="789" y="122"/>
                  </a:lnTo>
                  <a:lnTo>
                    <a:pt x="840" y="122"/>
                  </a:lnTo>
                  <a:lnTo>
                    <a:pt x="853" y="101"/>
                  </a:lnTo>
                  <a:lnTo>
                    <a:pt x="874" y="92"/>
                  </a:lnTo>
                  <a:lnTo>
                    <a:pt x="929" y="92"/>
                  </a:lnTo>
                  <a:lnTo>
                    <a:pt x="950" y="76"/>
                  </a:lnTo>
                  <a:lnTo>
                    <a:pt x="980" y="37"/>
                  </a:lnTo>
                  <a:lnTo>
                    <a:pt x="1005" y="46"/>
                  </a:lnTo>
                  <a:lnTo>
                    <a:pt x="996" y="76"/>
                  </a:lnTo>
                  <a:lnTo>
                    <a:pt x="1005" y="76"/>
                  </a:lnTo>
                  <a:lnTo>
                    <a:pt x="996" y="101"/>
                  </a:lnTo>
                  <a:lnTo>
                    <a:pt x="971" y="101"/>
                  </a:lnTo>
                  <a:lnTo>
                    <a:pt x="938" y="113"/>
                  </a:lnTo>
                  <a:lnTo>
                    <a:pt x="917" y="143"/>
                  </a:lnTo>
                  <a:lnTo>
                    <a:pt x="917" y="156"/>
                  </a:lnTo>
                  <a:lnTo>
                    <a:pt x="929" y="143"/>
                  </a:lnTo>
                  <a:lnTo>
                    <a:pt x="929" y="156"/>
                  </a:lnTo>
                  <a:lnTo>
                    <a:pt x="904" y="156"/>
                  </a:lnTo>
                  <a:lnTo>
                    <a:pt x="904" y="168"/>
                  </a:lnTo>
                  <a:lnTo>
                    <a:pt x="853" y="177"/>
                  </a:lnTo>
                  <a:lnTo>
                    <a:pt x="840" y="198"/>
                  </a:lnTo>
                  <a:lnTo>
                    <a:pt x="828" y="207"/>
                  </a:lnTo>
                  <a:lnTo>
                    <a:pt x="819" y="198"/>
                  </a:lnTo>
                  <a:lnTo>
                    <a:pt x="819" y="220"/>
                  </a:lnTo>
                  <a:lnTo>
                    <a:pt x="807" y="232"/>
                  </a:lnTo>
                  <a:lnTo>
                    <a:pt x="807" y="220"/>
                  </a:lnTo>
                  <a:lnTo>
                    <a:pt x="798" y="220"/>
                  </a:lnTo>
                  <a:lnTo>
                    <a:pt x="798" y="232"/>
                  </a:lnTo>
                  <a:lnTo>
                    <a:pt x="789" y="253"/>
                  </a:lnTo>
                  <a:lnTo>
                    <a:pt x="798" y="274"/>
                  </a:lnTo>
                  <a:lnTo>
                    <a:pt x="789" y="284"/>
                  </a:lnTo>
                  <a:lnTo>
                    <a:pt x="688" y="338"/>
                  </a:lnTo>
                  <a:lnTo>
                    <a:pt x="667" y="375"/>
                  </a:lnTo>
                  <a:lnTo>
                    <a:pt x="667" y="460"/>
                  </a:lnTo>
                  <a:lnTo>
                    <a:pt x="667" y="478"/>
                  </a:lnTo>
                  <a:lnTo>
                    <a:pt x="655" y="491"/>
                  </a:lnTo>
                  <a:lnTo>
                    <a:pt x="642" y="491"/>
                  </a:lnTo>
                  <a:lnTo>
                    <a:pt x="630" y="460"/>
                  </a:lnTo>
                  <a:lnTo>
                    <a:pt x="630" y="414"/>
                  </a:lnTo>
                  <a:lnTo>
                    <a:pt x="621" y="393"/>
                  </a:lnTo>
                  <a:lnTo>
                    <a:pt x="591" y="405"/>
                  </a:lnTo>
                  <a:lnTo>
                    <a:pt x="591" y="393"/>
                  </a:lnTo>
                  <a:lnTo>
                    <a:pt x="575" y="384"/>
                  </a:lnTo>
                  <a:lnTo>
                    <a:pt x="545" y="384"/>
                  </a:lnTo>
                  <a:lnTo>
                    <a:pt x="524" y="393"/>
                  </a:lnTo>
                  <a:lnTo>
                    <a:pt x="515" y="405"/>
                  </a:lnTo>
                  <a:lnTo>
                    <a:pt x="524" y="414"/>
                  </a:lnTo>
                  <a:lnTo>
                    <a:pt x="499" y="414"/>
                  </a:lnTo>
                  <a:lnTo>
                    <a:pt x="481" y="414"/>
                  </a:lnTo>
                  <a:lnTo>
                    <a:pt x="481" y="393"/>
                  </a:lnTo>
                  <a:lnTo>
                    <a:pt x="469" y="405"/>
                  </a:lnTo>
                  <a:lnTo>
                    <a:pt x="435" y="405"/>
                  </a:lnTo>
                  <a:lnTo>
                    <a:pt x="423" y="405"/>
                  </a:lnTo>
                  <a:lnTo>
                    <a:pt x="368" y="436"/>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45" name="Freeform 130"/>
            <p:cNvSpPr>
              <a:spLocks/>
            </p:cNvSpPr>
            <p:nvPr/>
          </p:nvSpPr>
          <p:spPr bwMode="auto">
            <a:xfrm>
              <a:off x="930" y="2094"/>
              <a:ext cx="76" cy="88"/>
            </a:xfrm>
            <a:custGeom>
              <a:avLst/>
              <a:gdLst>
                <a:gd name="T0" fmla="*/ 46 w 76"/>
                <a:gd name="T1" fmla="*/ 64 h 88"/>
                <a:gd name="T2" fmla="*/ 76 w 76"/>
                <a:gd name="T3" fmla="*/ 42 h 88"/>
                <a:gd name="T4" fmla="*/ 67 w 76"/>
                <a:gd name="T5" fmla="*/ 42 h 88"/>
                <a:gd name="T6" fmla="*/ 55 w 76"/>
                <a:gd name="T7" fmla="*/ 33 h 88"/>
                <a:gd name="T8" fmla="*/ 67 w 76"/>
                <a:gd name="T9" fmla="*/ 0 h 88"/>
                <a:gd name="T10" fmla="*/ 34 w 76"/>
                <a:gd name="T11" fmla="*/ 0 h 88"/>
                <a:gd name="T12" fmla="*/ 21 w 76"/>
                <a:gd name="T13" fmla="*/ 12 h 88"/>
                <a:gd name="T14" fmla="*/ 34 w 76"/>
                <a:gd name="T15" fmla="*/ 33 h 88"/>
                <a:gd name="T16" fmla="*/ 21 w 76"/>
                <a:gd name="T17" fmla="*/ 33 h 88"/>
                <a:gd name="T18" fmla="*/ 0 w 76"/>
                <a:gd name="T19" fmla="*/ 64 h 88"/>
                <a:gd name="T20" fmla="*/ 0 w 76"/>
                <a:gd name="T21" fmla="*/ 76 h 88"/>
                <a:gd name="T22" fmla="*/ 34 w 76"/>
                <a:gd name="T23" fmla="*/ 88 h 88"/>
                <a:gd name="T24" fmla="*/ 46 w 76"/>
                <a:gd name="T25" fmla="*/ 64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
                <a:gd name="T40" fmla="*/ 0 h 88"/>
                <a:gd name="T41" fmla="*/ 76 w 76"/>
                <a:gd name="T42" fmla="*/ 88 h 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 h="88">
                  <a:moveTo>
                    <a:pt x="46" y="64"/>
                  </a:moveTo>
                  <a:lnTo>
                    <a:pt x="76" y="42"/>
                  </a:lnTo>
                  <a:lnTo>
                    <a:pt x="67" y="42"/>
                  </a:lnTo>
                  <a:lnTo>
                    <a:pt x="55" y="33"/>
                  </a:lnTo>
                  <a:lnTo>
                    <a:pt x="67" y="0"/>
                  </a:lnTo>
                  <a:lnTo>
                    <a:pt x="34" y="0"/>
                  </a:lnTo>
                  <a:lnTo>
                    <a:pt x="21" y="12"/>
                  </a:lnTo>
                  <a:lnTo>
                    <a:pt x="34" y="33"/>
                  </a:lnTo>
                  <a:lnTo>
                    <a:pt x="21" y="33"/>
                  </a:lnTo>
                  <a:lnTo>
                    <a:pt x="0" y="64"/>
                  </a:lnTo>
                  <a:lnTo>
                    <a:pt x="0" y="76"/>
                  </a:lnTo>
                  <a:lnTo>
                    <a:pt x="34" y="88"/>
                  </a:lnTo>
                  <a:lnTo>
                    <a:pt x="46" y="64"/>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46" name="Freeform 131"/>
            <p:cNvSpPr>
              <a:spLocks/>
            </p:cNvSpPr>
            <p:nvPr/>
          </p:nvSpPr>
          <p:spPr bwMode="auto">
            <a:xfrm>
              <a:off x="964" y="2158"/>
              <a:ext cx="42" cy="33"/>
            </a:xfrm>
            <a:custGeom>
              <a:avLst/>
              <a:gdLst>
                <a:gd name="T0" fmla="*/ 42 w 42"/>
                <a:gd name="T1" fmla="*/ 24 h 33"/>
                <a:gd name="T2" fmla="*/ 42 w 42"/>
                <a:gd name="T3" fmla="*/ 33 h 33"/>
                <a:gd name="T4" fmla="*/ 12 w 42"/>
                <a:gd name="T5" fmla="*/ 24 h 33"/>
                <a:gd name="T6" fmla="*/ 0 w 42"/>
                <a:gd name="T7" fmla="*/ 24 h 33"/>
                <a:gd name="T8" fmla="*/ 12 w 42"/>
                <a:gd name="T9" fmla="*/ 0 h 33"/>
                <a:gd name="T10" fmla="*/ 42 w 42"/>
                <a:gd name="T11" fmla="*/ 24 h 33"/>
                <a:gd name="T12" fmla="*/ 0 60000 65536"/>
                <a:gd name="T13" fmla="*/ 0 60000 65536"/>
                <a:gd name="T14" fmla="*/ 0 60000 65536"/>
                <a:gd name="T15" fmla="*/ 0 60000 65536"/>
                <a:gd name="T16" fmla="*/ 0 60000 65536"/>
                <a:gd name="T17" fmla="*/ 0 60000 65536"/>
                <a:gd name="T18" fmla="*/ 0 w 42"/>
                <a:gd name="T19" fmla="*/ 0 h 33"/>
                <a:gd name="T20" fmla="*/ 42 w 42"/>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42" h="33">
                  <a:moveTo>
                    <a:pt x="42" y="24"/>
                  </a:moveTo>
                  <a:lnTo>
                    <a:pt x="42" y="33"/>
                  </a:lnTo>
                  <a:lnTo>
                    <a:pt x="12" y="24"/>
                  </a:lnTo>
                  <a:lnTo>
                    <a:pt x="0" y="24"/>
                  </a:lnTo>
                  <a:lnTo>
                    <a:pt x="12" y="0"/>
                  </a:lnTo>
                  <a:lnTo>
                    <a:pt x="42" y="24"/>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47" name="Freeform 132"/>
            <p:cNvSpPr>
              <a:spLocks/>
            </p:cNvSpPr>
            <p:nvPr/>
          </p:nvSpPr>
          <p:spPr bwMode="auto">
            <a:xfrm>
              <a:off x="1146" y="2267"/>
              <a:ext cx="46" cy="43"/>
            </a:xfrm>
            <a:custGeom>
              <a:avLst/>
              <a:gdLst>
                <a:gd name="T0" fmla="*/ 46 w 46"/>
                <a:gd name="T1" fmla="*/ 22 h 43"/>
                <a:gd name="T2" fmla="*/ 46 w 46"/>
                <a:gd name="T3" fmla="*/ 34 h 43"/>
                <a:gd name="T4" fmla="*/ 37 w 46"/>
                <a:gd name="T5" fmla="*/ 43 h 43"/>
                <a:gd name="T6" fmla="*/ 25 w 46"/>
                <a:gd name="T7" fmla="*/ 34 h 43"/>
                <a:gd name="T8" fmla="*/ 25 w 46"/>
                <a:gd name="T9" fmla="*/ 22 h 43"/>
                <a:gd name="T10" fmla="*/ 0 w 46"/>
                <a:gd name="T11" fmla="*/ 12 h 43"/>
                <a:gd name="T12" fmla="*/ 0 w 46"/>
                <a:gd name="T13" fmla="*/ 0 h 43"/>
                <a:gd name="T14" fmla="*/ 12 w 46"/>
                <a:gd name="T15" fmla="*/ 0 h 43"/>
                <a:gd name="T16" fmla="*/ 25 w 46"/>
                <a:gd name="T17" fmla="*/ 0 h 43"/>
                <a:gd name="T18" fmla="*/ 46 w 46"/>
                <a:gd name="T19" fmla="*/ 2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43"/>
                <a:gd name="T32" fmla="*/ 46 w 46"/>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43">
                  <a:moveTo>
                    <a:pt x="46" y="22"/>
                  </a:moveTo>
                  <a:lnTo>
                    <a:pt x="46" y="34"/>
                  </a:lnTo>
                  <a:lnTo>
                    <a:pt x="37" y="43"/>
                  </a:lnTo>
                  <a:lnTo>
                    <a:pt x="25" y="34"/>
                  </a:lnTo>
                  <a:lnTo>
                    <a:pt x="25" y="22"/>
                  </a:lnTo>
                  <a:lnTo>
                    <a:pt x="0" y="12"/>
                  </a:lnTo>
                  <a:lnTo>
                    <a:pt x="0" y="0"/>
                  </a:lnTo>
                  <a:lnTo>
                    <a:pt x="12" y="0"/>
                  </a:lnTo>
                  <a:lnTo>
                    <a:pt x="25" y="0"/>
                  </a:lnTo>
                  <a:lnTo>
                    <a:pt x="46" y="2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48" name="Freeform 133"/>
            <p:cNvSpPr>
              <a:spLocks/>
            </p:cNvSpPr>
            <p:nvPr/>
          </p:nvSpPr>
          <p:spPr bwMode="auto">
            <a:xfrm>
              <a:off x="1082" y="2267"/>
              <a:ext cx="64" cy="43"/>
            </a:xfrm>
            <a:custGeom>
              <a:avLst/>
              <a:gdLst>
                <a:gd name="T0" fmla="*/ 9 w 64"/>
                <a:gd name="T1" fmla="*/ 0 h 43"/>
                <a:gd name="T2" fmla="*/ 0 w 64"/>
                <a:gd name="T3" fmla="*/ 22 h 43"/>
                <a:gd name="T4" fmla="*/ 34 w 64"/>
                <a:gd name="T5" fmla="*/ 34 h 43"/>
                <a:gd name="T6" fmla="*/ 46 w 64"/>
                <a:gd name="T7" fmla="*/ 43 h 43"/>
                <a:gd name="T8" fmla="*/ 55 w 64"/>
                <a:gd name="T9" fmla="*/ 43 h 43"/>
                <a:gd name="T10" fmla="*/ 46 w 64"/>
                <a:gd name="T11" fmla="*/ 22 h 43"/>
                <a:gd name="T12" fmla="*/ 64 w 64"/>
                <a:gd name="T13" fmla="*/ 12 h 43"/>
                <a:gd name="T14" fmla="*/ 55 w 64"/>
                <a:gd name="T15" fmla="*/ 0 h 43"/>
                <a:gd name="T16" fmla="*/ 34 w 64"/>
                <a:gd name="T17" fmla="*/ 12 h 43"/>
                <a:gd name="T18" fmla="*/ 25 w 64"/>
                <a:gd name="T19" fmla="*/ 12 h 43"/>
                <a:gd name="T20" fmla="*/ 9 w 64"/>
                <a:gd name="T21" fmla="*/ 0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4"/>
                <a:gd name="T34" fmla="*/ 0 h 43"/>
                <a:gd name="T35" fmla="*/ 64 w 64"/>
                <a:gd name="T36" fmla="*/ 43 h 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4" h="43">
                  <a:moveTo>
                    <a:pt x="9" y="0"/>
                  </a:moveTo>
                  <a:lnTo>
                    <a:pt x="0" y="22"/>
                  </a:lnTo>
                  <a:lnTo>
                    <a:pt x="34" y="34"/>
                  </a:lnTo>
                  <a:lnTo>
                    <a:pt x="46" y="43"/>
                  </a:lnTo>
                  <a:lnTo>
                    <a:pt x="55" y="43"/>
                  </a:lnTo>
                  <a:lnTo>
                    <a:pt x="46" y="22"/>
                  </a:lnTo>
                  <a:lnTo>
                    <a:pt x="64" y="12"/>
                  </a:lnTo>
                  <a:lnTo>
                    <a:pt x="55" y="0"/>
                  </a:lnTo>
                  <a:lnTo>
                    <a:pt x="34" y="12"/>
                  </a:lnTo>
                  <a:lnTo>
                    <a:pt x="25" y="12"/>
                  </a:lnTo>
                  <a:lnTo>
                    <a:pt x="9"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49" name="Freeform 134"/>
            <p:cNvSpPr>
              <a:spLocks/>
            </p:cNvSpPr>
            <p:nvPr/>
          </p:nvSpPr>
          <p:spPr bwMode="auto">
            <a:xfrm>
              <a:off x="1040" y="2234"/>
              <a:ext cx="51" cy="55"/>
            </a:xfrm>
            <a:custGeom>
              <a:avLst/>
              <a:gdLst>
                <a:gd name="T0" fmla="*/ 51 w 51"/>
                <a:gd name="T1" fmla="*/ 33 h 55"/>
                <a:gd name="T2" fmla="*/ 42 w 51"/>
                <a:gd name="T3" fmla="*/ 55 h 55"/>
                <a:gd name="T4" fmla="*/ 33 w 51"/>
                <a:gd name="T5" fmla="*/ 55 h 55"/>
                <a:gd name="T6" fmla="*/ 33 w 51"/>
                <a:gd name="T7" fmla="*/ 45 h 55"/>
                <a:gd name="T8" fmla="*/ 12 w 51"/>
                <a:gd name="T9" fmla="*/ 24 h 55"/>
                <a:gd name="T10" fmla="*/ 12 w 51"/>
                <a:gd name="T11" fmla="*/ 33 h 55"/>
                <a:gd name="T12" fmla="*/ 0 w 51"/>
                <a:gd name="T13" fmla="*/ 24 h 55"/>
                <a:gd name="T14" fmla="*/ 0 w 51"/>
                <a:gd name="T15" fmla="*/ 0 h 55"/>
                <a:gd name="T16" fmla="*/ 33 w 51"/>
                <a:gd name="T17" fmla="*/ 0 h 55"/>
                <a:gd name="T18" fmla="*/ 42 w 51"/>
                <a:gd name="T19" fmla="*/ 24 h 55"/>
                <a:gd name="T20" fmla="*/ 51 w 51"/>
                <a:gd name="T21" fmla="*/ 33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
                <a:gd name="T34" fmla="*/ 0 h 55"/>
                <a:gd name="T35" fmla="*/ 51 w 51"/>
                <a:gd name="T36" fmla="*/ 55 h 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 h="55">
                  <a:moveTo>
                    <a:pt x="51" y="33"/>
                  </a:moveTo>
                  <a:lnTo>
                    <a:pt x="42" y="55"/>
                  </a:lnTo>
                  <a:lnTo>
                    <a:pt x="33" y="55"/>
                  </a:lnTo>
                  <a:lnTo>
                    <a:pt x="33" y="45"/>
                  </a:lnTo>
                  <a:lnTo>
                    <a:pt x="12" y="24"/>
                  </a:lnTo>
                  <a:lnTo>
                    <a:pt x="12" y="33"/>
                  </a:lnTo>
                  <a:lnTo>
                    <a:pt x="0" y="24"/>
                  </a:lnTo>
                  <a:lnTo>
                    <a:pt x="0" y="0"/>
                  </a:lnTo>
                  <a:lnTo>
                    <a:pt x="33" y="0"/>
                  </a:lnTo>
                  <a:lnTo>
                    <a:pt x="42" y="24"/>
                  </a:lnTo>
                  <a:lnTo>
                    <a:pt x="51" y="33"/>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50" name="Freeform 135"/>
            <p:cNvSpPr>
              <a:spLocks/>
            </p:cNvSpPr>
            <p:nvPr/>
          </p:nvSpPr>
          <p:spPr bwMode="auto">
            <a:xfrm>
              <a:off x="1015" y="2149"/>
              <a:ext cx="76" cy="85"/>
            </a:xfrm>
            <a:custGeom>
              <a:avLst/>
              <a:gdLst>
                <a:gd name="T0" fmla="*/ 58 w 76"/>
                <a:gd name="T1" fmla="*/ 85 h 85"/>
                <a:gd name="T2" fmla="*/ 25 w 76"/>
                <a:gd name="T3" fmla="*/ 85 h 85"/>
                <a:gd name="T4" fmla="*/ 0 w 76"/>
                <a:gd name="T5" fmla="*/ 54 h 85"/>
                <a:gd name="T6" fmla="*/ 0 w 76"/>
                <a:gd name="T7" fmla="*/ 42 h 85"/>
                <a:gd name="T8" fmla="*/ 46 w 76"/>
                <a:gd name="T9" fmla="*/ 9 h 85"/>
                <a:gd name="T10" fmla="*/ 76 w 76"/>
                <a:gd name="T11" fmla="*/ 0 h 85"/>
                <a:gd name="T12" fmla="*/ 76 w 76"/>
                <a:gd name="T13" fmla="*/ 21 h 85"/>
                <a:gd name="T14" fmla="*/ 58 w 76"/>
                <a:gd name="T15" fmla="*/ 85 h 85"/>
                <a:gd name="T16" fmla="*/ 0 60000 65536"/>
                <a:gd name="T17" fmla="*/ 0 60000 65536"/>
                <a:gd name="T18" fmla="*/ 0 60000 65536"/>
                <a:gd name="T19" fmla="*/ 0 60000 65536"/>
                <a:gd name="T20" fmla="*/ 0 60000 65536"/>
                <a:gd name="T21" fmla="*/ 0 60000 65536"/>
                <a:gd name="T22" fmla="*/ 0 60000 65536"/>
                <a:gd name="T23" fmla="*/ 0 60000 65536"/>
                <a:gd name="T24" fmla="*/ 0 w 76"/>
                <a:gd name="T25" fmla="*/ 0 h 85"/>
                <a:gd name="T26" fmla="*/ 76 w 76"/>
                <a:gd name="T27" fmla="*/ 85 h 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6" h="85">
                  <a:moveTo>
                    <a:pt x="58" y="85"/>
                  </a:moveTo>
                  <a:lnTo>
                    <a:pt x="25" y="85"/>
                  </a:lnTo>
                  <a:lnTo>
                    <a:pt x="0" y="54"/>
                  </a:lnTo>
                  <a:lnTo>
                    <a:pt x="0" y="42"/>
                  </a:lnTo>
                  <a:lnTo>
                    <a:pt x="46" y="9"/>
                  </a:lnTo>
                  <a:lnTo>
                    <a:pt x="76" y="0"/>
                  </a:lnTo>
                  <a:lnTo>
                    <a:pt x="76" y="21"/>
                  </a:lnTo>
                  <a:lnTo>
                    <a:pt x="58" y="8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51" name="Freeform 136"/>
            <p:cNvSpPr>
              <a:spLocks/>
            </p:cNvSpPr>
            <p:nvPr/>
          </p:nvSpPr>
          <p:spPr bwMode="auto">
            <a:xfrm>
              <a:off x="976" y="2136"/>
              <a:ext cx="115" cy="55"/>
            </a:xfrm>
            <a:custGeom>
              <a:avLst/>
              <a:gdLst>
                <a:gd name="T0" fmla="*/ 30 w 115"/>
                <a:gd name="T1" fmla="*/ 0 h 55"/>
                <a:gd name="T2" fmla="*/ 0 w 115"/>
                <a:gd name="T3" fmla="*/ 22 h 55"/>
                <a:gd name="T4" fmla="*/ 30 w 115"/>
                <a:gd name="T5" fmla="*/ 46 h 55"/>
                <a:gd name="T6" fmla="*/ 39 w 115"/>
                <a:gd name="T7" fmla="*/ 55 h 55"/>
                <a:gd name="T8" fmla="*/ 85 w 115"/>
                <a:gd name="T9" fmla="*/ 22 h 55"/>
                <a:gd name="T10" fmla="*/ 115 w 115"/>
                <a:gd name="T11" fmla="*/ 13 h 55"/>
                <a:gd name="T12" fmla="*/ 85 w 115"/>
                <a:gd name="T13" fmla="*/ 0 h 55"/>
                <a:gd name="T14" fmla="*/ 30 w 115"/>
                <a:gd name="T15" fmla="*/ 0 h 55"/>
                <a:gd name="T16" fmla="*/ 0 60000 65536"/>
                <a:gd name="T17" fmla="*/ 0 60000 65536"/>
                <a:gd name="T18" fmla="*/ 0 60000 65536"/>
                <a:gd name="T19" fmla="*/ 0 60000 65536"/>
                <a:gd name="T20" fmla="*/ 0 60000 65536"/>
                <a:gd name="T21" fmla="*/ 0 60000 65536"/>
                <a:gd name="T22" fmla="*/ 0 60000 65536"/>
                <a:gd name="T23" fmla="*/ 0 60000 65536"/>
                <a:gd name="T24" fmla="*/ 0 w 115"/>
                <a:gd name="T25" fmla="*/ 0 h 55"/>
                <a:gd name="T26" fmla="*/ 115 w 115"/>
                <a:gd name="T27" fmla="*/ 55 h 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5" h="55">
                  <a:moveTo>
                    <a:pt x="30" y="0"/>
                  </a:moveTo>
                  <a:lnTo>
                    <a:pt x="0" y="22"/>
                  </a:lnTo>
                  <a:lnTo>
                    <a:pt x="30" y="46"/>
                  </a:lnTo>
                  <a:lnTo>
                    <a:pt x="39" y="55"/>
                  </a:lnTo>
                  <a:lnTo>
                    <a:pt x="85" y="22"/>
                  </a:lnTo>
                  <a:lnTo>
                    <a:pt x="115" y="13"/>
                  </a:lnTo>
                  <a:lnTo>
                    <a:pt x="85" y="0"/>
                  </a:lnTo>
                  <a:lnTo>
                    <a:pt x="30"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52" name="Freeform 137"/>
            <p:cNvSpPr>
              <a:spLocks/>
            </p:cNvSpPr>
            <p:nvPr/>
          </p:nvSpPr>
          <p:spPr bwMode="auto">
            <a:xfrm>
              <a:off x="1305" y="2051"/>
              <a:ext cx="64" cy="55"/>
            </a:xfrm>
            <a:custGeom>
              <a:avLst/>
              <a:gdLst>
                <a:gd name="T0" fmla="*/ 9 w 64"/>
                <a:gd name="T1" fmla="*/ 0 h 55"/>
                <a:gd name="T2" fmla="*/ 0 w 64"/>
                <a:gd name="T3" fmla="*/ 43 h 55"/>
                <a:gd name="T4" fmla="*/ 9 w 64"/>
                <a:gd name="T5" fmla="*/ 55 h 55"/>
                <a:gd name="T6" fmla="*/ 18 w 64"/>
                <a:gd name="T7" fmla="*/ 31 h 55"/>
                <a:gd name="T8" fmla="*/ 30 w 64"/>
                <a:gd name="T9" fmla="*/ 31 h 55"/>
                <a:gd name="T10" fmla="*/ 18 w 64"/>
                <a:gd name="T11" fmla="*/ 31 h 55"/>
                <a:gd name="T12" fmla="*/ 51 w 64"/>
                <a:gd name="T13" fmla="*/ 31 h 55"/>
                <a:gd name="T14" fmla="*/ 64 w 64"/>
                <a:gd name="T15" fmla="*/ 43 h 55"/>
                <a:gd name="T16" fmla="*/ 64 w 64"/>
                <a:gd name="T17" fmla="*/ 31 h 55"/>
                <a:gd name="T18" fmla="*/ 64 w 64"/>
                <a:gd name="T19" fmla="*/ 21 h 55"/>
                <a:gd name="T20" fmla="*/ 39 w 64"/>
                <a:gd name="T21" fmla="*/ 21 h 55"/>
                <a:gd name="T22" fmla="*/ 51 w 64"/>
                <a:gd name="T23" fmla="*/ 9 h 55"/>
                <a:gd name="T24" fmla="*/ 39 w 64"/>
                <a:gd name="T25" fmla="*/ 9 h 55"/>
                <a:gd name="T26" fmla="*/ 9 w 64"/>
                <a:gd name="T27" fmla="*/ 0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4"/>
                <a:gd name="T43" fmla="*/ 0 h 55"/>
                <a:gd name="T44" fmla="*/ 64 w 64"/>
                <a:gd name="T45" fmla="*/ 55 h 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4" h="55">
                  <a:moveTo>
                    <a:pt x="9" y="0"/>
                  </a:moveTo>
                  <a:lnTo>
                    <a:pt x="0" y="43"/>
                  </a:lnTo>
                  <a:lnTo>
                    <a:pt x="9" y="55"/>
                  </a:lnTo>
                  <a:lnTo>
                    <a:pt x="18" y="31"/>
                  </a:lnTo>
                  <a:lnTo>
                    <a:pt x="30" y="31"/>
                  </a:lnTo>
                  <a:lnTo>
                    <a:pt x="18" y="31"/>
                  </a:lnTo>
                  <a:lnTo>
                    <a:pt x="51" y="31"/>
                  </a:lnTo>
                  <a:lnTo>
                    <a:pt x="64" y="43"/>
                  </a:lnTo>
                  <a:lnTo>
                    <a:pt x="64" y="31"/>
                  </a:lnTo>
                  <a:lnTo>
                    <a:pt x="64" y="21"/>
                  </a:lnTo>
                  <a:lnTo>
                    <a:pt x="39" y="21"/>
                  </a:lnTo>
                  <a:lnTo>
                    <a:pt x="51" y="9"/>
                  </a:lnTo>
                  <a:lnTo>
                    <a:pt x="39" y="9"/>
                  </a:lnTo>
                  <a:lnTo>
                    <a:pt x="9"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53" name="Freeform 138"/>
            <p:cNvSpPr>
              <a:spLocks/>
            </p:cNvSpPr>
            <p:nvPr/>
          </p:nvSpPr>
          <p:spPr bwMode="auto">
            <a:xfrm>
              <a:off x="1260" y="2051"/>
              <a:ext cx="54" cy="43"/>
            </a:xfrm>
            <a:custGeom>
              <a:avLst/>
              <a:gdLst>
                <a:gd name="T0" fmla="*/ 30 w 55"/>
                <a:gd name="T1" fmla="*/ 0 h 43"/>
                <a:gd name="T2" fmla="*/ 27 w 55"/>
                <a:gd name="T3" fmla="*/ 43 h 43"/>
                <a:gd name="T4" fmla="*/ 9 w 55"/>
                <a:gd name="T5" fmla="*/ 43 h 43"/>
                <a:gd name="T6" fmla="*/ 0 w 55"/>
                <a:gd name="T7" fmla="*/ 31 h 43"/>
                <a:gd name="T8" fmla="*/ 9 w 55"/>
                <a:gd name="T9" fmla="*/ 31 h 43"/>
                <a:gd name="T10" fmla="*/ 21 w 55"/>
                <a:gd name="T11" fmla="*/ 31 h 43"/>
                <a:gd name="T12" fmla="*/ 27 w 55"/>
                <a:gd name="T13" fmla="*/ 31 h 43"/>
                <a:gd name="T14" fmla="*/ 27 w 55"/>
                <a:gd name="T15" fmla="*/ 9 h 43"/>
                <a:gd name="T16" fmla="*/ 21 w 55"/>
                <a:gd name="T17" fmla="*/ 9 h 43"/>
                <a:gd name="T18" fmla="*/ 27 w 55"/>
                <a:gd name="T19" fmla="*/ 0 h 43"/>
                <a:gd name="T20" fmla="*/ 30 w 55"/>
                <a:gd name="T21" fmla="*/ 0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43"/>
                <a:gd name="T35" fmla="*/ 55 w 55"/>
                <a:gd name="T36" fmla="*/ 43 h 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43">
                  <a:moveTo>
                    <a:pt x="55" y="0"/>
                  </a:moveTo>
                  <a:lnTo>
                    <a:pt x="46" y="43"/>
                  </a:lnTo>
                  <a:lnTo>
                    <a:pt x="9" y="43"/>
                  </a:lnTo>
                  <a:lnTo>
                    <a:pt x="0" y="31"/>
                  </a:lnTo>
                  <a:lnTo>
                    <a:pt x="9" y="31"/>
                  </a:lnTo>
                  <a:lnTo>
                    <a:pt x="21" y="31"/>
                  </a:lnTo>
                  <a:lnTo>
                    <a:pt x="46" y="31"/>
                  </a:lnTo>
                  <a:lnTo>
                    <a:pt x="30" y="9"/>
                  </a:lnTo>
                  <a:lnTo>
                    <a:pt x="21" y="9"/>
                  </a:lnTo>
                  <a:lnTo>
                    <a:pt x="30" y="0"/>
                  </a:lnTo>
                  <a:lnTo>
                    <a:pt x="55"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54" name="Freeform 139"/>
            <p:cNvSpPr>
              <a:spLocks/>
            </p:cNvSpPr>
            <p:nvPr/>
          </p:nvSpPr>
          <p:spPr bwMode="auto">
            <a:xfrm>
              <a:off x="1598" y="3080"/>
              <a:ext cx="84" cy="98"/>
            </a:xfrm>
            <a:custGeom>
              <a:avLst/>
              <a:gdLst>
                <a:gd name="T0" fmla="*/ 0 w 85"/>
                <a:gd name="T1" fmla="*/ 76 h 98"/>
                <a:gd name="T2" fmla="*/ 42 w 85"/>
                <a:gd name="T3" fmla="*/ 98 h 98"/>
                <a:gd name="T4" fmla="*/ 51 w 85"/>
                <a:gd name="T5" fmla="*/ 85 h 98"/>
                <a:gd name="T6" fmla="*/ 60 w 85"/>
                <a:gd name="T7" fmla="*/ 76 h 98"/>
                <a:gd name="T8" fmla="*/ 60 w 85"/>
                <a:gd name="T9" fmla="*/ 55 h 98"/>
                <a:gd name="T10" fmla="*/ 51 w 85"/>
                <a:gd name="T11" fmla="*/ 34 h 98"/>
                <a:gd name="T12" fmla="*/ 30 w 85"/>
                <a:gd name="T13" fmla="*/ 9 h 98"/>
                <a:gd name="T14" fmla="*/ 30 w 85"/>
                <a:gd name="T15" fmla="*/ 25 h 98"/>
                <a:gd name="T16" fmla="*/ 9 w 85"/>
                <a:gd name="T17" fmla="*/ 0 h 98"/>
                <a:gd name="T18" fmla="*/ 0 w 85"/>
                <a:gd name="T19" fmla="*/ 0 h 98"/>
                <a:gd name="T20" fmla="*/ 0 w 85"/>
                <a:gd name="T21" fmla="*/ 76 h 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5"/>
                <a:gd name="T34" fmla="*/ 0 h 98"/>
                <a:gd name="T35" fmla="*/ 85 w 85"/>
                <a:gd name="T36" fmla="*/ 98 h 9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5" h="98">
                  <a:moveTo>
                    <a:pt x="0" y="76"/>
                  </a:moveTo>
                  <a:lnTo>
                    <a:pt x="46" y="98"/>
                  </a:lnTo>
                  <a:lnTo>
                    <a:pt x="76" y="85"/>
                  </a:lnTo>
                  <a:lnTo>
                    <a:pt x="85" y="76"/>
                  </a:lnTo>
                  <a:lnTo>
                    <a:pt x="85" y="55"/>
                  </a:lnTo>
                  <a:lnTo>
                    <a:pt x="76" y="34"/>
                  </a:lnTo>
                  <a:lnTo>
                    <a:pt x="30" y="9"/>
                  </a:lnTo>
                  <a:lnTo>
                    <a:pt x="30" y="25"/>
                  </a:lnTo>
                  <a:lnTo>
                    <a:pt x="9" y="0"/>
                  </a:lnTo>
                  <a:lnTo>
                    <a:pt x="0" y="0"/>
                  </a:lnTo>
                  <a:lnTo>
                    <a:pt x="0" y="76"/>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55" name="Freeform 140"/>
            <p:cNvSpPr>
              <a:spLocks/>
            </p:cNvSpPr>
            <p:nvPr/>
          </p:nvSpPr>
          <p:spPr bwMode="auto">
            <a:xfrm>
              <a:off x="1260" y="2353"/>
              <a:ext cx="696" cy="803"/>
            </a:xfrm>
            <a:custGeom>
              <a:avLst/>
              <a:gdLst>
                <a:gd name="T0" fmla="*/ 380 w 697"/>
                <a:gd name="T1" fmla="*/ 36 h 803"/>
                <a:gd name="T2" fmla="*/ 398 w 697"/>
                <a:gd name="T3" fmla="*/ 76 h 803"/>
                <a:gd name="T4" fmla="*/ 380 w 697"/>
                <a:gd name="T5" fmla="*/ 112 h 803"/>
                <a:gd name="T6" fmla="*/ 389 w 697"/>
                <a:gd name="T7" fmla="*/ 143 h 803"/>
                <a:gd name="T8" fmla="*/ 420 w 697"/>
                <a:gd name="T9" fmla="*/ 112 h 803"/>
                <a:gd name="T10" fmla="*/ 420 w 697"/>
                <a:gd name="T11" fmla="*/ 143 h 803"/>
                <a:gd name="T12" fmla="*/ 444 w 697"/>
                <a:gd name="T13" fmla="*/ 121 h 803"/>
                <a:gd name="T14" fmla="*/ 487 w 697"/>
                <a:gd name="T15" fmla="*/ 143 h 803"/>
                <a:gd name="T16" fmla="*/ 499 w 697"/>
                <a:gd name="T17" fmla="*/ 152 h 803"/>
                <a:gd name="T18" fmla="*/ 520 w 697"/>
                <a:gd name="T19" fmla="*/ 152 h 803"/>
                <a:gd name="T20" fmla="*/ 587 w 697"/>
                <a:gd name="T21" fmla="*/ 164 h 803"/>
                <a:gd name="T22" fmla="*/ 663 w 697"/>
                <a:gd name="T23" fmla="*/ 219 h 803"/>
                <a:gd name="T24" fmla="*/ 672 w 697"/>
                <a:gd name="T25" fmla="*/ 274 h 803"/>
                <a:gd name="T26" fmla="*/ 608 w 697"/>
                <a:gd name="T27" fmla="*/ 380 h 803"/>
                <a:gd name="T28" fmla="*/ 608 w 697"/>
                <a:gd name="T29" fmla="*/ 478 h 803"/>
                <a:gd name="T30" fmla="*/ 587 w 697"/>
                <a:gd name="T31" fmla="*/ 545 h 803"/>
                <a:gd name="T32" fmla="*/ 566 w 697"/>
                <a:gd name="T33" fmla="*/ 566 h 803"/>
                <a:gd name="T34" fmla="*/ 520 w 697"/>
                <a:gd name="T35" fmla="*/ 575 h 803"/>
                <a:gd name="T36" fmla="*/ 511 w 697"/>
                <a:gd name="T37" fmla="*/ 587 h 803"/>
                <a:gd name="T38" fmla="*/ 499 w 697"/>
                <a:gd name="T39" fmla="*/ 596 h 803"/>
                <a:gd name="T40" fmla="*/ 456 w 697"/>
                <a:gd name="T41" fmla="*/ 642 h 803"/>
                <a:gd name="T42" fmla="*/ 444 w 697"/>
                <a:gd name="T43" fmla="*/ 715 h 803"/>
                <a:gd name="T44" fmla="*/ 410 w 697"/>
                <a:gd name="T45" fmla="*/ 773 h 803"/>
                <a:gd name="T46" fmla="*/ 398 w 697"/>
                <a:gd name="T47" fmla="*/ 782 h 803"/>
                <a:gd name="T48" fmla="*/ 348 w 697"/>
                <a:gd name="T49" fmla="*/ 736 h 803"/>
                <a:gd name="T50" fmla="*/ 347 w 697"/>
                <a:gd name="T51" fmla="*/ 727 h 803"/>
                <a:gd name="T52" fmla="*/ 359 w 697"/>
                <a:gd name="T53" fmla="*/ 675 h 803"/>
                <a:gd name="T54" fmla="*/ 359 w 697"/>
                <a:gd name="T55" fmla="*/ 630 h 803"/>
                <a:gd name="T56" fmla="*/ 348 w 697"/>
                <a:gd name="T57" fmla="*/ 596 h 803"/>
                <a:gd name="T58" fmla="*/ 347 w 697"/>
                <a:gd name="T59" fmla="*/ 566 h 803"/>
                <a:gd name="T60" fmla="*/ 304 w 697"/>
                <a:gd name="T61" fmla="*/ 554 h 803"/>
                <a:gd name="T62" fmla="*/ 304 w 697"/>
                <a:gd name="T63" fmla="*/ 478 h 803"/>
                <a:gd name="T64" fmla="*/ 283 w 697"/>
                <a:gd name="T65" fmla="*/ 444 h 803"/>
                <a:gd name="T66" fmla="*/ 253 w 697"/>
                <a:gd name="T67" fmla="*/ 426 h 803"/>
                <a:gd name="T68" fmla="*/ 237 w 697"/>
                <a:gd name="T69" fmla="*/ 392 h 803"/>
                <a:gd name="T70" fmla="*/ 152 w 697"/>
                <a:gd name="T71" fmla="*/ 338 h 803"/>
                <a:gd name="T72" fmla="*/ 119 w 697"/>
                <a:gd name="T73" fmla="*/ 304 h 803"/>
                <a:gd name="T74" fmla="*/ 76 w 697"/>
                <a:gd name="T75" fmla="*/ 328 h 803"/>
                <a:gd name="T76" fmla="*/ 55 w 697"/>
                <a:gd name="T77" fmla="*/ 304 h 803"/>
                <a:gd name="T78" fmla="*/ 9 w 697"/>
                <a:gd name="T79" fmla="*/ 295 h 803"/>
                <a:gd name="T80" fmla="*/ 9 w 697"/>
                <a:gd name="T81" fmla="*/ 228 h 803"/>
                <a:gd name="T82" fmla="*/ 64 w 697"/>
                <a:gd name="T83" fmla="*/ 197 h 803"/>
                <a:gd name="T84" fmla="*/ 55 w 697"/>
                <a:gd name="T85" fmla="*/ 97 h 803"/>
                <a:gd name="T86" fmla="*/ 64 w 697"/>
                <a:gd name="T87" fmla="*/ 88 h 803"/>
                <a:gd name="T88" fmla="*/ 110 w 697"/>
                <a:gd name="T89" fmla="*/ 67 h 803"/>
                <a:gd name="T90" fmla="*/ 119 w 697"/>
                <a:gd name="T91" fmla="*/ 88 h 803"/>
                <a:gd name="T92" fmla="*/ 174 w 697"/>
                <a:gd name="T93" fmla="*/ 67 h 803"/>
                <a:gd name="T94" fmla="*/ 161 w 697"/>
                <a:gd name="T95" fmla="*/ 36 h 803"/>
                <a:gd name="T96" fmla="*/ 186 w 697"/>
                <a:gd name="T97" fmla="*/ 36 h 803"/>
                <a:gd name="T98" fmla="*/ 228 w 697"/>
                <a:gd name="T99" fmla="*/ 0 h 803"/>
                <a:gd name="T100" fmla="*/ 253 w 697"/>
                <a:gd name="T101" fmla="*/ 21 h 803"/>
                <a:gd name="T102" fmla="*/ 253 w 697"/>
                <a:gd name="T103" fmla="*/ 76 h 803"/>
                <a:gd name="T104" fmla="*/ 292 w 697"/>
                <a:gd name="T105" fmla="*/ 67 h 803"/>
                <a:gd name="T106" fmla="*/ 317 w 697"/>
                <a:gd name="T107" fmla="*/ 67 h 803"/>
                <a:gd name="T108" fmla="*/ 347 w 697"/>
                <a:gd name="T109" fmla="*/ 67 h 803"/>
                <a:gd name="T110" fmla="*/ 368 w 697"/>
                <a:gd name="T111" fmla="*/ 21 h 80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97"/>
                <a:gd name="T169" fmla="*/ 0 h 803"/>
                <a:gd name="T170" fmla="*/ 697 w 697"/>
                <a:gd name="T171" fmla="*/ 803 h 80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97" h="803">
                  <a:moveTo>
                    <a:pt x="393" y="21"/>
                  </a:moveTo>
                  <a:lnTo>
                    <a:pt x="405" y="36"/>
                  </a:lnTo>
                  <a:lnTo>
                    <a:pt x="414" y="67"/>
                  </a:lnTo>
                  <a:lnTo>
                    <a:pt x="423" y="76"/>
                  </a:lnTo>
                  <a:lnTo>
                    <a:pt x="423" y="88"/>
                  </a:lnTo>
                  <a:lnTo>
                    <a:pt x="405" y="112"/>
                  </a:lnTo>
                  <a:lnTo>
                    <a:pt x="405" y="130"/>
                  </a:lnTo>
                  <a:lnTo>
                    <a:pt x="414" y="143"/>
                  </a:lnTo>
                  <a:lnTo>
                    <a:pt x="414" y="121"/>
                  </a:lnTo>
                  <a:lnTo>
                    <a:pt x="445" y="112"/>
                  </a:lnTo>
                  <a:lnTo>
                    <a:pt x="460" y="112"/>
                  </a:lnTo>
                  <a:lnTo>
                    <a:pt x="445" y="143"/>
                  </a:lnTo>
                  <a:lnTo>
                    <a:pt x="460" y="121"/>
                  </a:lnTo>
                  <a:lnTo>
                    <a:pt x="469" y="121"/>
                  </a:lnTo>
                  <a:lnTo>
                    <a:pt x="502" y="130"/>
                  </a:lnTo>
                  <a:lnTo>
                    <a:pt x="512" y="143"/>
                  </a:lnTo>
                  <a:lnTo>
                    <a:pt x="524" y="143"/>
                  </a:lnTo>
                  <a:lnTo>
                    <a:pt x="524" y="152"/>
                  </a:lnTo>
                  <a:lnTo>
                    <a:pt x="524" y="164"/>
                  </a:lnTo>
                  <a:lnTo>
                    <a:pt x="545" y="152"/>
                  </a:lnTo>
                  <a:lnTo>
                    <a:pt x="579" y="173"/>
                  </a:lnTo>
                  <a:lnTo>
                    <a:pt x="612" y="164"/>
                  </a:lnTo>
                  <a:lnTo>
                    <a:pt x="667" y="207"/>
                  </a:lnTo>
                  <a:lnTo>
                    <a:pt x="688" y="219"/>
                  </a:lnTo>
                  <a:lnTo>
                    <a:pt x="697" y="252"/>
                  </a:lnTo>
                  <a:lnTo>
                    <a:pt x="697" y="274"/>
                  </a:lnTo>
                  <a:lnTo>
                    <a:pt x="688" y="304"/>
                  </a:lnTo>
                  <a:lnTo>
                    <a:pt x="633" y="380"/>
                  </a:lnTo>
                  <a:lnTo>
                    <a:pt x="633" y="468"/>
                  </a:lnTo>
                  <a:lnTo>
                    <a:pt x="633" y="478"/>
                  </a:lnTo>
                  <a:lnTo>
                    <a:pt x="633" y="511"/>
                  </a:lnTo>
                  <a:lnTo>
                    <a:pt x="612" y="545"/>
                  </a:lnTo>
                  <a:lnTo>
                    <a:pt x="612" y="554"/>
                  </a:lnTo>
                  <a:lnTo>
                    <a:pt x="591" y="566"/>
                  </a:lnTo>
                  <a:lnTo>
                    <a:pt x="591" y="575"/>
                  </a:lnTo>
                  <a:lnTo>
                    <a:pt x="545" y="575"/>
                  </a:lnTo>
                  <a:lnTo>
                    <a:pt x="545" y="587"/>
                  </a:lnTo>
                  <a:lnTo>
                    <a:pt x="536" y="587"/>
                  </a:lnTo>
                  <a:lnTo>
                    <a:pt x="536" y="596"/>
                  </a:lnTo>
                  <a:lnTo>
                    <a:pt x="524" y="596"/>
                  </a:lnTo>
                  <a:lnTo>
                    <a:pt x="512" y="608"/>
                  </a:lnTo>
                  <a:lnTo>
                    <a:pt x="481" y="642"/>
                  </a:lnTo>
                  <a:lnTo>
                    <a:pt x="490" y="697"/>
                  </a:lnTo>
                  <a:lnTo>
                    <a:pt x="469" y="715"/>
                  </a:lnTo>
                  <a:lnTo>
                    <a:pt x="460" y="752"/>
                  </a:lnTo>
                  <a:lnTo>
                    <a:pt x="435" y="773"/>
                  </a:lnTo>
                  <a:lnTo>
                    <a:pt x="423" y="803"/>
                  </a:lnTo>
                  <a:lnTo>
                    <a:pt x="423" y="782"/>
                  </a:lnTo>
                  <a:lnTo>
                    <a:pt x="414" y="761"/>
                  </a:lnTo>
                  <a:lnTo>
                    <a:pt x="368" y="736"/>
                  </a:lnTo>
                  <a:lnTo>
                    <a:pt x="368" y="752"/>
                  </a:lnTo>
                  <a:lnTo>
                    <a:pt x="347" y="727"/>
                  </a:lnTo>
                  <a:lnTo>
                    <a:pt x="338" y="727"/>
                  </a:lnTo>
                  <a:lnTo>
                    <a:pt x="384" y="675"/>
                  </a:lnTo>
                  <a:lnTo>
                    <a:pt x="393" y="660"/>
                  </a:lnTo>
                  <a:lnTo>
                    <a:pt x="384" y="630"/>
                  </a:lnTo>
                  <a:lnTo>
                    <a:pt x="368" y="630"/>
                  </a:lnTo>
                  <a:lnTo>
                    <a:pt x="368" y="596"/>
                  </a:lnTo>
                  <a:lnTo>
                    <a:pt x="347" y="596"/>
                  </a:lnTo>
                  <a:lnTo>
                    <a:pt x="347" y="566"/>
                  </a:lnTo>
                  <a:lnTo>
                    <a:pt x="338" y="566"/>
                  </a:lnTo>
                  <a:lnTo>
                    <a:pt x="304" y="554"/>
                  </a:lnTo>
                  <a:lnTo>
                    <a:pt x="292" y="520"/>
                  </a:lnTo>
                  <a:lnTo>
                    <a:pt x="304" y="478"/>
                  </a:lnTo>
                  <a:lnTo>
                    <a:pt x="283" y="456"/>
                  </a:lnTo>
                  <a:lnTo>
                    <a:pt x="283" y="444"/>
                  </a:lnTo>
                  <a:lnTo>
                    <a:pt x="253" y="435"/>
                  </a:lnTo>
                  <a:lnTo>
                    <a:pt x="253" y="426"/>
                  </a:lnTo>
                  <a:lnTo>
                    <a:pt x="253" y="414"/>
                  </a:lnTo>
                  <a:lnTo>
                    <a:pt x="237" y="392"/>
                  </a:lnTo>
                  <a:lnTo>
                    <a:pt x="161" y="359"/>
                  </a:lnTo>
                  <a:lnTo>
                    <a:pt x="152" y="338"/>
                  </a:lnTo>
                  <a:lnTo>
                    <a:pt x="152" y="304"/>
                  </a:lnTo>
                  <a:lnTo>
                    <a:pt x="119" y="304"/>
                  </a:lnTo>
                  <a:lnTo>
                    <a:pt x="97" y="338"/>
                  </a:lnTo>
                  <a:lnTo>
                    <a:pt x="76" y="328"/>
                  </a:lnTo>
                  <a:lnTo>
                    <a:pt x="55" y="328"/>
                  </a:lnTo>
                  <a:lnTo>
                    <a:pt x="55" y="304"/>
                  </a:lnTo>
                  <a:lnTo>
                    <a:pt x="30" y="313"/>
                  </a:lnTo>
                  <a:lnTo>
                    <a:pt x="9" y="295"/>
                  </a:lnTo>
                  <a:lnTo>
                    <a:pt x="0" y="261"/>
                  </a:lnTo>
                  <a:lnTo>
                    <a:pt x="9" y="228"/>
                  </a:lnTo>
                  <a:lnTo>
                    <a:pt x="21" y="207"/>
                  </a:lnTo>
                  <a:lnTo>
                    <a:pt x="64" y="197"/>
                  </a:lnTo>
                  <a:lnTo>
                    <a:pt x="64" y="130"/>
                  </a:lnTo>
                  <a:lnTo>
                    <a:pt x="55" y="97"/>
                  </a:lnTo>
                  <a:lnTo>
                    <a:pt x="76" y="97"/>
                  </a:lnTo>
                  <a:lnTo>
                    <a:pt x="64" y="88"/>
                  </a:lnTo>
                  <a:lnTo>
                    <a:pt x="64" y="76"/>
                  </a:lnTo>
                  <a:lnTo>
                    <a:pt x="110" y="67"/>
                  </a:lnTo>
                  <a:lnTo>
                    <a:pt x="119" y="76"/>
                  </a:lnTo>
                  <a:lnTo>
                    <a:pt x="119" y="88"/>
                  </a:lnTo>
                  <a:lnTo>
                    <a:pt x="140" y="88"/>
                  </a:lnTo>
                  <a:lnTo>
                    <a:pt x="174" y="67"/>
                  </a:lnTo>
                  <a:lnTo>
                    <a:pt x="161" y="54"/>
                  </a:lnTo>
                  <a:lnTo>
                    <a:pt x="161" y="36"/>
                  </a:lnTo>
                  <a:lnTo>
                    <a:pt x="152" y="21"/>
                  </a:lnTo>
                  <a:lnTo>
                    <a:pt x="186" y="36"/>
                  </a:lnTo>
                  <a:lnTo>
                    <a:pt x="228" y="12"/>
                  </a:lnTo>
                  <a:lnTo>
                    <a:pt x="228" y="0"/>
                  </a:lnTo>
                  <a:lnTo>
                    <a:pt x="237" y="0"/>
                  </a:lnTo>
                  <a:lnTo>
                    <a:pt x="253" y="21"/>
                  </a:lnTo>
                  <a:lnTo>
                    <a:pt x="237" y="54"/>
                  </a:lnTo>
                  <a:lnTo>
                    <a:pt x="253" y="76"/>
                  </a:lnTo>
                  <a:lnTo>
                    <a:pt x="262" y="76"/>
                  </a:lnTo>
                  <a:lnTo>
                    <a:pt x="292" y="67"/>
                  </a:lnTo>
                  <a:lnTo>
                    <a:pt x="304" y="67"/>
                  </a:lnTo>
                  <a:lnTo>
                    <a:pt x="317" y="67"/>
                  </a:lnTo>
                  <a:lnTo>
                    <a:pt x="317" y="54"/>
                  </a:lnTo>
                  <a:lnTo>
                    <a:pt x="347" y="67"/>
                  </a:lnTo>
                  <a:lnTo>
                    <a:pt x="368" y="67"/>
                  </a:lnTo>
                  <a:lnTo>
                    <a:pt x="393" y="2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56" name="Freeform 141"/>
            <p:cNvSpPr>
              <a:spLocks/>
            </p:cNvSpPr>
            <p:nvPr/>
          </p:nvSpPr>
          <p:spPr bwMode="auto">
            <a:xfrm>
              <a:off x="1551" y="3537"/>
              <a:ext cx="76" cy="52"/>
            </a:xfrm>
            <a:custGeom>
              <a:avLst/>
              <a:gdLst>
                <a:gd name="T0" fmla="*/ 0 w 76"/>
                <a:gd name="T1" fmla="*/ 0 h 52"/>
                <a:gd name="T2" fmla="*/ 37 w 76"/>
                <a:gd name="T3" fmla="*/ 52 h 52"/>
                <a:gd name="T4" fmla="*/ 46 w 76"/>
                <a:gd name="T5" fmla="*/ 52 h 52"/>
                <a:gd name="T6" fmla="*/ 76 w 76"/>
                <a:gd name="T7" fmla="*/ 43 h 52"/>
                <a:gd name="T8" fmla="*/ 25 w 76"/>
                <a:gd name="T9" fmla="*/ 21 h 52"/>
                <a:gd name="T10" fmla="*/ 0 w 76"/>
                <a:gd name="T11" fmla="*/ 0 h 52"/>
                <a:gd name="T12" fmla="*/ 0 60000 65536"/>
                <a:gd name="T13" fmla="*/ 0 60000 65536"/>
                <a:gd name="T14" fmla="*/ 0 60000 65536"/>
                <a:gd name="T15" fmla="*/ 0 60000 65536"/>
                <a:gd name="T16" fmla="*/ 0 60000 65536"/>
                <a:gd name="T17" fmla="*/ 0 60000 65536"/>
                <a:gd name="T18" fmla="*/ 0 w 76"/>
                <a:gd name="T19" fmla="*/ 0 h 52"/>
                <a:gd name="T20" fmla="*/ 76 w 76"/>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76" h="52">
                  <a:moveTo>
                    <a:pt x="0" y="0"/>
                  </a:moveTo>
                  <a:lnTo>
                    <a:pt x="37" y="52"/>
                  </a:lnTo>
                  <a:lnTo>
                    <a:pt x="46" y="52"/>
                  </a:lnTo>
                  <a:lnTo>
                    <a:pt x="76" y="43"/>
                  </a:lnTo>
                  <a:lnTo>
                    <a:pt x="25" y="21"/>
                  </a:lnTo>
                  <a:lnTo>
                    <a:pt x="0"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57" name="Freeform 142"/>
            <p:cNvSpPr>
              <a:spLocks/>
            </p:cNvSpPr>
            <p:nvPr/>
          </p:nvSpPr>
          <p:spPr bwMode="auto">
            <a:xfrm>
              <a:off x="1487" y="3537"/>
              <a:ext cx="101" cy="52"/>
            </a:xfrm>
            <a:custGeom>
              <a:avLst/>
              <a:gdLst>
                <a:gd name="T0" fmla="*/ 64 w 101"/>
                <a:gd name="T1" fmla="*/ 0 h 52"/>
                <a:gd name="T2" fmla="*/ 101 w 101"/>
                <a:gd name="T3" fmla="*/ 52 h 52"/>
                <a:gd name="T4" fmla="*/ 76 w 101"/>
                <a:gd name="T5" fmla="*/ 52 h 52"/>
                <a:gd name="T6" fmla="*/ 76 w 101"/>
                <a:gd name="T7" fmla="*/ 43 h 52"/>
                <a:gd name="T8" fmla="*/ 55 w 101"/>
                <a:gd name="T9" fmla="*/ 43 h 52"/>
                <a:gd name="T10" fmla="*/ 25 w 101"/>
                <a:gd name="T11" fmla="*/ 30 h 52"/>
                <a:gd name="T12" fmla="*/ 9 w 101"/>
                <a:gd name="T13" fmla="*/ 30 h 52"/>
                <a:gd name="T14" fmla="*/ 0 w 101"/>
                <a:gd name="T15" fmla="*/ 21 h 52"/>
                <a:gd name="T16" fmla="*/ 0 w 101"/>
                <a:gd name="T17" fmla="*/ 9 h 52"/>
                <a:gd name="T18" fmla="*/ 55 w 101"/>
                <a:gd name="T19" fmla="*/ 30 h 52"/>
                <a:gd name="T20" fmla="*/ 55 w 101"/>
                <a:gd name="T21" fmla="*/ 21 h 52"/>
                <a:gd name="T22" fmla="*/ 64 w 101"/>
                <a:gd name="T23" fmla="*/ 9 h 52"/>
                <a:gd name="T24" fmla="*/ 55 w 101"/>
                <a:gd name="T25" fmla="*/ 9 h 52"/>
                <a:gd name="T26" fmla="*/ 43 w 101"/>
                <a:gd name="T27" fmla="*/ 0 h 52"/>
                <a:gd name="T28" fmla="*/ 64 w 101"/>
                <a:gd name="T29" fmla="*/ 0 h 5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1"/>
                <a:gd name="T46" fmla="*/ 0 h 52"/>
                <a:gd name="T47" fmla="*/ 101 w 101"/>
                <a:gd name="T48" fmla="*/ 52 h 5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1" h="52">
                  <a:moveTo>
                    <a:pt x="64" y="0"/>
                  </a:moveTo>
                  <a:lnTo>
                    <a:pt x="101" y="52"/>
                  </a:lnTo>
                  <a:lnTo>
                    <a:pt x="76" y="52"/>
                  </a:lnTo>
                  <a:lnTo>
                    <a:pt x="76" y="43"/>
                  </a:lnTo>
                  <a:lnTo>
                    <a:pt x="55" y="43"/>
                  </a:lnTo>
                  <a:lnTo>
                    <a:pt x="25" y="30"/>
                  </a:lnTo>
                  <a:lnTo>
                    <a:pt x="9" y="30"/>
                  </a:lnTo>
                  <a:lnTo>
                    <a:pt x="0" y="21"/>
                  </a:lnTo>
                  <a:lnTo>
                    <a:pt x="0" y="9"/>
                  </a:lnTo>
                  <a:lnTo>
                    <a:pt x="55" y="30"/>
                  </a:lnTo>
                  <a:lnTo>
                    <a:pt x="55" y="21"/>
                  </a:lnTo>
                  <a:lnTo>
                    <a:pt x="64" y="9"/>
                  </a:lnTo>
                  <a:lnTo>
                    <a:pt x="55" y="9"/>
                  </a:lnTo>
                  <a:lnTo>
                    <a:pt x="43" y="0"/>
                  </a:lnTo>
                  <a:lnTo>
                    <a:pt x="64"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58" name="Freeform 143"/>
            <p:cNvSpPr>
              <a:spLocks/>
            </p:cNvSpPr>
            <p:nvPr/>
          </p:nvSpPr>
          <p:spPr bwMode="auto">
            <a:xfrm>
              <a:off x="1117" y="2465"/>
              <a:ext cx="239" cy="366"/>
            </a:xfrm>
            <a:custGeom>
              <a:avLst/>
              <a:gdLst>
                <a:gd name="T0" fmla="*/ 12 w 240"/>
                <a:gd name="T1" fmla="*/ 61 h 366"/>
                <a:gd name="T2" fmla="*/ 12 w 240"/>
                <a:gd name="T3" fmla="*/ 85 h 366"/>
                <a:gd name="T4" fmla="*/ 30 w 240"/>
                <a:gd name="T5" fmla="*/ 95 h 366"/>
                <a:gd name="T6" fmla="*/ 55 w 240"/>
                <a:gd name="T7" fmla="*/ 61 h 366"/>
                <a:gd name="T8" fmla="*/ 88 w 240"/>
                <a:gd name="T9" fmla="*/ 52 h 366"/>
                <a:gd name="T10" fmla="*/ 97 w 240"/>
                <a:gd name="T11" fmla="*/ 31 h 366"/>
                <a:gd name="T12" fmla="*/ 109 w 240"/>
                <a:gd name="T13" fmla="*/ 18 h 366"/>
                <a:gd name="T14" fmla="*/ 97 w 240"/>
                <a:gd name="T15" fmla="*/ 0 h 366"/>
                <a:gd name="T16" fmla="*/ 109 w 240"/>
                <a:gd name="T17" fmla="*/ 0 h 366"/>
                <a:gd name="T18" fmla="*/ 120 w 240"/>
                <a:gd name="T19" fmla="*/ 18 h 366"/>
                <a:gd name="T20" fmla="*/ 120 w 240"/>
                <a:gd name="T21" fmla="*/ 52 h 366"/>
                <a:gd name="T22" fmla="*/ 164 w 240"/>
                <a:gd name="T23" fmla="*/ 40 h 366"/>
                <a:gd name="T24" fmla="*/ 173 w 240"/>
                <a:gd name="T25" fmla="*/ 52 h 366"/>
                <a:gd name="T26" fmla="*/ 173 w 240"/>
                <a:gd name="T27" fmla="*/ 73 h 366"/>
                <a:gd name="T28" fmla="*/ 182 w 240"/>
                <a:gd name="T29" fmla="*/ 85 h 366"/>
                <a:gd name="T30" fmla="*/ 139 w 240"/>
                <a:gd name="T31" fmla="*/ 95 h 366"/>
                <a:gd name="T32" fmla="*/ 127 w 240"/>
                <a:gd name="T33" fmla="*/ 116 h 366"/>
                <a:gd name="T34" fmla="*/ 120 w 240"/>
                <a:gd name="T35" fmla="*/ 149 h 366"/>
                <a:gd name="T36" fmla="*/ 127 w 240"/>
                <a:gd name="T37" fmla="*/ 183 h 366"/>
                <a:gd name="T38" fmla="*/ 148 w 240"/>
                <a:gd name="T39" fmla="*/ 201 h 366"/>
                <a:gd name="T40" fmla="*/ 173 w 240"/>
                <a:gd name="T41" fmla="*/ 192 h 366"/>
                <a:gd name="T42" fmla="*/ 173 w 240"/>
                <a:gd name="T43" fmla="*/ 216 h 366"/>
                <a:gd name="T44" fmla="*/ 194 w 240"/>
                <a:gd name="T45" fmla="*/ 216 h 366"/>
                <a:gd name="T46" fmla="*/ 203 w 240"/>
                <a:gd name="T47" fmla="*/ 247 h 366"/>
                <a:gd name="T48" fmla="*/ 203 w 240"/>
                <a:gd name="T49" fmla="*/ 323 h 366"/>
                <a:gd name="T50" fmla="*/ 215 w 240"/>
                <a:gd name="T51" fmla="*/ 332 h 366"/>
                <a:gd name="T52" fmla="*/ 203 w 240"/>
                <a:gd name="T53" fmla="*/ 356 h 366"/>
                <a:gd name="T54" fmla="*/ 182 w 240"/>
                <a:gd name="T55" fmla="*/ 366 h 366"/>
                <a:gd name="T56" fmla="*/ 109 w 240"/>
                <a:gd name="T57" fmla="*/ 302 h 366"/>
                <a:gd name="T58" fmla="*/ 42 w 240"/>
                <a:gd name="T59" fmla="*/ 171 h 366"/>
                <a:gd name="T60" fmla="*/ 21 w 240"/>
                <a:gd name="T61" fmla="*/ 140 h 366"/>
                <a:gd name="T62" fmla="*/ 0 w 240"/>
                <a:gd name="T63" fmla="*/ 116 h 366"/>
                <a:gd name="T64" fmla="*/ 12 w 240"/>
                <a:gd name="T65" fmla="*/ 116 h 366"/>
                <a:gd name="T66" fmla="*/ 0 w 240"/>
                <a:gd name="T67" fmla="*/ 85 h 366"/>
                <a:gd name="T68" fmla="*/ 12 w 240"/>
                <a:gd name="T69" fmla="*/ 61 h 36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40"/>
                <a:gd name="T106" fmla="*/ 0 h 366"/>
                <a:gd name="T107" fmla="*/ 240 w 240"/>
                <a:gd name="T108" fmla="*/ 366 h 36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40" h="366">
                  <a:moveTo>
                    <a:pt x="12" y="61"/>
                  </a:moveTo>
                  <a:lnTo>
                    <a:pt x="12" y="85"/>
                  </a:lnTo>
                  <a:lnTo>
                    <a:pt x="30" y="95"/>
                  </a:lnTo>
                  <a:lnTo>
                    <a:pt x="55" y="61"/>
                  </a:lnTo>
                  <a:lnTo>
                    <a:pt x="88" y="52"/>
                  </a:lnTo>
                  <a:lnTo>
                    <a:pt x="97" y="31"/>
                  </a:lnTo>
                  <a:lnTo>
                    <a:pt x="109" y="18"/>
                  </a:lnTo>
                  <a:lnTo>
                    <a:pt x="97" y="0"/>
                  </a:lnTo>
                  <a:lnTo>
                    <a:pt x="109" y="0"/>
                  </a:lnTo>
                  <a:lnTo>
                    <a:pt x="131" y="18"/>
                  </a:lnTo>
                  <a:lnTo>
                    <a:pt x="143" y="52"/>
                  </a:lnTo>
                  <a:lnTo>
                    <a:pt x="189" y="40"/>
                  </a:lnTo>
                  <a:lnTo>
                    <a:pt x="198" y="52"/>
                  </a:lnTo>
                  <a:lnTo>
                    <a:pt x="198" y="73"/>
                  </a:lnTo>
                  <a:lnTo>
                    <a:pt x="207" y="85"/>
                  </a:lnTo>
                  <a:lnTo>
                    <a:pt x="164" y="95"/>
                  </a:lnTo>
                  <a:lnTo>
                    <a:pt x="152" y="116"/>
                  </a:lnTo>
                  <a:lnTo>
                    <a:pt x="143" y="149"/>
                  </a:lnTo>
                  <a:lnTo>
                    <a:pt x="152" y="183"/>
                  </a:lnTo>
                  <a:lnTo>
                    <a:pt x="173" y="201"/>
                  </a:lnTo>
                  <a:lnTo>
                    <a:pt x="198" y="192"/>
                  </a:lnTo>
                  <a:lnTo>
                    <a:pt x="198" y="216"/>
                  </a:lnTo>
                  <a:lnTo>
                    <a:pt x="219" y="216"/>
                  </a:lnTo>
                  <a:lnTo>
                    <a:pt x="228" y="247"/>
                  </a:lnTo>
                  <a:lnTo>
                    <a:pt x="228" y="323"/>
                  </a:lnTo>
                  <a:lnTo>
                    <a:pt x="240" y="332"/>
                  </a:lnTo>
                  <a:lnTo>
                    <a:pt x="228" y="356"/>
                  </a:lnTo>
                  <a:lnTo>
                    <a:pt x="207" y="366"/>
                  </a:lnTo>
                  <a:lnTo>
                    <a:pt x="109" y="302"/>
                  </a:lnTo>
                  <a:lnTo>
                    <a:pt x="42" y="171"/>
                  </a:lnTo>
                  <a:lnTo>
                    <a:pt x="21" y="140"/>
                  </a:lnTo>
                  <a:lnTo>
                    <a:pt x="0" y="116"/>
                  </a:lnTo>
                  <a:lnTo>
                    <a:pt x="12" y="116"/>
                  </a:lnTo>
                  <a:lnTo>
                    <a:pt x="0" y="85"/>
                  </a:lnTo>
                  <a:lnTo>
                    <a:pt x="12" y="6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59" name="Freeform 144"/>
            <p:cNvSpPr>
              <a:spLocks/>
            </p:cNvSpPr>
            <p:nvPr/>
          </p:nvSpPr>
          <p:spPr bwMode="auto">
            <a:xfrm>
              <a:off x="1117" y="2429"/>
              <a:ext cx="108" cy="131"/>
            </a:xfrm>
            <a:custGeom>
              <a:avLst/>
              <a:gdLst>
                <a:gd name="T0" fmla="*/ 12 w 109"/>
                <a:gd name="T1" fmla="*/ 97 h 131"/>
                <a:gd name="T2" fmla="*/ 21 w 109"/>
                <a:gd name="T3" fmla="*/ 97 h 131"/>
                <a:gd name="T4" fmla="*/ 0 w 109"/>
                <a:gd name="T5" fmla="*/ 76 h 131"/>
                <a:gd name="T6" fmla="*/ 0 w 109"/>
                <a:gd name="T7" fmla="*/ 54 h 131"/>
                <a:gd name="T8" fmla="*/ 12 w 109"/>
                <a:gd name="T9" fmla="*/ 45 h 131"/>
                <a:gd name="T10" fmla="*/ 12 w 109"/>
                <a:gd name="T11" fmla="*/ 36 h 131"/>
                <a:gd name="T12" fmla="*/ 21 w 109"/>
                <a:gd name="T13" fmla="*/ 36 h 131"/>
                <a:gd name="T14" fmla="*/ 21 w 109"/>
                <a:gd name="T15" fmla="*/ 21 h 131"/>
                <a:gd name="T16" fmla="*/ 42 w 109"/>
                <a:gd name="T17" fmla="*/ 0 h 131"/>
                <a:gd name="T18" fmla="*/ 54 w 109"/>
                <a:gd name="T19" fmla="*/ 36 h 131"/>
                <a:gd name="T20" fmla="*/ 72 w 109"/>
                <a:gd name="T21" fmla="*/ 21 h 131"/>
                <a:gd name="T22" fmla="*/ 84 w 109"/>
                <a:gd name="T23" fmla="*/ 36 h 131"/>
                <a:gd name="T24" fmla="*/ 72 w 109"/>
                <a:gd name="T25" fmla="*/ 36 h 131"/>
                <a:gd name="T26" fmla="*/ 84 w 109"/>
                <a:gd name="T27" fmla="*/ 54 h 131"/>
                <a:gd name="T28" fmla="*/ 72 w 109"/>
                <a:gd name="T29" fmla="*/ 67 h 131"/>
                <a:gd name="T30" fmla="*/ 63 w 109"/>
                <a:gd name="T31" fmla="*/ 88 h 131"/>
                <a:gd name="T32" fmla="*/ 54 w 109"/>
                <a:gd name="T33" fmla="*/ 97 h 131"/>
                <a:gd name="T34" fmla="*/ 30 w 109"/>
                <a:gd name="T35" fmla="*/ 131 h 131"/>
                <a:gd name="T36" fmla="*/ 12 w 109"/>
                <a:gd name="T37" fmla="*/ 121 h 131"/>
                <a:gd name="T38" fmla="*/ 12 w 109"/>
                <a:gd name="T39" fmla="*/ 97 h 1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9"/>
                <a:gd name="T61" fmla="*/ 0 h 131"/>
                <a:gd name="T62" fmla="*/ 109 w 109"/>
                <a:gd name="T63" fmla="*/ 131 h 1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9" h="131">
                  <a:moveTo>
                    <a:pt x="12" y="97"/>
                  </a:moveTo>
                  <a:lnTo>
                    <a:pt x="21" y="97"/>
                  </a:lnTo>
                  <a:lnTo>
                    <a:pt x="0" y="76"/>
                  </a:lnTo>
                  <a:lnTo>
                    <a:pt x="0" y="54"/>
                  </a:lnTo>
                  <a:lnTo>
                    <a:pt x="12" y="45"/>
                  </a:lnTo>
                  <a:lnTo>
                    <a:pt x="12" y="36"/>
                  </a:lnTo>
                  <a:lnTo>
                    <a:pt x="21" y="36"/>
                  </a:lnTo>
                  <a:lnTo>
                    <a:pt x="21" y="21"/>
                  </a:lnTo>
                  <a:lnTo>
                    <a:pt x="42" y="0"/>
                  </a:lnTo>
                  <a:lnTo>
                    <a:pt x="67" y="36"/>
                  </a:lnTo>
                  <a:lnTo>
                    <a:pt x="97" y="21"/>
                  </a:lnTo>
                  <a:lnTo>
                    <a:pt x="109" y="36"/>
                  </a:lnTo>
                  <a:lnTo>
                    <a:pt x="97" y="36"/>
                  </a:lnTo>
                  <a:lnTo>
                    <a:pt x="109" y="54"/>
                  </a:lnTo>
                  <a:lnTo>
                    <a:pt x="97" y="67"/>
                  </a:lnTo>
                  <a:lnTo>
                    <a:pt x="88" y="88"/>
                  </a:lnTo>
                  <a:lnTo>
                    <a:pt x="55" y="97"/>
                  </a:lnTo>
                  <a:lnTo>
                    <a:pt x="30" y="131"/>
                  </a:lnTo>
                  <a:lnTo>
                    <a:pt x="12" y="121"/>
                  </a:lnTo>
                  <a:lnTo>
                    <a:pt x="12" y="97"/>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60" name="Freeform 145"/>
            <p:cNvSpPr>
              <a:spLocks/>
            </p:cNvSpPr>
            <p:nvPr/>
          </p:nvSpPr>
          <p:spPr bwMode="auto">
            <a:xfrm>
              <a:off x="1158" y="2203"/>
              <a:ext cx="220" cy="347"/>
            </a:xfrm>
            <a:custGeom>
              <a:avLst/>
              <a:gdLst>
                <a:gd name="T0" fmla="*/ 0 w 220"/>
                <a:gd name="T1" fmla="*/ 226 h 347"/>
                <a:gd name="T2" fmla="*/ 25 w 220"/>
                <a:gd name="T3" fmla="*/ 262 h 347"/>
                <a:gd name="T4" fmla="*/ 55 w 220"/>
                <a:gd name="T5" fmla="*/ 247 h 347"/>
                <a:gd name="T6" fmla="*/ 67 w 220"/>
                <a:gd name="T7" fmla="*/ 262 h 347"/>
                <a:gd name="T8" fmla="*/ 89 w 220"/>
                <a:gd name="T9" fmla="*/ 280 h 347"/>
                <a:gd name="T10" fmla="*/ 101 w 220"/>
                <a:gd name="T11" fmla="*/ 314 h 347"/>
                <a:gd name="T12" fmla="*/ 147 w 220"/>
                <a:gd name="T13" fmla="*/ 302 h 347"/>
                <a:gd name="T14" fmla="*/ 156 w 220"/>
                <a:gd name="T15" fmla="*/ 314 h 347"/>
                <a:gd name="T16" fmla="*/ 156 w 220"/>
                <a:gd name="T17" fmla="*/ 335 h 347"/>
                <a:gd name="T18" fmla="*/ 165 w 220"/>
                <a:gd name="T19" fmla="*/ 347 h 347"/>
                <a:gd name="T20" fmla="*/ 165 w 220"/>
                <a:gd name="T21" fmla="*/ 280 h 347"/>
                <a:gd name="T22" fmla="*/ 156 w 220"/>
                <a:gd name="T23" fmla="*/ 247 h 347"/>
                <a:gd name="T24" fmla="*/ 177 w 220"/>
                <a:gd name="T25" fmla="*/ 247 h 347"/>
                <a:gd name="T26" fmla="*/ 165 w 220"/>
                <a:gd name="T27" fmla="*/ 238 h 347"/>
                <a:gd name="T28" fmla="*/ 165 w 220"/>
                <a:gd name="T29" fmla="*/ 226 h 347"/>
                <a:gd name="T30" fmla="*/ 211 w 220"/>
                <a:gd name="T31" fmla="*/ 217 h 347"/>
                <a:gd name="T32" fmla="*/ 220 w 220"/>
                <a:gd name="T33" fmla="*/ 226 h 347"/>
                <a:gd name="T34" fmla="*/ 198 w 220"/>
                <a:gd name="T35" fmla="*/ 195 h 347"/>
                <a:gd name="T36" fmla="*/ 211 w 220"/>
                <a:gd name="T37" fmla="*/ 195 h 347"/>
                <a:gd name="T38" fmla="*/ 198 w 220"/>
                <a:gd name="T39" fmla="*/ 162 h 347"/>
                <a:gd name="T40" fmla="*/ 211 w 220"/>
                <a:gd name="T41" fmla="*/ 131 h 347"/>
                <a:gd name="T42" fmla="*/ 177 w 220"/>
                <a:gd name="T43" fmla="*/ 131 h 347"/>
                <a:gd name="T44" fmla="*/ 165 w 220"/>
                <a:gd name="T45" fmla="*/ 119 h 347"/>
                <a:gd name="T46" fmla="*/ 131 w 220"/>
                <a:gd name="T47" fmla="*/ 107 h 347"/>
                <a:gd name="T48" fmla="*/ 122 w 220"/>
                <a:gd name="T49" fmla="*/ 107 h 347"/>
                <a:gd name="T50" fmla="*/ 122 w 220"/>
                <a:gd name="T51" fmla="*/ 98 h 347"/>
                <a:gd name="T52" fmla="*/ 110 w 220"/>
                <a:gd name="T53" fmla="*/ 64 h 347"/>
                <a:gd name="T54" fmla="*/ 122 w 220"/>
                <a:gd name="T55" fmla="*/ 31 h 347"/>
                <a:gd name="T56" fmla="*/ 131 w 220"/>
                <a:gd name="T57" fmla="*/ 22 h 347"/>
                <a:gd name="T58" fmla="*/ 147 w 220"/>
                <a:gd name="T59" fmla="*/ 10 h 347"/>
                <a:gd name="T60" fmla="*/ 147 w 220"/>
                <a:gd name="T61" fmla="*/ 0 h 347"/>
                <a:gd name="T62" fmla="*/ 101 w 220"/>
                <a:gd name="T63" fmla="*/ 31 h 347"/>
                <a:gd name="T64" fmla="*/ 89 w 220"/>
                <a:gd name="T65" fmla="*/ 31 h 347"/>
                <a:gd name="T66" fmla="*/ 67 w 220"/>
                <a:gd name="T67" fmla="*/ 31 h 347"/>
                <a:gd name="T68" fmla="*/ 67 w 220"/>
                <a:gd name="T69" fmla="*/ 64 h 347"/>
                <a:gd name="T70" fmla="*/ 46 w 220"/>
                <a:gd name="T71" fmla="*/ 86 h 347"/>
                <a:gd name="T72" fmla="*/ 46 w 220"/>
                <a:gd name="T73" fmla="*/ 98 h 347"/>
                <a:gd name="T74" fmla="*/ 34 w 220"/>
                <a:gd name="T75" fmla="*/ 86 h 347"/>
                <a:gd name="T76" fmla="*/ 34 w 220"/>
                <a:gd name="T77" fmla="*/ 98 h 347"/>
                <a:gd name="T78" fmla="*/ 25 w 220"/>
                <a:gd name="T79" fmla="*/ 107 h 347"/>
                <a:gd name="T80" fmla="*/ 25 w 220"/>
                <a:gd name="T81" fmla="*/ 119 h 347"/>
                <a:gd name="T82" fmla="*/ 25 w 220"/>
                <a:gd name="T83" fmla="*/ 171 h 347"/>
                <a:gd name="T84" fmla="*/ 34 w 220"/>
                <a:gd name="T85" fmla="*/ 186 h 347"/>
                <a:gd name="T86" fmla="*/ 25 w 220"/>
                <a:gd name="T87" fmla="*/ 204 h 347"/>
                <a:gd name="T88" fmla="*/ 13 w 220"/>
                <a:gd name="T89" fmla="*/ 204 h 347"/>
                <a:gd name="T90" fmla="*/ 0 w 220"/>
                <a:gd name="T91" fmla="*/ 226 h 3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20"/>
                <a:gd name="T139" fmla="*/ 0 h 347"/>
                <a:gd name="T140" fmla="*/ 220 w 220"/>
                <a:gd name="T141" fmla="*/ 347 h 34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20" h="347">
                  <a:moveTo>
                    <a:pt x="0" y="226"/>
                  </a:moveTo>
                  <a:lnTo>
                    <a:pt x="25" y="262"/>
                  </a:lnTo>
                  <a:lnTo>
                    <a:pt x="55" y="247"/>
                  </a:lnTo>
                  <a:lnTo>
                    <a:pt x="67" y="262"/>
                  </a:lnTo>
                  <a:lnTo>
                    <a:pt x="89" y="280"/>
                  </a:lnTo>
                  <a:lnTo>
                    <a:pt x="101" y="314"/>
                  </a:lnTo>
                  <a:lnTo>
                    <a:pt x="147" y="302"/>
                  </a:lnTo>
                  <a:lnTo>
                    <a:pt x="156" y="314"/>
                  </a:lnTo>
                  <a:lnTo>
                    <a:pt x="156" y="335"/>
                  </a:lnTo>
                  <a:lnTo>
                    <a:pt x="165" y="347"/>
                  </a:lnTo>
                  <a:lnTo>
                    <a:pt x="165" y="280"/>
                  </a:lnTo>
                  <a:lnTo>
                    <a:pt x="156" y="247"/>
                  </a:lnTo>
                  <a:lnTo>
                    <a:pt x="177" y="247"/>
                  </a:lnTo>
                  <a:lnTo>
                    <a:pt x="165" y="238"/>
                  </a:lnTo>
                  <a:lnTo>
                    <a:pt x="165" y="226"/>
                  </a:lnTo>
                  <a:lnTo>
                    <a:pt x="211" y="217"/>
                  </a:lnTo>
                  <a:lnTo>
                    <a:pt x="220" y="226"/>
                  </a:lnTo>
                  <a:lnTo>
                    <a:pt x="198" y="195"/>
                  </a:lnTo>
                  <a:lnTo>
                    <a:pt x="211" y="195"/>
                  </a:lnTo>
                  <a:lnTo>
                    <a:pt x="198" y="162"/>
                  </a:lnTo>
                  <a:lnTo>
                    <a:pt x="211" y="131"/>
                  </a:lnTo>
                  <a:lnTo>
                    <a:pt x="177" y="131"/>
                  </a:lnTo>
                  <a:lnTo>
                    <a:pt x="165" y="119"/>
                  </a:lnTo>
                  <a:lnTo>
                    <a:pt x="131" y="107"/>
                  </a:lnTo>
                  <a:lnTo>
                    <a:pt x="122" y="107"/>
                  </a:lnTo>
                  <a:lnTo>
                    <a:pt x="122" y="98"/>
                  </a:lnTo>
                  <a:lnTo>
                    <a:pt x="110" y="64"/>
                  </a:lnTo>
                  <a:lnTo>
                    <a:pt x="122" y="31"/>
                  </a:lnTo>
                  <a:lnTo>
                    <a:pt x="131" y="22"/>
                  </a:lnTo>
                  <a:lnTo>
                    <a:pt x="147" y="10"/>
                  </a:lnTo>
                  <a:lnTo>
                    <a:pt x="147" y="0"/>
                  </a:lnTo>
                  <a:lnTo>
                    <a:pt x="101" y="31"/>
                  </a:lnTo>
                  <a:lnTo>
                    <a:pt x="89" y="31"/>
                  </a:lnTo>
                  <a:lnTo>
                    <a:pt x="67" y="31"/>
                  </a:lnTo>
                  <a:lnTo>
                    <a:pt x="67" y="64"/>
                  </a:lnTo>
                  <a:lnTo>
                    <a:pt x="46" y="86"/>
                  </a:lnTo>
                  <a:lnTo>
                    <a:pt x="46" y="98"/>
                  </a:lnTo>
                  <a:lnTo>
                    <a:pt x="34" y="86"/>
                  </a:lnTo>
                  <a:lnTo>
                    <a:pt x="34" y="98"/>
                  </a:lnTo>
                  <a:lnTo>
                    <a:pt x="25" y="107"/>
                  </a:lnTo>
                  <a:lnTo>
                    <a:pt x="25" y="119"/>
                  </a:lnTo>
                  <a:lnTo>
                    <a:pt x="25" y="171"/>
                  </a:lnTo>
                  <a:lnTo>
                    <a:pt x="34" y="186"/>
                  </a:lnTo>
                  <a:lnTo>
                    <a:pt x="25" y="204"/>
                  </a:lnTo>
                  <a:lnTo>
                    <a:pt x="13" y="204"/>
                  </a:lnTo>
                  <a:lnTo>
                    <a:pt x="0" y="226"/>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61" name="Freeform 146"/>
            <p:cNvSpPr>
              <a:spLocks/>
            </p:cNvSpPr>
            <p:nvPr/>
          </p:nvSpPr>
          <p:spPr bwMode="auto">
            <a:xfrm>
              <a:off x="1268" y="2213"/>
              <a:ext cx="244" cy="228"/>
            </a:xfrm>
            <a:custGeom>
              <a:avLst/>
              <a:gdLst>
                <a:gd name="T0" fmla="*/ 244 w 244"/>
                <a:gd name="T1" fmla="*/ 76 h 228"/>
                <a:gd name="T2" fmla="*/ 228 w 244"/>
                <a:gd name="T3" fmla="*/ 76 h 228"/>
                <a:gd name="T4" fmla="*/ 219 w 244"/>
                <a:gd name="T5" fmla="*/ 76 h 228"/>
                <a:gd name="T6" fmla="*/ 219 w 244"/>
                <a:gd name="T7" fmla="*/ 54 h 228"/>
                <a:gd name="T8" fmla="*/ 198 w 244"/>
                <a:gd name="T9" fmla="*/ 45 h 228"/>
                <a:gd name="T10" fmla="*/ 186 w 244"/>
                <a:gd name="T11" fmla="*/ 33 h 228"/>
                <a:gd name="T12" fmla="*/ 198 w 244"/>
                <a:gd name="T13" fmla="*/ 33 h 228"/>
                <a:gd name="T14" fmla="*/ 165 w 244"/>
                <a:gd name="T15" fmla="*/ 33 h 228"/>
                <a:gd name="T16" fmla="*/ 143 w 244"/>
                <a:gd name="T17" fmla="*/ 45 h 228"/>
                <a:gd name="T18" fmla="*/ 122 w 244"/>
                <a:gd name="T19" fmla="*/ 33 h 228"/>
                <a:gd name="T20" fmla="*/ 88 w 244"/>
                <a:gd name="T21" fmla="*/ 33 h 228"/>
                <a:gd name="T22" fmla="*/ 88 w 244"/>
                <a:gd name="T23" fmla="*/ 21 h 228"/>
                <a:gd name="T24" fmla="*/ 67 w 244"/>
                <a:gd name="T25" fmla="*/ 12 h 228"/>
                <a:gd name="T26" fmla="*/ 55 w 244"/>
                <a:gd name="T27" fmla="*/ 0 h 228"/>
                <a:gd name="T28" fmla="*/ 55 w 244"/>
                <a:gd name="T29" fmla="*/ 12 h 228"/>
                <a:gd name="T30" fmla="*/ 37 w 244"/>
                <a:gd name="T31" fmla="*/ 21 h 228"/>
                <a:gd name="T32" fmla="*/ 37 w 244"/>
                <a:gd name="T33" fmla="*/ 54 h 228"/>
                <a:gd name="T34" fmla="*/ 21 w 244"/>
                <a:gd name="T35" fmla="*/ 66 h 228"/>
                <a:gd name="T36" fmla="*/ 21 w 244"/>
                <a:gd name="T37" fmla="*/ 45 h 228"/>
                <a:gd name="T38" fmla="*/ 37 w 244"/>
                <a:gd name="T39" fmla="*/ 33 h 228"/>
                <a:gd name="T40" fmla="*/ 21 w 244"/>
                <a:gd name="T41" fmla="*/ 12 h 228"/>
                <a:gd name="T42" fmla="*/ 12 w 244"/>
                <a:gd name="T43" fmla="*/ 21 h 228"/>
                <a:gd name="T44" fmla="*/ 0 w 244"/>
                <a:gd name="T45" fmla="*/ 54 h 228"/>
                <a:gd name="T46" fmla="*/ 12 w 244"/>
                <a:gd name="T47" fmla="*/ 88 h 228"/>
                <a:gd name="T48" fmla="*/ 12 w 244"/>
                <a:gd name="T49" fmla="*/ 97 h 228"/>
                <a:gd name="T50" fmla="*/ 21 w 244"/>
                <a:gd name="T51" fmla="*/ 97 h 228"/>
                <a:gd name="T52" fmla="*/ 55 w 244"/>
                <a:gd name="T53" fmla="*/ 109 h 228"/>
                <a:gd name="T54" fmla="*/ 67 w 244"/>
                <a:gd name="T55" fmla="*/ 121 h 228"/>
                <a:gd name="T56" fmla="*/ 101 w 244"/>
                <a:gd name="T57" fmla="*/ 121 h 228"/>
                <a:gd name="T58" fmla="*/ 88 w 244"/>
                <a:gd name="T59" fmla="*/ 152 h 228"/>
                <a:gd name="T60" fmla="*/ 101 w 244"/>
                <a:gd name="T61" fmla="*/ 185 h 228"/>
                <a:gd name="T62" fmla="*/ 88 w 244"/>
                <a:gd name="T63" fmla="*/ 185 h 228"/>
                <a:gd name="T64" fmla="*/ 110 w 244"/>
                <a:gd name="T65" fmla="*/ 216 h 228"/>
                <a:gd name="T66" fmla="*/ 110 w 244"/>
                <a:gd name="T67" fmla="*/ 228 h 228"/>
                <a:gd name="T68" fmla="*/ 131 w 244"/>
                <a:gd name="T69" fmla="*/ 228 h 228"/>
                <a:gd name="T70" fmla="*/ 165 w 244"/>
                <a:gd name="T71" fmla="*/ 207 h 228"/>
                <a:gd name="T72" fmla="*/ 152 w 244"/>
                <a:gd name="T73" fmla="*/ 194 h 228"/>
                <a:gd name="T74" fmla="*/ 152 w 244"/>
                <a:gd name="T75" fmla="*/ 176 h 228"/>
                <a:gd name="T76" fmla="*/ 143 w 244"/>
                <a:gd name="T77" fmla="*/ 161 h 228"/>
                <a:gd name="T78" fmla="*/ 177 w 244"/>
                <a:gd name="T79" fmla="*/ 176 h 228"/>
                <a:gd name="T80" fmla="*/ 219 w 244"/>
                <a:gd name="T81" fmla="*/ 152 h 228"/>
                <a:gd name="T82" fmla="*/ 219 w 244"/>
                <a:gd name="T83" fmla="*/ 140 h 228"/>
                <a:gd name="T84" fmla="*/ 207 w 244"/>
                <a:gd name="T85" fmla="*/ 130 h 228"/>
                <a:gd name="T86" fmla="*/ 219 w 244"/>
                <a:gd name="T87" fmla="*/ 109 h 228"/>
                <a:gd name="T88" fmla="*/ 228 w 244"/>
                <a:gd name="T89" fmla="*/ 109 h 228"/>
                <a:gd name="T90" fmla="*/ 219 w 244"/>
                <a:gd name="T91" fmla="*/ 97 h 228"/>
                <a:gd name="T92" fmla="*/ 219 w 244"/>
                <a:gd name="T93" fmla="*/ 88 h 228"/>
                <a:gd name="T94" fmla="*/ 244 w 244"/>
                <a:gd name="T95" fmla="*/ 76 h 22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4"/>
                <a:gd name="T145" fmla="*/ 0 h 228"/>
                <a:gd name="T146" fmla="*/ 244 w 244"/>
                <a:gd name="T147" fmla="*/ 228 h 22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4" h="228">
                  <a:moveTo>
                    <a:pt x="244" y="76"/>
                  </a:moveTo>
                  <a:lnTo>
                    <a:pt x="228" y="76"/>
                  </a:lnTo>
                  <a:lnTo>
                    <a:pt x="219" y="76"/>
                  </a:lnTo>
                  <a:lnTo>
                    <a:pt x="219" y="54"/>
                  </a:lnTo>
                  <a:lnTo>
                    <a:pt x="198" y="45"/>
                  </a:lnTo>
                  <a:lnTo>
                    <a:pt x="186" y="33"/>
                  </a:lnTo>
                  <a:lnTo>
                    <a:pt x="198" y="33"/>
                  </a:lnTo>
                  <a:lnTo>
                    <a:pt x="165" y="33"/>
                  </a:lnTo>
                  <a:lnTo>
                    <a:pt x="143" y="45"/>
                  </a:lnTo>
                  <a:lnTo>
                    <a:pt x="122" y="33"/>
                  </a:lnTo>
                  <a:lnTo>
                    <a:pt x="88" y="33"/>
                  </a:lnTo>
                  <a:lnTo>
                    <a:pt x="88" y="21"/>
                  </a:lnTo>
                  <a:lnTo>
                    <a:pt x="67" y="12"/>
                  </a:lnTo>
                  <a:lnTo>
                    <a:pt x="55" y="0"/>
                  </a:lnTo>
                  <a:lnTo>
                    <a:pt x="55" y="12"/>
                  </a:lnTo>
                  <a:lnTo>
                    <a:pt x="37" y="21"/>
                  </a:lnTo>
                  <a:lnTo>
                    <a:pt x="37" y="54"/>
                  </a:lnTo>
                  <a:lnTo>
                    <a:pt x="21" y="66"/>
                  </a:lnTo>
                  <a:lnTo>
                    <a:pt x="21" y="45"/>
                  </a:lnTo>
                  <a:lnTo>
                    <a:pt x="37" y="33"/>
                  </a:lnTo>
                  <a:lnTo>
                    <a:pt x="21" y="12"/>
                  </a:lnTo>
                  <a:lnTo>
                    <a:pt x="12" y="21"/>
                  </a:lnTo>
                  <a:lnTo>
                    <a:pt x="0" y="54"/>
                  </a:lnTo>
                  <a:lnTo>
                    <a:pt x="12" y="88"/>
                  </a:lnTo>
                  <a:lnTo>
                    <a:pt x="12" y="97"/>
                  </a:lnTo>
                  <a:lnTo>
                    <a:pt x="21" y="97"/>
                  </a:lnTo>
                  <a:lnTo>
                    <a:pt x="55" y="109"/>
                  </a:lnTo>
                  <a:lnTo>
                    <a:pt x="67" y="121"/>
                  </a:lnTo>
                  <a:lnTo>
                    <a:pt x="101" y="121"/>
                  </a:lnTo>
                  <a:lnTo>
                    <a:pt x="88" y="152"/>
                  </a:lnTo>
                  <a:lnTo>
                    <a:pt x="101" y="185"/>
                  </a:lnTo>
                  <a:lnTo>
                    <a:pt x="88" y="185"/>
                  </a:lnTo>
                  <a:lnTo>
                    <a:pt x="110" y="216"/>
                  </a:lnTo>
                  <a:lnTo>
                    <a:pt x="110" y="228"/>
                  </a:lnTo>
                  <a:lnTo>
                    <a:pt x="131" y="228"/>
                  </a:lnTo>
                  <a:lnTo>
                    <a:pt x="165" y="207"/>
                  </a:lnTo>
                  <a:lnTo>
                    <a:pt x="152" y="194"/>
                  </a:lnTo>
                  <a:lnTo>
                    <a:pt x="152" y="176"/>
                  </a:lnTo>
                  <a:lnTo>
                    <a:pt x="143" y="161"/>
                  </a:lnTo>
                  <a:lnTo>
                    <a:pt x="177" y="176"/>
                  </a:lnTo>
                  <a:lnTo>
                    <a:pt x="219" y="152"/>
                  </a:lnTo>
                  <a:lnTo>
                    <a:pt x="219" y="140"/>
                  </a:lnTo>
                  <a:lnTo>
                    <a:pt x="207" y="130"/>
                  </a:lnTo>
                  <a:lnTo>
                    <a:pt x="219" y="109"/>
                  </a:lnTo>
                  <a:lnTo>
                    <a:pt x="228" y="109"/>
                  </a:lnTo>
                  <a:lnTo>
                    <a:pt x="219" y="97"/>
                  </a:lnTo>
                  <a:lnTo>
                    <a:pt x="219" y="88"/>
                  </a:lnTo>
                  <a:lnTo>
                    <a:pt x="244" y="76"/>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62" name="Freeform 147"/>
            <p:cNvSpPr>
              <a:spLocks/>
            </p:cNvSpPr>
            <p:nvPr/>
          </p:nvSpPr>
          <p:spPr bwMode="auto">
            <a:xfrm>
              <a:off x="1606" y="2343"/>
              <a:ext cx="46" cy="77"/>
            </a:xfrm>
            <a:custGeom>
              <a:avLst/>
              <a:gdLst>
                <a:gd name="T0" fmla="*/ 46 w 46"/>
                <a:gd name="T1" fmla="*/ 31 h 77"/>
                <a:gd name="T2" fmla="*/ 0 w 46"/>
                <a:gd name="T3" fmla="*/ 0 h 77"/>
                <a:gd name="T4" fmla="*/ 0 w 46"/>
                <a:gd name="T5" fmla="*/ 22 h 77"/>
                <a:gd name="T6" fmla="*/ 0 w 46"/>
                <a:gd name="T7" fmla="*/ 46 h 77"/>
                <a:gd name="T8" fmla="*/ 0 w 46"/>
                <a:gd name="T9" fmla="*/ 77 h 77"/>
                <a:gd name="T10" fmla="*/ 21 w 46"/>
                <a:gd name="T11" fmla="*/ 77 h 77"/>
                <a:gd name="T12" fmla="*/ 46 w 46"/>
                <a:gd name="T13" fmla="*/ 31 h 77"/>
                <a:gd name="T14" fmla="*/ 0 60000 65536"/>
                <a:gd name="T15" fmla="*/ 0 60000 65536"/>
                <a:gd name="T16" fmla="*/ 0 60000 65536"/>
                <a:gd name="T17" fmla="*/ 0 60000 65536"/>
                <a:gd name="T18" fmla="*/ 0 60000 65536"/>
                <a:gd name="T19" fmla="*/ 0 60000 65536"/>
                <a:gd name="T20" fmla="*/ 0 60000 65536"/>
                <a:gd name="T21" fmla="*/ 0 w 46"/>
                <a:gd name="T22" fmla="*/ 0 h 77"/>
                <a:gd name="T23" fmla="*/ 46 w 46"/>
                <a:gd name="T24" fmla="*/ 77 h 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77">
                  <a:moveTo>
                    <a:pt x="46" y="31"/>
                  </a:moveTo>
                  <a:lnTo>
                    <a:pt x="0" y="0"/>
                  </a:lnTo>
                  <a:lnTo>
                    <a:pt x="0" y="22"/>
                  </a:lnTo>
                  <a:lnTo>
                    <a:pt x="0" y="46"/>
                  </a:lnTo>
                  <a:lnTo>
                    <a:pt x="0" y="77"/>
                  </a:lnTo>
                  <a:lnTo>
                    <a:pt x="21" y="77"/>
                  </a:lnTo>
                  <a:lnTo>
                    <a:pt x="46" y="3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63" name="Freeform 148"/>
            <p:cNvSpPr>
              <a:spLocks/>
            </p:cNvSpPr>
            <p:nvPr/>
          </p:nvSpPr>
          <p:spPr bwMode="auto">
            <a:xfrm>
              <a:off x="1542" y="2343"/>
              <a:ext cx="64" cy="77"/>
            </a:xfrm>
            <a:custGeom>
              <a:avLst/>
              <a:gdLst>
                <a:gd name="T0" fmla="*/ 64 w 64"/>
                <a:gd name="T1" fmla="*/ 0 h 77"/>
                <a:gd name="T2" fmla="*/ 64 w 64"/>
                <a:gd name="T3" fmla="*/ 22 h 77"/>
                <a:gd name="T4" fmla="*/ 64 w 64"/>
                <a:gd name="T5" fmla="*/ 46 h 77"/>
                <a:gd name="T6" fmla="*/ 64 w 64"/>
                <a:gd name="T7" fmla="*/ 77 h 77"/>
                <a:gd name="T8" fmla="*/ 34 w 64"/>
                <a:gd name="T9" fmla="*/ 64 h 77"/>
                <a:gd name="T10" fmla="*/ 34 w 64"/>
                <a:gd name="T11" fmla="*/ 77 h 77"/>
                <a:gd name="T12" fmla="*/ 21 w 64"/>
                <a:gd name="T13" fmla="*/ 77 h 77"/>
                <a:gd name="T14" fmla="*/ 0 w 64"/>
                <a:gd name="T15" fmla="*/ 31 h 77"/>
                <a:gd name="T16" fmla="*/ 9 w 64"/>
                <a:gd name="T17" fmla="*/ 0 h 77"/>
                <a:gd name="T18" fmla="*/ 55 w 64"/>
                <a:gd name="T19" fmla="*/ 0 h 77"/>
                <a:gd name="T20" fmla="*/ 64 w 64"/>
                <a:gd name="T21" fmla="*/ 0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4"/>
                <a:gd name="T34" fmla="*/ 0 h 77"/>
                <a:gd name="T35" fmla="*/ 64 w 64"/>
                <a:gd name="T36" fmla="*/ 77 h 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4" h="77">
                  <a:moveTo>
                    <a:pt x="64" y="0"/>
                  </a:moveTo>
                  <a:lnTo>
                    <a:pt x="64" y="22"/>
                  </a:lnTo>
                  <a:lnTo>
                    <a:pt x="64" y="46"/>
                  </a:lnTo>
                  <a:lnTo>
                    <a:pt x="64" y="77"/>
                  </a:lnTo>
                  <a:lnTo>
                    <a:pt x="34" y="64"/>
                  </a:lnTo>
                  <a:lnTo>
                    <a:pt x="34" y="77"/>
                  </a:lnTo>
                  <a:lnTo>
                    <a:pt x="21" y="77"/>
                  </a:lnTo>
                  <a:lnTo>
                    <a:pt x="0" y="31"/>
                  </a:lnTo>
                  <a:lnTo>
                    <a:pt x="9" y="0"/>
                  </a:lnTo>
                  <a:lnTo>
                    <a:pt x="55" y="0"/>
                  </a:lnTo>
                  <a:lnTo>
                    <a:pt x="64"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64" name="Freeform 149"/>
            <p:cNvSpPr>
              <a:spLocks/>
            </p:cNvSpPr>
            <p:nvPr/>
          </p:nvSpPr>
          <p:spPr bwMode="auto">
            <a:xfrm>
              <a:off x="1323" y="2821"/>
              <a:ext cx="219" cy="737"/>
            </a:xfrm>
            <a:custGeom>
              <a:avLst/>
              <a:gdLst>
                <a:gd name="T0" fmla="*/ 21 w 219"/>
                <a:gd name="T1" fmla="*/ 86 h 737"/>
                <a:gd name="T2" fmla="*/ 33 w 219"/>
                <a:gd name="T3" fmla="*/ 183 h 737"/>
                <a:gd name="T4" fmla="*/ 33 w 219"/>
                <a:gd name="T5" fmla="*/ 259 h 737"/>
                <a:gd name="T6" fmla="*/ 46 w 219"/>
                <a:gd name="T7" fmla="*/ 305 h 737"/>
                <a:gd name="T8" fmla="*/ 46 w 219"/>
                <a:gd name="T9" fmla="*/ 399 h 737"/>
                <a:gd name="T10" fmla="*/ 33 w 219"/>
                <a:gd name="T11" fmla="*/ 408 h 737"/>
                <a:gd name="T12" fmla="*/ 55 w 219"/>
                <a:gd name="T13" fmla="*/ 475 h 737"/>
                <a:gd name="T14" fmla="*/ 67 w 219"/>
                <a:gd name="T15" fmla="*/ 485 h 737"/>
                <a:gd name="T16" fmla="*/ 88 w 219"/>
                <a:gd name="T17" fmla="*/ 539 h 737"/>
                <a:gd name="T18" fmla="*/ 76 w 219"/>
                <a:gd name="T19" fmla="*/ 576 h 737"/>
                <a:gd name="T20" fmla="*/ 67 w 219"/>
                <a:gd name="T21" fmla="*/ 597 h 737"/>
                <a:gd name="T22" fmla="*/ 97 w 219"/>
                <a:gd name="T23" fmla="*/ 628 h 737"/>
                <a:gd name="T24" fmla="*/ 88 w 219"/>
                <a:gd name="T25" fmla="*/ 628 h 737"/>
                <a:gd name="T26" fmla="*/ 110 w 219"/>
                <a:gd name="T27" fmla="*/ 661 h 737"/>
                <a:gd name="T28" fmla="*/ 122 w 219"/>
                <a:gd name="T29" fmla="*/ 661 h 737"/>
                <a:gd name="T30" fmla="*/ 122 w 219"/>
                <a:gd name="T31" fmla="*/ 692 h 737"/>
                <a:gd name="T32" fmla="*/ 131 w 219"/>
                <a:gd name="T33" fmla="*/ 682 h 737"/>
                <a:gd name="T34" fmla="*/ 131 w 219"/>
                <a:gd name="T35" fmla="*/ 692 h 737"/>
                <a:gd name="T36" fmla="*/ 143 w 219"/>
                <a:gd name="T37" fmla="*/ 716 h 737"/>
                <a:gd name="T38" fmla="*/ 207 w 219"/>
                <a:gd name="T39" fmla="*/ 737 h 737"/>
                <a:gd name="T40" fmla="*/ 219 w 219"/>
                <a:gd name="T41" fmla="*/ 716 h 737"/>
                <a:gd name="T42" fmla="*/ 173 w 219"/>
                <a:gd name="T43" fmla="*/ 701 h 737"/>
                <a:gd name="T44" fmla="*/ 143 w 219"/>
                <a:gd name="T45" fmla="*/ 670 h 737"/>
                <a:gd name="T46" fmla="*/ 131 w 219"/>
                <a:gd name="T47" fmla="*/ 597 h 737"/>
                <a:gd name="T48" fmla="*/ 122 w 219"/>
                <a:gd name="T49" fmla="*/ 564 h 737"/>
                <a:gd name="T50" fmla="*/ 97 w 219"/>
                <a:gd name="T51" fmla="*/ 521 h 737"/>
                <a:gd name="T52" fmla="*/ 88 w 219"/>
                <a:gd name="T53" fmla="*/ 485 h 737"/>
                <a:gd name="T54" fmla="*/ 67 w 219"/>
                <a:gd name="T55" fmla="*/ 399 h 737"/>
                <a:gd name="T56" fmla="*/ 67 w 219"/>
                <a:gd name="T57" fmla="*/ 369 h 737"/>
                <a:gd name="T58" fmla="*/ 55 w 219"/>
                <a:gd name="T59" fmla="*/ 284 h 737"/>
                <a:gd name="T60" fmla="*/ 67 w 219"/>
                <a:gd name="T61" fmla="*/ 183 h 737"/>
                <a:gd name="T62" fmla="*/ 76 w 219"/>
                <a:gd name="T63" fmla="*/ 128 h 737"/>
                <a:gd name="T64" fmla="*/ 67 w 219"/>
                <a:gd name="T65" fmla="*/ 107 h 737"/>
                <a:gd name="T66" fmla="*/ 46 w 219"/>
                <a:gd name="T67" fmla="*/ 31 h 737"/>
                <a:gd name="T68" fmla="*/ 0 w 219"/>
                <a:gd name="T69" fmla="*/ 10 h 7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19"/>
                <a:gd name="T106" fmla="*/ 0 h 737"/>
                <a:gd name="T107" fmla="*/ 219 w 219"/>
                <a:gd name="T108" fmla="*/ 737 h 73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19" h="737">
                  <a:moveTo>
                    <a:pt x="0" y="10"/>
                  </a:moveTo>
                  <a:lnTo>
                    <a:pt x="21" y="86"/>
                  </a:lnTo>
                  <a:lnTo>
                    <a:pt x="21" y="107"/>
                  </a:lnTo>
                  <a:lnTo>
                    <a:pt x="33" y="183"/>
                  </a:lnTo>
                  <a:lnTo>
                    <a:pt x="21" y="238"/>
                  </a:lnTo>
                  <a:lnTo>
                    <a:pt x="33" y="259"/>
                  </a:lnTo>
                  <a:lnTo>
                    <a:pt x="21" y="268"/>
                  </a:lnTo>
                  <a:lnTo>
                    <a:pt x="46" y="305"/>
                  </a:lnTo>
                  <a:lnTo>
                    <a:pt x="46" y="335"/>
                  </a:lnTo>
                  <a:lnTo>
                    <a:pt x="46" y="399"/>
                  </a:lnTo>
                  <a:lnTo>
                    <a:pt x="33" y="399"/>
                  </a:lnTo>
                  <a:lnTo>
                    <a:pt x="33" y="408"/>
                  </a:lnTo>
                  <a:lnTo>
                    <a:pt x="55" y="454"/>
                  </a:lnTo>
                  <a:lnTo>
                    <a:pt x="55" y="475"/>
                  </a:lnTo>
                  <a:lnTo>
                    <a:pt x="67" y="500"/>
                  </a:lnTo>
                  <a:lnTo>
                    <a:pt x="67" y="485"/>
                  </a:lnTo>
                  <a:lnTo>
                    <a:pt x="76" y="500"/>
                  </a:lnTo>
                  <a:lnTo>
                    <a:pt x="88" y="539"/>
                  </a:lnTo>
                  <a:lnTo>
                    <a:pt x="67" y="539"/>
                  </a:lnTo>
                  <a:lnTo>
                    <a:pt x="76" y="576"/>
                  </a:lnTo>
                  <a:lnTo>
                    <a:pt x="76" y="585"/>
                  </a:lnTo>
                  <a:lnTo>
                    <a:pt x="67" y="597"/>
                  </a:lnTo>
                  <a:lnTo>
                    <a:pt x="97" y="597"/>
                  </a:lnTo>
                  <a:lnTo>
                    <a:pt x="97" y="628"/>
                  </a:lnTo>
                  <a:lnTo>
                    <a:pt x="88" y="615"/>
                  </a:lnTo>
                  <a:lnTo>
                    <a:pt x="88" y="628"/>
                  </a:lnTo>
                  <a:lnTo>
                    <a:pt x="97" y="661"/>
                  </a:lnTo>
                  <a:lnTo>
                    <a:pt x="110" y="661"/>
                  </a:lnTo>
                  <a:lnTo>
                    <a:pt x="110" y="670"/>
                  </a:lnTo>
                  <a:lnTo>
                    <a:pt x="122" y="661"/>
                  </a:lnTo>
                  <a:lnTo>
                    <a:pt x="122" y="670"/>
                  </a:lnTo>
                  <a:lnTo>
                    <a:pt x="122" y="692"/>
                  </a:lnTo>
                  <a:lnTo>
                    <a:pt x="131" y="692"/>
                  </a:lnTo>
                  <a:lnTo>
                    <a:pt x="131" y="682"/>
                  </a:lnTo>
                  <a:lnTo>
                    <a:pt x="143" y="692"/>
                  </a:lnTo>
                  <a:lnTo>
                    <a:pt x="131" y="692"/>
                  </a:lnTo>
                  <a:lnTo>
                    <a:pt x="131" y="701"/>
                  </a:lnTo>
                  <a:lnTo>
                    <a:pt x="143" y="716"/>
                  </a:lnTo>
                  <a:lnTo>
                    <a:pt x="143" y="701"/>
                  </a:lnTo>
                  <a:lnTo>
                    <a:pt x="207" y="737"/>
                  </a:lnTo>
                  <a:lnTo>
                    <a:pt x="207" y="716"/>
                  </a:lnTo>
                  <a:lnTo>
                    <a:pt x="219" y="716"/>
                  </a:lnTo>
                  <a:lnTo>
                    <a:pt x="219" y="701"/>
                  </a:lnTo>
                  <a:lnTo>
                    <a:pt x="173" y="701"/>
                  </a:lnTo>
                  <a:lnTo>
                    <a:pt x="152" y="670"/>
                  </a:lnTo>
                  <a:lnTo>
                    <a:pt x="143" y="670"/>
                  </a:lnTo>
                  <a:lnTo>
                    <a:pt x="131" y="661"/>
                  </a:lnTo>
                  <a:lnTo>
                    <a:pt x="131" y="597"/>
                  </a:lnTo>
                  <a:lnTo>
                    <a:pt x="122" y="551"/>
                  </a:lnTo>
                  <a:lnTo>
                    <a:pt x="122" y="564"/>
                  </a:lnTo>
                  <a:lnTo>
                    <a:pt x="110" y="551"/>
                  </a:lnTo>
                  <a:lnTo>
                    <a:pt x="97" y="521"/>
                  </a:lnTo>
                  <a:lnTo>
                    <a:pt x="97" y="500"/>
                  </a:lnTo>
                  <a:lnTo>
                    <a:pt x="88" y="485"/>
                  </a:lnTo>
                  <a:lnTo>
                    <a:pt x="88" y="433"/>
                  </a:lnTo>
                  <a:lnTo>
                    <a:pt x="67" y="399"/>
                  </a:lnTo>
                  <a:lnTo>
                    <a:pt x="76" y="378"/>
                  </a:lnTo>
                  <a:lnTo>
                    <a:pt x="67" y="369"/>
                  </a:lnTo>
                  <a:lnTo>
                    <a:pt x="76" y="335"/>
                  </a:lnTo>
                  <a:lnTo>
                    <a:pt x="55" y="284"/>
                  </a:lnTo>
                  <a:lnTo>
                    <a:pt x="55" y="217"/>
                  </a:lnTo>
                  <a:lnTo>
                    <a:pt x="67" y="183"/>
                  </a:lnTo>
                  <a:lnTo>
                    <a:pt x="55" y="140"/>
                  </a:lnTo>
                  <a:lnTo>
                    <a:pt x="76" y="128"/>
                  </a:lnTo>
                  <a:lnTo>
                    <a:pt x="76" y="107"/>
                  </a:lnTo>
                  <a:lnTo>
                    <a:pt x="67" y="107"/>
                  </a:lnTo>
                  <a:lnTo>
                    <a:pt x="46" y="52"/>
                  </a:lnTo>
                  <a:lnTo>
                    <a:pt x="46" y="31"/>
                  </a:lnTo>
                  <a:lnTo>
                    <a:pt x="21" y="0"/>
                  </a:lnTo>
                  <a:lnTo>
                    <a:pt x="0" y="1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65" name="Freeform 150"/>
            <p:cNvSpPr>
              <a:spLocks/>
            </p:cNvSpPr>
            <p:nvPr/>
          </p:nvSpPr>
          <p:spPr bwMode="auto">
            <a:xfrm>
              <a:off x="1335" y="2657"/>
              <a:ext cx="228" cy="271"/>
            </a:xfrm>
            <a:custGeom>
              <a:avLst/>
              <a:gdLst>
                <a:gd name="T0" fmla="*/ 0 w 228"/>
                <a:gd name="T1" fmla="*/ 24 h 271"/>
                <a:gd name="T2" fmla="*/ 9 w 228"/>
                <a:gd name="T3" fmla="*/ 55 h 271"/>
                <a:gd name="T4" fmla="*/ 9 w 228"/>
                <a:gd name="T5" fmla="*/ 131 h 271"/>
                <a:gd name="T6" fmla="*/ 21 w 228"/>
                <a:gd name="T7" fmla="*/ 140 h 271"/>
                <a:gd name="T8" fmla="*/ 9 w 228"/>
                <a:gd name="T9" fmla="*/ 164 h 271"/>
                <a:gd name="T10" fmla="*/ 34 w 228"/>
                <a:gd name="T11" fmla="*/ 195 h 271"/>
                <a:gd name="T12" fmla="*/ 34 w 228"/>
                <a:gd name="T13" fmla="*/ 216 h 271"/>
                <a:gd name="T14" fmla="*/ 55 w 228"/>
                <a:gd name="T15" fmla="*/ 271 h 271"/>
                <a:gd name="T16" fmla="*/ 64 w 228"/>
                <a:gd name="T17" fmla="*/ 271 h 271"/>
                <a:gd name="T18" fmla="*/ 85 w 228"/>
                <a:gd name="T19" fmla="*/ 250 h 271"/>
                <a:gd name="T20" fmla="*/ 119 w 228"/>
                <a:gd name="T21" fmla="*/ 262 h 271"/>
                <a:gd name="T22" fmla="*/ 140 w 228"/>
                <a:gd name="T23" fmla="*/ 262 h 271"/>
                <a:gd name="T24" fmla="*/ 152 w 228"/>
                <a:gd name="T25" fmla="*/ 207 h 271"/>
                <a:gd name="T26" fmla="*/ 207 w 228"/>
                <a:gd name="T27" fmla="*/ 195 h 271"/>
                <a:gd name="T28" fmla="*/ 216 w 228"/>
                <a:gd name="T29" fmla="*/ 216 h 271"/>
                <a:gd name="T30" fmla="*/ 228 w 228"/>
                <a:gd name="T31" fmla="*/ 174 h 271"/>
                <a:gd name="T32" fmla="*/ 207 w 228"/>
                <a:gd name="T33" fmla="*/ 152 h 271"/>
                <a:gd name="T34" fmla="*/ 207 w 228"/>
                <a:gd name="T35" fmla="*/ 140 h 271"/>
                <a:gd name="T36" fmla="*/ 177 w 228"/>
                <a:gd name="T37" fmla="*/ 131 h 271"/>
                <a:gd name="T38" fmla="*/ 177 w 228"/>
                <a:gd name="T39" fmla="*/ 122 h 271"/>
                <a:gd name="T40" fmla="*/ 177 w 228"/>
                <a:gd name="T41" fmla="*/ 110 h 271"/>
                <a:gd name="T42" fmla="*/ 161 w 228"/>
                <a:gd name="T43" fmla="*/ 88 h 271"/>
                <a:gd name="T44" fmla="*/ 85 w 228"/>
                <a:gd name="T45" fmla="*/ 55 h 271"/>
                <a:gd name="T46" fmla="*/ 76 w 228"/>
                <a:gd name="T47" fmla="*/ 34 h 271"/>
                <a:gd name="T48" fmla="*/ 76 w 228"/>
                <a:gd name="T49" fmla="*/ 0 h 271"/>
                <a:gd name="T50" fmla="*/ 43 w 228"/>
                <a:gd name="T51" fmla="*/ 0 h 271"/>
                <a:gd name="T52" fmla="*/ 21 w 228"/>
                <a:gd name="T53" fmla="*/ 34 h 271"/>
                <a:gd name="T54" fmla="*/ 0 w 228"/>
                <a:gd name="T55" fmla="*/ 24 h 2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8"/>
                <a:gd name="T85" fmla="*/ 0 h 271"/>
                <a:gd name="T86" fmla="*/ 228 w 228"/>
                <a:gd name="T87" fmla="*/ 271 h 2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8" h="271">
                  <a:moveTo>
                    <a:pt x="0" y="24"/>
                  </a:moveTo>
                  <a:lnTo>
                    <a:pt x="9" y="55"/>
                  </a:lnTo>
                  <a:lnTo>
                    <a:pt x="9" y="131"/>
                  </a:lnTo>
                  <a:lnTo>
                    <a:pt x="21" y="140"/>
                  </a:lnTo>
                  <a:lnTo>
                    <a:pt x="9" y="164"/>
                  </a:lnTo>
                  <a:lnTo>
                    <a:pt x="34" y="195"/>
                  </a:lnTo>
                  <a:lnTo>
                    <a:pt x="34" y="216"/>
                  </a:lnTo>
                  <a:lnTo>
                    <a:pt x="55" y="271"/>
                  </a:lnTo>
                  <a:lnTo>
                    <a:pt x="64" y="271"/>
                  </a:lnTo>
                  <a:lnTo>
                    <a:pt x="85" y="250"/>
                  </a:lnTo>
                  <a:lnTo>
                    <a:pt x="119" y="262"/>
                  </a:lnTo>
                  <a:lnTo>
                    <a:pt x="140" y="262"/>
                  </a:lnTo>
                  <a:lnTo>
                    <a:pt x="152" y="207"/>
                  </a:lnTo>
                  <a:lnTo>
                    <a:pt x="207" y="195"/>
                  </a:lnTo>
                  <a:lnTo>
                    <a:pt x="216" y="216"/>
                  </a:lnTo>
                  <a:lnTo>
                    <a:pt x="228" y="174"/>
                  </a:lnTo>
                  <a:lnTo>
                    <a:pt x="207" y="152"/>
                  </a:lnTo>
                  <a:lnTo>
                    <a:pt x="207" y="140"/>
                  </a:lnTo>
                  <a:lnTo>
                    <a:pt x="177" y="131"/>
                  </a:lnTo>
                  <a:lnTo>
                    <a:pt x="177" y="122"/>
                  </a:lnTo>
                  <a:lnTo>
                    <a:pt x="177" y="110"/>
                  </a:lnTo>
                  <a:lnTo>
                    <a:pt x="161" y="88"/>
                  </a:lnTo>
                  <a:lnTo>
                    <a:pt x="85" y="55"/>
                  </a:lnTo>
                  <a:lnTo>
                    <a:pt x="76" y="34"/>
                  </a:lnTo>
                  <a:lnTo>
                    <a:pt x="76" y="0"/>
                  </a:lnTo>
                  <a:lnTo>
                    <a:pt x="43" y="0"/>
                  </a:lnTo>
                  <a:lnTo>
                    <a:pt x="21" y="34"/>
                  </a:lnTo>
                  <a:lnTo>
                    <a:pt x="0" y="24"/>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66" name="Freeform 151"/>
            <p:cNvSpPr>
              <a:spLocks/>
            </p:cNvSpPr>
            <p:nvPr/>
          </p:nvSpPr>
          <p:spPr bwMode="auto">
            <a:xfrm>
              <a:off x="1475" y="2852"/>
              <a:ext cx="152" cy="176"/>
            </a:xfrm>
            <a:custGeom>
              <a:avLst/>
              <a:gdLst>
                <a:gd name="T0" fmla="*/ 152 w 152"/>
                <a:gd name="T1" fmla="*/ 131 h 176"/>
                <a:gd name="T2" fmla="*/ 152 w 152"/>
                <a:gd name="T3" fmla="*/ 152 h 176"/>
                <a:gd name="T4" fmla="*/ 143 w 152"/>
                <a:gd name="T5" fmla="*/ 176 h 176"/>
                <a:gd name="T6" fmla="*/ 131 w 152"/>
                <a:gd name="T7" fmla="*/ 176 h 176"/>
                <a:gd name="T8" fmla="*/ 88 w 152"/>
                <a:gd name="T9" fmla="*/ 161 h 176"/>
                <a:gd name="T10" fmla="*/ 101 w 152"/>
                <a:gd name="T11" fmla="*/ 143 h 176"/>
                <a:gd name="T12" fmla="*/ 101 w 152"/>
                <a:gd name="T13" fmla="*/ 122 h 176"/>
                <a:gd name="T14" fmla="*/ 67 w 152"/>
                <a:gd name="T15" fmla="*/ 109 h 176"/>
                <a:gd name="T16" fmla="*/ 46 w 152"/>
                <a:gd name="T17" fmla="*/ 97 h 176"/>
                <a:gd name="T18" fmla="*/ 0 w 152"/>
                <a:gd name="T19" fmla="*/ 67 h 176"/>
                <a:gd name="T20" fmla="*/ 12 w 152"/>
                <a:gd name="T21" fmla="*/ 12 h 176"/>
                <a:gd name="T22" fmla="*/ 67 w 152"/>
                <a:gd name="T23" fmla="*/ 0 h 176"/>
                <a:gd name="T24" fmla="*/ 76 w 152"/>
                <a:gd name="T25" fmla="*/ 21 h 176"/>
                <a:gd name="T26" fmla="*/ 88 w 152"/>
                <a:gd name="T27" fmla="*/ 55 h 176"/>
                <a:gd name="T28" fmla="*/ 122 w 152"/>
                <a:gd name="T29" fmla="*/ 67 h 176"/>
                <a:gd name="T30" fmla="*/ 131 w 152"/>
                <a:gd name="T31" fmla="*/ 67 h 176"/>
                <a:gd name="T32" fmla="*/ 131 w 152"/>
                <a:gd name="T33" fmla="*/ 97 h 176"/>
                <a:gd name="T34" fmla="*/ 152 w 152"/>
                <a:gd name="T35" fmla="*/ 97 h 176"/>
                <a:gd name="T36" fmla="*/ 152 w 152"/>
                <a:gd name="T37" fmla="*/ 131 h 1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2"/>
                <a:gd name="T58" fmla="*/ 0 h 176"/>
                <a:gd name="T59" fmla="*/ 152 w 152"/>
                <a:gd name="T60" fmla="*/ 176 h 1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2" h="176">
                  <a:moveTo>
                    <a:pt x="152" y="131"/>
                  </a:moveTo>
                  <a:lnTo>
                    <a:pt x="152" y="152"/>
                  </a:lnTo>
                  <a:lnTo>
                    <a:pt x="143" y="176"/>
                  </a:lnTo>
                  <a:lnTo>
                    <a:pt x="131" y="176"/>
                  </a:lnTo>
                  <a:lnTo>
                    <a:pt x="88" y="161"/>
                  </a:lnTo>
                  <a:lnTo>
                    <a:pt x="101" y="143"/>
                  </a:lnTo>
                  <a:lnTo>
                    <a:pt x="101" y="122"/>
                  </a:lnTo>
                  <a:lnTo>
                    <a:pt x="67" y="109"/>
                  </a:lnTo>
                  <a:lnTo>
                    <a:pt x="46" y="97"/>
                  </a:lnTo>
                  <a:lnTo>
                    <a:pt x="0" y="67"/>
                  </a:lnTo>
                  <a:lnTo>
                    <a:pt x="12" y="12"/>
                  </a:lnTo>
                  <a:lnTo>
                    <a:pt x="67" y="0"/>
                  </a:lnTo>
                  <a:lnTo>
                    <a:pt x="76" y="21"/>
                  </a:lnTo>
                  <a:lnTo>
                    <a:pt x="88" y="55"/>
                  </a:lnTo>
                  <a:lnTo>
                    <a:pt x="122" y="67"/>
                  </a:lnTo>
                  <a:lnTo>
                    <a:pt x="131" y="67"/>
                  </a:lnTo>
                  <a:lnTo>
                    <a:pt x="131" y="97"/>
                  </a:lnTo>
                  <a:lnTo>
                    <a:pt x="152" y="97"/>
                  </a:lnTo>
                  <a:lnTo>
                    <a:pt x="152" y="13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67" name="Freeform 152"/>
            <p:cNvSpPr>
              <a:spLocks/>
            </p:cNvSpPr>
            <p:nvPr/>
          </p:nvSpPr>
          <p:spPr bwMode="auto">
            <a:xfrm>
              <a:off x="1378" y="2907"/>
              <a:ext cx="274" cy="615"/>
            </a:xfrm>
            <a:custGeom>
              <a:avLst/>
              <a:gdLst>
                <a:gd name="T0" fmla="*/ 265 w 274"/>
                <a:gd name="T1" fmla="*/ 121 h 615"/>
                <a:gd name="T2" fmla="*/ 265 w 274"/>
                <a:gd name="T3" fmla="*/ 76 h 615"/>
                <a:gd name="T4" fmla="*/ 249 w 274"/>
                <a:gd name="T5" fmla="*/ 97 h 615"/>
                <a:gd name="T6" fmla="*/ 228 w 274"/>
                <a:gd name="T7" fmla="*/ 121 h 615"/>
                <a:gd name="T8" fmla="*/ 198 w 274"/>
                <a:gd name="T9" fmla="*/ 88 h 615"/>
                <a:gd name="T10" fmla="*/ 164 w 274"/>
                <a:gd name="T11" fmla="*/ 54 h 615"/>
                <a:gd name="T12" fmla="*/ 97 w 274"/>
                <a:gd name="T13" fmla="*/ 12 h 615"/>
                <a:gd name="T14" fmla="*/ 42 w 274"/>
                <a:gd name="T15" fmla="*/ 0 h 615"/>
                <a:gd name="T16" fmla="*/ 21 w 274"/>
                <a:gd name="T17" fmla="*/ 42 h 615"/>
                <a:gd name="T18" fmla="*/ 12 w 274"/>
                <a:gd name="T19" fmla="*/ 97 h 615"/>
                <a:gd name="T20" fmla="*/ 0 w 274"/>
                <a:gd name="T21" fmla="*/ 198 h 615"/>
                <a:gd name="T22" fmla="*/ 12 w 274"/>
                <a:gd name="T23" fmla="*/ 283 h 615"/>
                <a:gd name="T24" fmla="*/ 12 w 274"/>
                <a:gd name="T25" fmla="*/ 313 h 615"/>
                <a:gd name="T26" fmla="*/ 33 w 274"/>
                <a:gd name="T27" fmla="*/ 399 h 615"/>
                <a:gd name="T28" fmla="*/ 42 w 274"/>
                <a:gd name="T29" fmla="*/ 435 h 615"/>
                <a:gd name="T30" fmla="*/ 67 w 274"/>
                <a:gd name="T31" fmla="*/ 478 h 615"/>
                <a:gd name="T32" fmla="*/ 76 w 274"/>
                <a:gd name="T33" fmla="*/ 511 h 615"/>
                <a:gd name="T34" fmla="*/ 88 w 274"/>
                <a:gd name="T35" fmla="*/ 584 h 615"/>
                <a:gd name="T36" fmla="*/ 118 w 274"/>
                <a:gd name="T37" fmla="*/ 615 h 615"/>
                <a:gd name="T38" fmla="*/ 185 w 274"/>
                <a:gd name="T39" fmla="*/ 615 h 615"/>
                <a:gd name="T40" fmla="*/ 152 w 274"/>
                <a:gd name="T41" fmla="*/ 584 h 615"/>
                <a:gd name="T42" fmla="*/ 164 w 274"/>
                <a:gd name="T43" fmla="*/ 554 h 615"/>
                <a:gd name="T44" fmla="*/ 173 w 274"/>
                <a:gd name="T45" fmla="*/ 520 h 615"/>
                <a:gd name="T46" fmla="*/ 143 w 274"/>
                <a:gd name="T47" fmla="*/ 511 h 615"/>
                <a:gd name="T48" fmla="*/ 143 w 274"/>
                <a:gd name="T49" fmla="*/ 478 h 615"/>
                <a:gd name="T50" fmla="*/ 164 w 274"/>
                <a:gd name="T51" fmla="*/ 465 h 615"/>
                <a:gd name="T52" fmla="*/ 173 w 274"/>
                <a:gd name="T53" fmla="*/ 435 h 615"/>
                <a:gd name="T54" fmla="*/ 164 w 274"/>
                <a:gd name="T55" fmla="*/ 423 h 615"/>
                <a:gd name="T56" fmla="*/ 185 w 274"/>
                <a:gd name="T57" fmla="*/ 435 h 615"/>
                <a:gd name="T58" fmla="*/ 173 w 274"/>
                <a:gd name="T59" fmla="*/ 414 h 615"/>
                <a:gd name="T60" fmla="*/ 152 w 274"/>
                <a:gd name="T61" fmla="*/ 414 h 615"/>
                <a:gd name="T62" fmla="*/ 164 w 274"/>
                <a:gd name="T63" fmla="*/ 399 h 615"/>
                <a:gd name="T64" fmla="*/ 185 w 274"/>
                <a:gd name="T65" fmla="*/ 359 h 615"/>
                <a:gd name="T66" fmla="*/ 249 w 274"/>
                <a:gd name="T67" fmla="*/ 338 h 615"/>
                <a:gd name="T68" fmla="*/ 265 w 274"/>
                <a:gd name="T69" fmla="*/ 304 h 615"/>
                <a:gd name="T70" fmla="*/ 249 w 274"/>
                <a:gd name="T71" fmla="*/ 283 h 615"/>
                <a:gd name="T72" fmla="*/ 219 w 274"/>
                <a:gd name="T73" fmla="*/ 249 h 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74"/>
                <a:gd name="T112" fmla="*/ 0 h 615"/>
                <a:gd name="T113" fmla="*/ 274 w 274"/>
                <a:gd name="T114" fmla="*/ 615 h 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74" h="615">
                  <a:moveTo>
                    <a:pt x="219" y="173"/>
                  </a:moveTo>
                  <a:lnTo>
                    <a:pt x="265" y="121"/>
                  </a:lnTo>
                  <a:lnTo>
                    <a:pt x="274" y="106"/>
                  </a:lnTo>
                  <a:lnTo>
                    <a:pt x="265" y="76"/>
                  </a:lnTo>
                  <a:lnTo>
                    <a:pt x="249" y="76"/>
                  </a:lnTo>
                  <a:lnTo>
                    <a:pt x="249" y="97"/>
                  </a:lnTo>
                  <a:lnTo>
                    <a:pt x="240" y="121"/>
                  </a:lnTo>
                  <a:lnTo>
                    <a:pt x="228" y="121"/>
                  </a:lnTo>
                  <a:lnTo>
                    <a:pt x="185" y="106"/>
                  </a:lnTo>
                  <a:lnTo>
                    <a:pt x="198" y="88"/>
                  </a:lnTo>
                  <a:lnTo>
                    <a:pt x="198" y="67"/>
                  </a:lnTo>
                  <a:lnTo>
                    <a:pt x="164" y="54"/>
                  </a:lnTo>
                  <a:lnTo>
                    <a:pt x="143" y="42"/>
                  </a:lnTo>
                  <a:lnTo>
                    <a:pt x="97" y="12"/>
                  </a:lnTo>
                  <a:lnTo>
                    <a:pt x="76" y="12"/>
                  </a:lnTo>
                  <a:lnTo>
                    <a:pt x="42" y="0"/>
                  </a:lnTo>
                  <a:lnTo>
                    <a:pt x="21" y="21"/>
                  </a:lnTo>
                  <a:lnTo>
                    <a:pt x="21" y="42"/>
                  </a:lnTo>
                  <a:lnTo>
                    <a:pt x="0" y="54"/>
                  </a:lnTo>
                  <a:lnTo>
                    <a:pt x="12" y="97"/>
                  </a:lnTo>
                  <a:lnTo>
                    <a:pt x="0" y="131"/>
                  </a:lnTo>
                  <a:lnTo>
                    <a:pt x="0" y="198"/>
                  </a:lnTo>
                  <a:lnTo>
                    <a:pt x="21" y="249"/>
                  </a:lnTo>
                  <a:lnTo>
                    <a:pt x="12" y="283"/>
                  </a:lnTo>
                  <a:lnTo>
                    <a:pt x="21" y="292"/>
                  </a:lnTo>
                  <a:lnTo>
                    <a:pt x="12" y="313"/>
                  </a:lnTo>
                  <a:lnTo>
                    <a:pt x="33" y="347"/>
                  </a:lnTo>
                  <a:lnTo>
                    <a:pt x="33" y="399"/>
                  </a:lnTo>
                  <a:lnTo>
                    <a:pt x="42" y="414"/>
                  </a:lnTo>
                  <a:lnTo>
                    <a:pt x="42" y="435"/>
                  </a:lnTo>
                  <a:lnTo>
                    <a:pt x="55" y="465"/>
                  </a:lnTo>
                  <a:lnTo>
                    <a:pt x="67" y="478"/>
                  </a:lnTo>
                  <a:lnTo>
                    <a:pt x="67" y="465"/>
                  </a:lnTo>
                  <a:lnTo>
                    <a:pt x="76" y="511"/>
                  </a:lnTo>
                  <a:lnTo>
                    <a:pt x="76" y="575"/>
                  </a:lnTo>
                  <a:lnTo>
                    <a:pt x="88" y="584"/>
                  </a:lnTo>
                  <a:lnTo>
                    <a:pt x="97" y="584"/>
                  </a:lnTo>
                  <a:lnTo>
                    <a:pt x="118" y="615"/>
                  </a:lnTo>
                  <a:lnTo>
                    <a:pt x="164" y="615"/>
                  </a:lnTo>
                  <a:lnTo>
                    <a:pt x="185" y="615"/>
                  </a:lnTo>
                  <a:lnTo>
                    <a:pt x="152" y="596"/>
                  </a:lnTo>
                  <a:lnTo>
                    <a:pt x="152" y="584"/>
                  </a:lnTo>
                  <a:lnTo>
                    <a:pt x="164" y="575"/>
                  </a:lnTo>
                  <a:lnTo>
                    <a:pt x="164" y="554"/>
                  </a:lnTo>
                  <a:lnTo>
                    <a:pt x="185" y="529"/>
                  </a:lnTo>
                  <a:lnTo>
                    <a:pt x="173" y="520"/>
                  </a:lnTo>
                  <a:lnTo>
                    <a:pt x="164" y="520"/>
                  </a:lnTo>
                  <a:lnTo>
                    <a:pt x="143" y="511"/>
                  </a:lnTo>
                  <a:lnTo>
                    <a:pt x="143" y="499"/>
                  </a:lnTo>
                  <a:lnTo>
                    <a:pt x="143" y="478"/>
                  </a:lnTo>
                  <a:lnTo>
                    <a:pt x="164" y="478"/>
                  </a:lnTo>
                  <a:lnTo>
                    <a:pt x="164" y="465"/>
                  </a:lnTo>
                  <a:lnTo>
                    <a:pt x="164" y="444"/>
                  </a:lnTo>
                  <a:lnTo>
                    <a:pt x="173" y="435"/>
                  </a:lnTo>
                  <a:lnTo>
                    <a:pt x="164" y="435"/>
                  </a:lnTo>
                  <a:lnTo>
                    <a:pt x="164" y="423"/>
                  </a:lnTo>
                  <a:lnTo>
                    <a:pt x="173" y="435"/>
                  </a:lnTo>
                  <a:lnTo>
                    <a:pt x="185" y="435"/>
                  </a:lnTo>
                  <a:lnTo>
                    <a:pt x="185" y="423"/>
                  </a:lnTo>
                  <a:lnTo>
                    <a:pt x="173" y="414"/>
                  </a:lnTo>
                  <a:lnTo>
                    <a:pt x="164" y="423"/>
                  </a:lnTo>
                  <a:lnTo>
                    <a:pt x="152" y="414"/>
                  </a:lnTo>
                  <a:lnTo>
                    <a:pt x="143" y="389"/>
                  </a:lnTo>
                  <a:lnTo>
                    <a:pt x="164" y="399"/>
                  </a:lnTo>
                  <a:lnTo>
                    <a:pt x="185" y="389"/>
                  </a:lnTo>
                  <a:lnTo>
                    <a:pt x="185" y="359"/>
                  </a:lnTo>
                  <a:lnTo>
                    <a:pt x="210" y="347"/>
                  </a:lnTo>
                  <a:lnTo>
                    <a:pt x="249" y="338"/>
                  </a:lnTo>
                  <a:lnTo>
                    <a:pt x="265" y="313"/>
                  </a:lnTo>
                  <a:lnTo>
                    <a:pt x="265" y="304"/>
                  </a:lnTo>
                  <a:lnTo>
                    <a:pt x="240" y="292"/>
                  </a:lnTo>
                  <a:lnTo>
                    <a:pt x="249" y="283"/>
                  </a:lnTo>
                  <a:lnTo>
                    <a:pt x="219" y="258"/>
                  </a:lnTo>
                  <a:lnTo>
                    <a:pt x="219" y="249"/>
                  </a:lnTo>
                  <a:lnTo>
                    <a:pt x="219" y="173"/>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68" name="Freeform 153"/>
            <p:cNvSpPr>
              <a:spLocks/>
            </p:cNvSpPr>
            <p:nvPr/>
          </p:nvSpPr>
          <p:spPr bwMode="auto">
            <a:xfrm>
              <a:off x="1475" y="2289"/>
              <a:ext cx="88" cy="140"/>
            </a:xfrm>
            <a:custGeom>
              <a:avLst/>
              <a:gdLst>
                <a:gd name="T0" fmla="*/ 37 w 88"/>
                <a:gd name="T1" fmla="*/ 0 h 140"/>
                <a:gd name="T2" fmla="*/ 55 w 88"/>
                <a:gd name="T3" fmla="*/ 12 h 140"/>
                <a:gd name="T4" fmla="*/ 55 w 88"/>
                <a:gd name="T5" fmla="*/ 33 h 140"/>
                <a:gd name="T6" fmla="*/ 76 w 88"/>
                <a:gd name="T7" fmla="*/ 54 h 140"/>
                <a:gd name="T8" fmla="*/ 67 w 88"/>
                <a:gd name="T9" fmla="*/ 85 h 140"/>
                <a:gd name="T10" fmla="*/ 88 w 88"/>
                <a:gd name="T11" fmla="*/ 131 h 140"/>
                <a:gd name="T12" fmla="*/ 76 w 88"/>
                <a:gd name="T13" fmla="*/ 131 h 140"/>
                <a:gd name="T14" fmla="*/ 46 w 88"/>
                <a:gd name="T15" fmla="*/ 140 h 140"/>
                <a:gd name="T16" fmla="*/ 37 w 88"/>
                <a:gd name="T17" fmla="*/ 140 h 140"/>
                <a:gd name="T18" fmla="*/ 21 w 88"/>
                <a:gd name="T19" fmla="*/ 118 h 140"/>
                <a:gd name="T20" fmla="*/ 37 w 88"/>
                <a:gd name="T21" fmla="*/ 85 h 140"/>
                <a:gd name="T22" fmla="*/ 21 w 88"/>
                <a:gd name="T23" fmla="*/ 64 h 140"/>
                <a:gd name="T24" fmla="*/ 12 w 88"/>
                <a:gd name="T25" fmla="*/ 64 h 140"/>
                <a:gd name="T26" fmla="*/ 0 w 88"/>
                <a:gd name="T27" fmla="*/ 54 h 140"/>
                <a:gd name="T28" fmla="*/ 12 w 88"/>
                <a:gd name="T29" fmla="*/ 33 h 140"/>
                <a:gd name="T30" fmla="*/ 21 w 88"/>
                <a:gd name="T31" fmla="*/ 33 h 140"/>
                <a:gd name="T32" fmla="*/ 12 w 88"/>
                <a:gd name="T33" fmla="*/ 21 h 140"/>
                <a:gd name="T34" fmla="*/ 12 w 88"/>
                <a:gd name="T35" fmla="*/ 12 h 140"/>
                <a:gd name="T36" fmla="*/ 37 w 88"/>
                <a:gd name="T37" fmla="*/ 0 h 1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8"/>
                <a:gd name="T58" fmla="*/ 0 h 140"/>
                <a:gd name="T59" fmla="*/ 88 w 88"/>
                <a:gd name="T60" fmla="*/ 140 h 1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8" h="140">
                  <a:moveTo>
                    <a:pt x="37" y="0"/>
                  </a:moveTo>
                  <a:lnTo>
                    <a:pt x="55" y="12"/>
                  </a:lnTo>
                  <a:lnTo>
                    <a:pt x="55" y="33"/>
                  </a:lnTo>
                  <a:lnTo>
                    <a:pt x="76" y="54"/>
                  </a:lnTo>
                  <a:lnTo>
                    <a:pt x="67" y="85"/>
                  </a:lnTo>
                  <a:lnTo>
                    <a:pt x="88" y="131"/>
                  </a:lnTo>
                  <a:lnTo>
                    <a:pt x="76" y="131"/>
                  </a:lnTo>
                  <a:lnTo>
                    <a:pt x="46" y="140"/>
                  </a:lnTo>
                  <a:lnTo>
                    <a:pt x="37" y="140"/>
                  </a:lnTo>
                  <a:lnTo>
                    <a:pt x="21" y="118"/>
                  </a:lnTo>
                  <a:lnTo>
                    <a:pt x="37" y="85"/>
                  </a:lnTo>
                  <a:lnTo>
                    <a:pt x="21" y="64"/>
                  </a:lnTo>
                  <a:lnTo>
                    <a:pt x="12" y="64"/>
                  </a:lnTo>
                  <a:lnTo>
                    <a:pt x="0" y="54"/>
                  </a:lnTo>
                  <a:lnTo>
                    <a:pt x="12" y="33"/>
                  </a:lnTo>
                  <a:lnTo>
                    <a:pt x="21" y="33"/>
                  </a:lnTo>
                  <a:lnTo>
                    <a:pt x="12" y="21"/>
                  </a:lnTo>
                  <a:lnTo>
                    <a:pt x="12" y="12"/>
                  </a:lnTo>
                  <a:lnTo>
                    <a:pt x="37"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69" name="Freeform 154"/>
            <p:cNvSpPr>
              <a:spLocks/>
            </p:cNvSpPr>
            <p:nvPr/>
          </p:nvSpPr>
          <p:spPr bwMode="auto">
            <a:xfrm>
              <a:off x="2755" y="1290"/>
              <a:ext cx="45" cy="58"/>
            </a:xfrm>
            <a:custGeom>
              <a:avLst/>
              <a:gdLst>
                <a:gd name="T0" fmla="*/ 12 w 46"/>
                <a:gd name="T1" fmla="*/ 58 h 58"/>
                <a:gd name="T2" fmla="*/ 12 w 46"/>
                <a:gd name="T3" fmla="*/ 46 h 58"/>
                <a:gd name="T4" fmla="*/ 0 w 46"/>
                <a:gd name="T5" fmla="*/ 37 h 58"/>
                <a:gd name="T6" fmla="*/ 0 w 46"/>
                <a:gd name="T7" fmla="*/ 21 h 58"/>
                <a:gd name="T8" fmla="*/ 12 w 46"/>
                <a:gd name="T9" fmla="*/ 12 h 58"/>
                <a:gd name="T10" fmla="*/ 23 w 46"/>
                <a:gd name="T11" fmla="*/ 0 h 58"/>
                <a:gd name="T12" fmla="*/ 23 w 46"/>
                <a:gd name="T13" fmla="*/ 21 h 58"/>
                <a:gd name="T14" fmla="*/ 23 w 46"/>
                <a:gd name="T15" fmla="*/ 21 h 58"/>
                <a:gd name="T16" fmla="*/ 23 w 46"/>
                <a:gd name="T17" fmla="*/ 37 h 58"/>
                <a:gd name="T18" fmla="*/ 22 w 46"/>
                <a:gd name="T19" fmla="*/ 58 h 58"/>
                <a:gd name="T20" fmla="*/ 12 w 46"/>
                <a:gd name="T21" fmla="*/ 58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6"/>
                <a:gd name="T34" fmla="*/ 0 h 58"/>
                <a:gd name="T35" fmla="*/ 46 w 46"/>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6" h="58">
                  <a:moveTo>
                    <a:pt x="12" y="58"/>
                  </a:moveTo>
                  <a:lnTo>
                    <a:pt x="12" y="46"/>
                  </a:lnTo>
                  <a:lnTo>
                    <a:pt x="0" y="37"/>
                  </a:lnTo>
                  <a:lnTo>
                    <a:pt x="0" y="21"/>
                  </a:lnTo>
                  <a:lnTo>
                    <a:pt x="12" y="12"/>
                  </a:lnTo>
                  <a:lnTo>
                    <a:pt x="34" y="0"/>
                  </a:lnTo>
                  <a:lnTo>
                    <a:pt x="34" y="21"/>
                  </a:lnTo>
                  <a:lnTo>
                    <a:pt x="46" y="21"/>
                  </a:lnTo>
                  <a:lnTo>
                    <a:pt x="34" y="37"/>
                  </a:lnTo>
                  <a:lnTo>
                    <a:pt x="22" y="58"/>
                  </a:lnTo>
                  <a:lnTo>
                    <a:pt x="12" y="58"/>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70" name="Freeform 155"/>
            <p:cNvSpPr>
              <a:spLocks/>
            </p:cNvSpPr>
            <p:nvPr/>
          </p:nvSpPr>
          <p:spPr bwMode="auto">
            <a:xfrm>
              <a:off x="2776" y="1451"/>
              <a:ext cx="122" cy="58"/>
            </a:xfrm>
            <a:custGeom>
              <a:avLst/>
              <a:gdLst>
                <a:gd name="T0" fmla="*/ 0 w 121"/>
                <a:gd name="T1" fmla="*/ 37 h 58"/>
                <a:gd name="T2" fmla="*/ 54 w 121"/>
                <a:gd name="T3" fmla="*/ 37 h 58"/>
                <a:gd name="T4" fmla="*/ 45 w 121"/>
                <a:gd name="T5" fmla="*/ 25 h 58"/>
                <a:gd name="T6" fmla="*/ 92 w 121"/>
                <a:gd name="T7" fmla="*/ 16 h 58"/>
                <a:gd name="T8" fmla="*/ 101 w 121"/>
                <a:gd name="T9" fmla="*/ 16 h 58"/>
                <a:gd name="T10" fmla="*/ 113 w 121"/>
                <a:gd name="T11" fmla="*/ 0 h 58"/>
                <a:gd name="T12" fmla="*/ 137 w 121"/>
                <a:gd name="T13" fmla="*/ 16 h 58"/>
                <a:gd name="T14" fmla="*/ 146 w 121"/>
                <a:gd name="T15" fmla="*/ 25 h 58"/>
                <a:gd name="T16" fmla="*/ 125 w 121"/>
                <a:gd name="T17" fmla="*/ 46 h 58"/>
                <a:gd name="T18" fmla="*/ 92 w 121"/>
                <a:gd name="T19" fmla="*/ 58 h 58"/>
                <a:gd name="T20" fmla="*/ 45 w 121"/>
                <a:gd name="T21" fmla="*/ 46 h 58"/>
                <a:gd name="T22" fmla="*/ 36 w 121"/>
                <a:gd name="T23" fmla="*/ 46 h 58"/>
                <a:gd name="T24" fmla="*/ 12 w 121"/>
                <a:gd name="T25" fmla="*/ 46 h 58"/>
                <a:gd name="T26" fmla="*/ 0 w 121"/>
                <a:gd name="T27" fmla="*/ 46 h 58"/>
                <a:gd name="T28" fmla="*/ 0 w 121"/>
                <a:gd name="T29" fmla="*/ 37 h 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1"/>
                <a:gd name="T46" fmla="*/ 0 h 58"/>
                <a:gd name="T47" fmla="*/ 121 w 121"/>
                <a:gd name="T48" fmla="*/ 58 h 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1" h="58">
                  <a:moveTo>
                    <a:pt x="0" y="37"/>
                  </a:moveTo>
                  <a:lnTo>
                    <a:pt x="54" y="37"/>
                  </a:lnTo>
                  <a:lnTo>
                    <a:pt x="45" y="25"/>
                  </a:lnTo>
                  <a:lnTo>
                    <a:pt x="67" y="16"/>
                  </a:lnTo>
                  <a:lnTo>
                    <a:pt x="76" y="16"/>
                  </a:lnTo>
                  <a:lnTo>
                    <a:pt x="88" y="0"/>
                  </a:lnTo>
                  <a:lnTo>
                    <a:pt x="112" y="16"/>
                  </a:lnTo>
                  <a:lnTo>
                    <a:pt x="121" y="25"/>
                  </a:lnTo>
                  <a:lnTo>
                    <a:pt x="100" y="46"/>
                  </a:lnTo>
                  <a:lnTo>
                    <a:pt x="67" y="58"/>
                  </a:lnTo>
                  <a:lnTo>
                    <a:pt x="45" y="46"/>
                  </a:lnTo>
                  <a:lnTo>
                    <a:pt x="36" y="46"/>
                  </a:lnTo>
                  <a:lnTo>
                    <a:pt x="12" y="46"/>
                  </a:lnTo>
                  <a:lnTo>
                    <a:pt x="0" y="46"/>
                  </a:lnTo>
                  <a:lnTo>
                    <a:pt x="0" y="37"/>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71" name="Freeform 156"/>
            <p:cNvSpPr>
              <a:spLocks/>
            </p:cNvSpPr>
            <p:nvPr/>
          </p:nvSpPr>
          <p:spPr bwMode="auto">
            <a:xfrm flipH="1">
              <a:off x="2819" y="1488"/>
              <a:ext cx="27" cy="31"/>
            </a:xfrm>
            <a:custGeom>
              <a:avLst/>
              <a:gdLst>
                <a:gd name="T0" fmla="*/ 24 w 76"/>
                <a:gd name="T1" fmla="*/ 30 h 30"/>
                <a:gd name="T2" fmla="*/ 42 w 76"/>
                <a:gd name="T3" fmla="*/ 21 h 30"/>
                <a:gd name="T4" fmla="*/ 54 w 76"/>
                <a:gd name="T5" fmla="*/ 30 h 30"/>
                <a:gd name="T6" fmla="*/ 54 w 76"/>
                <a:gd name="T7" fmla="*/ 21 h 30"/>
                <a:gd name="T8" fmla="*/ 64 w 76"/>
                <a:gd name="T9" fmla="*/ 21 h 30"/>
                <a:gd name="T10" fmla="*/ 76 w 76"/>
                <a:gd name="T11" fmla="*/ 9 h 30"/>
                <a:gd name="T12" fmla="*/ 64 w 76"/>
                <a:gd name="T13" fmla="*/ 9 h 30"/>
                <a:gd name="T14" fmla="*/ 64 w 76"/>
                <a:gd name="T15" fmla="*/ 0 h 30"/>
                <a:gd name="T16" fmla="*/ 33 w 76"/>
                <a:gd name="T17" fmla="*/ 0 h 30"/>
                <a:gd name="T18" fmla="*/ 24 w 76"/>
                <a:gd name="T19" fmla="*/ 0 h 30"/>
                <a:gd name="T20" fmla="*/ 0 w 76"/>
                <a:gd name="T21" fmla="*/ 21 h 30"/>
                <a:gd name="T22" fmla="*/ 9 w 76"/>
                <a:gd name="T23" fmla="*/ 30 h 30"/>
                <a:gd name="T24" fmla="*/ 9 w 76"/>
                <a:gd name="T25" fmla="*/ 21 h 30"/>
                <a:gd name="T26" fmla="*/ 24 w 76"/>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
                <a:gd name="T43" fmla="*/ 0 h 30"/>
                <a:gd name="T44" fmla="*/ 76 w 76"/>
                <a:gd name="T45" fmla="*/ 30 h 3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 h="30">
                  <a:moveTo>
                    <a:pt x="24" y="30"/>
                  </a:moveTo>
                  <a:lnTo>
                    <a:pt x="42" y="21"/>
                  </a:lnTo>
                  <a:lnTo>
                    <a:pt x="54" y="30"/>
                  </a:lnTo>
                  <a:lnTo>
                    <a:pt x="54" y="21"/>
                  </a:lnTo>
                  <a:lnTo>
                    <a:pt x="64" y="21"/>
                  </a:lnTo>
                  <a:lnTo>
                    <a:pt x="76" y="9"/>
                  </a:lnTo>
                  <a:lnTo>
                    <a:pt x="64" y="9"/>
                  </a:lnTo>
                  <a:lnTo>
                    <a:pt x="64" y="0"/>
                  </a:lnTo>
                  <a:lnTo>
                    <a:pt x="33" y="0"/>
                  </a:lnTo>
                  <a:lnTo>
                    <a:pt x="24" y="0"/>
                  </a:lnTo>
                  <a:lnTo>
                    <a:pt x="0" y="21"/>
                  </a:lnTo>
                  <a:lnTo>
                    <a:pt x="9" y="30"/>
                  </a:lnTo>
                  <a:lnTo>
                    <a:pt x="9" y="21"/>
                  </a:lnTo>
                  <a:lnTo>
                    <a:pt x="24" y="3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72" name="Freeform 157"/>
            <p:cNvSpPr>
              <a:spLocks/>
            </p:cNvSpPr>
            <p:nvPr/>
          </p:nvSpPr>
          <p:spPr bwMode="auto">
            <a:xfrm>
              <a:off x="2943" y="1582"/>
              <a:ext cx="21" cy="67"/>
            </a:xfrm>
            <a:custGeom>
              <a:avLst/>
              <a:gdLst>
                <a:gd name="T0" fmla="*/ 9 w 21"/>
                <a:gd name="T1" fmla="*/ 25 h 67"/>
                <a:gd name="T2" fmla="*/ 9 w 21"/>
                <a:gd name="T3" fmla="*/ 0 h 67"/>
                <a:gd name="T4" fmla="*/ 0 w 21"/>
                <a:gd name="T5" fmla="*/ 0 h 67"/>
                <a:gd name="T6" fmla="*/ 0 w 21"/>
                <a:gd name="T7" fmla="*/ 25 h 67"/>
                <a:gd name="T8" fmla="*/ 0 w 21"/>
                <a:gd name="T9" fmla="*/ 58 h 67"/>
                <a:gd name="T10" fmla="*/ 9 w 21"/>
                <a:gd name="T11" fmla="*/ 67 h 67"/>
                <a:gd name="T12" fmla="*/ 21 w 21"/>
                <a:gd name="T13" fmla="*/ 46 h 67"/>
                <a:gd name="T14" fmla="*/ 9 w 21"/>
                <a:gd name="T15" fmla="*/ 25 h 67"/>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67"/>
                <a:gd name="T26" fmla="*/ 21 w 21"/>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67">
                  <a:moveTo>
                    <a:pt x="9" y="25"/>
                  </a:moveTo>
                  <a:lnTo>
                    <a:pt x="9" y="0"/>
                  </a:lnTo>
                  <a:lnTo>
                    <a:pt x="0" y="0"/>
                  </a:lnTo>
                  <a:lnTo>
                    <a:pt x="0" y="25"/>
                  </a:lnTo>
                  <a:lnTo>
                    <a:pt x="0" y="58"/>
                  </a:lnTo>
                  <a:lnTo>
                    <a:pt x="9" y="67"/>
                  </a:lnTo>
                  <a:lnTo>
                    <a:pt x="21" y="46"/>
                  </a:lnTo>
                  <a:lnTo>
                    <a:pt x="9" y="2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73" name="Freeform 158"/>
            <p:cNvSpPr>
              <a:spLocks/>
            </p:cNvSpPr>
            <p:nvPr/>
          </p:nvSpPr>
          <p:spPr bwMode="auto">
            <a:xfrm>
              <a:off x="2876" y="1467"/>
              <a:ext cx="110" cy="51"/>
            </a:xfrm>
            <a:custGeom>
              <a:avLst/>
              <a:gdLst>
                <a:gd name="T0" fmla="*/ 12 w 110"/>
                <a:gd name="T1" fmla="*/ 42 h 51"/>
                <a:gd name="T2" fmla="*/ 0 w 110"/>
                <a:gd name="T3" fmla="*/ 30 h 51"/>
                <a:gd name="T4" fmla="*/ 21 w 110"/>
                <a:gd name="T5" fmla="*/ 9 h 51"/>
                <a:gd name="T6" fmla="*/ 43 w 110"/>
                <a:gd name="T7" fmla="*/ 21 h 51"/>
                <a:gd name="T8" fmla="*/ 76 w 110"/>
                <a:gd name="T9" fmla="*/ 0 h 51"/>
                <a:gd name="T10" fmla="*/ 97 w 110"/>
                <a:gd name="T11" fmla="*/ 0 h 51"/>
                <a:gd name="T12" fmla="*/ 97 w 110"/>
                <a:gd name="T13" fmla="*/ 9 h 51"/>
                <a:gd name="T14" fmla="*/ 110 w 110"/>
                <a:gd name="T15" fmla="*/ 9 h 51"/>
                <a:gd name="T16" fmla="*/ 97 w 110"/>
                <a:gd name="T17" fmla="*/ 21 h 51"/>
                <a:gd name="T18" fmla="*/ 88 w 110"/>
                <a:gd name="T19" fmla="*/ 42 h 51"/>
                <a:gd name="T20" fmla="*/ 76 w 110"/>
                <a:gd name="T21" fmla="*/ 51 h 51"/>
                <a:gd name="T22" fmla="*/ 30 w 110"/>
                <a:gd name="T23" fmla="*/ 51 h 51"/>
                <a:gd name="T24" fmla="*/ 12 w 110"/>
                <a:gd name="T25" fmla="*/ 42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0"/>
                <a:gd name="T40" fmla="*/ 0 h 51"/>
                <a:gd name="T41" fmla="*/ 110 w 110"/>
                <a:gd name="T42" fmla="*/ 51 h 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0" h="51">
                  <a:moveTo>
                    <a:pt x="12" y="42"/>
                  </a:moveTo>
                  <a:lnTo>
                    <a:pt x="0" y="30"/>
                  </a:lnTo>
                  <a:lnTo>
                    <a:pt x="21" y="9"/>
                  </a:lnTo>
                  <a:lnTo>
                    <a:pt x="43" y="21"/>
                  </a:lnTo>
                  <a:lnTo>
                    <a:pt x="76" y="0"/>
                  </a:lnTo>
                  <a:lnTo>
                    <a:pt x="97" y="0"/>
                  </a:lnTo>
                  <a:lnTo>
                    <a:pt x="97" y="9"/>
                  </a:lnTo>
                  <a:lnTo>
                    <a:pt x="110" y="9"/>
                  </a:lnTo>
                  <a:lnTo>
                    <a:pt x="97" y="21"/>
                  </a:lnTo>
                  <a:lnTo>
                    <a:pt x="88" y="42"/>
                  </a:lnTo>
                  <a:lnTo>
                    <a:pt x="76" y="51"/>
                  </a:lnTo>
                  <a:lnTo>
                    <a:pt x="30" y="51"/>
                  </a:lnTo>
                  <a:lnTo>
                    <a:pt x="12" y="4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74" name="Freeform 159"/>
            <p:cNvSpPr>
              <a:spLocks/>
            </p:cNvSpPr>
            <p:nvPr/>
          </p:nvSpPr>
          <p:spPr bwMode="auto">
            <a:xfrm>
              <a:off x="3388" y="1856"/>
              <a:ext cx="36" cy="9"/>
            </a:xfrm>
            <a:custGeom>
              <a:avLst/>
              <a:gdLst>
                <a:gd name="T0" fmla="*/ 0 w 36"/>
                <a:gd name="T1" fmla="*/ 9 h 9"/>
                <a:gd name="T2" fmla="*/ 12 w 36"/>
                <a:gd name="T3" fmla="*/ 9 h 9"/>
                <a:gd name="T4" fmla="*/ 36 w 36"/>
                <a:gd name="T5" fmla="*/ 9 h 9"/>
                <a:gd name="T6" fmla="*/ 12 w 36"/>
                <a:gd name="T7" fmla="*/ 0 h 9"/>
                <a:gd name="T8" fmla="*/ 0 w 36"/>
                <a:gd name="T9" fmla="*/ 9 h 9"/>
                <a:gd name="T10" fmla="*/ 0 60000 65536"/>
                <a:gd name="T11" fmla="*/ 0 60000 65536"/>
                <a:gd name="T12" fmla="*/ 0 60000 65536"/>
                <a:gd name="T13" fmla="*/ 0 60000 65536"/>
                <a:gd name="T14" fmla="*/ 0 60000 65536"/>
                <a:gd name="T15" fmla="*/ 0 w 36"/>
                <a:gd name="T16" fmla="*/ 0 h 9"/>
                <a:gd name="T17" fmla="*/ 36 w 36"/>
                <a:gd name="T18" fmla="*/ 9 h 9"/>
              </a:gdLst>
              <a:ahLst/>
              <a:cxnLst>
                <a:cxn ang="T10">
                  <a:pos x="T0" y="T1"/>
                </a:cxn>
                <a:cxn ang="T11">
                  <a:pos x="T2" y="T3"/>
                </a:cxn>
                <a:cxn ang="T12">
                  <a:pos x="T4" y="T5"/>
                </a:cxn>
                <a:cxn ang="T13">
                  <a:pos x="T6" y="T7"/>
                </a:cxn>
                <a:cxn ang="T14">
                  <a:pos x="T8" y="T9"/>
                </a:cxn>
              </a:cxnLst>
              <a:rect l="T15" t="T16" r="T17" b="T18"/>
              <a:pathLst>
                <a:path w="36" h="9">
                  <a:moveTo>
                    <a:pt x="0" y="9"/>
                  </a:moveTo>
                  <a:lnTo>
                    <a:pt x="12" y="9"/>
                  </a:lnTo>
                  <a:lnTo>
                    <a:pt x="36" y="9"/>
                  </a:lnTo>
                  <a:lnTo>
                    <a:pt x="12" y="0"/>
                  </a:lnTo>
                  <a:lnTo>
                    <a:pt x="0" y="9"/>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75" name="Freeform 160"/>
            <p:cNvSpPr>
              <a:spLocks/>
            </p:cNvSpPr>
            <p:nvPr/>
          </p:nvSpPr>
          <p:spPr bwMode="auto">
            <a:xfrm>
              <a:off x="2374" y="1725"/>
              <a:ext cx="207" cy="162"/>
            </a:xfrm>
            <a:custGeom>
              <a:avLst/>
              <a:gdLst>
                <a:gd name="T0" fmla="*/ 207 w 207"/>
                <a:gd name="T1" fmla="*/ 25 h 162"/>
                <a:gd name="T2" fmla="*/ 194 w 207"/>
                <a:gd name="T3" fmla="*/ 10 h 162"/>
                <a:gd name="T4" fmla="*/ 185 w 207"/>
                <a:gd name="T5" fmla="*/ 10 h 162"/>
                <a:gd name="T6" fmla="*/ 149 w 207"/>
                <a:gd name="T7" fmla="*/ 10 h 162"/>
                <a:gd name="T8" fmla="*/ 140 w 207"/>
                <a:gd name="T9" fmla="*/ 0 h 162"/>
                <a:gd name="T10" fmla="*/ 130 w 207"/>
                <a:gd name="T11" fmla="*/ 0 h 162"/>
                <a:gd name="T12" fmla="*/ 118 w 207"/>
                <a:gd name="T13" fmla="*/ 34 h 162"/>
                <a:gd name="T14" fmla="*/ 88 w 207"/>
                <a:gd name="T15" fmla="*/ 55 h 162"/>
                <a:gd name="T16" fmla="*/ 73 w 207"/>
                <a:gd name="T17" fmla="*/ 64 h 162"/>
                <a:gd name="T18" fmla="*/ 63 w 207"/>
                <a:gd name="T19" fmla="*/ 86 h 162"/>
                <a:gd name="T20" fmla="*/ 63 w 207"/>
                <a:gd name="T21" fmla="*/ 110 h 162"/>
                <a:gd name="T22" fmla="*/ 54 w 207"/>
                <a:gd name="T23" fmla="*/ 131 h 162"/>
                <a:gd name="T24" fmla="*/ 33 w 207"/>
                <a:gd name="T25" fmla="*/ 150 h 162"/>
                <a:gd name="T26" fmla="*/ 0 w 207"/>
                <a:gd name="T27" fmla="*/ 162 h 162"/>
                <a:gd name="T28" fmla="*/ 73 w 207"/>
                <a:gd name="T29" fmla="*/ 162 h 162"/>
                <a:gd name="T30" fmla="*/ 73 w 207"/>
                <a:gd name="T31" fmla="*/ 140 h 162"/>
                <a:gd name="T32" fmla="*/ 88 w 207"/>
                <a:gd name="T33" fmla="*/ 131 h 162"/>
                <a:gd name="T34" fmla="*/ 140 w 207"/>
                <a:gd name="T35" fmla="*/ 119 h 162"/>
                <a:gd name="T36" fmla="*/ 164 w 207"/>
                <a:gd name="T37" fmla="*/ 101 h 162"/>
                <a:gd name="T38" fmla="*/ 164 w 207"/>
                <a:gd name="T39" fmla="*/ 86 h 162"/>
                <a:gd name="T40" fmla="*/ 207 w 207"/>
                <a:gd name="T41" fmla="*/ 76 h 162"/>
                <a:gd name="T42" fmla="*/ 207 w 207"/>
                <a:gd name="T43" fmla="*/ 25 h 16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7"/>
                <a:gd name="T67" fmla="*/ 0 h 162"/>
                <a:gd name="T68" fmla="*/ 207 w 207"/>
                <a:gd name="T69" fmla="*/ 162 h 16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7" h="162">
                  <a:moveTo>
                    <a:pt x="207" y="25"/>
                  </a:moveTo>
                  <a:lnTo>
                    <a:pt x="194" y="10"/>
                  </a:lnTo>
                  <a:lnTo>
                    <a:pt x="185" y="10"/>
                  </a:lnTo>
                  <a:lnTo>
                    <a:pt x="149" y="10"/>
                  </a:lnTo>
                  <a:lnTo>
                    <a:pt x="140" y="0"/>
                  </a:lnTo>
                  <a:lnTo>
                    <a:pt x="130" y="0"/>
                  </a:lnTo>
                  <a:lnTo>
                    <a:pt x="118" y="34"/>
                  </a:lnTo>
                  <a:lnTo>
                    <a:pt x="88" y="55"/>
                  </a:lnTo>
                  <a:lnTo>
                    <a:pt x="73" y="64"/>
                  </a:lnTo>
                  <a:lnTo>
                    <a:pt x="63" y="86"/>
                  </a:lnTo>
                  <a:lnTo>
                    <a:pt x="63" y="110"/>
                  </a:lnTo>
                  <a:lnTo>
                    <a:pt x="54" y="131"/>
                  </a:lnTo>
                  <a:lnTo>
                    <a:pt x="33" y="150"/>
                  </a:lnTo>
                  <a:lnTo>
                    <a:pt x="0" y="162"/>
                  </a:lnTo>
                  <a:lnTo>
                    <a:pt x="73" y="162"/>
                  </a:lnTo>
                  <a:lnTo>
                    <a:pt x="73" y="140"/>
                  </a:lnTo>
                  <a:lnTo>
                    <a:pt x="88" y="131"/>
                  </a:lnTo>
                  <a:lnTo>
                    <a:pt x="140" y="119"/>
                  </a:lnTo>
                  <a:lnTo>
                    <a:pt x="164" y="101"/>
                  </a:lnTo>
                  <a:lnTo>
                    <a:pt x="164" y="86"/>
                  </a:lnTo>
                  <a:lnTo>
                    <a:pt x="207" y="76"/>
                  </a:lnTo>
                  <a:lnTo>
                    <a:pt x="207" y="2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76" name="Freeform 161"/>
            <p:cNvSpPr>
              <a:spLocks/>
            </p:cNvSpPr>
            <p:nvPr/>
          </p:nvSpPr>
          <p:spPr bwMode="auto">
            <a:xfrm>
              <a:off x="3348" y="2213"/>
              <a:ext cx="183" cy="283"/>
            </a:xfrm>
            <a:custGeom>
              <a:avLst/>
              <a:gdLst>
                <a:gd name="T0" fmla="*/ 9 w 183"/>
                <a:gd name="T1" fmla="*/ 161 h 283"/>
                <a:gd name="T2" fmla="*/ 40 w 183"/>
                <a:gd name="T3" fmla="*/ 152 h 283"/>
                <a:gd name="T4" fmla="*/ 76 w 183"/>
                <a:gd name="T5" fmla="*/ 140 h 283"/>
                <a:gd name="T6" fmla="*/ 116 w 183"/>
                <a:gd name="T7" fmla="*/ 88 h 283"/>
                <a:gd name="T8" fmla="*/ 107 w 183"/>
                <a:gd name="T9" fmla="*/ 88 h 283"/>
                <a:gd name="T10" fmla="*/ 52 w 183"/>
                <a:gd name="T11" fmla="*/ 66 h 283"/>
                <a:gd name="T12" fmla="*/ 31 w 183"/>
                <a:gd name="T13" fmla="*/ 33 h 283"/>
                <a:gd name="T14" fmla="*/ 31 w 183"/>
                <a:gd name="T15" fmla="*/ 21 h 283"/>
                <a:gd name="T16" fmla="*/ 31 w 183"/>
                <a:gd name="T17" fmla="*/ 12 h 283"/>
                <a:gd name="T18" fmla="*/ 52 w 183"/>
                <a:gd name="T19" fmla="*/ 33 h 283"/>
                <a:gd name="T20" fmla="*/ 61 w 183"/>
                <a:gd name="T21" fmla="*/ 33 h 283"/>
                <a:gd name="T22" fmla="*/ 107 w 183"/>
                <a:gd name="T23" fmla="*/ 21 h 283"/>
                <a:gd name="T24" fmla="*/ 140 w 183"/>
                <a:gd name="T25" fmla="*/ 21 h 283"/>
                <a:gd name="T26" fmla="*/ 161 w 183"/>
                <a:gd name="T27" fmla="*/ 12 h 283"/>
                <a:gd name="T28" fmla="*/ 171 w 183"/>
                <a:gd name="T29" fmla="*/ 0 h 283"/>
                <a:gd name="T30" fmla="*/ 183 w 183"/>
                <a:gd name="T31" fmla="*/ 12 h 283"/>
                <a:gd name="T32" fmla="*/ 171 w 183"/>
                <a:gd name="T33" fmla="*/ 33 h 283"/>
                <a:gd name="T34" fmla="*/ 140 w 183"/>
                <a:gd name="T35" fmla="*/ 130 h 283"/>
                <a:gd name="T36" fmla="*/ 116 w 183"/>
                <a:gd name="T37" fmla="*/ 161 h 283"/>
                <a:gd name="T38" fmla="*/ 97 w 183"/>
                <a:gd name="T39" fmla="*/ 194 h 283"/>
                <a:gd name="T40" fmla="*/ 40 w 183"/>
                <a:gd name="T41" fmla="*/ 237 h 283"/>
                <a:gd name="T42" fmla="*/ 9 w 183"/>
                <a:gd name="T43" fmla="*/ 283 h 283"/>
                <a:gd name="T44" fmla="*/ 0 w 183"/>
                <a:gd name="T45" fmla="*/ 261 h 283"/>
                <a:gd name="T46" fmla="*/ 0 w 183"/>
                <a:gd name="T47" fmla="*/ 194 h 283"/>
                <a:gd name="T48" fmla="*/ 9 w 183"/>
                <a:gd name="T49" fmla="*/ 161 h 2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3"/>
                <a:gd name="T76" fmla="*/ 0 h 283"/>
                <a:gd name="T77" fmla="*/ 183 w 183"/>
                <a:gd name="T78" fmla="*/ 283 h 2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3" h="283">
                  <a:moveTo>
                    <a:pt x="9" y="161"/>
                  </a:moveTo>
                  <a:lnTo>
                    <a:pt x="40" y="152"/>
                  </a:lnTo>
                  <a:lnTo>
                    <a:pt x="76" y="140"/>
                  </a:lnTo>
                  <a:lnTo>
                    <a:pt x="116" y="88"/>
                  </a:lnTo>
                  <a:lnTo>
                    <a:pt x="107" y="88"/>
                  </a:lnTo>
                  <a:lnTo>
                    <a:pt x="52" y="66"/>
                  </a:lnTo>
                  <a:lnTo>
                    <a:pt x="31" y="33"/>
                  </a:lnTo>
                  <a:lnTo>
                    <a:pt x="31" y="21"/>
                  </a:lnTo>
                  <a:lnTo>
                    <a:pt x="31" y="12"/>
                  </a:lnTo>
                  <a:lnTo>
                    <a:pt x="52" y="33"/>
                  </a:lnTo>
                  <a:lnTo>
                    <a:pt x="61" y="33"/>
                  </a:lnTo>
                  <a:lnTo>
                    <a:pt x="107" y="21"/>
                  </a:lnTo>
                  <a:lnTo>
                    <a:pt x="140" y="21"/>
                  </a:lnTo>
                  <a:lnTo>
                    <a:pt x="161" y="12"/>
                  </a:lnTo>
                  <a:lnTo>
                    <a:pt x="171" y="0"/>
                  </a:lnTo>
                  <a:lnTo>
                    <a:pt x="183" y="12"/>
                  </a:lnTo>
                  <a:lnTo>
                    <a:pt x="171" y="33"/>
                  </a:lnTo>
                  <a:lnTo>
                    <a:pt x="140" y="130"/>
                  </a:lnTo>
                  <a:lnTo>
                    <a:pt x="116" y="161"/>
                  </a:lnTo>
                  <a:lnTo>
                    <a:pt x="97" y="194"/>
                  </a:lnTo>
                  <a:lnTo>
                    <a:pt x="40" y="237"/>
                  </a:lnTo>
                  <a:lnTo>
                    <a:pt x="9" y="283"/>
                  </a:lnTo>
                  <a:lnTo>
                    <a:pt x="0" y="261"/>
                  </a:lnTo>
                  <a:lnTo>
                    <a:pt x="0" y="194"/>
                  </a:lnTo>
                  <a:lnTo>
                    <a:pt x="9" y="16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77" name="Freeform 162"/>
            <p:cNvSpPr>
              <a:spLocks/>
            </p:cNvSpPr>
            <p:nvPr/>
          </p:nvSpPr>
          <p:spPr bwMode="auto">
            <a:xfrm>
              <a:off x="2297" y="2170"/>
              <a:ext cx="55" cy="21"/>
            </a:xfrm>
            <a:custGeom>
              <a:avLst/>
              <a:gdLst>
                <a:gd name="T0" fmla="*/ 0 w 55"/>
                <a:gd name="T1" fmla="*/ 21 h 21"/>
                <a:gd name="T2" fmla="*/ 0 w 55"/>
                <a:gd name="T3" fmla="*/ 12 h 21"/>
                <a:gd name="T4" fmla="*/ 19 w 55"/>
                <a:gd name="T5" fmla="*/ 0 h 21"/>
                <a:gd name="T6" fmla="*/ 55 w 55"/>
                <a:gd name="T7" fmla="*/ 12 h 21"/>
                <a:gd name="T8" fmla="*/ 43 w 55"/>
                <a:gd name="T9" fmla="*/ 21 h 21"/>
                <a:gd name="T10" fmla="*/ 19 w 55"/>
                <a:gd name="T11" fmla="*/ 12 h 21"/>
                <a:gd name="T12" fmla="*/ 0 w 55"/>
                <a:gd name="T13" fmla="*/ 21 h 21"/>
                <a:gd name="T14" fmla="*/ 0 60000 65536"/>
                <a:gd name="T15" fmla="*/ 0 60000 65536"/>
                <a:gd name="T16" fmla="*/ 0 60000 65536"/>
                <a:gd name="T17" fmla="*/ 0 60000 65536"/>
                <a:gd name="T18" fmla="*/ 0 60000 65536"/>
                <a:gd name="T19" fmla="*/ 0 60000 65536"/>
                <a:gd name="T20" fmla="*/ 0 60000 65536"/>
                <a:gd name="T21" fmla="*/ 0 w 55"/>
                <a:gd name="T22" fmla="*/ 0 h 21"/>
                <a:gd name="T23" fmla="*/ 55 w 55"/>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21">
                  <a:moveTo>
                    <a:pt x="0" y="21"/>
                  </a:moveTo>
                  <a:lnTo>
                    <a:pt x="0" y="12"/>
                  </a:lnTo>
                  <a:lnTo>
                    <a:pt x="19" y="0"/>
                  </a:lnTo>
                  <a:lnTo>
                    <a:pt x="55" y="12"/>
                  </a:lnTo>
                  <a:lnTo>
                    <a:pt x="43" y="21"/>
                  </a:lnTo>
                  <a:lnTo>
                    <a:pt x="19" y="12"/>
                  </a:lnTo>
                  <a:lnTo>
                    <a:pt x="0" y="2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78" name="Freeform 163"/>
            <p:cNvSpPr>
              <a:spLocks/>
            </p:cNvSpPr>
            <p:nvPr/>
          </p:nvSpPr>
          <p:spPr bwMode="auto">
            <a:xfrm>
              <a:off x="2297" y="2203"/>
              <a:ext cx="55" cy="31"/>
            </a:xfrm>
            <a:custGeom>
              <a:avLst/>
              <a:gdLst>
                <a:gd name="T0" fmla="*/ 55 w 55"/>
                <a:gd name="T1" fmla="*/ 0 h 31"/>
                <a:gd name="T2" fmla="*/ 0 w 55"/>
                <a:gd name="T3" fmla="*/ 0 h 31"/>
                <a:gd name="T4" fmla="*/ 10 w 55"/>
                <a:gd name="T5" fmla="*/ 10 h 31"/>
                <a:gd name="T6" fmla="*/ 19 w 55"/>
                <a:gd name="T7" fmla="*/ 10 h 31"/>
                <a:gd name="T8" fmla="*/ 19 w 55"/>
                <a:gd name="T9" fmla="*/ 31 h 31"/>
                <a:gd name="T10" fmla="*/ 34 w 55"/>
                <a:gd name="T11" fmla="*/ 31 h 31"/>
                <a:gd name="T12" fmla="*/ 34 w 55"/>
                <a:gd name="T13" fmla="*/ 22 h 31"/>
                <a:gd name="T14" fmla="*/ 55 w 55"/>
                <a:gd name="T15" fmla="*/ 22 h 31"/>
                <a:gd name="T16" fmla="*/ 55 w 5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31"/>
                <a:gd name="T29" fmla="*/ 55 w 5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31">
                  <a:moveTo>
                    <a:pt x="55" y="0"/>
                  </a:moveTo>
                  <a:lnTo>
                    <a:pt x="0" y="0"/>
                  </a:lnTo>
                  <a:lnTo>
                    <a:pt x="10" y="10"/>
                  </a:lnTo>
                  <a:lnTo>
                    <a:pt x="19" y="10"/>
                  </a:lnTo>
                  <a:lnTo>
                    <a:pt x="19" y="31"/>
                  </a:lnTo>
                  <a:lnTo>
                    <a:pt x="34" y="31"/>
                  </a:lnTo>
                  <a:lnTo>
                    <a:pt x="34" y="22"/>
                  </a:lnTo>
                  <a:lnTo>
                    <a:pt x="55" y="22"/>
                  </a:lnTo>
                  <a:lnTo>
                    <a:pt x="55"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79" name="Freeform 164"/>
            <p:cNvSpPr>
              <a:spLocks/>
            </p:cNvSpPr>
            <p:nvPr/>
          </p:nvSpPr>
          <p:spPr bwMode="auto">
            <a:xfrm>
              <a:off x="2352" y="2258"/>
              <a:ext cx="55" cy="64"/>
            </a:xfrm>
            <a:custGeom>
              <a:avLst/>
              <a:gdLst>
                <a:gd name="T0" fmla="*/ 0 w 55"/>
                <a:gd name="T1" fmla="*/ 9 h 64"/>
                <a:gd name="T2" fmla="*/ 22 w 55"/>
                <a:gd name="T3" fmla="*/ 0 h 64"/>
                <a:gd name="T4" fmla="*/ 43 w 55"/>
                <a:gd name="T5" fmla="*/ 0 h 64"/>
                <a:gd name="T6" fmla="*/ 55 w 55"/>
                <a:gd name="T7" fmla="*/ 21 h 64"/>
                <a:gd name="T8" fmla="*/ 55 w 55"/>
                <a:gd name="T9" fmla="*/ 31 h 64"/>
                <a:gd name="T10" fmla="*/ 31 w 55"/>
                <a:gd name="T11" fmla="*/ 64 h 64"/>
                <a:gd name="T12" fmla="*/ 9 w 55"/>
                <a:gd name="T13" fmla="*/ 43 h 64"/>
                <a:gd name="T14" fmla="*/ 0 w 55"/>
                <a:gd name="T15" fmla="*/ 9 h 64"/>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64"/>
                <a:gd name="T26" fmla="*/ 55 w 55"/>
                <a:gd name="T27" fmla="*/ 64 h 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64">
                  <a:moveTo>
                    <a:pt x="0" y="9"/>
                  </a:moveTo>
                  <a:lnTo>
                    <a:pt x="22" y="0"/>
                  </a:lnTo>
                  <a:lnTo>
                    <a:pt x="43" y="0"/>
                  </a:lnTo>
                  <a:lnTo>
                    <a:pt x="55" y="21"/>
                  </a:lnTo>
                  <a:lnTo>
                    <a:pt x="55" y="31"/>
                  </a:lnTo>
                  <a:lnTo>
                    <a:pt x="31" y="64"/>
                  </a:lnTo>
                  <a:lnTo>
                    <a:pt x="9" y="43"/>
                  </a:lnTo>
                  <a:lnTo>
                    <a:pt x="0" y="9"/>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80" name="Freeform 165"/>
            <p:cNvSpPr>
              <a:spLocks/>
            </p:cNvSpPr>
            <p:nvPr/>
          </p:nvSpPr>
          <p:spPr bwMode="auto">
            <a:xfrm>
              <a:off x="3126" y="2505"/>
              <a:ext cx="33" cy="45"/>
            </a:xfrm>
            <a:custGeom>
              <a:avLst/>
              <a:gdLst>
                <a:gd name="T0" fmla="*/ 0 w 33"/>
                <a:gd name="T1" fmla="*/ 12 h 45"/>
                <a:gd name="T2" fmla="*/ 15 w 33"/>
                <a:gd name="T3" fmla="*/ 21 h 45"/>
                <a:gd name="T4" fmla="*/ 15 w 33"/>
                <a:gd name="T5" fmla="*/ 45 h 45"/>
                <a:gd name="T6" fmla="*/ 33 w 33"/>
                <a:gd name="T7" fmla="*/ 21 h 45"/>
                <a:gd name="T8" fmla="*/ 33 w 33"/>
                <a:gd name="T9" fmla="*/ 0 h 45"/>
                <a:gd name="T10" fmla="*/ 0 w 33"/>
                <a:gd name="T11" fmla="*/ 12 h 45"/>
                <a:gd name="T12" fmla="*/ 0 60000 65536"/>
                <a:gd name="T13" fmla="*/ 0 60000 65536"/>
                <a:gd name="T14" fmla="*/ 0 60000 65536"/>
                <a:gd name="T15" fmla="*/ 0 60000 65536"/>
                <a:gd name="T16" fmla="*/ 0 60000 65536"/>
                <a:gd name="T17" fmla="*/ 0 60000 65536"/>
                <a:gd name="T18" fmla="*/ 0 w 33"/>
                <a:gd name="T19" fmla="*/ 0 h 45"/>
                <a:gd name="T20" fmla="*/ 33 w 33"/>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33" h="45">
                  <a:moveTo>
                    <a:pt x="0" y="12"/>
                  </a:moveTo>
                  <a:lnTo>
                    <a:pt x="15" y="21"/>
                  </a:lnTo>
                  <a:lnTo>
                    <a:pt x="15" y="45"/>
                  </a:lnTo>
                  <a:lnTo>
                    <a:pt x="33" y="21"/>
                  </a:lnTo>
                  <a:lnTo>
                    <a:pt x="33" y="0"/>
                  </a:lnTo>
                  <a:lnTo>
                    <a:pt x="0" y="1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81" name="Freeform 166"/>
            <p:cNvSpPr>
              <a:spLocks/>
            </p:cNvSpPr>
            <p:nvPr/>
          </p:nvSpPr>
          <p:spPr bwMode="auto">
            <a:xfrm>
              <a:off x="2952" y="2831"/>
              <a:ext cx="174" cy="182"/>
            </a:xfrm>
            <a:custGeom>
              <a:avLst/>
              <a:gdLst>
                <a:gd name="T0" fmla="*/ 98 w 174"/>
                <a:gd name="T1" fmla="*/ 0 h 182"/>
                <a:gd name="T2" fmla="*/ 76 w 174"/>
                <a:gd name="T3" fmla="*/ 0 h 182"/>
                <a:gd name="T4" fmla="*/ 67 w 174"/>
                <a:gd name="T5" fmla="*/ 12 h 182"/>
                <a:gd name="T6" fmla="*/ 67 w 174"/>
                <a:gd name="T7" fmla="*/ 0 h 182"/>
                <a:gd name="T8" fmla="*/ 21 w 174"/>
                <a:gd name="T9" fmla="*/ 12 h 182"/>
                <a:gd name="T10" fmla="*/ 21 w 174"/>
                <a:gd name="T11" fmla="*/ 76 h 182"/>
                <a:gd name="T12" fmla="*/ 0 w 174"/>
                <a:gd name="T13" fmla="*/ 88 h 182"/>
                <a:gd name="T14" fmla="*/ 0 w 174"/>
                <a:gd name="T15" fmla="*/ 143 h 182"/>
                <a:gd name="T16" fmla="*/ 21 w 174"/>
                <a:gd name="T17" fmla="*/ 152 h 182"/>
                <a:gd name="T18" fmla="*/ 12 w 174"/>
                <a:gd name="T19" fmla="*/ 173 h 182"/>
                <a:gd name="T20" fmla="*/ 21 w 174"/>
                <a:gd name="T21" fmla="*/ 182 h 182"/>
                <a:gd name="T22" fmla="*/ 43 w 174"/>
                <a:gd name="T23" fmla="*/ 173 h 182"/>
                <a:gd name="T24" fmla="*/ 67 w 174"/>
                <a:gd name="T25" fmla="*/ 152 h 182"/>
                <a:gd name="T26" fmla="*/ 88 w 174"/>
                <a:gd name="T27" fmla="*/ 152 h 182"/>
                <a:gd name="T28" fmla="*/ 98 w 174"/>
                <a:gd name="T29" fmla="*/ 152 h 182"/>
                <a:gd name="T30" fmla="*/ 143 w 174"/>
                <a:gd name="T31" fmla="*/ 109 h 182"/>
                <a:gd name="T32" fmla="*/ 174 w 174"/>
                <a:gd name="T33" fmla="*/ 88 h 182"/>
                <a:gd name="T34" fmla="*/ 152 w 174"/>
                <a:gd name="T35" fmla="*/ 76 h 182"/>
                <a:gd name="T36" fmla="*/ 143 w 174"/>
                <a:gd name="T37" fmla="*/ 51 h 182"/>
                <a:gd name="T38" fmla="*/ 122 w 174"/>
                <a:gd name="T39" fmla="*/ 33 h 182"/>
                <a:gd name="T40" fmla="*/ 98 w 174"/>
                <a:gd name="T41" fmla="*/ 0 h 1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4"/>
                <a:gd name="T64" fmla="*/ 0 h 182"/>
                <a:gd name="T65" fmla="*/ 174 w 174"/>
                <a:gd name="T66" fmla="*/ 182 h 1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4" h="182">
                  <a:moveTo>
                    <a:pt x="98" y="0"/>
                  </a:moveTo>
                  <a:lnTo>
                    <a:pt x="76" y="0"/>
                  </a:lnTo>
                  <a:lnTo>
                    <a:pt x="67" y="12"/>
                  </a:lnTo>
                  <a:lnTo>
                    <a:pt x="67" y="0"/>
                  </a:lnTo>
                  <a:lnTo>
                    <a:pt x="21" y="12"/>
                  </a:lnTo>
                  <a:lnTo>
                    <a:pt x="21" y="76"/>
                  </a:lnTo>
                  <a:lnTo>
                    <a:pt x="0" y="88"/>
                  </a:lnTo>
                  <a:lnTo>
                    <a:pt x="0" y="143"/>
                  </a:lnTo>
                  <a:lnTo>
                    <a:pt x="21" y="152"/>
                  </a:lnTo>
                  <a:lnTo>
                    <a:pt x="12" y="173"/>
                  </a:lnTo>
                  <a:lnTo>
                    <a:pt x="21" y="182"/>
                  </a:lnTo>
                  <a:lnTo>
                    <a:pt x="43" y="173"/>
                  </a:lnTo>
                  <a:lnTo>
                    <a:pt x="67" y="152"/>
                  </a:lnTo>
                  <a:lnTo>
                    <a:pt x="88" y="152"/>
                  </a:lnTo>
                  <a:lnTo>
                    <a:pt x="98" y="152"/>
                  </a:lnTo>
                  <a:lnTo>
                    <a:pt x="143" y="109"/>
                  </a:lnTo>
                  <a:lnTo>
                    <a:pt x="174" y="88"/>
                  </a:lnTo>
                  <a:lnTo>
                    <a:pt x="152" y="76"/>
                  </a:lnTo>
                  <a:lnTo>
                    <a:pt x="143" y="51"/>
                  </a:lnTo>
                  <a:lnTo>
                    <a:pt x="122" y="33"/>
                  </a:lnTo>
                  <a:lnTo>
                    <a:pt x="98"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82" name="Freeform 167"/>
            <p:cNvSpPr>
              <a:spLocks/>
            </p:cNvSpPr>
            <p:nvPr/>
          </p:nvSpPr>
          <p:spPr bwMode="auto">
            <a:xfrm>
              <a:off x="1673" y="3513"/>
              <a:ext cx="46" cy="9"/>
            </a:xfrm>
            <a:custGeom>
              <a:avLst/>
              <a:gdLst>
                <a:gd name="T0" fmla="*/ 0 w 46"/>
                <a:gd name="T1" fmla="*/ 0 h 9"/>
                <a:gd name="T2" fmla="*/ 9 w 46"/>
                <a:gd name="T3" fmla="*/ 9 h 9"/>
                <a:gd name="T4" fmla="*/ 9 w 46"/>
                <a:gd name="T5" fmla="*/ 0 h 9"/>
                <a:gd name="T6" fmla="*/ 0 w 46"/>
                <a:gd name="T7" fmla="*/ 0 h 9"/>
                <a:gd name="T8" fmla="*/ 9 w 46"/>
                <a:gd name="T9" fmla="*/ 0 h 9"/>
                <a:gd name="T10" fmla="*/ 31 w 46"/>
                <a:gd name="T11" fmla="*/ 0 h 9"/>
                <a:gd name="T12" fmla="*/ 46 w 46"/>
                <a:gd name="T13" fmla="*/ 0 h 9"/>
                <a:gd name="T14" fmla="*/ 21 w 46"/>
                <a:gd name="T15" fmla="*/ 9 h 9"/>
                <a:gd name="T16" fmla="*/ 0 w 46"/>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
                <a:gd name="T28" fmla="*/ 0 h 9"/>
                <a:gd name="T29" fmla="*/ 46 w 46"/>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 h="9">
                  <a:moveTo>
                    <a:pt x="0" y="0"/>
                  </a:moveTo>
                  <a:lnTo>
                    <a:pt x="9" y="9"/>
                  </a:lnTo>
                  <a:lnTo>
                    <a:pt x="9" y="0"/>
                  </a:lnTo>
                  <a:lnTo>
                    <a:pt x="0" y="0"/>
                  </a:lnTo>
                  <a:lnTo>
                    <a:pt x="9" y="0"/>
                  </a:lnTo>
                  <a:lnTo>
                    <a:pt x="31" y="0"/>
                  </a:lnTo>
                  <a:lnTo>
                    <a:pt x="46" y="0"/>
                  </a:lnTo>
                  <a:lnTo>
                    <a:pt x="21" y="9"/>
                  </a:lnTo>
                  <a:lnTo>
                    <a:pt x="0"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83" name="Freeform 168"/>
            <p:cNvSpPr>
              <a:spLocks/>
            </p:cNvSpPr>
            <p:nvPr/>
          </p:nvSpPr>
          <p:spPr bwMode="auto">
            <a:xfrm>
              <a:off x="1082" y="1987"/>
              <a:ext cx="186" cy="64"/>
            </a:xfrm>
            <a:custGeom>
              <a:avLst/>
              <a:gdLst>
                <a:gd name="T0" fmla="*/ 0 w 186"/>
                <a:gd name="T1" fmla="*/ 31 h 64"/>
                <a:gd name="T2" fmla="*/ 25 w 186"/>
                <a:gd name="T3" fmla="*/ 9 h 64"/>
                <a:gd name="T4" fmla="*/ 64 w 186"/>
                <a:gd name="T5" fmla="*/ 0 h 64"/>
                <a:gd name="T6" fmla="*/ 122 w 186"/>
                <a:gd name="T7" fmla="*/ 18 h 64"/>
                <a:gd name="T8" fmla="*/ 143 w 186"/>
                <a:gd name="T9" fmla="*/ 40 h 64"/>
                <a:gd name="T10" fmla="*/ 165 w 186"/>
                <a:gd name="T11" fmla="*/ 40 h 64"/>
                <a:gd name="T12" fmla="*/ 165 w 186"/>
                <a:gd name="T13" fmla="*/ 55 h 64"/>
                <a:gd name="T14" fmla="*/ 177 w 186"/>
                <a:gd name="T15" fmla="*/ 55 h 64"/>
                <a:gd name="T16" fmla="*/ 186 w 186"/>
                <a:gd name="T17" fmla="*/ 64 h 64"/>
                <a:gd name="T18" fmla="*/ 122 w 186"/>
                <a:gd name="T19" fmla="*/ 64 h 64"/>
                <a:gd name="T20" fmla="*/ 131 w 186"/>
                <a:gd name="T21" fmla="*/ 55 h 64"/>
                <a:gd name="T22" fmla="*/ 122 w 186"/>
                <a:gd name="T23" fmla="*/ 55 h 64"/>
                <a:gd name="T24" fmla="*/ 110 w 186"/>
                <a:gd name="T25" fmla="*/ 31 h 64"/>
                <a:gd name="T26" fmla="*/ 55 w 186"/>
                <a:gd name="T27" fmla="*/ 18 h 64"/>
                <a:gd name="T28" fmla="*/ 64 w 186"/>
                <a:gd name="T29" fmla="*/ 9 h 64"/>
                <a:gd name="T30" fmla="*/ 46 w 186"/>
                <a:gd name="T31" fmla="*/ 9 h 64"/>
                <a:gd name="T32" fmla="*/ 9 w 186"/>
                <a:gd name="T33" fmla="*/ 31 h 64"/>
                <a:gd name="T34" fmla="*/ 0 w 186"/>
                <a:gd name="T35" fmla="*/ 31 h 6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6"/>
                <a:gd name="T55" fmla="*/ 0 h 64"/>
                <a:gd name="T56" fmla="*/ 186 w 186"/>
                <a:gd name="T57" fmla="*/ 64 h 6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6" h="64">
                  <a:moveTo>
                    <a:pt x="0" y="31"/>
                  </a:moveTo>
                  <a:lnTo>
                    <a:pt x="25" y="9"/>
                  </a:lnTo>
                  <a:lnTo>
                    <a:pt x="64" y="0"/>
                  </a:lnTo>
                  <a:lnTo>
                    <a:pt x="122" y="18"/>
                  </a:lnTo>
                  <a:lnTo>
                    <a:pt x="143" y="40"/>
                  </a:lnTo>
                  <a:lnTo>
                    <a:pt x="165" y="40"/>
                  </a:lnTo>
                  <a:lnTo>
                    <a:pt x="165" y="55"/>
                  </a:lnTo>
                  <a:lnTo>
                    <a:pt x="177" y="55"/>
                  </a:lnTo>
                  <a:lnTo>
                    <a:pt x="186" y="64"/>
                  </a:lnTo>
                  <a:lnTo>
                    <a:pt x="122" y="64"/>
                  </a:lnTo>
                  <a:lnTo>
                    <a:pt x="131" y="55"/>
                  </a:lnTo>
                  <a:lnTo>
                    <a:pt x="122" y="55"/>
                  </a:lnTo>
                  <a:lnTo>
                    <a:pt x="110" y="31"/>
                  </a:lnTo>
                  <a:lnTo>
                    <a:pt x="55" y="18"/>
                  </a:lnTo>
                  <a:lnTo>
                    <a:pt x="64" y="9"/>
                  </a:lnTo>
                  <a:lnTo>
                    <a:pt x="46" y="9"/>
                  </a:lnTo>
                  <a:lnTo>
                    <a:pt x="9" y="31"/>
                  </a:lnTo>
                  <a:lnTo>
                    <a:pt x="0" y="3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84" name="Freeform 169"/>
            <p:cNvSpPr>
              <a:spLocks/>
            </p:cNvSpPr>
            <p:nvPr/>
          </p:nvSpPr>
          <p:spPr bwMode="auto">
            <a:xfrm>
              <a:off x="1598" y="1442"/>
              <a:ext cx="45" cy="9"/>
            </a:xfrm>
            <a:custGeom>
              <a:avLst/>
              <a:gdLst>
                <a:gd name="T0" fmla="*/ 0 w 46"/>
                <a:gd name="T1" fmla="*/ 0 h 9"/>
                <a:gd name="T2" fmla="*/ 21 w 46"/>
                <a:gd name="T3" fmla="*/ 0 h 9"/>
                <a:gd name="T4" fmla="*/ 23 w 46"/>
                <a:gd name="T5" fmla="*/ 9 h 9"/>
                <a:gd name="T6" fmla="*/ 21 w 46"/>
                <a:gd name="T7" fmla="*/ 9 h 9"/>
                <a:gd name="T8" fmla="*/ 0 w 46"/>
                <a:gd name="T9" fmla="*/ 0 h 9"/>
                <a:gd name="T10" fmla="*/ 0 60000 65536"/>
                <a:gd name="T11" fmla="*/ 0 60000 65536"/>
                <a:gd name="T12" fmla="*/ 0 60000 65536"/>
                <a:gd name="T13" fmla="*/ 0 60000 65536"/>
                <a:gd name="T14" fmla="*/ 0 60000 65536"/>
                <a:gd name="T15" fmla="*/ 0 w 46"/>
                <a:gd name="T16" fmla="*/ 0 h 9"/>
                <a:gd name="T17" fmla="*/ 46 w 46"/>
                <a:gd name="T18" fmla="*/ 9 h 9"/>
              </a:gdLst>
              <a:ahLst/>
              <a:cxnLst>
                <a:cxn ang="T10">
                  <a:pos x="T0" y="T1"/>
                </a:cxn>
                <a:cxn ang="T11">
                  <a:pos x="T2" y="T3"/>
                </a:cxn>
                <a:cxn ang="T12">
                  <a:pos x="T4" y="T5"/>
                </a:cxn>
                <a:cxn ang="T13">
                  <a:pos x="T6" y="T7"/>
                </a:cxn>
                <a:cxn ang="T14">
                  <a:pos x="T8" y="T9"/>
                </a:cxn>
              </a:cxnLst>
              <a:rect l="T15" t="T16" r="T17" b="T18"/>
              <a:pathLst>
                <a:path w="46" h="9">
                  <a:moveTo>
                    <a:pt x="0" y="0"/>
                  </a:moveTo>
                  <a:lnTo>
                    <a:pt x="21" y="0"/>
                  </a:lnTo>
                  <a:lnTo>
                    <a:pt x="46" y="9"/>
                  </a:lnTo>
                  <a:lnTo>
                    <a:pt x="21" y="9"/>
                  </a:lnTo>
                  <a:lnTo>
                    <a:pt x="0"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85" name="Freeform 170"/>
            <p:cNvSpPr>
              <a:spLocks/>
            </p:cNvSpPr>
            <p:nvPr/>
          </p:nvSpPr>
          <p:spPr bwMode="auto">
            <a:xfrm>
              <a:off x="1664" y="1412"/>
              <a:ext cx="107" cy="97"/>
            </a:xfrm>
            <a:custGeom>
              <a:avLst/>
              <a:gdLst>
                <a:gd name="T0" fmla="*/ 0 w 107"/>
                <a:gd name="T1" fmla="*/ 64 h 97"/>
                <a:gd name="T2" fmla="*/ 18 w 107"/>
                <a:gd name="T3" fmla="*/ 55 h 97"/>
                <a:gd name="T4" fmla="*/ 76 w 107"/>
                <a:gd name="T5" fmla="*/ 0 h 97"/>
                <a:gd name="T6" fmla="*/ 85 w 107"/>
                <a:gd name="T7" fmla="*/ 0 h 97"/>
                <a:gd name="T8" fmla="*/ 55 w 107"/>
                <a:gd name="T9" fmla="*/ 30 h 97"/>
                <a:gd name="T10" fmla="*/ 76 w 107"/>
                <a:gd name="T11" fmla="*/ 21 h 97"/>
                <a:gd name="T12" fmla="*/ 76 w 107"/>
                <a:gd name="T13" fmla="*/ 30 h 97"/>
                <a:gd name="T14" fmla="*/ 76 w 107"/>
                <a:gd name="T15" fmla="*/ 39 h 97"/>
                <a:gd name="T16" fmla="*/ 107 w 107"/>
                <a:gd name="T17" fmla="*/ 39 h 97"/>
                <a:gd name="T18" fmla="*/ 97 w 107"/>
                <a:gd name="T19" fmla="*/ 55 h 97"/>
                <a:gd name="T20" fmla="*/ 107 w 107"/>
                <a:gd name="T21" fmla="*/ 55 h 97"/>
                <a:gd name="T22" fmla="*/ 85 w 107"/>
                <a:gd name="T23" fmla="*/ 76 h 97"/>
                <a:gd name="T24" fmla="*/ 107 w 107"/>
                <a:gd name="T25" fmla="*/ 64 h 97"/>
                <a:gd name="T26" fmla="*/ 97 w 107"/>
                <a:gd name="T27" fmla="*/ 76 h 97"/>
                <a:gd name="T28" fmla="*/ 107 w 107"/>
                <a:gd name="T29" fmla="*/ 76 h 97"/>
                <a:gd name="T30" fmla="*/ 97 w 107"/>
                <a:gd name="T31" fmla="*/ 97 h 97"/>
                <a:gd name="T32" fmla="*/ 85 w 107"/>
                <a:gd name="T33" fmla="*/ 97 h 97"/>
                <a:gd name="T34" fmla="*/ 85 w 107"/>
                <a:gd name="T35" fmla="*/ 85 h 97"/>
                <a:gd name="T36" fmla="*/ 76 w 107"/>
                <a:gd name="T37" fmla="*/ 85 h 97"/>
                <a:gd name="T38" fmla="*/ 85 w 107"/>
                <a:gd name="T39" fmla="*/ 76 h 97"/>
                <a:gd name="T40" fmla="*/ 76 w 107"/>
                <a:gd name="T41" fmla="*/ 76 h 97"/>
                <a:gd name="T42" fmla="*/ 64 w 107"/>
                <a:gd name="T43" fmla="*/ 85 h 97"/>
                <a:gd name="T44" fmla="*/ 55 w 107"/>
                <a:gd name="T45" fmla="*/ 85 h 97"/>
                <a:gd name="T46" fmla="*/ 64 w 107"/>
                <a:gd name="T47" fmla="*/ 76 h 97"/>
                <a:gd name="T48" fmla="*/ 0 w 107"/>
                <a:gd name="T49" fmla="*/ 76 h 97"/>
                <a:gd name="T50" fmla="*/ 0 w 107"/>
                <a:gd name="T51" fmla="*/ 64 h 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7"/>
                <a:gd name="T79" fmla="*/ 0 h 97"/>
                <a:gd name="T80" fmla="*/ 107 w 107"/>
                <a:gd name="T81" fmla="*/ 97 h 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7" h="97">
                  <a:moveTo>
                    <a:pt x="0" y="64"/>
                  </a:moveTo>
                  <a:lnTo>
                    <a:pt x="18" y="55"/>
                  </a:lnTo>
                  <a:lnTo>
                    <a:pt x="76" y="0"/>
                  </a:lnTo>
                  <a:lnTo>
                    <a:pt x="85" y="0"/>
                  </a:lnTo>
                  <a:lnTo>
                    <a:pt x="55" y="30"/>
                  </a:lnTo>
                  <a:lnTo>
                    <a:pt x="76" y="21"/>
                  </a:lnTo>
                  <a:lnTo>
                    <a:pt x="76" y="30"/>
                  </a:lnTo>
                  <a:lnTo>
                    <a:pt x="76" y="39"/>
                  </a:lnTo>
                  <a:lnTo>
                    <a:pt x="107" y="39"/>
                  </a:lnTo>
                  <a:lnTo>
                    <a:pt x="97" y="55"/>
                  </a:lnTo>
                  <a:lnTo>
                    <a:pt x="107" y="55"/>
                  </a:lnTo>
                  <a:lnTo>
                    <a:pt x="85" y="76"/>
                  </a:lnTo>
                  <a:lnTo>
                    <a:pt x="107" y="64"/>
                  </a:lnTo>
                  <a:lnTo>
                    <a:pt x="97" y="76"/>
                  </a:lnTo>
                  <a:lnTo>
                    <a:pt x="107" y="76"/>
                  </a:lnTo>
                  <a:lnTo>
                    <a:pt x="97" y="97"/>
                  </a:lnTo>
                  <a:lnTo>
                    <a:pt x="85" y="97"/>
                  </a:lnTo>
                  <a:lnTo>
                    <a:pt x="85" y="85"/>
                  </a:lnTo>
                  <a:lnTo>
                    <a:pt x="76" y="85"/>
                  </a:lnTo>
                  <a:lnTo>
                    <a:pt x="85" y="76"/>
                  </a:lnTo>
                  <a:lnTo>
                    <a:pt x="76" y="76"/>
                  </a:lnTo>
                  <a:lnTo>
                    <a:pt x="64" y="85"/>
                  </a:lnTo>
                  <a:lnTo>
                    <a:pt x="55" y="85"/>
                  </a:lnTo>
                  <a:lnTo>
                    <a:pt x="64" y="76"/>
                  </a:lnTo>
                  <a:lnTo>
                    <a:pt x="0" y="76"/>
                  </a:lnTo>
                  <a:lnTo>
                    <a:pt x="0" y="64"/>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86" name="Freeform 171"/>
            <p:cNvSpPr>
              <a:spLocks/>
            </p:cNvSpPr>
            <p:nvPr/>
          </p:nvSpPr>
          <p:spPr bwMode="auto">
            <a:xfrm>
              <a:off x="1411" y="1129"/>
              <a:ext cx="110" cy="54"/>
            </a:xfrm>
            <a:custGeom>
              <a:avLst/>
              <a:gdLst>
                <a:gd name="T0" fmla="*/ 0 w 110"/>
                <a:gd name="T1" fmla="*/ 42 h 54"/>
                <a:gd name="T2" fmla="*/ 22 w 110"/>
                <a:gd name="T3" fmla="*/ 42 h 54"/>
                <a:gd name="T4" fmla="*/ 43 w 110"/>
                <a:gd name="T5" fmla="*/ 21 h 54"/>
                <a:gd name="T6" fmla="*/ 64 w 110"/>
                <a:gd name="T7" fmla="*/ 0 h 54"/>
                <a:gd name="T8" fmla="*/ 64 w 110"/>
                <a:gd name="T9" fmla="*/ 12 h 54"/>
                <a:gd name="T10" fmla="*/ 110 w 110"/>
                <a:gd name="T11" fmla="*/ 42 h 54"/>
                <a:gd name="T12" fmla="*/ 85 w 110"/>
                <a:gd name="T13" fmla="*/ 54 h 54"/>
                <a:gd name="T14" fmla="*/ 64 w 110"/>
                <a:gd name="T15" fmla="*/ 42 h 54"/>
                <a:gd name="T16" fmla="*/ 55 w 110"/>
                <a:gd name="T17" fmla="*/ 42 h 54"/>
                <a:gd name="T18" fmla="*/ 22 w 110"/>
                <a:gd name="T19" fmla="*/ 54 h 54"/>
                <a:gd name="T20" fmla="*/ 22 w 110"/>
                <a:gd name="T21" fmla="*/ 42 h 54"/>
                <a:gd name="T22" fmla="*/ 0 w 110"/>
                <a:gd name="T23" fmla="*/ 42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0"/>
                <a:gd name="T37" fmla="*/ 0 h 54"/>
                <a:gd name="T38" fmla="*/ 110 w 110"/>
                <a:gd name="T39" fmla="*/ 54 h 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0" h="54">
                  <a:moveTo>
                    <a:pt x="0" y="42"/>
                  </a:moveTo>
                  <a:lnTo>
                    <a:pt x="22" y="42"/>
                  </a:lnTo>
                  <a:lnTo>
                    <a:pt x="43" y="21"/>
                  </a:lnTo>
                  <a:lnTo>
                    <a:pt x="64" y="0"/>
                  </a:lnTo>
                  <a:lnTo>
                    <a:pt x="64" y="12"/>
                  </a:lnTo>
                  <a:lnTo>
                    <a:pt x="110" y="42"/>
                  </a:lnTo>
                  <a:lnTo>
                    <a:pt x="85" y="54"/>
                  </a:lnTo>
                  <a:lnTo>
                    <a:pt x="64" y="42"/>
                  </a:lnTo>
                  <a:lnTo>
                    <a:pt x="55" y="42"/>
                  </a:lnTo>
                  <a:lnTo>
                    <a:pt x="22" y="54"/>
                  </a:lnTo>
                  <a:lnTo>
                    <a:pt x="22" y="42"/>
                  </a:lnTo>
                  <a:lnTo>
                    <a:pt x="0" y="4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87" name="Freeform 172"/>
            <p:cNvSpPr>
              <a:spLocks/>
            </p:cNvSpPr>
            <p:nvPr/>
          </p:nvSpPr>
          <p:spPr bwMode="auto">
            <a:xfrm>
              <a:off x="1606" y="1095"/>
              <a:ext cx="37" cy="25"/>
            </a:xfrm>
            <a:custGeom>
              <a:avLst/>
              <a:gdLst>
                <a:gd name="T0" fmla="*/ 0 w 37"/>
                <a:gd name="T1" fmla="*/ 9 h 25"/>
                <a:gd name="T2" fmla="*/ 21 w 37"/>
                <a:gd name="T3" fmla="*/ 0 h 25"/>
                <a:gd name="T4" fmla="*/ 37 w 37"/>
                <a:gd name="T5" fmla="*/ 0 h 25"/>
                <a:gd name="T6" fmla="*/ 12 w 37"/>
                <a:gd name="T7" fmla="*/ 25 h 25"/>
                <a:gd name="T8" fmla="*/ 0 w 37"/>
                <a:gd name="T9" fmla="*/ 25 h 25"/>
                <a:gd name="T10" fmla="*/ 0 w 37"/>
                <a:gd name="T11" fmla="*/ 9 h 25"/>
                <a:gd name="T12" fmla="*/ 0 60000 65536"/>
                <a:gd name="T13" fmla="*/ 0 60000 65536"/>
                <a:gd name="T14" fmla="*/ 0 60000 65536"/>
                <a:gd name="T15" fmla="*/ 0 60000 65536"/>
                <a:gd name="T16" fmla="*/ 0 60000 65536"/>
                <a:gd name="T17" fmla="*/ 0 60000 65536"/>
                <a:gd name="T18" fmla="*/ 0 w 37"/>
                <a:gd name="T19" fmla="*/ 0 h 25"/>
                <a:gd name="T20" fmla="*/ 37 w 37"/>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37" h="25">
                  <a:moveTo>
                    <a:pt x="0" y="9"/>
                  </a:moveTo>
                  <a:lnTo>
                    <a:pt x="21" y="0"/>
                  </a:lnTo>
                  <a:lnTo>
                    <a:pt x="37" y="0"/>
                  </a:lnTo>
                  <a:lnTo>
                    <a:pt x="12" y="25"/>
                  </a:lnTo>
                  <a:lnTo>
                    <a:pt x="0" y="25"/>
                  </a:lnTo>
                  <a:lnTo>
                    <a:pt x="0" y="9"/>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88" name="Freeform 173"/>
            <p:cNvSpPr>
              <a:spLocks/>
            </p:cNvSpPr>
            <p:nvPr/>
          </p:nvSpPr>
          <p:spPr bwMode="auto">
            <a:xfrm>
              <a:off x="1496" y="998"/>
              <a:ext cx="308" cy="207"/>
            </a:xfrm>
            <a:custGeom>
              <a:avLst/>
              <a:gdLst>
                <a:gd name="T0" fmla="*/ 0 w 308"/>
                <a:gd name="T1" fmla="*/ 33 h 207"/>
                <a:gd name="T2" fmla="*/ 34 w 308"/>
                <a:gd name="T3" fmla="*/ 12 h 207"/>
                <a:gd name="T4" fmla="*/ 80 w 308"/>
                <a:gd name="T5" fmla="*/ 0 h 207"/>
                <a:gd name="T6" fmla="*/ 110 w 308"/>
                <a:gd name="T7" fmla="*/ 0 h 207"/>
                <a:gd name="T8" fmla="*/ 122 w 308"/>
                <a:gd name="T9" fmla="*/ 0 h 207"/>
                <a:gd name="T10" fmla="*/ 147 w 308"/>
                <a:gd name="T11" fmla="*/ 12 h 207"/>
                <a:gd name="T12" fmla="*/ 122 w 308"/>
                <a:gd name="T13" fmla="*/ 33 h 207"/>
                <a:gd name="T14" fmla="*/ 177 w 308"/>
                <a:gd name="T15" fmla="*/ 21 h 207"/>
                <a:gd name="T16" fmla="*/ 223 w 308"/>
                <a:gd name="T17" fmla="*/ 21 h 207"/>
                <a:gd name="T18" fmla="*/ 208 w 308"/>
                <a:gd name="T19" fmla="*/ 33 h 207"/>
                <a:gd name="T20" fmla="*/ 244 w 308"/>
                <a:gd name="T21" fmla="*/ 45 h 207"/>
                <a:gd name="T22" fmla="*/ 275 w 308"/>
                <a:gd name="T23" fmla="*/ 67 h 207"/>
                <a:gd name="T24" fmla="*/ 275 w 308"/>
                <a:gd name="T25" fmla="*/ 76 h 207"/>
                <a:gd name="T26" fmla="*/ 253 w 308"/>
                <a:gd name="T27" fmla="*/ 88 h 207"/>
                <a:gd name="T28" fmla="*/ 244 w 308"/>
                <a:gd name="T29" fmla="*/ 88 h 207"/>
                <a:gd name="T30" fmla="*/ 253 w 308"/>
                <a:gd name="T31" fmla="*/ 97 h 207"/>
                <a:gd name="T32" fmla="*/ 275 w 308"/>
                <a:gd name="T33" fmla="*/ 97 h 207"/>
                <a:gd name="T34" fmla="*/ 308 w 308"/>
                <a:gd name="T35" fmla="*/ 122 h 207"/>
                <a:gd name="T36" fmla="*/ 265 w 308"/>
                <a:gd name="T37" fmla="*/ 152 h 207"/>
                <a:gd name="T38" fmla="*/ 253 w 308"/>
                <a:gd name="T39" fmla="*/ 152 h 207"/>
                <a:gd name="T40" fmla="*/ 253 w 308"/>
                <a:gd name="T41" fmla="*/ 143 h 207"/>
                <a:gd name="T42" fmla="*/ 232 w 308"/>
                <a:gd name="T43" fmla="*/ 131 h 207"/>
                <a:gd name="T44" fmla="*/ 223 w 308"/>
                <a:gd name="T45" fmla="*/ 143 h 207"/>
                <a:gd name="T46" fmla="*/ 244 w 308"/>
                <a:gd name="T47" fmla="*/ 164 h 207"/>
                <a:gd name="T48" fmla="*/ 232 w 308"/>
                <a:gd name="T49" fmla="*/ 173 h 207"/>
                <a:gd name="T50" fmla="*/ 244 w 308"/>
                <a:gd name="T51" fmla="*/ 185 h 207"/>
                <a:gd name="T52" fmla="*/ 232 w 308"/>
                <a:gd name="T53" fmla="*/ 198 h 207"/>
                <a:gd name="T54" fmla="*/ 208 w 308"/>
                <a:gd name="T55" fmla="*/ 198 h 207"/>
                <a:gd name="T56" fmla="*/ 177 w 308"/>
                <a:gd name="T57" fmla="*/ 173 h 207"/>
                <a:gd name="T58" fmla="*/ 177 w 308"/>
                <a:gd name="T59" fmla="*/ 185 h 207"/>
                <a:gd name="T60" fmla="*/ 198 w 308"/>
                <a:gd name="T61" fmla="*/ 207 h 207"/>
                <a:gd name="T62" fmla="*/ 168 w 308"/>
                <a:gd name="T63" fmla="*/ 207 h 207"/>
                <a:gd name="T64" fmla="*/ 131 w 308"/>
                <a:gd name="T65" fmla="*/ 198 h 207"/>
                <a:gd name="T66" fmla="*/ 131 w 308"/>
                <a:gd name="T67" fmla="*/ 173 h 207"/>
                <a:gd name="T68" fmla="*/ 122 w 308"/>
                <a:gd name="T69" fmla="*/ 173 h 207"/>
                <a:gd name="T70" fmla="*/ 92 w 308"/>
                <a:gd name="T71" fmla="*/ 164 h 207"/>
                <a:gd name="T72" fmla="*/ 55 w 308"/>
                <a:gd name="T73" fmla="*/ 164 h 207"/>
                <a:gd name="T74" fmla="*/ 80 w 308"/>
                <a:gd name="T75" fmla="*/ 143 h 207"/>
                <a:gd name="T76" fmla="*/ 110 w 308"/>
                <a:gd name="T77" fmla="*/ 152 h 207"/>
                <a:gd name="T78" fmla="*/ 131 w 308"/>
                <a:gd name="T79" fmla="*/ 143 h 207"/>
                <a:gd name="T80" fmla="*/ 122 w 308"/>
                <a:gd name="T81" fmla="*/ 131 h 207"/>
                <a:gd name="T82" fmla="*/ 177 w 308"/>
                <a:gd name="T83" fmla="*/ 122 h 207"/>
                <a:gd name="T84" fmla="*/ 177 w 308"/>
                <a:gd name="T85" fmla="*/ 97 h 207"/>
                <a:gd name="T86" fmla="*/ 168 w 308"/>
                <a:gd name="T87" fmla="*/ 88 h 207"/>
                <a:gd name="T88" fmla="*/ 156 w 308"/>
                <a:gd name="T89" fmla="*/ 88 h 207"/>
                <a:gd name="T90" fmla="*/ 131 w 308"/>
                <a:gd name="T91" fmla="*/ 88 h 207"/>
                <a:gd name="T92" fmla="*/ 156 w 308"/>
                <a:gd name="T93" fmla="*/ 76 h 207"/>
                <a:gd name="T94" fmla="*/ 131 w 308"/>
                <a:gd name="T95" fmla="*/ 67 h 207"/>
                <a:gd name="T96" fmla="*/ 101 w 308"/>
                <a:gd name="T97" fmla="*/ 76 h 207"/>
                <a:gd name="T98" fmla="*/ 92 w 308"/>
                <a:gd name="T99" fmla="*/ 67 h 207"/>
                <a:gd name="T100" fmla="*/ 34 w 308"/>
                <a:gd name="T101" fmla="*/ 67 h 207"/>
                <a:gd name="T102" fmla="*/ 16 w 308"/>
                <a:gd name="T103" fmla="*/ 58 h 207"/>
                <a:gd name="T104" fmla="*/ 0 w 308"/>
                <a:gd name="T105" fmla="*/ 33 h 2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8"/>
                <a:gd name="T160" fmla="*/ 0 h 207"/>
                <a:gd name="T161" fmla="*/ 308 w 308"/>
                <a:gd name="T162" fmla="*/ 207 h 2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8" h="207">
                  <a:moveTo>
                    <a:pt x="0" y="33"/>
                  </a:moveTo>
                  <a:lnTo>
                    <a:pt x="34" y="12"/>
                  </a:lnTo>
                  <a:lnTo>
                    <a:pt x="80" y="0"/>
                  </a:lnTo>
                  <a:lnTo>
                    <a:pt x="110" y="0"/>
                  </a:lnTo>
                  <a:lnTo>
                    <a:pt x="122" y="0"/>
                  </a:lnTo>
                  <a:lnTo>
                    <a:pt x="147" y="12"/>
                  </a:lnTo>
                  <a:lnTo>
                    <a:pt x="122" y="33"/>
                  </a:lnTo>
                  <a:lnTo>
                    <a:pt x="177" y="21"/>
                  </a:lnTo>
                  <a:lnTo>
                    <a:pt x="223" y="21"/>
                  </a:lnTo>
                  <a:lnTo>
                    <a:pt x="208" y="33"/>
                  </a:lnTo>
                  <a:lnTo>
                    <a:pt x="244" y="45"/>
                  </a:lnTo>
                  <a:lnTo>
                    <a:pt x="275" y="67"/>
                  </a:lnTo>
                  <a:lnTo>
                    <a:pt x="275" y="76"/>
                  </a:lnTo>
                  <a:lnTo>
                    <a:pt x="253" y="88"/>
                  </a:lnTo>
                  <a:lnTo>
                    <a:pt x="244" y="88"/>
                  </a:lnTo>
                  <a:lnTo>
                    <a:pt x="253" y="97"/>
                  </a:lnTo>
                  <a:lnTo>
                    <a:pt x="275" y="97"/>
                  </a:lnTo>
                  <a:lnTo>
                    <a:pt x="308" y="122"/>
                  </a:lnTo>
                  <a:lnTo>
                    <a:pt x="265" y="152"/>
                  </a:lnTo>
                  <a:lnTo>
                    <a:pt x="253" y="152"/>
                  </a:lnTo>
                  <a:lnTo>
                    <a:pt x="253" y="143"/>
                  </a:lnTo>
                  <a:lnTo>
                    <a:pt x="232" y="131"/>
                  </a:lnTo>
                  <a:lnTo>
                    <a:pt x="223" y="143"/>
                  </a:lnTo>
                  <a:lnTo>
                    <a:pt x="244" y="164"/>
                  </a:lnTo>
                  <a:lnTo>
                    <a:pt x="232" y="173"/>
                  </a:lnTo>
                  <a:lnTo>
                    <a:pt x="244" y="185"/>
                  </a:lnTo>
                  <a:lnTo>
                    <a:pt x="232" y="198"/>
                  </a:lnTo>
                  <a:lnTo>
                    <a:pt x="208" y="198"/>
                  </a:lnTo>
                  <a:lnTo>
                    <a:pt x="177" y="173"/>
                  </a:lnTo>
                  <a:lnTo>
                    <a:pt x="177" y="185"/>
                  </a:lnTo>
                  <a:lnTo>
                    <a:pt x="198" y="207"/>
                  </a:lnTo>
                  <a:lnTo>
                    <a:pt x="168" y="207"/>
                  </a:lnTo>
                  <a:lnTo>
                    <a:pt x="131" y="198"/>
                  </a:lnTo>
                  <a:lnTo>
                    <a:pt x="131" y="173"/>
                  </a:lnTo>
                  <a:lnTo>
                    <a:pt x="122" y="173"/>
                  </a:lnTo>
                  <a:lnTo>
                    <a:pt x="92" y="164"/>
                  </a:lnTo>
                  <a:lnTo>
                    <a:pt x="55" y="164"/>
                  </a:lnTo>
                  <a:lnTo>
                    <a:pt x="80" y="143"/>
                  </a:lnTo>
                  <a:lnTo>
                    <a:pt x="110" y="152"/>
                  </a:lnTo>
                  <a:lnTo>
                    <a:pt x="131" y="143"/>
                  </a:lnTo>
                  <a:lnTo>
                    <a:pt x="122" y="131"/>
                  </a:lnTo>
                  <a:lnTo>
                    <a:pt x="177" y="122"/>
                  </a:lnTo>
                  <a:lnTo>
                    <a:pt x="177" y="97"/>
                  </a:lnTo>
                  <a:lnTo>
                    <a:pt x="168" y="88"/>
                  </a:lnTo>
                  <a:lnTo>
                    <a:pt x="156" y="88"/>
                  </a:lnTo>
                  <a:lnTo>
                    <a:pt x="131" y="88"/>
                  </a:lnTo>
                  <a:lnTo>
                    <a:pt x="156" y="76"/>
                  </a:lnTo>
                  <a:lnTo>
                    <a:pt x="131" y="67"/>
                  </a:lnTo>
                  <a:lnTo>
                    <a:pt x="101" y="76"/>
                  </a:lnTo>
                  <a:lnTo>
                    <a:pt x="92" y="67"/>
                  </a:lnTo>
                  <a:lnTo>
                    <a:pt x="34" y="67"/>
                  </a:lnTo>
                  <a:lnTo>
                    <a:pt x="16" y="58"/>
                  </a:lnTo>
                  <a:lnTo>
                    <a:pt x="0" y="33"/>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89" name="Freeform 174"/>
            <p:cNvSpPr>
              <a:spLocks/>
            </p:cNvSpPr>
            <p:nvPr/>
          </p:nvSpPr>
          <p:spPr bwMode="auto">
            <a:xfrm>
              <a:off x="1643" y="998"/>
              <a:ext cx="51" cy="21"/>
            </a:xfrm>
            <a:custGeom>
              <a:avLst/>
              <a:gdLst>
                <a:gd name="T0" fmla="*/ 9 w 51"/>
                <a:gd name="T1" fmla="*/ 0 h 21"/>
                <a:gd name="T2" fmla="*/ 51 w 51"/>
                <a:gd name="T3" fmla="*/ 12 h 21"/>
                <a:gd name="T4" fmla="*/ 39 w 51"/>
                <a:gd name="T5" fmla="*/ 21 h 21"/>
                <a:gd name="T6" fmla="*/ 9 w 51"/>
                <a:gd name="T7" fmla="*/ 21 h 21"/>
                <a:gd name="T8" fmla="*/ 0 w 51"/>
                <a:gd name="T9" fmla="*/ 12 h 21"/>
                <a:gd name="T10" fmla="*/ 9 w 51"/>
                <a:gd name="T11" fmla="*/ 0 h 21"/>
                <a:gd name="T12" fmla="*/ 0 60000 65536"/>
                <a:gd name="T13" fmla="*/ 0 60000 65536"/>
                <a:gd name="T14" fmla="*/ 0 60000 65536"/>
                <a:gd name="T15" fmla="*/ 0 60000 65536"/>
                <a:gd name="T16" fmla="*/ 0 60000 65536"/>
                <a:gd name="T17" fmla="*/ 0 60000 65536"/>
                <a:gd name="T18" fmla="*/ 0 w 51"/>
                <a:gd name="T19" fmla="*/ 0 h 21"/>
                <a:gd name="T20" fmla="*/ 51 w 5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51" h="21">
                  <a:moveTo>
                    <a:pt x="9" y="0"/>
                  </a:moveTo>
                  <a:lnTo>
                    <a:pt x="51" y="12"/>
                  </a:lnTo>
                  <a:lnTo>
                    <a:pt x="39" y="21"/>
                  </a:lnTo>
                  <a:lnTo>
                    <a:pt x="9" y="21"/>
                  </a:lnTo>
                  <a:lnTo>
                    <a:pt x="0" y="12"/>
                  </a:lnTo>
                  <a:lnTo>
                    <a:pt x="9"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90" name="Freeform 175"/>
            <p:cNvSpPr>
              <a:spLocks/>
            </p:cNvSpPr>
            <p:nvPr/>
          </p:nvSpPr>
          <p:spPr bwMode="auto">
            <a:xfrm>
              <a:off x="1512" y="955"/>
              <a:ext cx="170" cy="34"/>
            </a:xfrm>
            <a:custGeom>
              <a:avLst/>
              <a:gdLst>
                <a:gd name="T0" fmla="*/ 9 w 170"/>
                <a:gd name="T1" fmla="*/ 0 h 34"/>
                <a:gd name="T2" fmla="*/ 64 w 170"/>
                <a:gd name="T3" fmla="*/ 0 h 34"/>
                <a:gd name="T4" fmla="*/ 64 w 170"/>
                <a:gd name="T5" fmla="*/ 12 h 34"/>
                <a:gd name="T6" fmla="*/ 76 w 170"/>
                <a:gd name="T7" fmla="*/ 12 h 34"/>
                <a:gd name="T8" fmla="*/ 170 w 170"/>
                <a:gd name="T9" fmla="*/ 24 h 34"/>
                <a:gd name="T10" fmla="*/ 152 w 170"/>
                <a:gd name="T11" fmla="*/ 34 h 34"/>
                <a:gd name="T12" fmla="*/ 131 w 170"/>
                <a:gd name="T13" fmla="*/ 34 h 34"/>
                <a:gd name="T14" fmla="*/ 115 w 170"/>
                <a:gd name="T15" fmla="*/ 34 h 34"/>
                <a:gd name="T16" fmla="*/ 94 w 170"/>
                <a:gd name="T17" fmla="*/ 34 h 34"/>
                <a:gd name="T18" fmla="*/ 30 w 170"/>
                <a:gd name="T19" fmla="*/ 34 h 34"/>
                <a:gd name="T20" fmla="*/ 18 w 170"/>
                <a:gd name="T21" fmla="*/ 34 h 34"/>
                <a:gd name="T22" fmla="*/ 39 w 170"/>
                <a:gd name="T23" fmla="*/ 12 h 34"/>
                <a:gd name="T24" fmla="*/ 9 w 170"/>
                <a:gd name="T25" fmla="*/ 12 h 34"/>
                <a:gd name="T26" fmla="*/ 0 w 170"/>
                <a:gd name="T27" fmla="*/ 0 h 34"/>
                <a:gd name="T28" fmla="*/ 9 w 170"/>
                <a:gd name="T29" fmla="*/ 0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0"/>
                <a:gd name="T46" fmla="*/ 0 h 34"/>
                <a:gd name="T47" fmla="*/ 170 w 170"/>
                <a:gd name="T48" fmla="*/ 34 h 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0" h="34">
                  <a:moveTo>
                    <a:pt x="9" y="0"/>
                  </a:moveTo>
                  <a:lnTo>
                    <a:pt x="64" y="0"/>
                  </a:lnTo>
                  <a:lnTo>
                    <a:pt x="64" y="12"/>
                  </a:lnTo>
                  <a:lnTo>
                    <a:pt x="76" y="12"/>
                  </a:lnTo>
                  <a:lnTo>
                    <a:pt x="170" y="24"/>
                  </a:lnTo>
                  <a:lnTo>
                    <a:pt x="152" y="34"/>
                  </a:lnTo>
                  <a:lnTo>
                    <a:pt x="131" y="34"/>
                  </a:lnTo>
                  <a:lnTo>
                    <a:pt x="115" y="34"/>
                  </a:lnTo>
                  <a:lnTo>
                    <a:pt x="94" y="34"/>
                  </a:lnTo>
                  <a:lnTo>
                    <a:pt x="30" y="34"/>
                  </a:lnTo>
                  <a:lnTo>
                    <a:pt x="18" y="34"/>
                  </a:lnTo>
                  <a:lnTo>
                    <a:pt x="39" y="12"/>
                  </a:lnTo>
                  <a:lnTo>
                    <a:pt x="9" y="12"/>
                  </a:lnTo>
                  <a:lnTo>
                    <a:pt x="0" y="0"/>
                  </a:lnTo>
                  <a:lnTo>
                    <a:pt x="9"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91" name="Freeform 176"/>
            <p:cNvSpPr>
              <a:spLocks/>
            </p:cNvSpPr>
            <p:nvPr/>
          </p:nvSpPr>
          <p:spPr bwMode="auto">
            <a:xfrm>
              <a:off x="1588" y="888"/>
              <a:ext cx="94" cy="46"/>
            </a:xfrm>
            <a:custGeom>
              <a:avLst/>
              <a:gdLst>
                <a:gd name="T0" fmla="*/ 9 w 94"/>
                <a:gd name="T1" fmla="*/ 15 h 46"/>
                <a:gd name="T2" fmla="*/ 39 w 94"/>
                <a:gd name="T3" fmla="*/ 0 h 46"/>
                <a:gd name="T4" fmla="*/ 64 w 94"/>
                <a:gd name="T5" fmla="*/ 0 h 46"/>
                <a:gd name="T6" fmla="*/ 76 w 94"/>
                <a:gd name="T7" fmla="*/ 15 h 46"/>
                <a:gd name="T8" fmla="*/ 94 w 94"/>
                <a:gd name="T9" fmla="*/ 15 h 46"/>
                <a:gd name="T10" fmla="*/ 85 w 94"/>
                <a:gd name="T11" fmla="*/ 24 h 46"/>
                <a:gd name="T12" fmla="*/ 30 w 94"/>
                <a:gd name="T13" fmla="*/ 46 h 46"/>
                <a:gd name="T14" fmla="*/ 0 w 94"/>
                <a:gd name="T15" fmla="*/ 46 h 46"/>
                <a:gd name="T16" fmla="*/ 0 w 94"/>
                <a:gd name="T17" fmla="*/ 37 h 46"/>
                <a:gd name="T18" fmla="*/ 9 w 94"/>
                <a:gd name="T19" fmla="*/ 24 h 46"/>
                <a:gd name="T20" fmla="*/ 9 w 94"/>
                <a:gd name="T21" fmla="*/ 15 h 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4"/>
                <a:gd name="T34" fmla="*/ 0 h 46"/>
                <a:gd name="T35" fmla="*/ 94 w 94"/>
                <a:gd name="T36" fmla="*/ 46 h 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4" h="46">
                  <a:moveTo>
                    <a:pt x="9" y="15"/>
                  </a:moveTo>
                  <a:lnTo>
                    <a:pt x="39" y="0"/>
                  </a:lnTo>
                  <a:lnTo>
                    <a:pt x="64" y="0"/>
                  </a:lnTo>
                  <a:lnTo>
                    <a:pt x="76" y="15"/>
                  </a:lnTo>
                  <a:lnTo>
                    <a:pt x="94" y="15"/>
                  </a:lnTo>
                  <a:lnTo>
                    <a:pt x="85" y="24"/>
                  </a:lnTo>
                  <a:lnTo>
                    <a:pt x="30" y="46"/>
                  </a:lnTo>
                  <a:lnTo>
                    <a:pt x="0" y="46"/>
                  </a:lnTo>
                  <a:lnTo>
                    <a:pt x="0" y="37"/>
                  </a:lnTo>
                  <a:lnTo>
                    <a:pt x="9" y="24"/>
                  </a:lnTo>
                  <a:lnTo>
                    <a:pt x="9" y="1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92" name="Freeform 177"/>
            <p:cNvSpPr>
              <a:spLocks/>
            </p:cNvSpPr>
            <p:nvPr/>
          </p:nvSpPr>
          <p:spPr bwMode="auto">
            <a:xfrm>
              <a:off x="1588" y="870"/>
              <a:ext cx="423" cy="97"/>
            </a:xfrm>
            <a:custGeom>
              <a:avLst/>
              <a:gdLst>
                <a:gd name="T0" fmla="*/ 85 w 423"/>
                <a:gd name="T1" fmla="*/ 18 h 97"/>
                <a:gd name="T2" fmla="*/ 262 w 423"/>
                <a:gd name="T3" fmla="*/ 0 h 97"/>
                <a:gd name="T4" fmla="*/ 338 w 423"/>
                <a:gd name="T5" fmla="*/ 0 h 97"/>
                <a:gd name="T6" fmla="*/ 423 w 423"/>
                <a:gd name="T7" fmla="*/ 9 h 97"/>
                <a:gd name="T8" fmla="*/ 237 w 423"/>
                <a:gd name="T9" fmla="*/ 42 h 97"/>
                <a:gd name="T10" fmla="*/ 195 w 423"/>
                <a:gd name="T11" fmla="*/ 64 h 97"/>
                <a:gd name="T12" fmla="*/ 161 w 423"/>
                <a:gd name="T13" fmla="*/ 64 h 97"/>
                <a:gd name="T14" fmla="*/ 161 w 423"/>
                <a:gd name="T15" fmla="*/ 73 h 97"/>
                <a:gd name="T16" fmla="*/ 140 w 423"/>
                <a:gd name="T17" fmla="*/ 73 h 97"/>
                <a:gd name="T18" fmla="*/ 152 w 423"/>
                <a:gd name="T19" fmla="*/ 85 h 97"/>
                <a:gd name="T20" fmla="*/ 94 w 423"/>
                <a:gd name="T21" fmla="*/ 97 h 97"/>
                <a:gd name="T22" fmla="*/ 94 w 423"/>
                <a:gd name="T23" fmla="*/ 85 h 97"/>
                <a:gd name="T24" fmla="*/ 0 w 423"/>
                <a:gd name="T25" fmla="*/ 85 h 97"/>
                <a:gd name="T26" fmla="*/ 9 w 423"/>
                <a:gd name="T27" fmla="*/ 85 h 97"/>
                <a:gd name="T28" fmla="*/ 39 w 423"/>
                <a:gd name="T29" fmla="*/ 64 h 97"/>
                <a:gd name="T30" fmla="*/ 106 w 423"/>
                <a:gd name="T31" fmla="*/ 55 h 97"/>
                <a:gd name="T32" fmla="*/ 106 w 423"/>
                <a:gd name="T33" fmla="*/ 42 h 97"/>
                <a:gd name="T34" fmla="*/ 94 w 423"/>
                <a:gd name="T35" fmla="*/ 42 h 97"/>
                <a:gd name="T36" fmla="*/ 116 w 423"/>
                <a:gd name="T37" fmla="*/ 33 h 97"/>
                <a:gd name="T38" fmla="*/ 94 w 423"/>
                <a:gd name="T39" fmla="*/ 33 h 97"/>
                <a:gd name="T40" fmla="*/ 85 w 423"/>
                <a:gd name="T41" fmla="*/ 18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3"/>
                <a:gd name="T64" fmla="*/ 0 h 97"/>
                <a:gd name="T65" fmla="*/ 423 w 423"/>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3" h="97">
                  <a:moveTo>
                    <a:pt x="85" y="18"/>
                  </a:moveTo>
                  <a:lnTo>
                    <a:pt x="262" y="0"/>
                  </a:lnTo>
                  <a:lnTo>
                    <a:pt x="338" y="0"/>
                  </a:lnTo>
                  <a:lnTo>
                    <a:pt x="423" y="9"/>
                  </a:lnTo>
                  <a:lnTo>
                    <a:pt x="237" y="42"/>
                  </a:lnTo>
                  <a:lnTo>
                    <a:pt x="195" y="64"/>
                  </a:lnTo>
                  <a:lnTo>
                    <a:pt x="161" y="64"/>
                  </a:lnTo>
                  <a:lnTo>
                    <a:pt x="161" y="73"/>
                  </a:lnTo>
                  <a:lnTo>
                    <a:pt x="140" y="73"/>
                  </a:lnTo>
                  <a:lnTo>
                    <a:pt x="152" y="85"/>
                  </a:lnTo>
                  <a:lnTo>
                    <a:pt x="94" y="97"/>
                  </a:lnTo>
                  <a:lnTo>
                    <a:pt x="94" y="85"/>
                  </a:lnTo>
                  <a:lnTo>
                    <a:pt x="0" y="85"/>
                  </a:lnTo>
                  <a:lnTo>
                    <a:pt x="9" y="85"/>
                  </a:lnTo>
                  <a:lnTo>
                    <a:pt x="39" y="64"/>
                  </a:lnTo>
                  <a:lnTo>
                    <a:pt x="106" y="55"/>
                  </a:lnTo>
                  <a:lnTo>
                    <a:pt x="106" y="42"/>
                  </a:lnTo>
                  <a:lnTo>
                    <a:pt x="94" y="42"/>
                  </a:lnTo>
                  <a:lnTo>
                    <a:pt x="116" y="33"/>
                  </a:lnTo>
                  <a:lnTo>
                    <a:pt x="94" y="33"/>
                  </a:lnTo>
                  <a:lnTo>
                    <a:pt x="85" y="18"/>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93" name="Freeform 178"/>
            <p:cNvSpPr>
              <a:spLocks/>
            </p:cNvSpPr>
            <p:nvPr/>
          </p:nvSpPr>
          <p:spPr bwMode="auto">
            <a:xfrm>
              <a:off x="1445" y="925"/>
              <a:ext cx="106" cy="18"/>
            </a:xfrm>
            <a:custGeom>
              <a:avLst/>
              <a:gdLst>
                <a:gd name="T0" fmla="*/ 0 w 106"/>
                <a:gd name="T1" fmla="*/ 0 h 18"/>
                <a:gd name="T2" fmla="*/ 51 w 106"/>
                <a:gd name="T3" fmla="*/ 0 h 18"/>
                <a:gd name="T4" fmla="*/ 67 w 106"/>
                <a:gd name="T5" fmla="*/ 0 h 18"/>
                <a:gd name="T6" fmla="*/ 51 w 106"/>
                <a:gd name="T7" fmla="*/ 9 h 18"/>
                <a:gd name="T8" fmla="*/ 67 w 106"/>
                <a:gd name="T9" fmla="*/ 9 h 18"/>
                <a:gd name="T10" fmla="*/ 85 w 106"/>
                <a:gd name="T11" fmla="*/ 0 h 18"/>
                <a:gd name="T12" fmla="*/ 106 w 106"/>
                <a:gd name="T13" fmla="*/ 9 h 18"/>
                <a:gd name="T14" fmla="*/ 42 w 106"/>
                <a:gd name="T15" fmla="*/ 18 h 18"/>
                <a:gd name="T16" fmla="*/ 42 w 106"/>
                <a:gd name="T17" fmla="*/ 9 h 18"/>
                <a:gd name="T18" fmla="*/ 9 w 106"/>
                <a:gd name="T19" fmla="*/ 9 h 18"/>
                <a:gd name="T20" fmla="*/ 0 w 106"/>
                <a:gd name="T21" fmla="*/ 0 h 18"/>
                <a:gd name="T22" fmla="*/ 21 w 106"/>
                <a:gd name="T23" fmla="*/ 0 h 18"/>
                <a:gd name="T24" fmla="*/ 0 w 106"/>
                <a:gd name="T25" fmla="*/ 0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6"/>
                <a:gd name="T40" fmla="*/ 0 h 18"/>
                <a:gd name="T41" fmla="*/ 106 w 106"/>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6" h="18">
                  <a:moveTo>
                    <a:pt x="0" y="0"/>
                  </a:moveTo>
                  <a:lnTo>
                    <a:pt x="51" y="0"/>
                  </a:lnTo>
                  <a:lnTo>
                    <a:pt x="67" y="0"/>
                  </a:lnTo>
                  <a:lnTo>
                    <a:pt x="51" y="9"/>
                  </a:lnTo>
                  <a:lnTo>
                    <a:pt x="67" y="9"/>
                  </a:lnTo>
                  <a:lnTo>
                    <a:pt x="85" y="0"/>
                  </a:lnTo>
                  <a:lnTo>
                    <a:pt x="106" y="9"/>
                  </a:lnTo>
                  <a:lnTo>
                    <a:pt x="42" y="18"/>
                  </a:lnTo>
                  <a:lnTo>
                    <a:pt x="42" y="9"/>
                  </a:lnTo>
                  <a:lnTo>
                    <a:pt x="9" y="9"/>
                  </a:lnTo>
                  <a:lnTo>
                    <a:pt x="0" y="0"/>
                  </a:lnTo>
                  <a:lnTo>
                    <a:pt x="21" y="0"/>
                  </a:lnTo>
                  <a:lnTo>
                    <a:pt x="0"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94" name="Freeform 179"/>
            <p:cNvSpPr>
              <a:spLocks/>
            </p:cNvSpPr>
            <p:nvPr/>
          </p:nvSpPr>
          <p:spPr bwMode="auto">
            <a:xfrm>
              <a:off x="1521" y="934"/>
              <a:ext cx="55" cy="9"/>
            </a:xfrm>
            <a:custGeom>
              <a:avLst/>
              <a:gdLst>
                <a:gd name="T0" fmla="*/ 0 w 55"/>
                <a:gd name="T1" fmla="*/ 9 h 9"/>
                <a:gd name="T2" fmla="*/ 55 w 55"/>
                <a:gd name="T3" fmla="*/ 0 h 9"/>
                <a:gd name="T4" fmla="*/ 42 w 55"/>
                <a:gd name="T5" fmla="*/ 9 h 9"/>
                <a:gd name="T6" fmla="*/ 0 w 55"/>
                <a:gd name="T7" fmla="*/ 9 h 9"/>
                <a:gd name="T8" fmla="*/ 0 60000 65536"/>
                <a:gd name="T9" fmla="*/ 0 60000 65536"/>
                <a:gd name="T10" fmla="*/ 0 60000 65536"/>
                <a:gd name="T11" fmla="*/ 0 60000 65536"/>
                <a:gd name="T12" fmla="*/ 0 w 55"/>
                <a:gd name="T13" fmla="*/ 0 h 9"/>
                <a:gd name="T14" fmla="*/ 55 w 55"/>
                <a:gd name="T15" fmla="*/ 9 h 9"/>
              </a:gdLst>
              <a:ahLst/>
              <a:cxnLst>
                <a:cxn ang="T8">
                  <a:pos x="T0" y="T1"/>
                </a:cxn>
                <a:cxn ang="T9">
                  <a:pos x="T2" y="T3"/>
                </a:cxn>
                <a:cxn ang="T10">
                  <a:pos x="T4" y="T5"/>
                </a:cxn>
                <a:cxn ang="T11">
                  <a:pos x="T6" y="T7"/>
                </a:cxn>
              </a:cxnLst>
              <a:rect l="T12" t="T13" r="T14" b="T15"/>
              <a:pathLst>
                <a:path w="55" h="9">
                  <a:moveTo>
                    <a:pt x="0" y="9"/>
                  </a:moveTo>
                  <a:lnTo>
                    <a:pt x="55" y="0"/>
                  </a:lnTo>
                  <a:lnTo>
                    <a:pt x="42" y="9"/>
                  </a:lnTo>
                  <a:lnTo>
                    <a:pt x="0" y="9"/>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95" name="Freeform 180"/>
            <p:cNvSpPr>
              <a:spLocks/>
            </p:cNvSpPr>
            <p:nvPr/>
          </p:nvSpPr>
          <p:spPr bwMode="auto">
            <a:xfrm>
              <a:off x="1399" y="955"/>
              <a:ext cx="88" cy="24"/>
            </a:xfrm>
            <a:custGeom>
              <a:avLst/>
              <a:gdLst>
                <a:gd name="T0" fmla="*/ 0 w 88"/>
                <a:gd name="T1" fmla="*/ 0 h 24"/>
                <a:gd name="T2" fmla="*/ 21 w 88"/>
                <a:gd name="T3" fmla="*/ 0 h 24"/>
                <a:gd name="T4" fmla="*/ 34 w 88"/>
                <a:gd name="T5" fmla="*/ 12 h 24"/>
                <a:gd name="T6" fmla="*/ 55 w 88"/>
                <a:gd name="T7" fmla="*/ 0 h 24"/>
                <a:gd name="T8" fmla="*/ 88 w 88"/>
                <a:gd name="T9" fmla="*/ 0 h 24"/>
                <a:gd name="T10" fmla="*/ 55 w 88"/>
                <a:gd name="T11" fmla="*/ 24 h 24"/>
                <a:gd name="T12" fmla="*/ 21 w 88"/>
                <a:gd name="T13" fmla="*/ 24 h 24"/>
                <a:gd name="T14" fmla="*/ 0 w 88"/>
                <a:gd name="T15" fmla="*/ 24 h 24"/>
                <a:gd name="T16" fmla="*/ 0 w 88"/>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24"/>
                <a:gd name="T29" fmla="*/ 88 w 8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24">
                  <a:moveTo>
                    <a:pt x="0" y="0"/>
                  </a:moveTo>
                  <a:lnTo>
                    <a:pt x="21" y="0"/>
                  </a:lnTo>
                  <a:lnTo>
                    <a:pt x="34" y="12"/>
                  </a:lnTo>
                  <a:lnTo>
                    <a:pt x="55" y="0"/>
                  </a:lnTo>
                  <a:lnTo>
                    <a:pt x="88" y="0"/>
                  </a:lnTo>
                  <a:lnTo>
                    <a:pt x="55" y="24"/>
                  </a:lnTo>
                  <a:lnTo>
                    <a:pt x="21" y="24"/>
                  </a:lnTo>
                  <a:lnTo>
                    <a:pt x="0" y="24"/>
                  </a:lnTo>
                  <a:lnTo>
                    <a:pt x="0"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96" name="Freeform 181"/>
            <p:cNvSpPr>
              <a:spLocks/>
            </p:cNvSpPr>
            <p:nvPr/>
          </p:nvSpPr>
          <p:spPr bwMode="auto">
            <a:xfrm>
              <a:off x="1356" y="998"/>
              <a:ext cx="89" cy="45"/>
            </a:xfrm>
            <a:custGeom>
              <a:avLst/>
              <a:gdLst>
                <a:gd name="T0" fmla="*/ 0 w 89"/>
                <a:gd name="T1" fmla="*/ 21 h 45"/>
                <a:gd name="T2" fmla="*/ 34 w 89"/>
                <a:gd name="T3" fmla="*/ 12 h 45"/>
                <a:gd name="T4" fmla="*/ 34 w 89"/>
                <a:gd name="T5" fmla="*/ 0 h 45"/>
                <a:gd name="T6" fmla="*/ 89 w 89"/>
                <a:gd name="T7" fmla="*/ 0 h 45"/>
                <a:gd name="T8" fmla="*/ 77 w 89"/>
                <a:gd name="T9" fmla="*/ 12 h 45"/>
                <a:gd name="T10" fmla="*/ 64 w 89"/>
                <a:gd name="T11" fmla="*/ 33 h 45"/>
                <a:gd name="T12" fmla="*/ 22 w 89"/>
                <a:gd name="T13" fmla="*/ 45 h 45"/>
                <a:gd name="T14" fmla="*/ 13 w 89"/>
                <a:gd name="T15" fmla="*/ 33 h 45"/>
                <a:gd name="T16" fmla="*/ 0 w 89"/>
                <a:gd name="T17" fmla="*/ 33 h 45"/>
                <a:gd name="T18" fmla="*/ 0 w 89"/>
                <a:gd name="T19" fmla="*/ 21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9"/>
                <a:gd name="T31" fmla="*/ 0 h 45"/>
                <a:gd name="T32" fmla="*/ 89 w 89"/>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9" h="45">
                  <a:moveTo>
                    <a:pt x="0" y="21"/>
                  </a:moveTo>
                  <a:lnTo>
                    <a:pt x="34" y="12"/>
                  </a:lnTo>
                  <a:lnTo>
                    <a:pt x="34" y="0"/>
                  </a:lnTo>
                  <a:lnTo>
                    <a:pt x="89" y="0"/>
                  </a:lnTo>
                  <a:lnTo>
                    <a:pt x="77" y="12"/>
                  </a:lnTo>
                  <a:lnTo>
                    <a:pt x="64" y="33"/>
                  </a:lnTo>
                  <a:lnTo>
                    <a:pt x="22" y="45"/>
                  </a:lnTo>
                  <a:lnTo>
                    <a:pt x="13" y="33"/>
                  </a:lnTo>
                  <a:lnTo>
                    <a:pt x="0" y="33"/>
                  </a:lnTo>
                  <a:lnTo>
                    <a:pt x="0" y="2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97" name="Freeform 182"/>
            <p:cNvSpPr>
              <a:spLocks/>
            </p:cNvSpPr>
            <p:nvPr/>
          </p:nvSpPr>
          <p:spPr bwMode="auto">
            <a:xfrm>
              <a:off x="1171" y="943"/>
              <a:ext cx="118" cy="24"/>
            </a:xfrm>
            <a:custGeom>
              <a:avLst/>
              <a:gdLst>
                <a:gd name="T0" fmla="*/ 0 w 118"/>
                <a:gd name="T1" fmla="*/ 24 h 24"/>
                <a:gd name="T2" fmla="*/ 76 w 118"/>
                <a:gd name="T3" fmla="*/ 0 h 24"/>
                <a:gd name="T4" fmla="*/ 118 w 118"/>
                <a:gd name="T5" fmla="*/ 0 h 24"/>
                <a:gd name="T6" fmla="*/ 76 w 118"/>
                <a:gd name="T7" fmla="*/ 24 h 24"/>
                <a:gd name="T8" fmla="*/ 67 w 118"/>
                <a:gd name="T9" fmla="*/ 12 h 24"/>
                <a:gd name="T10" fmla="*/ 33 w 118"/>
                <a:gd name="T11" fmla="*/ 24 h 24"/>
                <a:gd name="T12" fmla="*/ 0 w 118"/>
                <a:gd name="T13" fmla="*/ 24 h 24"/>
                <a:gd name="T14" fmla="*/ 0 60000 65536"/>
                <a:gd name="T15" fmla="*/ 0 60000 65536"/>
                <a:gd name="T16" fmla="*/ 0 60000 65536"/>
                <a:gd name="T17" fmla="*/ 0 60000 65536"/>
                <a:gd name="T18" fmla="*/ 0 60000 65536"/>
                <a:gd name="T19" fmla="*/ 0 60000 65536"/>
                <a:gd name="T20" fmla="*/ 0 60000 65536"/>
                <a:gd name="T21" fmla="*/ 0 w 118"/>
                <a:gd name="T22" fmla="*/ 0 h 24"/>
                <a:gd name="T23" fmla="*/ 118 w 1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8" h="24">
                  <a:moveTo>
                    <a:pt x="0" y="24"/>
                  </a:moveTo>
                  <a:lnTo>
                    <a:pt x="76" y="0"/>
                  </a:lnTo>
                  <a:lnTo>
                    <a:pt x="118" y="0"/>
                  </a:lnTo>
                  <a:lnTo>
                    <a:pt x="76" y="24"/>
                  </a:lnTo>
                  <a:lnTo>
                    <a:pt x="67" y="12"/>
                  </a:lnTo>
                  <a:lnTo>
                    <a:pt x="33" y="24"/>
                  </a:lnTo>
                  <a:lnTo>
                    <a:pt x="0" y="24"/>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98" name="Freeform 183"/>
            <p:cNvSpPr>
              <a:spLocks/>
            </p:cNvSpPr>
            <p:nvPr/>
          </p:nvSpPr>
          <p:spPr bwMode="auto">
            <a:xfrm>
              <a:off x="1213" y="955"/>
              <a:ext cx="165" cy="34"/>
            </a:xfrm>
            <a:custGeom>
              <a:avLst/>
              <a:gdLst>
                <a:gd name="T0" fmla="*/ 0 w 165"/>
                <a:gd name="T1" fmla="*/ 24 h 34"/>
                <a:gd name="T2" fmla="*/ 55 w 165"/>
                <a:gd name="T3" fmla="*/ 0 h 34"/>
                <a:gd name="T4" fmla="*/ 92 w 165"/>
                <a:gd name="T5" fmla="*/ 12 h 34"/>
                <a:gd name="T6" fmla="*/ 92 w 165"/>
                <a:gd name="T7" fmla="*/ 24 h 34"/>
                <a:gd name="T8" fmla="*/ 110 w 165"/>
                <a:gd name="T9" fmla="*/ 24 h 34"/>
                <a:gd name="T10" fmla="*/ 110 w 165"/>
                <a:gd name="T11" fmla="*/ 12 h 34"/>
                <a:gd name="T12" fmla="*/ 122 w 165"/>
                <a:gd name="T13" fmla="*/ 12 h 34"/>
                <a:gd name="T14" fmla="*/ 110 w 165"/>
                <a:gd name="T15" fmla="*/ 12 h 34"/>
                <a:gd name="T16" fmla="*/ 143 w 165"/>
                <a:gd name="T17" fmla="*/ 0 h 34"/>
                <a:gd name="T18" fmla="*/ 143 w 165"/>
                <a:gd name="T19" fmla="*/ 12 h 34"/>
                <a:gd name="T20" fmla="*/ 165 w 165"/>
                <a:gd name="T21" fmla="*/ 12 h 34"/>
                <a:gd name="T22" fmla="*/ 143 w 165"/>
                <a:gd name="T23" fmla="*/ 24 h 34"/>
                <a:gd name="T24" fmla="*/ 55 w 165"/>
                <a:gd name="T25" fmla="*/ 34 h 34"/>
                <a:gd name="T26" fmla="*/ 46 w 165"/>
                <a:gd name="T27" fmla="*/ 24 h 34"/>
                <a:gd name="T28" fmla="*/ 34 w 165"/>
                <a:gd name="T29" fmla="*/ 24 h 34"/>
                <a:gd name="T30" fmla="*/ 0 w 165"/>
                <a:gd name="T31" fmla="*/ 24 h 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5"/>
                <a:gd name="T49" fmla="*/ 0 h 34"/>
                <a:gd name="T50" fmla="*/ 165 w 165"/>
                <a:gd name="T51" fmla="*/ 34 h 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5" h="34">
                  <a:moveTo>
                    <a:pt x="0" y="24"/>
                  </a:moveTo>
                  <a:lnTo>
                    <a:pt x="55" y="0"/>
                  </a:lnTo>
                  <a:lnTo>
                    <a:pt x="92" y="12"/>
                  </a:lnTo>
                  <a:lnTo>
                    <a:pt x="92" y="24"/>
                  </a:lnTo>
                  <a:lnTo>
                    <a:pt x="110" y="24"/>
                  </a:lnTo>
                  <a:lnTo>
                    <a:pt x="110" y="12"/>
                  </a:lnTo>
                  <a:lnTo>
                    <a:pt x="122" y="12"/>
                  </a:lnTo>
                  <a:lnTo>
                    <a:pt x="110" y="12"/>
                  </a:lnTo>
                  <a:lnTo>
                    <a:pt x="143" y="0"/>
                  </a:lnTo>
                  <a:lnTo>
                    <a:pt x="143" y="12"/>
                  </a:lnTo>
                  <a:lnTo>
                    <a:pt x="165" y="12"/>
                  </a:lnTo>
                  <a:lnTo>
                    <a:pt x="143" y="24"/>
                  </a:lnTo>
                  <a:lnTo>
                    <a:pt x="55" y="34"/>
                  </a:lnTo>
                  <a:lnTo>
                    <a:pt x="46" y="24"/>
                  </a:lnTo>
                  <a:lnTo>
                    <a:pt x="34" y="24"/>
                  </a:lnTo>
                  <a:lnTo>
                    <a:pt x="0" y="24"/>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899" name="Freeform 184"/>
            <p:cNvSpPr>
              <a:spLocks/>
            </p:cNvSpPr>
            <p:nvPr/>
          </p:nvSpPr>
          <p:spPr bwMode="auto">
            <a:xfrm>
              <a:off x="1117" y="998"/>
              <a:ext cx="227" cy="88"/>
            </a:xfrm>
            <a:custGeom>
              <a:avLst/>
              <a:gdLst>
                <a:gd name="T0" fmla="*/ 12 w 228"/>
                <a:gd name="T1" fmla="*/ 45 h 88"/>
                <a:gd name="T2" fmla="*/ 42 w 228"/>
                <a:gd name="T3" fmla="*/ 21 h 88"/>
                <a:gd name="T4" fmla="*/ 97 w 228"/>
                <a:gd name="T5" fmla="*/ 12 h 88"/>
                <a:gd name="T6" fmla="*/ 109 w 228"/>
                <a:gd name="T7" fmla="*/ 12 h 88"/>
                <a:gd name="T8" fmla="*/ 109 w 228"/>
                <a:gd name="T9" fmla="*/ 21 h 88"/>
                <a:gd name="T10" fmla="*/ 114 w 228"/>
                <a:gd name="T11" fmla="*/ 12 h 88"/>
                <a:gd name="T12" fmla="*/ 148 w 228"/>
                <a:gd name="T13" fmla="*/ 21 h 88"/>
                <a:gd name="T14" fmla="*/ 182 w 228"/>
                <a:gd name="T15" fmla="*/ 0 h 88"/>
                <a:gd name="T16" fmla="*/ 203 w 228"/>
                <a:gd name="T17" fmla="*/ 12 h 88"/>
                <a:gd name="T18" fmla="*/ 173 w 228"/>
                <a:gd name="T19" fmla="*/ 21 h 88"/>
                <a:gd name="T20" fmla="*/ 173 w 228"/>
                <a:gd name="T21" fmla="*/ 45 h 88"/>
                <a:gd name="T22" fmla="*/ 164 w 228"/>
                <a:gd name="T23" fmla="*/ 45 h 88"/>
                <a:gd name="T24" fmla="*/ 164 w 228"/>
                <a:gd name="T25" fmla="*/ 58 h 88"/>
                <a:gd name="T26" fmla="*/ 194 w 228"/>
                <a:gd name="T27" fmla="*/ 67 h 88"/>
                <a:gd name="T28" fmla="*/ 148 w 228"/>
                <a:gd name="T29" fmla="*/ 88 h 88"/>
                <a:gd name="T30" fmla="*/ 127 w 228"/>
                <a:gd name="T31" fmla="*/ 88 h 88"/>
                <a:gd name="T32" fmla="*/ 114 w 228"/>
                <a:gd name="T33" fmla="*/ 76 h 88"/>
                <a:gd name="T34" fmla="*/ 21 w 228"/>
                <a:gd name="T35" fmla="*/ 88 h 88"/>
                <a:gd name="T36" fmla="*/ 30 w 228"/>
                <a:gd name="T37" fmla="*/ 76 h 88"/>
                <a:gd name="T38" fmla="*/ 0 w 228"/>
                <a:gd name="T39" fmla="*/ 76 h 88"/>
                <a:gd name="T40" fmla="*/ 12 w 228"/>
                <a:gd name="T41" fmla="*/ 67 h 88"/>
                <a:gd name="T42" fmla="*/ 67 w 228"/>
                <a:gd name="T43" fmla="*/ 58 h 88"/>
                <a:gd name="T44" fmla="*/ 12 w 228"/>
                <a:gd name="T45" fmla="*/ 58 h 88"/>
                <a:gd name="T46" fmla="*/ 12 w 228"/>
                <a:gd name="T47" fmla="*/ 45 h 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8"/>
                <a:gd name="T73" fmla="*/ 0 h 88"/>
                <a:gd name="T74" fmla="*/ 228 w 228"/>
                <a:gd name="T75" fmla="*/ 88 h 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8" h="88">
                  <a:moveTo>
                    <a:pt x="12" y="45"/>
                  </a:moveTo>
                  <a:lnTo>
                    <a:pt x="42" y="21"/>
                  </a:lnTo>
                  <a:lnTo>
                    <a:pt x="97" y="12"/>
                  </a:lnTo>
                  <a:lnTo>
                    <a:pt x="109" y="12"/>
                  </a:lnTo>
                  <a:lnTo>
                    <a:pt x="109" y="21"/>
                  </a:lnTo>
                  <a:lnTo>
                    <a:pt x="131" y="12"/>
                  </a:lnTo>
                  <a:lnTo>
                    <a:pt x="173" y="21"/>
                  </a:lnTo>
                  <a:lnTo>
                    <a:pt x="207" y="0"/>
                  </a:lnTo>
                  <a:lnTo>
                    <a:pt x="228" y="12"/>
                  </a:lnTo>
                  <a:lnTo>
                    <a:pt x="198" y="21"/>
                  </a:lnTo>
                  <a:lnTo>
                    <a:pt x="198" y="45"/>
                  </a:lnTo>
                  <a:lnTo>
                    <a:pt x="189" y="45"/>
                  </a:lnTo>
                  <a:lnTo>
                    <a:pt x="189" y="58"/>
                  </a:lnTo>
                  <a:lnTo>
                    <a:pt x="219" y="67"/>
                  </a:lnTo>
                  <a:lnTo>
                    <a:pt x="173" y="88"/>
                  </a:lnTo>
                  <a:lnTo>
                    <a:pt x="152" y="88"/>
                  </a:lnTo>
                  <a:lnTo>
                    <a:pt x="131" y="76"/>
                  </a:lnTo>
                  <a:lnTo>
                    <a:pt x="21" y="88"/>
                  </a:lnTo>
                  <a:lnTo>
                    <a:pt x="30" y="76"/>
                  </a:lnTo>
                  <a:lnTo>
                    <a:pt x="0" y="76"/>
                  </a:lnTo>
                  <a:lnTo>
                    <a:pt x="12" y="67"/>
                  </a:lnTo>
                  <a:lnTo>
                    <a:pt x="67" y="58"/>
                  </a:lnTo>
                  <a:lnTo>
                    <a:pt x="12" y="58"/>
                  </a:lnTo>
                  <a:lnTo>
                    <a:pt x="12" y="4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00" name="Freeform 185"/>
            <p:cNvSpPr>
              <a:spLocks/>
            </p:cNvSpPr>
            <p:nvPr/>
          </p:nvSpPr>
          <p:spPr bwMode="auto">
            <a:xfrm>
              <a:off x="1052" y="989"/>
              <a:ext cx="161" cy="54"/>
            </a:xfrm>
            <a:custGeom>
              <a:avLst/>
              <a:gdLst>
                <a:gd name="T0" fmla="*/ 0 w 161"/>
                <a:gd name="T1" fmla="*/ 42 h 54"/>
                <a:gd name="T2" fmla="*/ 55 w 161"/>
                <a:gd name="T3" fmla="*/ 21 h 54"/>
                <a:gd name="T4" fmla="*/ 55 w 161"/>
                <a:gd name="T5" fmla="*/ 9 h 54"/>
                <a:gd name="T6" fmla="*/ 106 w 161"/>
                <a:gd name="T7" fmla="*/ 0 h 54"/>
                <a:gd name="T8" fmla="*/ 152 w 161"/>
                <a:gd name="T9" fmla="*/ 9 h 54"/>
                <a:gd name="T10" fmla="*/ 161 w 161"/>
                <a:gd name="T11" fmla="*/ 21 h 54"/>
                <a:gd name="T12" fmla="*/ 85 w 161"/>
                <a:gd name="T13" fmla="*/ 30 h 54"/>
                <a:gd name="T14" fmla="*/ 39 w 161"/>
                <a:gd name="T15" fmla="*/ 54 h 54"/>
                <a:gd name="T16" fmla="*/ 9 w 161"/>
                <a:gd name="T17" fmla="*/ 54 h 54"/>
                <a:gd name="T18" fmla="*/ 9 w 161"/>
                <a:gd name="T19" fmla="*/ 42 h 54"/>
                <a:gd name="T20" fmla="*/ 0 w 161"/>
                <a:gd name="T21" fmla="*/ 42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1"/>
                <a:gd name="T34" fmla="*/ 0 h 54"/>
                <a:gd name="T35" fmla="*/ 161 w 161"/>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1" h="54">
                  <a:moveTo>
                    <a:pt x="0" y="42"/>
                  </a:moveTo>
                  <a:lnTo>
                    <a:pt x="55" y="21"/>
                  </a:lnTo>
                  <a:lnTo>
                    <a:pt x="55" y="9"/>
                  </a:lnTo>
                  <a:lnTo>
                    <a:pt x="106" y="0"/>
                  </a:lnTo>
                  <a:lnTo>
                    <a:pt x="152" y="9"/>
                  </a:lnTo>
                  <a:lnTo>
                    <a:pt x="161" y="21"/>
                  </a:lnTo>
                  <a:lnTo>
                    <a:pt x="85" y="30"/>
                  </a:lnTo>
                  <a:lnTo>
                    <a:pt x="39" y="54"/>
                  </a:lnTo>
                  <a:lnTo>
                    <a:pt x="9" y="54"/>
                  </a:lnTo>
                  <a:lnTo>
                    <a:pt x="9" y="42"/>
                  </a:lnTo>
                  <a:lnTo>
                    <a:pt x="0" y="4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01" name="Freeform 186"/>
            <p:cNvSpPr>
              <a:spLocks/>
            </p:cNvSpPr>
            <p:nvPr/>
          </p:nvSpPr>
          <p:spPr bwMode="auto">
            <a:xfrm>
              <a:off x="5291" y="1171"/>
              <a:ext cx="55" cy="12"/>
            </a:xfrm>
            <a:custGeom>
              <a:avLst/>
              <a:gdLst>
                <a:gd name="T0" fmla="*/ 0 w 55"/>
                <a:gd name="T1" fmla="*/ 0 h 12"/>
                <a:gd name="T2" fmla="*/ 55 w 55"/>
                <a:gd name="T3" fmla="*/ 12 h 12"/>
                <a:gd name="T4" fmla="*/ 46 w 55"/>
                <a:gd name="T5" fmla="*/ 12 h 12"/>
                <a:gd name="T6" fmla="*/ 9 w 55"/>
                <a:gd name="T7" fmla="*/ 12 h 12"/>
                <a:gd name="T8" fmla="*/ 0 w 55"/>
                <a:gd name="T9" fmla="*/ 0 h 12"/>
                <a:gd name="T10" fmla="*/ 0 60000 65536"/>
                <a:gd name="T11" fmla="*/ 0 60000 65536"/>
                <a:gd name="T12" fmla="*/ 0 60000 65536"/>
                <a:gd name="T13" fmla="*/ 0 60000 65536"/>
                <a:gd name="T14" fmla="*/ 0 60000 65536"/>
                <a:gd name="T15" fmla="*/ 0 w 55"/>
                <a:gd name="T16" fmla="*/ 0 h 12"/>
                <a:gd name="T17" fmla="*/ 55 w 55"/>
                <a:gd name="T18" fmla="*/ 12 h 12"/>
              </a:gdLst>
              <a:ahLst/>
              <a:cxnLst>
                <a:cxn ang="T10">
                  <a:pos x="T0" y="T1"/>
                </a:cxn>
                <a:cxn ang="T11">
                  <a:pos x="T2" y="T3"/>
                </a:cxn>
                <a:cxn ang="T12">
                  <a:pos x="T4" y="T5"/>
                </a:cxn>
                <a:cxn ang="T13">
                  <a:pos x="T6" y="T7"/>
                </a:cxn>
                <a:cxn ang="T14">
                  <a:pos x="T8" y="T9"/>
                </a:cxn>
              </a:cxnLst>
              <a:rect l="T15" t="T16" r="T17" b="T18"/>
              <a:pathLst>
                <a:path w="55" h="12">
                  <a:moveTo>
                    <a:pt x="0" y="0"/>
                  </a:moveTo>
                  <a:lnTo>
                    <a:pt x="55" y="12"/>
                  </a:lnTo>
                  <a:lnTo>
                    <a:pt x="46" y="12"/>
                  </a:lnTo>
                  <a:lnTo>
                    <a:pt x="9" y="12"/>
                  </a:lnTo>
                  <a:lnTo>
                    <a:pt x="0"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02" name="Freeform 187"/>
            <p:cNvSpPr>
              <a:spLocks/>
            </p:cNvSpPr>
            <p:nvPr/>
          </p:nvSpPr>
          <p:spPr bwMode="auto">
            <a:xfrm>
              <a:off x="571" y="1357"/>
              <a:ext cx="30" cy="46"/>
            </a:xfrm>
            <a:custGeom>
              <a:avLst/>
              <a:gdLst>
                <a:gd name="T0" fmla="*/ 9 w 30"/>
                <a:gd name="T1" fmla="*/ 0 h 46"/>
                <a:gd name="T2" fmla="*/ 30 w 30"/>
                <a:gd name="T3" fmla="*/ 0 h 46"/>
                <a:gd name="T4" fmla="*/ 9 w 30"/>
                <a:gd name="T5" fmla="*/ 30 h 46"/>
                <a:gd name="T6" fmla="*/ 9 w 30"/>
                <a:gd name="T7" fmla="*/ 46 h 46"/>
                <a:gd name="T8" fmla="*/ 0 w 30"/>
                <a:gd name="T9" fmla="*/ 30 h 46"/>
                <a:gd name="T10" fmla="*/ 0 w 30"/>
                <a:gd name="T11" fmla="*/ 9 h 46"/>
                <a:gd name="T12" fmla="*/ 9 w 30"/>
                <a:gd name="T13" fmla="*/ 0 h 46"/>
                <a:gd name="T14" fmla="*/ 0 60000 65536"/>
                <a:gd name="T15" fmla="*/ 0 60000 65536"/>
                <a:gd name="T16" fmla="*/ 0 60000 65536"/>
                <a:gd name="T17" fmla="*/ 0 60000 65536"/>
                <a:gd name="T18" fmla="*/ 0 60000 65536"/>
                <a:gd name="T19" fmla="*/ 0 60000 65536"/>
                <a:gd name="T20" fmla="*/ 0 60000 65536"/>
                <a:gd name="T21" fmla="*/ 0 w 30"/>
                <a:gd name="T22" fmla="*/ 0 h 46"/>
                <a:gd name="T23" fmla="*/ 30 w 30"/>
                <a:gd name="T24" fmla="*/ 46 h 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46">
                  <a:moveTo>
                    <a:pt x="9" y="0"/>
                  </a:moveTo>
                  <a:lnTo>
                    <a:pt x="30" y="0"/>
                  </a:lnTo>
                  <a:lnTo>
                    <a:pt x="9" y="30"/>
                  </a:lnTo>
                  <a:lnTo>
                    <a:pt x="9" y="46"/>
                  </a:lnTo>
                  <a:lnTo>
                    <a:pt x="0" y="30"/>
                  </a:lnTo>
                  <a:lnTo>
                    <a:pt x="0" y="9"/>
                  </a:lnTo>
                  <a:lnTo>
                    <a:pt x="9"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03" name="Freeform 188"/>
            <p:cNvSpPr>
              <a:spLocks/>
            </p:cNvSpPr>
            <p:nvPr/>
          </p:nvSpPr>
          <p:spPr bwMode="auto">
            <a:xfrm>
              <a:off x="601" y="1421"/>
              <a:ext cx="46" cy="55"/>
            </a:xfrm>
            <a:custGeom>
              <a:avLst/>
              <a:gdLst>
                <a:gd name="T0" fmla="*/ 0 w 46"/>
                <a:gd name="T1" fmla="*/ 0 h 55"/>
                <a:gd name="T2" fmla="*/ 34 w 46"/>
                <a:gd name="T3" fmla="*/ 12 h 55"/>
                <a:gd name="T4" fmla="*/ 46 w 46"/>
                <a:gd name="T5" fmla="*/ 46 h 55"/>
                <a:gd name="T6" fmla="*/ 34 w 46"/>
                <a:gd name="T7" fmla="*/ 55 h 55"/>
                <a:gd name="T8" fmla="*/ 25 w 46"/>
                <a:gd name="T9" fmla="*/ 46 h 55"/>
                <a:gd name="T10" fmla="*/ 25 w 46"/>
                <a:gd name="T11" fmla="*/ 30 h 55"/>
                <a:gd name="T12" fmla="*/ 12 w 46"/>
                <a:gd name="T13" fmla="*/ 30 h 55"/>
                <a:gd name="T14" fmla="*/ 12 w 46"/>
                <a:gd name="T15" fmla="*/ 21 h 55"/>
                <a:gd name="T16" fmla="*/ 0 w 46"/>
                <a:gd name="T17" fmla="*/ 12 h 55"/>
                <a:gd name="T18" fmla="*/ 0 w 46"/>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55"/>
                <a:gd name="T32" fmla="*/ 46 w 46"/>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55">
                  <a:moveTo>
                    <a:pt x="0" y="0"/>
                  </a:moveTo>
                  <a:lnTo>
                    <a:pt x="34" y="12"/>
                  </a:lnTo>
                  <a:lnTo>
                    <a:pt x="46" y="46"/>
                  </a:lnTo>
                  <a:lnTo>
                    <a:pt x="34" y="55"/>
                  </a:lnTo>
                  <a:lnTo>
                    <a:pt x="25" y="46"/>
                  </a:lnTo>
                  <a:lnTo>
                    <a:pt x="25" y="30"/>
                  </a:lnTo>
                  <a:lnTo>
                    <a:pt x="12" y="30"/>
                  </a:lnTo>
                  <a:lnTo>
                    <a:pt x="12" y="21"/>
                  </a:lnTo>
                  <a:lnTo>
                    <a:pt x="0" y="12"/>
                  </a:lnTo>
                  <a:lnTo>
                    <a:pt x="0"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04" name="Freeform 189"/>
            <p:cNvSpPr>
              <a:spLocks/>
            </p:cNvSpPr>
            <p:nvPr/>
          </p:nvSpPr>
          <p:spPr bwMode="auto">
            <a:xfrm>
              <a:off x="1816" y="858"/>
              <a:ext cx="731" cy="389"/>
            </a:xfrm>
            <a:custGeom>
              <a:avLst/>
              <a:gdLst>
                <a:gd name="T0" fmla="*/ 9 w 731"/>
                <a:gd name="T1" fmla="*/ 67 h 389"/>
                <a:gd name="T2" fmla="*/ 119 w 731"/>
                <a:gd name="T3" fmla="*/ 54 h 389"/>
                <a:gd name="T4" fmla="*/ 86 w 731"/>
                <a:gd name="T5" fmla="*/ 45 h 389"/>
                <a:gd name="T6" fmla="*/ 186 w 731"/>
                <a:gd name="T7" fmla="*/ 30 h 389"/>
                <a:gd name="T8" fmla="*/ 293 w 731"/>
                <a:gd name="T9" fmla="*/ 21 h 389"/>
                <a:gd name="T10" fmla="*/ 567 w 731"/>
                <a:gd name="T11" fmla="*/ 0 h 389"/>
                <a:gd name="T12" fmla="*/ 621 w 731"/>
                <a:gd name="T13" fmla="*/ 21 h 389"/>
                <a:gd name="T14" fmla="*/ 731 w 731"/>
                <a:gd name="T15" fmla="*/ 30 h 389"/>
                <a:gd name="T16" fmla="*/ 631 w 731"/>
                <a:gd name="T17" fmla="*/ 67 h 389"/>
                <a:gd name="T18" fmla="*/ 621 w 731"/>
                <a:gd name="T19" fmla="*/ 76 h 389"/>
                <a:gd name="T20" fmla="*/ 631 w 731"/>
                <a:gd name="T21" fmla="*/ 97 h 389"/>
                <a:gd name="T22" fmla="*/ 591 w 731"/>
                <a:gd name="T23" fmla="*/ 109 h 389"/>
                <a:gd name="T24" fmla="*/ 600 w 731"/>
                <a:gd name="T25" fmla="*/ 131 h 389"/>
                <a:gd name="T26" fmla="*/ 600 w 731"/>
                <a:gd name="T27" fmla="*/ 140 h 389"/>
                <a:gd name="T28" fmla="*/ 558 w 731"/>
                <a:gd name="T29" fmla="*/ 152 h 389"/>
                <a:gd name="T30" fmla="*/ 558 w 731"/>
                <a:gd name="T31" fmla="*/ 173 h 389"/>
                <a:gd name="T32" fmla="*/ 558 w 731"/>
                <a:gd name="T33" fmla="*/ 198 h 389"/>
                <a:gd name="T34" fmla="*/ 515 w 731"/>
                <a:gd name="T35" fmla="*/ 185 h 389"/>
                <a:gd name="T36" fmla="*/ 545 w 731"/>
                <a:gd name="T37" fmla="*/ 207 h 389"/>
                <a:gd name="T38" fmla="*/ 481 w 731"/>
                <a:gd name="T39" fmla="*/ 228 h 389"/>
                <a:gd name="T40" fmla="*/ 338 w 731"/>
                <a:gd name="T41" fmla="*/ 283 h 389"/>
                <a:gd name="T42" fmla="*/ 271 w 731"/>
                <a:gd name="T43" fmla="*/ 292 h 389"/>
                <a:gd name="T44" fmla="*/ 262 w 731"/>
                <a:gd name="T45" fmla="*/ 304 h 389"/>
                <a:gd name="T46" fmla="*/ 216 w 731"/>
                <a:gd name="T47" fmla="*/ 338 h 389"/>
                <a:gd name="T48" fmla="*/ 186 w 731"/>
                <a:gd name="T49" fmla="*/ 389 h 389"/>
                <a:gd name="T50" fmla="*/ 131 w 731"/>
                <a:gd name="T51" fmla="*/ 368 h 389"/>
                <a:gd name="T52" fmla="*/ 110 w 731"/>
                <a:gd name="T53" fmla="*/ 325 h 389"/>
                <a:gd name="T54" fmla="*/ 101 w 731"/>
                <a:gd name="T55" fmla="*/ 304 h 389"/>
                <a:gd name="T56" fmla="*/ 101 w 731"/>
                <a:gd name="T57" fmla="*/ 283 h 389"/>
                <a:gd name="T58" fmla="*/ 131 w 731"/>
                <a:gd name="T59" fmla="*/ 228 h 389"/>
                <a:gd name="T60" fmla="*/ 162 w 731"/>
                <a:gd name="T61" fmla="*/ 216 h 389"/>
                <a:gd name="T62" fmla="*/ 131 w 731"/>
                <a:gd name="T63" fmla="*/ 216 h 389"/>
                <a:gd name="T64" fmla="*/ 131 w 731"/>
                <a:gd name="T65" fmla="*/ 198 h 389"/>
                <a:gd name="T66" fmla="*/ 153 w 731"/>
                <a:gd name="T67" fmla="*/ 185 h 389"/>
                <a:gd name="T68" fmla="*/ 140 w 731"/>
                <a:gd name="T69" fmla="*/ 185 h 389"/>
                <a:gd name="T70" fmla="*/ 131 w 731"/>
                <a:gd name="T71" fmla="*/ 173 h 389"/>
                <a:gd name="T72" fmla="*/ 140 w 731"/>
                <a:gd name="T73" fmla="*/ 152 h 389"/>
                <a:gd name="T74" fmla="*/ 131 w 731"/>
                <a:gd name="T75" fmla="*/ 121 h 389"/>
                <a:gd name="T76" fmla="*/ 101 w 731"/>
                <a:gd name="T77" fmla="*/ 109 h 389"/>
                <a:gd name="T78" fmla="*/ 0 w 731"/>
                <a:gd name="T79" fmla="*/ 97 h 389"/>
                <a:gd name="T80" fmla="*/ 22 w 731"/>
                <a:gd name="T81" fmla="*/ 76 h 38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1"/>
                <a:gd name="T124" fmla="*/ 0 h 389"/>
                <a:gd name="T125" fmla="*/ 731 w 731"/>
                <a:gd name="T126" fmla="*/ 389 h 38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1" h="389">
                  <a:moveTo>
                    <a:pt x="0" y="76"/>
                  </a:moveTo>
                  <a:lnTo>
                    <a:pt x="9" y="67"/>
                  </a:lnTo>
                  <a:lnTo>
                    <a:pt x="101" y="67"/>
                  </a:lnTo>
                  <a:lnTo>
                    <a:pt x="119" y="54"/>
                  </a:lnTo>
                  <a:lnTo>
                    <a:pt x="119" y="45"/>
                  </a:lnTo>
                  <a:lnTo>
                    <a:pt x="86" y="45"/>
                  </a:lnTo>
                  <a:lnTo>
                    <a:pt x="153" y="30"/>
                  </a:lnTo>
                  <a:lnTo>
                    <a:pt x="186" y="30"/>
                  </a:lnTo>
                  <a:lnTo>
                    <a:pt x="177" y="21"/>
                  </a:lnTo>
                  <a:lnTo>
                    <a:pt x="293" y="21"/>
                  </a:lnTo>
                  <a:lnTo>
                    <a:pt x="393" y="12"/>
                  </a:lnTo>
                  <a:lnTo>
                    <a:pt x="567" y="0"/>
                  </a:lnTo>
                  <a:lnTo>
                    <a:pt x="646" y="12"/>
                  </a:lnTo>
                  <a:lnTo>
                    <a:pt x="621" y="21"/>
                  </a:lnTo>
                  <a:lnTo>
                    <a:pt x="676" y="21"/>
                  </a:lnTo>
                  <a:lnTo>
                    <a:pt x="731" y="30"/>
                  </a:lnTo>
                  <a:lnTo>
                    <a:pt x="676" y="45"/>
                  </a:lnTo>
                  <a:lnTo>
                    <a:pt x="631" y="67"/>
                  </a:lnTo>
                  <a:lnTo>
                    <a:pt x="631" y="76"/>
                  </a:lnTo>
                  <a:lnTo>
                    <a:pt x="621" y="76"/>
                  </a:lnTo>
                  <a:lnTo>
                    <a:pt x="631" y="85"/>
                  </a:lnTo>
                  <a:lnTo>
                    <a:pt x="631" y="97"/>
                  </a:lnTo>
                  <a:lnTo>
                    <a:pt x="591" y="97"/>
                  </a:lnTo>
                  <a:lnTo>
                    <a:pt x="591" y="109"/>
                  </a:lnTo>
                  <a:lnTo>
                    <a:pt x="612" y="109"/>
                  </a:lnTo>
                  <a:lnTo>
                    <a:pt x="600" y="131"/>
                  </a:lnTo>
                  <a:lnTo>
                    <a:pt x="612" y="131"/>
                  </a:lnTo>
                  <a:lnTo>
                    <a:pt x="600" y="140"/>
                  </a:lnTo>
                  <a:lnTo>
                    <a:pt x="591" y="152"/>
                  </a:lnTo>
                  <a:lnTo>
                    <a:pt x="558" y="152"/>
                  </a:lnTo>
                  <a:lnTo>
                    <a:pt x="567" y="161"/>
                  </a:lnTo>
                  <a:lnTo>
                    <a:pt x="558" y="173"/>
                  </a:lnTo>
                  <a:lnTo>
                    <a:pt x="558" y="185"/>
                  </a:lnTo>
                  <a:lnTo>
                    <a:pt x="558" y="198"/>
                  </a:lnTo>
                  <a:lnTo>
                    <a:pt x="524" y="185"/>
                  </a:lnTo>
                  <a:lnTo>
                    <a:pt x="515" y="185"/>
                  </a:lnTo>
                  <a:lnTo>
                    <a:pt x="515" y="198"/>
                  </a:lnTo>
                  <a:lnTo>
                    <a:pt x="545" y="207"/>
                  </a:lnTo>
                  <a:lnTo>
                    <a:pt x="536" y="207"/>
                  </a:lnTo>
                  <a:lnTo>
                    <a:pt x="481" y="228"/>
                  </a:lnTo>
                  <a:lnTo>
                    <a:pt x="405" y="237"/>
                  </a:lnTo>
                  <a:lnTo>
                    <a:pt x="338" y="283"/>
                  </a:lnTo>
                  <a:lnTo>
                    <a:pt x="283" y="283"/>
                  </a:lnTo>
                  <a:lnTo>
                    <a:pt x="271" y="292"/>
                  </a:lnTo>
                  <a:lnTo>
                    <a:pt x="262" y="292"/>
                  </a:lnTo>
                  <a:lnTo>
                    <a:pt x="262" y="304"/>
                  </a:lnTo>
                  <a:lnTo>
                    <a:pt x="253" y="325"/>
                  </a:lnTo>
                  <a:lnTo>
                    <a:pt x="216" y="338"/>
                  </a:lnTo>
                  <a:lnTo>
                    <a:pt x="216" y="347"/>
                  </a:lnTo>
                  <a:lnTo>
                    <a:pt x="186" y="389"/>
                  </a:lnTo>
                  <a:lnTo>
                    <a:pt x="177" y="389"/>
                  </a:lnTo>
                  <a:lnTo>
                    <a:pt x="131" y="368"/>
                  </a:lnTo>
                  <a:lnTo>
                    <a:pt x="119" y="359"/>
                  </a:lnTo>
                  <a:lnTo>
                    <a:pt x="110" y="325"/>
                  </a:lnTo>
                  <a:lnTo>
                    <a:pt x="110" y="313"/>
                  </a:lnTo>
                  <a:lnTo>
                    <a:pt x="101" y="304"/>
                  </a:lnTo>
                  <a:lnTo>
                    <a:pt x="110" y="283"/>
                  </a:lnTo>
                  <a:lnTo>
                    <a:pt x="101" y="283"/>
                  </a:lnTo>
                  <a:lnTo>
                    <a:pt x="119" y="237"/>
                  </a:lnTo>
                  <a:lnTo>
                    <a:pt x="131" y="228"/>
                  </a:lnTo>
                  <a:lnTo>
                    <a:pt x="153" y="228"/>
                  </a:lnTo>
                  <a:lnTo>
                    <a:pt x="162" y="216"/>
                  </a:lnTo>
                  <a:lnTo>
                    <a:pt x="162" y="207"/>
                  </a:lnTo>
                  <a:lnTo>
                    <a:pt x="131" y="216"/>
                  </a:lnTo>
                  <a:lnTo>
                    <a:pt x="110" y="216"/>
                  </a:lnTo>
                  <a:lnTo>
                    <a:pt x="131" y="198"/>
                  </a:lnTo>
                  <a:lnTo>
                    <a:pt x="177" y="198"/>
                  </a:lnTo>
                  <a:lnTo>
                    <a:pt x="153" y="185"/>
                  </a:lnTo>
                  <a:lnTo>
                    <a:pt x="153" y="173"/>
                  </a:lnTo>
                  <a:lnTo>
                    <a:pt x="140" y="185"/>
                  </a:lnTo>
                  <a:lnTo>
                    <a:pt x="119" y="173"/>
                  </a:lnTo>
                  <a:lnTo>
                    <a:pt x="131" y="173"/>
                  </a:lnTo>
                  <a:lnTo>
                    <a:pt x="131" y="161"/>
                  </a:lnTo>
                  <a:lnTo>
                    <a:pt x="140" y="152"/>
                  </a:lnTo>
                  <a:lnTo>
                    <a:pt x="140" y="131"/>
                  </a:lnTo>
                  <a:lnTo>
                    <a:pt x="131" y="121"/>
                  </a:lnTo>
                  <a:lnTo>
                    <a:pt x="140" y="109"/>
                  </a:lnTo>
                  <a:lnTo>
                    <a:pt x="101" y="109"/>
                  </a:lnTo>
                  <a:lnTo>
                    <a:pt x="22" y="109"/>
                  </a:lnTo>
                  <a:lnTo>
                    <a:pt x="0" y="97"/>
                  </a:lnTo>
                  <a:lnTo>
                    <a:pt x="22" y="85"/>
                  </a:lnTo>
                  <a:lnTo>
                    <a:pt x="22" y="76"/>
                  </a:lnTo>
                  <a:lnTo>
                    <a:pt x="0" y="76"/>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05" name="Freeform 190"/>
            <p:cNvSpPr>
              <a:spLocks/>
            </p:cNvSpPr>
            <p:nvPr/>
          </p:nvSpPr>
          <p:spPr bwMode="auto">
            <a:xfrm>
              <a:off x="2307" y="1129"/>
              <a:ext cx="155" cy="54"/>
            </a:xfrm>
            <a:custGeom>
              <a:avLst/>
              <a:gdLst>
                <a:gd name="T0" fmla="*/ 0 w 155"/>
                <a:gd name="T1" fmla="*/ 12 h 54"/>
                <a:gd name="T2" fmla="*/ 24 w 155"/>
                <a:gd name="T3" fmla="*/ 0 h 54"/>
                <a:gd name="T4" fmla="*/ 45 w 155"/>
                <a:gd name="T5" fmla="*/ 12 h 54"/>
                <a:gd name="T6" fmla="*/ 45 w 155"/>
                <a:gd name="T7" fmla="*/ 21 h 54"/>
                <a:gd name="T8" fmla="*/ 67 w 155"/>
                <a:gd name="T9" fmla="*/ 0 h 54"/>
                <a:gd name="T10" fmla="*/ 67 w 155"/>
                <a:gd name="T11" fmla="*/ 12 h 54"/>
                <a:gd name="T12" fmla="*/ 100 w 155"/>
                <a:gd name="T13" fmla="*/ 12 h 54"/>
                <a:gd name="T14" fmla="*/ 121 w 155"/>
                <a:gd name="T15" fmla="*/ 0 h 54"/>
                <a:gd name="T16" fmla="*/ 140 w 155"/>
                <a:gd name="T17" fmla="*/ 0 h 54"/>
                <a:gd name="T18" fmla="*/ 140 w 155"/>
                <a:gd name="T19" fmla="*/ 12 h 54"/>
                <a:gd name="T20" fmla="*/ 155 w 155"/>
                <a:gd name="T21" fmla="*/ 12 h 54"/>
                <a:gd name="T22" fmla="*/ 140 w 155"/>
                <a:gd name="T23" fmla="*/ 21 h 54"/>
                <a:gd name="T24" fmla="*/ 130 w 155"/>
                <a:gd name="T25" fmla="*/ 33 h 54"/>
                <a:gd name="T26" fmla="*/ 67 w 155"/>
                <a:gd name="T27" fmla="*/ 54 h 54"/>
                <a:gd name="T28" fmla="*/ 9 w 155"/>
                <a:gd name="T29" fmla="*/ 42 h 54"/>
                <a:gd name="T30" fmla="*/ 33 w 155"/>
                <a:gd name="T31" fmla="*/ 33 h 54"/>
                <a:gd name="T32" fmla="*/ 0 w 155"/>
                <a:gd name="T33" fmla="*/ 33 h 54"/>
                <a:gd name="T34" fmla="*/ 33 w 155"/>
                <a:gd name="T35" fmla="*/ 21 h 54"/>
                <a:gd name="T36" fmla="*/ 0 w 155"/>
                <a:gd name="T37" fmla="*/ 12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5"/>
                <a:gd name="T58" fmla="*/ 0 h 54"/>
                <a:gd name="T59" fmla="*/ 155 w 155"/>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5" h="54">
                  <a:moveTo>
                    <a:pt x="0" y="12"/>
                  </a:moveTo>
                  <a:lnTo>
                    <a:pt x="24" y="0"/>
                  </a:lnTo>
                  <a:lnTo>
                    <a:pt x="45" y="12"/>
                  </a:lnTo>
                  <a:lnTo>
                    <a:pt x="45" y="21"/>
                  </a:lnTo>
                  <a:lnTo>
                    <a:pt x="67" y="0"/>
                  </a:lnTo>
                  <a:lnTo>
                    <a:pt x="67" y="12"/>
                  </a:lnTo>
                  <a:lnTo>
                    <a:pt x="100" y="12"/>
                  </a:lnTo>
                  <a:lnTo>
                    <a:pt x="121" y="0"/>
                  </a:lnTo>
                  <a:lnTo>
                    <a:pt x="140" y="0"/>
                  </a:lnTo>
                  <a:lnTo>
                    <a:pt x="140" y="12"/>
                  </a:lnTo>
                  <a:lnTo>
                    <a:pt x="155" y="12"/>
                  </a:lnTo>
                  <a:lnTo>
                    <a:pt x="140" y="21"/>
                  </a:lnTo>
                  <a:lnTo>
                    <a:pt x="130" y="33"/>
                  </a:lnTo>
                  <a:lnTo>
                    <a:pt x="67" y="54"/>
                  </a:lnTo>
                  <a:lnTo>
                    <a:pt x="9" y="42"/>
                  </a:lnTo>
                  <a:lnTo>
                    <a:pt x="33" y="33"/>
                  </a:lnTo>
                  <a:lnTo>
                    <a:pt x="0" y="33"/>
                  </a:lnTo>
                  <a:lnTo>
                    <a:pt x="33" y="21"/>
                  </a:lnTo>
                  <a:lnTo>
                    <a:pt x="0" y="1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06" name="Freeform 191"/>
            <p:cNvSpPr>
              <a:spLocks/>
            </p:cNvSpPr>
            <p:nvPr/>
          </p:nvSpPr>
          <p:spPr bwMode="auto">
            <a:xfrm>
              <a:off x="3379" y="2712"/>
              <a:ext cx="130" cy="271"/>
            </a:xfrm>
            <a:custGeom>
              <a:avLst/>
              <a:gdLst>
                <a:gd name="T0" fmla="*/ 0 w 130"/>
                <a:gd name="T1" fmla="*/ 195 h 271"/>
                <a:gd name="T2" fmla="*/ 21 w 130"/>
                <a:gd name="T3" fmla="*/ 161 h 271"/>
                <a:gd name="T4" fmla="*/ 9 w 130"/>
                <a:gd name="T5" fmla="*/ 109 h 271"/>
                <a:gd name="T6" fmla="*/ 21 w 130"/>
                <a:gd name="T7" fmla="*/ 76 h 271"/>
                <a:gd name="T8" fmla="*/ 85 w 130"/>
                <a:gd name="T9" fmla="*/ 55 h 271"/>
                <a:gd name="T10" fmla="*/ 85 w 130"/>
                <a:gd name="T11" fmla="*/ 33 h 271"/>
                <a:gd name="T12" fmla="*/ 97 w 130"/>
                <a:gd name="T13" fmla="*/ 21 h 271"/>
                <a:gd name="T14" fmla="*/ 109 w 130"/>
                <a:gd name="T15" fmla="*/ 0 h 271"/>
                <a:gd name="T16" fmla="*/ 121 w 130"/>
                <a:gd name="T17" fmla="*/ 9 h 271"/>
                <a:gd name="T18" fmla="*/ 130 w 130"/>
                <a:gd name="T19" fmla="*/ 67 h 271"/>
                <a:gd name="T20" fmla="*/ 121 w 130"/>
                <a:gd name="T21" fmla="*/ 76 h 271"/>
                <a:gd name="T22" fmla="*/ 121 w 130"/>
                <a:gd name="T23" fmla="*/ 67 h 271"/>
                <a:gd name="T24" fmla="*/ 109 w 130"/>
                <a:gd name="T25" fmla="*/ 131 h 271"/>
                <a:gd name="T26" fmla="*/ 66 w 130"/>
                <a:gd name="T27" fmla="*/ 262 h 271"/>
                <a:gd name="T28" fmla="*/ 54 w 130"/>
                <a:gd name="T29" fmla="*/ 262 h 271"/>
                <a:gd name="T30" fmla="*/ 21 w 130"/>
                <a:gd name="T31" fmla="*/ 271 h 271"/>
                <a:gd name="T32" fmla="*/ 9 w 130"/>
                <a:gd name="T33" fmla="*/ 271 h 271"/>
                <a:gd name="T34" fmla="*/ 0 w 130"/>
                <a:gd name="T35" fmla="*/ 249 h 271"/>
                <a:gd name="T36" fmla="*/ 0 w 130"/>
                <a:gd name="T37" fmla="*/ 195 h 2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0"/>
                <a:gd name="T58" fmla="*/ 0 h 271"/>
                <a:gd name="T59" fmla="*/ 130 w 130"/>
                <a:gd name="T60" fmla="*/ 271 h 2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0" h="271">
                  <a:moveTo>
                    <a:pt x="0" y="195"/>
                  </a:moveTo>
                  <a:lnTo>
                    <a:pt x="21" y="161"/>
                  </a:lnTo>
                  <a:lnTo>
                    <a:pt x="9" y="109"/>
                  </a:lnTo>
                  <a:lnTo>
                    <a:pt x="21" y="76"/>
                  </a:lnTo>
                  <a:lnTo>
                    <a:pt x="85" y="55"/>
                  </a:lnTo>
                  <a:lnTo>
                    <a:pt x="85" y="33"/>
                  </a:lnTo>
                  <a:lnTo>
                    <a:pt x="97" y="21"/>
                  </a:lnTo>
                  <a:lnTo>
                    <a:pt x="109" y="0"/>
                  </a:lnTo>
                  <a:lnTo>
                    <a:pt x="121" y="9"/>
                  </a:lnTo>
                  <a:lnTo>
                    <a:pt x="130" y="67"/>
                  </a:lnTo>
                  <a:lnTo>
                    <a:pt x="121" y="76"/>
                  </a:lnTo>
                  <a:lnTo>
                    <a:pt x="121" y="67"/>
                  </a:lnTo>
                  <a:lnTo>
                    <a:pt x="109" y="131"/>
                  </a:lnTo>
                  <a:lnTo>
                    <a:pt x="66" y="262"/>
                  </a:lnTo>
                  <a:lnTo>
                    <a:pt x="54" y="262"/>
                  </a:lnTo>
                  <a:lnTo>
                    <a:pt x="21" y="271"/>
                  </a:lnTo>
                  <a:lnTo>
                    <a:pt x="9" y="271"/>
                  </a:lnTo>
                  <a:lnTo>
                    <a:pt x="0" y="249"/>
                  </a:lnTo>
                  <a:lnTo>
                    <a:pt x="0" y="19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07" name="Freeform 192"/>
            <p:cNvSpPr>
              <a:spLocks/>
            </p:cNvSpPr>
            <p:nvPr/>
          </p:nvSpPr>
          <p:spPr bwMode="auto">
            <a:xfrm>
              <a:off x="4045" y="2258"/>
              <a:ext cx="43" cy="76"/>
            </a:xfrm>
            <a:custGeom>
              <a:avLst/>
              <a:gdLst>
                <a:gd name="T0" fmla="*/ 0 w 43"/>
                <a:gd name="T1" fmla="*/ 43 h 76"/>
                <a:gd name="T2" fmla="*/ 10 w 43"/>
                <a:gd name="T3" fmla="*/ 9 h 76"/>
                <a:gd name="T4" fmla="*/ 10 w 43"/>
                <a:gd name="T5" fmla="*/ 0 h 76"/>
                <a:gd name="T6" fmla="*/ 22 w 43"/>
                <a:gd name="T7" fmla="*/ 9 h 76"/>
                <a:gd name="T8" fmla="*/ 43 w 43"/>
                <a:gd name="T9" fmla="*/ 43 h 76"/>
                <a:gd name="T10" fmla="*/ 43 w 43"/>
                <a:gd name="T11" fmla="*/ 76 h 76"/>
                <a:gd name="T12" fmla="*/ 31 w 43"/>
                <a:gd name="T13" fmla="*/ 76 h 76"/>
                <a:gd name="T14" fmla="*/ 10 w 43"/>
                <a:gd name="T15" fmla="*/ 76 h 76"/>
                <a:gd name="T16" fmla="*/ 0 w 43"/>
                <a:gd name="T17" fmla="*/ 43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
                <a:gd name="T28" fmla="*/ 0 h 76"/>
                <a:gd name="T29" fmla="*/ 43 w 43"/>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 h="76">
                  <a:moveTo>
                    <a:pt x="0" y="43"/>
                  </a:moveTo>
                  <a:lnTo>
                    <a:pt x="10" y="9"/>
                  </a:lnTo>
                  <a:lnTo>
                    <a:pt x="10" y="0"/>
                  </a:lnTo>
                  <a:lnTo>
                    <a:pt x="22" y="9"/>
                  </a:lnTo>
                  <a:lnTo>
                    <a:pt x="43" y="43"/>
                  </a:lnTo>
                  <a:lnTo>
                    <a:pt x="43" y="76"/>
                  </a:lnTo>
                  <a:lnTo>
                    <a:pt x="31" y="76"/>
                  </a:lnTo>
                  <a:lnTo>
                    <a:pt x="10" y="76"/>
                  </a:lnTo>
                  <a:lnTo>
                    <a:pt x="0" y="43"/>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08" name="Freeform 193"/>
            <p:cNvSpPr>
              <a:spLocks/>
            </p:cNvSpPr>
            <p:nvPr/>
          </p:nvSpPr>
          <p:spPr bwMode="auto">
            <a:xfrm>
              <a:off x="4549" y="2051"/>
              <a:ext cx="42" cy="31"/>
            </a:xfrm>
            <a:custGeom>
              <a:avLst/>
              <a:gdLst>
                <a:gd name="T0" fmla="*/ 0 w 43"/>
                <a:gd name="T1" fmla="*/ 9 h 31"/>
                <a:gd name="T2" fmla="*/ 21 w 43"/>
                <a:gd name="T3" fmla="*/ 0 h 31"/>
                <a:gd name="T4" fmla="*/ 21 w 43"/>
                <a:gd name="T5" fmla="*/ 0 h 31"/>
                <a:gd name="T6" fmla="*/ 21 w 43"/>
                <a:gd name="T7" fmla="*/ 21 h 31"/>
                <a:gd name="T8" fmla="*/ 21 w 43"/>
                <a:gd name="T9" fmla="*/ 31 h 31"/>
                <a:gd name="T10" fmla="*/ 9 w 43"/>
                <a:gd name="T11" fmla="*/ 31 h 31"/>
                <a:gd name="T12" fmla="*/ 0 w 43"/>
                <a:gd name="T13" fmla="*/ 9 h 31"/>
                <a:gd name="T14" fmla="*/ 0 60000 65536"/>
                <a:gd name="T15" fmla="*/ 0 60000 65536"/>
                <a:gd name="T16" fmla="*/ 0 60000 65536"/>
                <a:gd name="T17" fmla="*/ 0 60000 65536"/>
                <a:gd name="T18" fmla="*/ 0 60000 65536"/>
                <a:gd name="T19" fmla="*/ 0 60000 65536"/>
                <a:gd name="T20" fmla="*/ 0 60000 65536"/>
                <a:gd name="T21" fmla="*/ 0 w 43"/>
                <a:gd name="T22" fmla="*/ 0 h 31"/>
                <a:gd name="T23" fmla="*/ 43 w 43"/>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31">
                  <a:moveTo>
                    <a:pt x="0" y="9"/>
                  </a:moveTo>
                  <a:lnTo>
                    <a:pt x="24" y="0"/>
                  </a:lnTo>
                  <a:lnTo>
                    <a:pt x="43" y="0"/>
                  </a:lnTo>
                  <a:lnTo>
                    <a:pt x="43" y="21"/>
                  </a:lnTo>
                  <a:lnTo>
                    <a:pt x="24" y="31"/>
                  </a:lnTo>
                  <a:lnTo>
                    <a:pt x="9" y="31"/>
                  </a:lnTo>
                  <a:lnTo>
                    <a:pt x="0" y="9"/>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09" name="Freeform 194"/>
            <p:cNvSpPr>
              <a:spLocks/>
            </p:cNvSpPr>
            <p:nvPr/>
          </p:nvSpPr>
          <p:spPr bwMode="auto">
            <a:xfrm>
              <a:off x="4744" y="1942"/>
              <a:ext cx="20" cy="63"/>
            </a:xfrm>
            <a:custGeom>
              <a:avLst/>
              <a:gdLst>
                <a:gd name="T0" fmla="*/ 0 w 21"/>
                <a:gd name="T1" fmla="*/ 33 h 63"/>
                <a:gd name="T2" fmla="*/ 10 w 21"/>
                <a:gd name="T3" fmla="*/ 9 h 63"/>
                <a:gd name="T4" fmla="*/ 10 w 21"/>
                <a:gd name="T5" fmla="*/ 0 h 63"/>
                <a:gd name="T6" fmla="*/ 10 w 21"/>
                <a:gd name="T7" fmla="*/ 63 h 63"/>
                <a:gd name="T8" fmla="*/ 10 w 21"/>
                <a:gd name="T9" fmla="*/ 54 h 63"/>
                <a:gd name="T10" fmla="*/ 0 w 21"/>
                <a:gd name="T11" fmla="*/ 33 h 63"/>
                <a:gd name="T12" fmla="*/ 0 60000 65536"/>
                <a:gd name="T13" fmla="*/ 0 60000 65536"/>
                <a:gd name="T14" fmla="*/ 0 60000 65536"/>
                <a:gd name="T15" fmla="*/ 0 60000 65536"/>
                <a:gd name="T16" fmla="*/ 0 60000 65536"/>
                <a:gd name="T17" fmla="*/ 0 60000 65536"/>
                <a:gd name="T18" fmla="*/ 0 w 21"/>
                <a:gd name="T19" fmla="*/ 0 h 63"/>
                <a:gd name="T20" fmla="*/ 21 w 21"/>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21" h="63">
                  <a:moveTo>
                    <a:pt x="0" y="33"/>
                  </a:moveTo>
                  <a:lnTo>
                    <a:pt x="12" y="9"/>
                  </a:lnTo>
                  <a:lnTo>
                    <a:pt x="21" y="0"/>
                  </a:lnTo>
                  <a:lnTo>
                    <a:pt x="21" y="63"/>
                  </a:lnTo>
                  <a:lnTo>
                    <a:pt x="12" y="54"/>
                  </a:lnTo>
                  <a:lnTo>
                    <a:pt x="0" y="33"/>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10" name="Freeform 195"/>
            <p:cNvSpPr>
              <a:spLocks/>
            </p:cNvSpPr>
            <p:nvPr/>
          </p:nvSpPr>
          <p:spPr bwMode="auto">
            <a:xfrm>
              <a:off x="4855" y="1768"/>
              <a:ext cx="40" cy="58"/>
            </a:xfrm>
            <a:custGeom>
              <a:avLst/>
              <a:gdLst>
                <a:gd name="T0" fmla="*/ 0 w 40"/>
                <a:gd name="T1" fmla="*/ 12 h 58"/>
                <a:gd name="T2" fmla="*/ 10 w 40"/>
                <a:gd name="T3" fmla="*/ 0 h 58"/>
                <a:gd name="T4" fmla="*/ 31 w 40"/>
                <a:gd name="T5" fmla="*/ 0 h 58"/>
                <a:gd name="T6" fmla="*/ 40 w 40"/>
                <a:gd name="T7" fmla="*/ 21 h 58"/>
                <a:gd name="T8" fmla="*/ 40 w 40"/>
                <a:gd name="T9" fmla="*/ 43 h 58"/>
                <a:gd name="T10" fmla="*/ 31 w 40"/>
                <a:gd name="T11" fmla="*/ 58 h 58"/>
                <a:gd name="T12" fmla="*/ 22 w 40"/>
                <a:gd name="T13" fmla="*/ 58 h 58"/>
                <a:gd name="T14" fmla="*/ 22 w 40"/>
                <a:gd name="T15" fmla="*/ 21 h 58"/>
                <a:gd name="T16" fmla="*/ 10 w 40"/>
                <a:gd name="T17" fmla="*/ 12 h 58"/>
                <a:gd name="T18" fmla="*/ 10 w 40"/>
                <a:gd name="T19" fmla="*/ 21 h 58"/>
                <a:gd name="T20" fmla="*/ 0 w 40"/>
                <a:gd name="T21" fmla="*/ 12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
                <a:gd name="T34" fmla="*/ 0 h 58"/>
                <a:gd name="T35" fmla="*/ 40 w 40"/>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 h="58">
                  <a:moveTo>
                    <a:pt x="0" y="12"/>
                  </a:moveTo>
                  <a:lnTo>
                    <a:pt x="10" y="0"/>
                  </a:lnTo>
                  <a:lnTo>
                    <a:pt x="31" y="0"/>
                  </a:lnTo>
                  <a:lnTo>
                    <a:pt x="40" y="21"/>
                  </a:lnTo>
                  <a:lnTo>
                    <a:pt x="40" y="43"/>
                  </a:lnTo>
                  <a:lnTo>
                    <a:pt x="31" y="58"/>
                  </a:lnTo>
                  <a:lnTo>
                    <a:pt x="22" y="58"/>
                  </a:lnTo>
                  <a:lnTo>
                    <a:pt x="22" y="21"/>
                  </a:lnTo>
                  <a:lnTo>
                    <a:pt x="10" y="12"/>
                  </a:lnTo>
                  <a:lnTo>
                    <a:pt x="10" y="21"/>
                  </a:lnTo>
                  <a:lnTo>
                    <a:pt x="0" y="1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11" name="Freeform 196"/>
            <p:cNvSpPr>
              <a:spLocks/>
            </p:cNvSpPr>
            <p:nvPr/>
          </p:nvSpPr>
          <p:spPr bwMode="auto">
            <a:xfrm>
              <a:off x="4895" y="1759"/>
              <a:ext cx="46" cy="30"/>
            </a:xfrm>
            <a:custGeom>
              <a:avLst/>
              <a:gdLst>
                <a:gd name="T0" fmla="*/ 0 w 46"/>
                <a:gd name="T1" fmla="*/ 21 h 30"/>
                <a:gd name="T2" fmla="*/ 12 w 46"/>
                <a:gd name="T3" fmla="*/ 0 h 30"/>
                <a:gd name="T4" fmla="*/ 24 w 46"/>
                <a:gd name="T5" fmla="*/ 9 h 30"/>
                <a:gd name="T6" fmla="*/ 24 w 46"/>
                <a:gd name="T7" fmla="*/ 0 h 30"/>
                <a:gd name="T8" fmla="*/ 37 w 46"/>
                <a:gd name="T9" fmla="*/ 0 h 30"/>
                <a:gd name="T10" fmla="*/ 46 w 46"/>
                <a:gd name="T11" fmla="*/ 9 h 30"/>
                <a:gd name="T12" fmla="*/ 37 w 46"/>
                <a:gd name="T13" fmla="*/ 21 h 30"/>
                <a:gd name="T14" fmla="*/ 24 w 46"/>
                <a:gd name="T15" fmla="*/ 9 h 30"/>
                <a:gd name="T16" fmla="*/ 24 w 46"/>
                <a:gd name="T17" fmla="*/ 21 h 30"/>
                <a:gd name="T18" fmla="*/ 24 w 46"/>
                <a:gd name="T19" fmla="*/ 30 h 30"/>
                <a:gd name="T20" fmla="*/ 0 w 46"/>
                <a:gd name="T21" fmla="*/ 21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6"/>
                <a:gd name="T34" fmla="*/ 0 h 30"/>
                <a:gd name="T35" fmla="*/ 46 w 46"/>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6" h="30">
                  <a:moveTo>
                    <a:pt x="0" y="21"/>
                  </a:moveTo>
                  <a:lnTo>
                    <a:pt x="12" y="0"/>
                  </a:lnTo>
                  <a:lnTo>
                    <a:pt x="24" y="9"/>
                  </a:lnTo>
                  <a:lnTo>
                    <a:pt x="24" y="0"/>
                  </a:lnTo>
                  <a:lnTo>
                    <a:pt x="37" y="0"/>
                  </a:lnTo>
                  <a:lnTo>
                    <a:pt x="46" y="9"/>
                  </a:lnTo>
                  <a:lnTo>
                    <a:pt x="37" y="21"/>
                  </a:lnTo>
                  <a:lnTo>
                    <a:pt x="24" y="9"/>
                  </a:lnTo>
                  <a:lnTo>
                    <a:pt x="24" y="21"/>
                  </a:lnTo>
                  <a:lnTo>
                    <a:pt x="24" y="30"/>
                  </a:lnTo>
                  <a:lnTo>
                    <a:pt x="0" y="2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12" name="Freeform 197"/>
            <p:cNvSpPr>
              <a:spLocks/>
            </p:cNvSpPr>
            <p:nvPr/>
          </p:nvSpPr>
          <p:spPr bwMode="auto">
            <a:xfrm>
              <a:off x="4865" y="1607"/>
              <a:ext cx="165" cy="173"/>
            </a:xfrm>
            <a:custGeom>
              <a:avLst/>
              <a:gdLst>
                <a:gd name="T0" fmla="*/ 0 w 164"/>
                <a:gd name="T1" fmla="*/ 152 h 173"/>
                <a:gd name="T2" fmla="*/ 21 w 164"/>
                <a:gd name="T3" fmla="*/ 128 h 173"/>
                <a:gd name="T4" fmla="*/ 67 w 164"/>
                <a:gd name="T5" fmla="*/ 118 h 173"/>
                <a:gd name="T6" fmla="*/ 76 w 164"/>
                <a:gd name="T7" fmla="*/ 128 h 173"/>
                <a:gd name="T8" fmla="*/ 76 w 164"/>
                <a:gd name="T9" fmla="*/ 118 h 173"/>
                <a:gd name="T10" fmla="*/ 76 w 164"/>
                <a:gd name="T11" fmla="*/ 88 h 173"/>
                <a:gd name="T12" fmla="*/ 113 w 164"/>
                <a:gd name="T13" fmla="*/ 88 h 173"/>
                <a:gd name="T14" fmla="*/ 113 w 164"/>
                <a:gd name="T15" fmla="*/ 97 h 173"/>
                <a:gd name="T16" fmla="*/ 131 w 164"/>
                <a:gd name="T17" fmla="*/ 88 h 173"/>
                <a:gd name="T18" fmla="*/ 131 w 164"/>
                <a:gd name="T19" fmla="*/ 51 h 173"/>
                <a:gd name="T20" fmla="*/ 122 w 164"/>
                <a:gd name="T21" fmla="*/ 12 h 173"/>
                <a:gd name="T22" fmla="*/ 131 w 164"/>
                <a:gd name="T23" fmla="*/ 12 h 173"/>
                <a:gd name="T24" fmla="*/ 122 w 164"/>
                <a:gd name="T25" fmla="*/ 0 h 173"/>
                <a:gd name="T26" fmla="*/ 131 w 164"/>
                <a:gd name="T27" fmla="*/ 12 h 173"/>
                <a:gd name="T28" fmla="*/ 168 w 164"/>
                <a:gd name="T29" fmla="*/ 51 h 173"/>
                <a:gd name="T30" fmla="*/ 177 w 164"/>
                <a:gd name="T31" fmla="*/ 64 h 173"/>
                <a:gd name="T32" fmla="*/ 168 w 164"/>
                <a:gd name="T33" fmla="*/ 64 h 173"/>
                <a:gd name="T34" fmla="*/ 168 w 164"/>
                <a:gd name="T35" fmla="*/ 76 h 173"/>
                <a:gd name="T36" fmla="*/ 189 w 164"/>
                <a:gd name="T37" fmla="*/ 118 h 173"/>
                <a:gd name="T38" fmla="*/ 189 w 164"/>
                <a:gd name="T39" fmla="*/ 128 h 173"/>
                <a:gd name="T40" fmla="*/ 177 w 164"/>
                <a:gd name="T41" fmla="*/ 143 h 173"/>
                <a:gd name="T42" fmla="*/ 168 w 164"/>
                <a:gd name="T43" fmla="*/ 128 h 173"/>
                <a:gd name="T44" fmla="*/ 168 w 164"/>
                <a:gd name="T45" fmla="*/ 143 h 173"/>
                <a:gd name="T46" fmla="*/ 156 w 164"/>
                <a:gd name="T47" fmla="*/ 128 h 173"/>
                <a:gd name="T48" fmla="*/ 146 w 164"/>
                <a:gd name="T49" fmla="*/ 143 h 173"/>
                <a:gd name="T50" fmla="*/ 131 w 164"/>
                <a:gd name="T51" fmla="*/ 143 h 173"/>
                <a:gd name="T52" fmla="*/ 122 w 164"/>
                <a:gd name="T53" fmla="*/ 143 h 173"/>
                <a:gd name="T54" fmla="*/ 131 w 164"/>
                <a:gd name="T55" fmla="*/ 152 h 173"/>
                <a:gd name="T56" fmla="*/ 122 w 164"/>
                <a:gd name="T57" fmla="*/ 173 h 173"/>
                <a:gd name="T58" fmla="*/ 76 w 164"/>
                <a:gd name="T59" fmla="*/ 161 h 173"/>
                <a:gd name="T60" fmla="*/ 76 w 164"/>
                <a:gd name="T61" fmla="*/ 143 h 173"/>
                <a:gd name="T62" fmla="*/ 67 w 164"/>
                <a:gd name="T63" fmla="*/ 143 h 173"/>
                <a:gd name="T64" fmla="*/ 30 w 164"/>
                <a:gd name="T65" fmla="*/ 152 h 173"/>
                <a:gd name="T66" fmla="*/ 21 w 164"/>
                <a:gd name="T67" fmla="*/ 161 h 173"/>
                <a:gd name="T68" fmla="*/ 12 w 164"/>
                <a:gd name="T69" fmla="*/ 161 h 173"/>
                <a:gd name="T70" fmla="*/ 0 w 164"/>
                <a:gd name="T71" fmla="*/ 152 h 17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4"/>
                <a:gd name="T109" fmla="*/ 0 h 173"/>
                <a:gd name="T110" fmla="*/ 164 w 164"/>
                <a:gd name="T111" fmla="*/ 173 h 17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4" h="173">
                  <a:moveTo>
                    <a:pt x="0" y="152"/>
                  </a:moveTo>
                  <a:lnTo>
                    <a:pt x="21" y="128"/>
                  </a:lnTo>
                  <a:lnTo>
                    <a:pt x="67" y="118"/>
                  </a:lnTo>
                  <a:lnTo>
                    <a:pt x="76" y="128"/>
                  </a:lnTo>
                  <a:lnTo>
                    <a:pt x="76" y="118"/>
                  </a:lnTo>
                  <a:lnTo>
                    <a:pt x="76" y="88"/>
                  </a:lnTo>
                  <a:lnTo>
                    <a:pt x="88" y="88"/>
                  </a:lnTo>
                  <a:lnTo>
                    <a:pt x="88" y="97"/>
                  </a:lnTo>
                  <a:lnTo>
                    <a:pt x="106" y="88"/>
                  </a:lnTo>
                  <a:lnTo>
                    <a:pt x="106" y="51"/>
                  </a:lnTo>
                  <a:lnTo>
                    <a:pt x="97" y="12"/>
                  </a:lnTo>
                  <a:lnTo>
                    <a:pt x="106" y="12"/>
                  </a:lnTo>
                  <a:lnTo>
                    <a:pt x="97" y="0"/>
                  </a:lnTo>
                  <a:lnTo>
                    <a:pt x="106" y="12"/>
                  </a:lnTo>
                  <a:lnTo>
                    <a:pt x="143" y="51"/>
                  </a:lnTo>
                  <a:lnTo>
                    <a:pt x="152" y="64"/>
                  </a:lnTo>
                  <a:lnTo>
                    <a:pt x="143" y="64"/>
                  </a:lnTo>
                  <a:lnTo>
                    <a:pt x="143" y="76"/>
                  </a:lnTo>
                  <a:lnTo>
                    <a:pt x="164" y="118"/>
                  </a:lnTo>
                  <a:lnTo>
                    <a:pt x="164" y="128"/>
                  </a:lnTo>
                  <a:lnTo>
                    <a:pt x="152" y="143"/>
                  </a:lnTo>
                  <a:lnTo>
                    <a:pt x="143" y="128"/>
                  </a:lnTo>
                  <a:lnTo>
                    <a:pt x="143" y="143"/>
                  </a:lnTo>
                  <a:lnTo>
                    <a:pt x="131" y="128"/>
                  </a:lnTo>
                  <a:lnTo>
                    <a:pt x="121" y="143"/>
                  </a:lnTo>
                  <a:lnTo>
                    <a:pt x="106" y="143"/>
                  </a:lnTo>
                  <a:lnTo>
                    <a:pt x="97" y="143"/>
                  </a:lnTo>
                  <a:lnTo>
                    <a:pt x="106" y="152"/>
                  </a:lnTo>
                  <a:lnTo>
                    <a:pt x="97" y="173"/>
                  </a:lnTo>
                  <a:lnTo>
                    <a:pt x="76" y="161"/>
                  </a:lnTo>
                  <a:lnTo>
                    <a:pt x="76" y="143"/>
                  </a:lnTo>
                  <a:lnTo>
                    <a:pt x="67" y="143"/>
                  </a:lnTo>
                  <a:lnTo>
                    <a:pt x="30" y="152"/>
                  </a:lnTo>
                  <a:lnTo>
                    <a:pt x="21" y="161"/>
                  </a:lnTo>
                  <a:lnTo>
                    <a:pt x="12" y="161"/>
                  </a:lnTo>
                  <a:lnTo>
                    <a:pt x="0" y="15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13" name="Freeform 198"/>
            <p:cNvSpPr>
              <a:spLocks/>
            </p:cNvSpPr>
            <p:nvPr/>
          </p:nvSpPr>
          <p:spPr bwMode="auto">
            <a:xfrm>
              <a:off x="4932" y="1527"/>
              <a:ext cx="98" cy="92"/>
            </a:xfrm>
            <a:custGeom>
              <a:avLst/>
              <a:gdLst>
                <a:gd name="T0" fmla="*/ 9 w 97"/>
                <a:gd name="T1" fmla="*/ 55 h 92"/>
                <a:gd name="T2" fmla="*/ 9 w 97"/>
                <a:gd name="T3" fmla="*/ 46 h 92"/>
                <a:gd name="T4" fmla="*/ 21 w 97"/>
                <a:gd name="T5" fmla="*/ 46 h 92"/>
                <a:gd name="T6" fmla="*/ 9 w 97"/>
                <a:gd name="T7" fmla="*/ 16 h 92"/>
                <a:gd name="T8" fmla="*/ 0 w 97"/>
                <a:gd name="T9" fmla="*/ 0 h 92"/>
                <a:gd name="T10" fmla="*/ 79 w 97"/>
                <a:gd name="T11" fmla="*/ 25 h 92"/>
                <a:gd name="T12" fmla="*/ 89 w 97"/>
                <a:gd name="T13" fmla="*/ 37 h 92"/>
                <a:gd name="T14" fmla="*/ 101 w 97"/>
                <a:gd name="T15" fmla="*/ 25 h 92"/>
                <a:gd name="T16" fmla="*/ 101 w 97"/>
                <a:gd name="T17" fmla="*/ 37 h 92"/>
                <a:gd name="T18" fmla="*/ 110 w 97"/>
                <a:gd name="T19" fmla="*/ 46 h 92"/>
                <a:gd name="T20" fmla="*/ 122 w 97"/>
                <a:gd name="T21" fmla="*/ 46 h 92"/>
                <a:gd name="T22" fmla="*/ 110 w 97"/>
                <a:gd name="T23" fmla="*/ 55 h 92"/>
                <a:gd name="T24" fmla="*/ 101 w 97"/>
                <a:gd name="T25" fmla="*/ 55 h 92"/>
                <a:gd name="T26" fmla="*/ 89 w 97"/>
                <a:gd name="T27" fmla="*/ 67 h 92"/>
                <a:gd name="T28" fmla="*/ 39 w 97"/>
                <a:gd name="T29" fmla="*/ 55 h 92"/>
                <a:gd name="T30" fmla="*/ 30 w 97"/>
                <a:gd name="T31" fmla="*/ 67 h 92"/>
                <a:gd name="T32" fmla="*/ 21 w 97"/>
                <a:gd name="T33" fmla="*/ 55 h 92"/>
                <a:gd name="T34" fmla="*/ 30 w 97"/>
                <a:gd name="T35" fmla="*/ 80 h 92"/>
                <a:gd name="T36" fmla="*/ 21 w 97"/>
                <a:gd name="T37" fmla="*/ 92 h 92"/>
                <a:gd name="T38" fmla="*/ 9 w 97"/>
                <a:gd name="T39" fmla="*/ 55 h 9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7"/>
                <a:gd name="T61" fmla="*/ 0 h 92"/>
                <a:gd name="T62" fmla="*/ 97 w 97"/>
                <a:gd name="T63" fmla="*/ 92 h 9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7" h="92">
                  <a:moveTo>
                    <a:pt x="9" y="55"/>
                  </a:moveTo>
                  <a:lnTo>
                    <a:pt x="9" y="46"/>
                  </a:lnTo>
                  <a:lnTo>
                    <a:pt x="21" y="46"/>
                  </a:lnTo>
                  <a:lnTo>
                    <a:pt x="9" y="16"/>
                  </a:lnTo>
                  <a:lnTo>
                    <a:pt x="0" y="0"/>
                  </a:lnTo>
                  <a:lnTo>
                    <a:pt x="54" y="25"/>
                  </a:lnTo>
                  <a:lnTo>
                    <a:pt x="64" y="37"/>
                  </a:lnTo>
                  <a:lnTo>
                    <a:pt x="76" y="25"/>
                  </a:lnTo>
                  <a:lnTo>
                    <a:pt x="76" y="37"/>
                  </a:lnTo>
                  <a:lnTo>
                    <a:pt x="85" y="46"/>
                  </a:lnTo>
                  <a:lnTo>
                    <a:pt x="97" y="46"/>
                  </a:lnTo>
                  <a:lnTo>
                    <a:pt x="85" y="55"/>
                  </a:lnTo>
                  <a:lnTo>
                    <a:pt x="76" y="55"/>
                  </a:lnTo>
                  <a:lnTo>
                    <a:pt x="64" y="67"/>
                  </a:lnTo>
                  <a:lnTo>
                    <a:pt x="39" y="55"/>
                  </a:lnTo>
                  <a:lnTo>
                    <a:pt x="30" y="67"/>
                  </a:lnTo>
                  <a:lnTo>
                    <a:pt x="21" y="55"/>
                  </a:lnTo>
                  <a:lnTo>
                    <a:pt x="30" y="80"/>
                  </a:lnTo>
                  <a:lnTo>
                    <a:pt x="21" y="92"/>
                  </a:lnTo>
                  <a:lnTo>
                    <a:pt x="9" y="5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14" name="Freeform 199"/>
            <p:cNvSpPr>
              <a:spLocks/>
            </p:cNvSpPr>
            <p:nvPr/>
          </p:nvSpPr>
          <p:spPr bwMode="auto">
            <a:xfrm>
              <a:off x="4971" y="1043"/>
              <a:ext cx="46" cy="13"/>
            </a:xfrm>
            <a:custGeom>
              <a:avLst/>
              <a:gdLst>
                <a:gd name="T0" fmla="*/ 15 w 46"/>
                <a:gd name="T1" fmla="*/ 13 h 13"/>
                <a:gd name="T2" fmla="*/ 0 w 46"/>
                <a:gd name="T3" fmla="*/ 0 h 13"/>
                <a:gd name="T4" fmla="*/ 46 w 46"/>
                <a:gd name="T5" fmla="*/ 0 h 13"/>
                <a:gd name="T6" fmla="*/ 15 w 46"/>
                <a:gd name="T7" fmla="*/ 13 h 13"/>
                <a:gd name="T8" fmla="*/ 0 60000 65536"/>
                <a:gd name="T9" fmla="*/ 0 60000 65536"/>
                <a:gd name="T10" fmla="*/ 0 60000 65536"/>
                <a:gd name="T11" fmla="*/ 0 60000 65536"/>
                <a:gd name="T12" fmla="*/ 0 w 46"/>
                <a:gd name="T13" fmla="*/ 0 h 13"/>
                <a:gd name="T14" fmla="*/ 46 w 46"/>
                <a:gd name="T15" fmla="*/ 13 h 13"/>
              </a:gdLst>
              <a:ahLst/>
              <a:cxnLst>
                <a:cxn ang="T8">
                  <a:pos x="T0" y="T1"/>
                </a:cxn>
                <a:cxn ang="T9">
                  <a:pos x="T2" y="T3"/>
                </a:cxn>
                <a:cxn ang="T10">
                  <a:pos x="T4" y="T5"/>
                </a:cxn>
                <a:cxn ang="T11">
                  <a:pos x="T6" y="T7"/>
                </a:cxn>
              </a:cxnLst>
              <a:rect l="T12" t="T13" r="T14" b="T15"/>
              <a:pathLst>
                <a:path w="46" h="13">
                  <a:moveTo>
                    <a:pt x="15" y="13"/>
                  </a:moveTo>
                  <a:lnTo>
                    <a:pt x="0" y="0"/>
                  </a:lnTo>
                  <a:lnTo>
                    <a:pt x="46" y="0"/>
                  </a:lnTo>
                  <a:lnTo>
                    <a:pt x="15" y="13"/>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15" name="Freeform 200"/>
            <p:cNvSpPr>
              <a:spLocks/>
            </p:cNvSpPr>
            <p:nvPr/>
          </p:nvSpPr>
          <p:spPr bwMode="auto">
            <a:xfrm>
              <a:off x="4426" y="998"/>
              <a:ext cx="46" cy="12"/>
            </a:xfrm>
            <a:custGeom>
              <a:avLst/>
              <a:gdLst>
                <a:gd name="T0" fmla="*/ 0 w 46"/>
                <a:gd name="T1" fmla="*/ 12 h 12"/>
                <a:gd name="T2" fmla="*/ 0 w 46"/>
                <a:gd name="T3" fmla="*/ 0 h 12"/>
                <a:gd name="T4" fmla="*/ 15 w 46"/>
                <a:gd name="T5" fmla="*/ 0 h 12"/>
                <a:gd name="T6" fmla="*/ 46 w 46"/>
                <a:gd name="T7" fmla="*/ 12 h 12"/>
                <a:gd name="T8" fmla="*/ 0 w 46"/>
                <a:gd name="T9" fmla="*/ 12 h 12"/>
                <a:gd name="T10" fmla="*/ 0 60000 65536"/>
                <a:gd name="T11" fmla="*/ 0 60000 65536"/>
                <a:gd name="T12" fmla="*/ 0 60000 65536"/>
                <a:gd name="T13" fmla="*/ 0 60000 65536"/>
                <a:gd name="T14" fmla="*/ 0 60000 65536"/>
                <a:gd name="T15" fmla="*/ 0 w 46"/>
                <a:gd name="T16" fmla="*/ 0 h 12"/>
                <a:gd name="T17" fmla="*/ 46 w 46"/>
                <a:gd name="T18" fmla="*/ 12 h 12"/>
              </a:gdLst>
              <a:ahLst/>
              <a:cxnLst>
                <a:cxn ang="T10">
                  <a:pos x="T0" y="T1"/>
                </a:cxn>
                <a:cxn ang="T11">
                  <a:pos x="T2" y="T3"/>
                </a:cxn>
                <a:cxn ang="T12">
                  <a:pos x="T4" y="T5"/>
                </a:cxn>
                <a:cxn ang="T13">
                  <a:pos x="T6" y="T7"/>
                </a:cxn>
                <a:cxn ang="T14">
                  <a:pos x="T8" y="T9"/>
                </a:cxn>
              </a:cxnLst>
              <a:rect l="T15" t="T16" r="T17" b="T18"/>
              <a:pathLst>
                <a:path w="46" h="12">
                  <a:moveTo>
                    <a:pt x="0" y="12"/>
                  </a:moveTo>
                  <a:lnTo>
                    <a:pt x="0" y="0"/>
                  </a:lnTo>
                  <a:lnTo>
                    <a:pt x="15" y="0"/>
                  </a:lnTo>
                  <a:lnTo>
                    <a:pt x="46" y="12"/>
                  </a:lnTo>
                  <a:lnTo>
                    <a:pt x="0" y="1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16" name="Freeform 201"/>
            <p:cNvSpPr>
              <a:spLocks/>
            </p:cNvSpPr>
            <p:nvPr/>
          </p:nvSpPr>
          <p:spPr bwMode="auto">
            <a:xfrm>
              <a:off x="4450" y="979"/>
              <a:ext cx="67" cy="10"/>
            </a:xfrm>
            <a:custGeom>
              <a:avLst/>
              <a:gdLst>
                <a:gd name="T0" fmla="*/ 0 w 67"/>
                <a:gd name="T1" fmla="*/ 0 h 10"/>
                <a:gd name="T2" fmla="*/ 67 w 67"/>
                <a:gd name="T3" fmla="*/ 0 h 10"/>
                <a:gd name="T4" fmla="*/ 67 w 67"/>
                <a:gd name="T5" fmla="*/ 10 h 10"/>
                <a:gd name="T6" fmla="*/ 0 w 67"/>
                <a:gd name="T7" fmla="*/ 0 h 10"/>
                <a:gd name="T8" fmla="*/ 0 60000 65536"/>
                <a:gd name="T9" fmla="*/ 0 60000 65536"/>
                <a:gd name="T10" fmla="*/ 0 60000 65536"/>
                <a:gd name="T11" fmla="*/ 0 60000 65536"/>
                <a:gd name="T12" fmla="*/ 0 w 67"/>
                <a:gd name="T13" fmla="*/ 0 h 10"/>
                <a:gd name="T14" fmla="*/ 67 w 67"/>
                <a:gd name="T15" fmla="*/ 10 h 10"/>
              </a:gdLst>
              <a:ahLst/>
              <a:cxnLst>
                <a:cxn ang="T8">
                  <a:pos x="T0" y="T1"/>
                </a:cxn>
                <a:cxn ang="T9">
                  <a:pos x="T2" y="T3"/>
                </a:cxn>
                <a:cxn ang="T10">
                  <a:pos x="T4" y="T5"/>
                </a:cxn>
                <a:cxn ang="T11">
                  <a:pos x="T6" y="T7"/>
                </a:cxn>
              </a:cxnLst>
              <a:rect l="T12" t="T13" r="T14" b="T15"/>
              <a:pathLst>
                <a:path w="67" h="10">
                  <a:moveTo>
                    <a:pt x="0" y="0"/>
                  </a:moveTo>
                  <a:lnTo>
                    <a:pt x="67" y="0"/>
                  </a:lnTo>
                  <a:lnTo>
                    <a:pt x="67" y="10"/>
                  </a:lnTo>
                  <a:lnTo>
                    <a:pt x="0"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17" name="Freeform 202"/>
            <p:cNvSpPr>
              <a:spLocks/>
            </p:cNvSpPr>
            <p:nvPr/>
          </p:nvSpPr>
          <p:spPr bwMode="auto">
            <a:xfrm>
              <a:off x="4329" y="967"/>
              <a:ext cx="112" cy="22"/>
            </a:xfrm>
            <a:custGeom>
              <a:avLst/>
              <a:gdLst>
                <a:gd name="T0" fmla="*/ 12 w 112"/>
                <a:gd name="T1" fmla="*/ 12 h 22"/>
                <a:gd name="T2" fmla="*/ 0 w 112"/>
                <a:gd name="T3" fmla="*/ 0 h 22"/>
                <a:gd name="T4" fmla="*/ 12 w 112"/>
                <a:gd name="T5" fmla="*/ 0 h 22"/>
                <a:gd name="T6" fmla="*/ 54 w 112"/>
                <a:gd name="T7" fmla="*/ 0 h 22"/>
                <a:gd name="T8" fmla="*/ 112 w 112"/>
                <a:gd name="T9" fmla="*/ 12 h 22"/>
                <a:gd name="T10" fmla="*/ 97 w 112"/>
                <a:gd name="T11" fmla="*/ 22 h 22"/>
                <a:gd name="T12" fmla="*/ 54 w 112"/>
                <a:gd name="T13" fmla="*/ 22 h 22"/>
                <a:gd name="T14" fmla="*/ 12 w 112"/>
                <a:gd name="T15" fmla="*/ 12 h 22"/>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22"/>
                <a:gd name="T26" fmla="*/ 112 w 112"/>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22">
                  <a:moveTo>
                    <a:pt x="12" y="12"/>
                  </a:moveTo>
                  <a:lnTo>
                    <a:pt x="0" y="0"/>
                  </a:lnTo>
                  <a:lnTo>
                    <a:pt x="12" y="0"/>
                  </a:lnTo>
                  <a:lnTo>
                    <a:pt x="54" y="0"/>
                  </a:lnTo>
                  <a:lnTo>
                    <a:pt x="112" y="12"/>
                  </a:lnTo>
                  <a:lnTo>
                    <a:pt x="97" y="22"/>
                  </a:lnTo>
                  <a:lnTo>
                    <a:pt x="54" y="22"/>
                  </a:lnTo>
                  <a:lnTo>
                    <a:pt x="12" y="1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18" name="Freeform 203"/>
            <p:cNvSpPr>
              <a:spLocks/>
            </p:cNvSpPr>
            <p:nvPr/>
          </p:nvSpPr>
          <p:spPr bwMode="auto">
            <a:xfrm>
              <a:off x="3838" y="912"/>
              <a:ext cx="55" cy="22"/>
            </a:xfrm>
            <a:custGeom>
              <a:avLst/>
              <a:gdLst>
                <a:gd name="T0" fmla="*/ 0 w 55"/>
                <a:gd name="T1" fmla="*/ 22 h 22"/>
                <a:gd name="T2" fmla="*/ 0 w 55"/>
                <a:gd name="T3" fmla="*/ 0 h 22"/>
                <a:gd name="T4" fmla="*/ 9 w 55"/>
                <a:gd name="T5" fmla="*/ 0 h 22"/>
                <a:gd name="T6" fmla="*/ 43 w 55"/>
                <a:gd name="T7" fmla="*/ 13 h 22"/>
                <a:gd name="T8" fmla="*/ 55 w 55"/>
                <a:gd name="T9" fmla="*/ 22 h 22"/>
                <a:gd name="T10" fmla="*/ 0 w 55"/>
                <a:gd name="T11" fmla="*/ 22 h 22"/>
                <a:gd name="T12" fmla="*/ 0 60000 65536"/>
                <a:gd name="T13" fmla="*/ 0 60000 65536"/>
                <a:gd name="T14" fmla="*/ 0 60000 65536"/>
                <a:gd name="T15" fmla="*/ 0 60000 65536"/>
                <a:gd name="T16" fmla="*/ 0 60000 65536"/>
                <a:gd name="T17" fmla="*/ 0 60000 65536"/>
                <a:gd name="T18" fmla="*/ 0 w 55"/>
                <a:gd name="T19" fmla="*/ 0 h 22"/>
                <a:gd name="T20" fmla="*/ 55 w 55"/>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55" h="22">
                  <a:moveTo>
                    <a:pt x="0" y="22"/>
                  </a:moveTo>
                  <a:lnTo>
                    <a:pt x="0" y="0"/>
                  </a:lnTo>
                  <a:lnTo>
                    <a:pt x="9" y="0"/>
                  </a:lnTo>
                  <a:lnTo>
                    <a:pt x="43" y="13"/>
                  </a:lnTo>
                  <a:lnTo>
                    <a:pt x="55" y="22"/>
                  </a:lnTo>
                  <a:lnTo>
                    <a:pt x="0" y="2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19" name="Freeform 204"/>
            <p:cNvSpPr>
              <a:spLocks/>
            </p:cNvSpPr>
            <p:nvPr/>
          </p:nvSpPr>
          <p:spPr bwMode="auto">
            <a:xfrm>
              <a:off x="3707" y="888"/>
              <a:ext cx="119" cy="37"/>
            </a:xfrm>
            <a:custGeom>
              <a:avLst/>
              <a:gdLst>
                <a:gd name="T0" fmla="*/ 0 w 119"/>
                <a:gd name="T1" fmla="*/ 15 h 37"/>
                <a:gd name="T2" fmla="*/ 10 w 119"/>
                <a:gd name="T3" fmla="*/ 15 h 37"/>
                <a:gd name="T4" fmla="*/ 10 w 119"/>
                <a:gd name="T5" fmla="*/ 0 h 37"/>
                <a:gd name="T6" fmla="*/ 31 w 119"/>
                <a:gd name="T7" fmla="*/ 0 h 37"/>
                <a:gd name="T8" fmla="*/ 107 w 119"/>
                <a:gd name="T9" fmla="*/ 24 h 37"/>
                <a:gd name="T10" fmla="*/ 119 w 119"/>
                <a:gd name="T11" fmla="*/ 37 h 37"/>
                <a:gd name="T12" fmla="*/ 55 w 119"/>
                <a:gd name="T13" fmla="*/ 37 h 37"/>
                <a:gd name="T14" fmla="*/ 0 w 119"/>
                <a:gd name="T15" fmla="*/ 15 h 37"/>
                <a:gd name="T16" fmla="*/ 0 60000 65536"/>
                <a:gd name="T17" fmla="*/ 0 60000 65536"/>
                <a:gd name="T18" fmla="*/ 0 60000 65536"/>
                <a:gd name="T19" fmla="*/ 0 60000 65536"/>
                <a:gd name="T20" fmla="*/ 0 60000 65536"/>
                <a:gd name="T21" fmla="*/ 0 60000 65536"/>
                <a:gd name="T22" fmla="*/ 0 60000 65536"/>
                <a:gd name="T23" fmla="*/ 0 60000 65536"/>
                <a:gd name="T24" fmla="*/ 0 w 119"/>
                <a:gd name="T25" fmla="*/ 0 h 37"/>
                <a:gd name="T26" fmla="*/ 119 w 119"/>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9" h="37">
                  <a:moveTo>
                    <a:pt x="0" y="15"/>
                  </a:moveTo>
                  <a:lnTo>
                    <a:pt x="10" y="15"/>
                  </a:lnTo>
                  <a:lnTo>
                    <a:pt x="10" y="0"/>
                  </a:lnTo>
                  <a:lnTo>
                    <a:pt x="31" y="0"/>
                  </a:lnTo>
                  <a:lnTo>
                    <a:pt x="107" y="24"/>
                  </a:lnTo>
                  <a:lnTo>
                    <a:pt x="119" y="37"/>
                  </a:lnTo>
                  <a:lnTo>
                    <a:pt x="55" y="37"/>
                  </a:lnTo>
                  <a:lnTo>
                    <a:pt x="0" y="1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20" name="Freeform 205"/>
            <p:cNvSpPr>
              <a:spLocks/>
            </p:cNvSpPr>
            <p:nvPr/>
          </p:nvSpPr>
          <p:spPr bwMode="auto">
            <a:xfrm>
              <a:off x="3312" y="955"/>
              <a:ext cx="188" cy="101"/>
            </a:xfrm>
            <a:custGeom>
              <a:avLst/>
              <a:gdLst>
                <a:gd name="T0" fmla="*/ 12 w 188"/>
                <a:gd name="T1" fmla="*/ 88 h 101"/>
                <a:gd name="T2" fmla="*/ 0 w 188"/>
                <a:gd name="T3" fmla="*/ 76 h 101"/>
                <a:gd name="T4" fmla="*/ 21 w 188"/>
                <a:gd name="T5" fmla="*/ 64 h 101"/>
                <a:gd name="T6" fmla="*/ 12 w 188"/>
                <a:gd name="T7" fmla="*/ 64 h 101"/>
                <a:gd name="T8" fmla="*/ 36 w 188"/>
                <a:gd name="T9" fmla="*/ 55 h 101"/>
                <a:gd name="T10" fmla="*/ 21 w 188"/>
                <a:gd name="T11" fmla="*/ 43 h 101"/>
                <a:gd name="T12" fmla="*/ 36 w 188"/>
                <a:gd name="T13" fmla="*/ 43 h 101"/>
                <a:gd name="T14" fmla="*/ 36 w 188"/>
                <a:gd name="T15" fmla="*/ 24 h 101"/>
                <a:gd name="T16" fmla="*/ 88 w 188"/>
                <a:gd name="T17" fmla="*/ 12 h 101"/>
                <a:gd name="T18" fmla="*/ 143 w 188"/>
                <a:gd name="T19" fmla="*/ 0 h 101"/>
                <a:gd name="T20" fmla="*/ 164 w 188"/>
                <a:gd name="T21" fmla="*/ 0 h 101"/>
                <a:gd name="T22" fmla="*/ 176 w 188"/>
                <a:gd name="T23" fmla="*/ 0 h 101"/>
                <a:gd name="T24" fmla="*/ 188 w 188"/>
                <a:gd name="T25" fmla="*/ 12 h 101"/>
                <a:gd name="T26" fmla="*/ 97 w 188"/>
                <a:gd name="T27" fmla="*/ 24 h 101"/>
                <a:gd name="T28" fmla="*/ 57 w 188"/>
                <a:gd name="T29" fmla="*/ 64 h 101"/>
                <a:gd name="T30" fmla="*/ 67 w 188"/>
                <a:gd name="T31" fmla="*/ 88 h 101"/>
                <a:gd name="T32" fmla="*/ 88 w 188"/>
                <a:gd name="T33" fmla="*/ 101 h 101"/>
                <a:gd name="T34" fmla="*/ 45 w 188"/>
                <a:gd name="T35" fmla="*/ 101 h 101"/>
                <a:gd name="T36" fmla="*/ 12 w 188"/>
                <a:gd name="T37" fmla="*/ 88 h 10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8"/>
                <a:gd name="T58" fmla="*/ 0 h 101"/>
                <a:gd name="T59" fmla="*/ 188 w 188"/>
                <a:gd name="T60" fmla="*/ 101 h 10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8" h="101">
                  <a:moveTo>
                    <a:pt x="12" y="88"/>
                  </a:moveTo>
                  <a:lnTo>
                    <a:pt x="0" y="76"/>
                  </a:lnTo>
                  <a:lnTo>
                    <a:pt x="21" y="64"/>
                  </a:lnTo>
                  <a:lnTo>
                    <a:pt x="12" y="64"/>
                  </a:lnTo>
                  <a:lnTo>
                    <a:pt x="36" y="55"/>
                  </a:lnTo>
                  <a:lnTo>
                    <a:pt x="21" y="43"/>
                  </a:lnTo>
                  <a:lnTo>
                    <a:pt x="36" y="43"/>
                  </a:lnTo>
                  <a:lnTo>
                    <a:pt x="36" y="24"/>
                  </a:lnTo>
                  <a:lnTo>
                    <a:pt x="88" y="12"/>
                  </a:lnTo>
                  <a:lnTo>
                    <a:pt x="143" y="0"/>
                  </a:lnTo>
                  <a:lnTo>
                    <a:pt x="164" y="0"/>
                  </a:lnTo>
                  <a:lnTo>
                    <a:pt x="176" y="0"/>
                  </a:lnTo>
                  <a:lnTo>
                    <a:pt x="188" y="12"/>
                  </a:lnTo>
                  <a:lnTo>
                    <a:pt x="97" y="24"/>
                  </a:lnTo>
                  <a:lnTo>
                    <a:pt x="57" y="64"/>
                  </a:lnTo>
                  <a:lnTo>
                    <a:pt x="67" y="88"/>
                  </a:lnTo>
                  <a:lnTo>
                    <a:pt x="88" y="101"/>
                  </a:lnTo>
                  <a:lnTo>
                    <a:pt x="45" y="101"/>
                  </a:lnTo>
                  <a:lnTo>
                    <a:pt x="12" y="88"/>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21" name="Freeform 206"/>
            <p:cNvSpPr>
              <a:spLocks/>
            </p:cNvSpPr>
            <p:nvPr/>
          </p:nvSpPr>
          <p:spPr bwMode="auto">
            <a:xfrm>
              <a:off x="3312" y="888"/>
              <a:ext cx="88" cy="15"/>
            </a:xfrm>
            <a:custGeom>
              <a:avLst/>
              <a:gdLst>
                <a:gd name="T0" fmla="*/ 0 w 88"/>
                <a:gd name="T1" fmla="*/ 15 h 15"/>
                <a:gd name="T2" fmla="*/ 76 w 88"/>
                <a:gd name="T3" fmla="*/ 0 h 15"/>
                <a:gd name="T4" fmla="*/ 88 w 88"/>
                <a:gd name="T5" fmla="*/ 0 h 15"/>
                <a:gd name="T6" fmla="*/ 57 w 88"/>
                <a:gd name="T7" fmla="*/ 0 h 15"/>
                <a:gd name="T8" fmla="*/ 67 w 88"/>
                <a:gd name="T9" fmla="*/ 15 h 15"/>
                <a:gd name="T10" fmla="*/ 57 w 88"/>
                <a:gd name="T11" fmla="*/ 15 h 15"/>
                <a:gd name="T12" fmla="*/ 0 w 88"/>
                <a:gd name="T13" fmla="*/ 15 h 15"/>
                <a:gd name="T14" fmla="*/ 0 60000 65536"/>
                <a:gd name="T15" fmla="*/ 0 60000 65536"/>
                <a:gd name="T16" fmla="*/ 0 60000 65536"/>
                <a:gd name="T17" fmla="*/ 0 60000 65536"/>
                <a:gd name="T18" fmla="*/ 0 60000 65536"/>
                <a:gd name="T19" fmla="*/ 0 60000 65536"/>
                <a:gd name="T20" fmla="*/ 0 60000 65536"/>
                <a:gd name="T21" fmla="*/ 0 w 88"/>
                <a:gd name="T22" fmla="*/ 0 h 15"/>
                <a:gd name="T23" fmla="*/ 88 w 88"/>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15">
                  <a:moveTo>
                    <a:pt x="0" y="15"/>
                  </a:moveTo>
                  <a:lnTo>
                    <a:pt x="76" y="0"/>
                  </a:lnTo>
                  <a:lnTo>
                    <a:pt x="88" y="0"/>
                  </a:lnTo>
                  <a:lnTo>
                    <a:pt x="57" y="0"/>
                  </a:lnTo>
                  <a:lnTo>
                    <a:pt x="67" y="15"/>
                  </a:lnTo>
                  <a:lnTo>
                    <a:pt x="57" y="15"/>
                  </a:lnTo>
                  <a:lnTo>
                    <a:pt x="0" y="1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22" name="Freeform 207"/>
            <p:cNvSpPr>
              <a:spLocks/>
            </p:cNvSpPr>
            <p:nvPr/>
          </p:nvSpPr>
          <p:spPr bwMode="auto">
            <a:xfrm>
              <a:off x="3281" y="879"/>
              <a:ext cx="52" cy="9"/>
            </a:xfrm>
            <a:custGeom>
              <a:avLst/>
              <a:gdLst>
                <a:gd name="T0" fmla="*/ 0 w 52"/>
                <a:gd name="T1" fmla="*/ 9 h 9"/>
                <a:gd name="T2" fmla="*/ 21 w 52"/>
                <a:gd name="T3" fmla="*/ 9 h 9"/>
                <a:gd name="T4" fmla="*/ 43 w 52"/>
                <a:gd name="T5" fmla="*/ 0 h 9"/>
                <a:gd name="T6" fmla="*/ 43 w 52"/>
                <a:gd name="T7" fmla="*/ 9 h 9"/>
                <a:gd name="T8" fmla="*/ 52 w 52"/>
                <a:gd name="T9" fmla="*/ 9 h 9"/>
                <a:gd name="T10" fmla="*/ 0 w 52"/>
                <a:gd name="T11" fmla="*/ 9 h 9"/>
                <a:gd name="T12" fmla="*/ 0 60000 65536"/>
                <a:gd name="T13" fmla="*/ 0 60000 65536"/>
                <a:gd name="T14" fmla="*/ 0 60000 65536"/>
                <a:gd name="T15" fmla="*/ 0 60000 65536"/>
                <a:gd name="T16" fmla="*/ 0 60000 65536"/>
                <a:gd name="T17" fmla="*/ 0 60000 65536"/>
                <a:gd name="T18" fmla="*/ 0 w 52"/>
                <a:gd name="T19" fmla="*/ 0 h 9"/>
                <a:gd name="T20" fmla="*/ 52 w 52"/>
                <a:gd name="T21" fmla="*/ 9 h 9"/>
              </a:gdLst>
              <a:ahLst/>
              <a:cxnLst>
                <a:cxn ang="T12">
                  <a:pos x="T0" y="T1"/>
                </a:cxn>
                <a:cxn ang="T13">
                  <a:pos x="T2" y="T3"/>
                </a:cxn>
                <a:cxn ang="T14">
                  <a:pos x="T4" y="T5"/>
                </a:cxn>
                <a:cxn ang="T15">
                  <a:pos x="T6" y="T7"/>
                </a:cxn>
                <a:cxn ang="T16">
                  <a:pos x="T8" y="T9"/>
                </a:cxn>
                <a:cxn ang="T17">
                  <a:pos x="T10" y="T11"/>
                </a:cxn>
              </a:cxnLst>
              <a:rect l="T18" t="T19" r="T20" b="T21"/>
              <a:pathLst>
                <a:path w="52" h="9">
                  <a:moveTo>
                    <a:pt x="0" y="9"/>
                  </a:moveTo>
                  <a:lnTo>
                    <a:pt x="21" y="9"/>
                  </a:lnTo>
                  <a:lnTo>
                    <a:pt x="43" y="0"/>
                  </a:lnTo>
                  <a:lnTo>
                    <a:pt x="43" y="9"/>
                  </a:lnTo>
                  <a:lnTo>
                    <a:pt x="52" y="9"/>
                  </a:lnTo>
                  <a:lnTo>
                    <a:pt x="0" y="9"/>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23" name="Freeform 208"/>
            <p:cNvSpPr>
              <a:spLocks/>
            </p:cNvSpPr>
            <p:nvPr/>
          </p:nvSpPr>
          <p:spPr bwMode="auto">
            <a:xfrm>
              <a:off x="3171" y="888"/>
              <a:ext cx="78" cy="15"/>
            </a:xfrm>
            <a:custGeom>
              <a:avLst/>
              <a:gdLst>
                <a:gd name="T0" fmla="*/ 0 w 77"/>
                <a:gd name="T1" fmla="*/ 15 h 15"/>
                <a:gd name="T2" fmla="*/ 31 w 77"/>
                <a:gd name="T3" fmla="*/ 0 h 15"/>
                <a:gd name="T4" fmla="*/ 102 w 77"/>
                <a:gd name="T5" fmla="*/ 15 h 15"/>
                <a:gd name="T6" fmla="*/ 89 w 77"/>
                <a:gd name="T7" fmla="*/ 15 h 15"/>
                <a:gd name="T8" fmla="*/ 80 w 77"/>
                <a:gd name="T9" fmla="*/ 15 h 15"/>
                <a:gd name="T10" fmla="*/ 0 w 77"/>
                <a:gd name="T11" fmla="*/ 15 h 15"/>
                <a:gd name="T12" fmla="*/ 0 60000 65536"/>
                <a:gd name="T13" fmla="*/ 0 60000 65536"/>
                <a:gd name="T14" fmla="*/ 0 60000 65536"/>
                <a:gd name="T15" fmla="*/ 0 60000 65536"/>
                <a:gd name="T16" fmla="*/ 0 60000 65536"/>
                <a:gd name="T17" fmla="*/ 0 60000 65536"/>
                <a:gd name="T18" fmla="*/ 0 w 77"/>
                <a:gd name="T19" fmla="*/ 0 h 15"/>
                <a:gd name="T20" fmla="*/ 77 w 77"/>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77" h="15">
                  <a:moveTo>
                    <a:pt x="0" y="15"/>
                  </a:moveTo>
                  <a:lnTo>
                    <a:pt x="31" y="0"/>
                  </a:lnTo>
                  <a:lnTo>
                    <a:pt x="77" y="15"/>
                  </a:lnTo>
                  <a:lnTo>
                    <a:pt x="64" y="15"/>
                  </a:lnTo>
                  <a:lnTo>
                    <a:pt x="55" y="15"/>
                  </a:lnTo>
                  <a:lnTo>
                    <a:pt x="0" y="1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24" name="Freeform 209"/>
            <p:cNvSpPr>
              <a:spLocks/>
            </p:cNvSpPr>
            <p:nvPr/>
          </p:nvSpPr>
          <p:spPr bwMode="auto">
            <a:xfrm>
              <a:off x="2800" y="903"/>
              <a:ext cx="186" cy="52"/>
            </a:xfrm>
            <a:custGeom>
              <a:avLst/>
              <a:gdLst>
                <a:gd name="T0" fmla="*/ 0 w 186"/>
                <a:gd name="T1" fmla="*/ 9 h 52"/>
                <a:gd name="T2" fmla="*/ 52 w 186"/>
                <a:gd name="T3" fmla="*/ 9 h 52"/>
                <a:gd name="T4" fmla="*/ 97 w 186"/>
                <a:gd name="T5" fmla="*/ 0 h 52"/>
                <a:gd name="T6" fmla="*/ 173 w 186"/>
                <a:gd name="T7" fmla="*/ 0 h 52"/>
                <a:gd name="T8" fmla="*/ 186 w 186"/>
                <a:gd name="T9" fmla="*/ 9 h 52"/>
                <a:gd name="T10" fmla="*/ 143 w 186"/>
                <a:gd name="T11" fmla="*/ 22 h 52"/>
                <a:gd name="T12" fmla="*/ 88 w 186"/>
                <a:gd name="T13" fmla="*/ 9 h 52"/>
                <a:gd name="T14" fmla="*/ 88 w 186"/>
                <a:gd name="T15" fmla="*/ 22 h 52"/>
                <a:gd name="T16" fmla="*/ 164 w 186"/>
                <a:gd name="T17" fmla="*/ 40 h 52"/>
                <a:gd name="T18" fmla="*/ 106 w 186"/>
                <a:gd name="T19" fmla="*/ 40 h 52"/>
                <a:gd name="T20" fmla="*/ 106 w 186"/>
                <a:gd name="T21" fmla="*/ 31 h 52"/>
                <a:gd name="T22" fmla="*/ 88 w 186"/>
                <a:gd name="T23" fmla="*/ 31 h 52"/>
                <a:gd name="T24" fmla="*/ 64 w 186"/>
                <a:gd name="T25" fmla="*/ 52 h 52"/>
                <a:gd name="T26" fmla="*/ 30 w 186"/>
                <a:gd name="T27" fmla="*/ 40 h 52"/>
                <a:gd name="T28" fmla="*/ 30 w 186"/>
                <a:gd name="T29" fmla="*/ 31 h 52"/>
                <a:gd name="T30" fmla="*/ 21 w 186"/>
                <a:gd name="T31" fmla="*/ 31 h 52"/>
                <a:gd name="T32" fmla="*/ 12 w 186"/>
                <a:gd name="T33" fmla="*/ 22 h 52"/>
                <a:gd name="T34" fmla="*/ 0 w 186"/>
                <a:gd name="T35" fmla="*/ 9 h 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6"/>
                <a:gd name="T55" fmla="*/ 0 h 52"/>
                <a:gd name="T56" fmla="*/ 186 w 186"/>
                <a:gd name="T57" fmla="*/ 52 h 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6" h="52">
                  <a:moveTo>
                    <a:pt x="0" y="9"/>
                  </a:moveTo>
                  <a:lnTo>
                    <a:pt x="52" y="9"/>
                  </a:lnTo>
                  <a:lnTo>
                    <a:pt x="97" y="0"/>
                  </a:lnTo>
                  <a:lnTo>
                    <a:pt x="173" y="0"/>
                  </a:lnTo>
                  <a:lnTo>
                    <a:pt x="186" y="9"/>
                  </a:lnTo>
                  <a:lnTo>
                    <a:pt x="143" y="22"/>
                  </a:lnTo>
                  <a:lnTo>
                    <a:pt x="88" y="9"/>
                  </a:lnTo>
                  <a:lnTo>
                    <a:pt x="88" y="22"/>
                  </a:lnTo>
                  <a:lnTo>
                    <a:pt x="164" y="40"/>
                  </a:lnTo>
                  <a:lnTo>
                    <a:pt x="106" y="40"/>
                  </a:lnTo>
                  <a:lnTo>
                    <a:pt x="106" y="31"/>
                  </a:lnTo>
                  <a:lnTo>
                    <a:pt x="88" y="31"/>
                  </a:lnTo>
                  <a:lnTo>
                    <a:pt x="64" y="52"/>
                  </a:lnTo>
                  <a:lnTo>
                    <a:pt x="30" y="40"/>
                  </a:lnTo>
                  <a:lnTo>
                    <a:pt x="30" y="31"/>
                  </a:lnTo>
                  <a:lnTo>
                    <a:pt x="21" y="31"/>
                  </a:lnTo>
                  <a:lnTo>
                    <a:pt x="12" y="22"/>
                  </a:lnTo>
                  <a:lnTo>
                    <a:pt x="0" y="9"/>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26" name="Freeform 211"/>
            <p:cNvSpPr>
              <a:spLocks/>
            </p:cNvSpPr>
            <p:nvPr/>
          </p:nvSpPr>
          <p:spPr bwMode="auto">
            <a:xfrm>
              <a:off x="2755" y="1582"/>
              <a:ext cx="11" cy="37"/>
            </a:xfrm>
            <a:custGeom>
              <a:avLst/>
              <a:gdLst>
                <a:gd name="T0" fmla="*/ 0 w 12"/>
                <a:gd name="T1" fmla="*/ 0 h 37"/>
                <a:gd name="T2" fmla="*/ 6 w 12"/>
                <a:gd name="T3" fmla="*/ 0 h 37"/>
                <a:gd name="T4" fmla="*/ 6 w 12"/>
                <a:gd name="T5" fmla="*/ 37 h 37"/>
                <a:gd name="T6" fmla="*/ 0 w 12"/>
                <a:gd name="T7" fmla="*/ 25 h 37"/>
                <a:gd name="T8" fmla="*/ 0 w 12"/>
                <a:gd name="T9" fmla="*/ 0 h 37"/>
                <a:gd name="T10" fmla="*/ 0 60000 65536"/>
                <a:gd name="T11" fmla="*/ 0 60000 65536"/>
                <a:gd name="T12" fmla="*/ 0 60000 65536"/>
                <a:gd name="T13" fmla="*/ 0 60000 65536"/>
                <a:gd name="T14" fmla="*/ 0 60000 65536"/>
                <a:gd name="T15" fmla="*/ 0 w 12"/>
                <a:gd name="T16" fmla="*/ 0 h 37"/>
                <a:gd name="T17" fmla="*/ 12 w 12"/>
                <a:gd name="T18" fmla="*/ 37 h 37"/>
              </a:gdLst>
              <a:ahLst/>
              <a:cxnLst>
                <a:cxn ang="T10">
                  <a:pos x="T0" y="T1"/>
                </a:cxn>
                <a:cxn ang="T11">
                  <a:pos x="T2" y="T3"/>
                </a:cxn>
                <a:cxn ang="T12">
                  <a:pos x="T4" y="T5"/>
                </a:cxn>
                <a:cxn ang="T13">
                  <a:pos x="T6" y="T7"/>
                </a:cxn>
                <a:cxn ang="T14">
                  <a:pos x="T8" y="T9"/>
                </a:cxn>
              </a:cxnLst>
              <a:rect l="T15" t="T16" r="T17" b="T18"/>
              <a:pathLst>
                <a:path w="12" h="37">
                  <a:moveTo>
                    <a:pt x="0" y="0"/>
                  </a:moveTo>
                  <a:lnTo>
                    <a:pt x="12" y="0"/>
                  </a:lnTo>
                  <a:lnTo>
                    <a:pt x="12" y="37"/>
                  </a:lnTo>
                  <a:lnTo>
                    <a:pt x="0" y="25"/>
                  </a:lnTo>
                  <a:lnTo>
                    <a:pt x="0"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28" name="Freeform 213"/>
            <p:cNvSpPr>
              <a:spLocks/>
            </p:cNvSpPr>
            <p:nvPr/>
          </p:nvSpPr>
          <p:spPr bwMode="auto">
            <a:xfrm>
              <a:off x="2821" y="1671"/>
              <a:ext cx="55" cy="33"/>
            </a:xfrm>
            <a:custGeom>
              <a:avLst/>
              <a:gdLst>
                <a:gd name="T0" fmla="*/ 0 w 55"/>
                <a:gd name="T1" fmla="*/ 12 h 33"/>
                <a:gd name="T2" fmla="*/ 9 w 55"/>
                <a:gd name="T3" fmla="*/ 12 h 33"/>
                <a:gd name="T4" fmla="*/ 31 w 55"/>
                <a:gd name="T5" fmla="*/ 12 h 33"/>
                <a:gd name="T6" fmla="*/ 55 w 55"/>
                <a:gd name="T7" fmla="*/ 0 h 33"/>
                <a:gd name="T8" fmla="*/ 43 w 55"/>
                <a:gd name="T9" fmla="*/ 33 h 33"/>
                <a:gd name="T10" fmla="*/ 0 w 55"/>
                <a:gd name="T11" fmla="*/ 24 h 33"/>
                <a:gd name="T12" fmla="*/ 0 w 55"/>
                <a:gd name="T13" fmla="*/ 12 h 33"/>
                <a:gd name="T14" fmla="*/ 0 60000 65536"/>
                <a:gd name="T15" fmla="*/ 0 60000 65536"/>
                <a:gd name="T16" fmla="*/ 0 60000 65536"/>
                <a:gd name="T17" fmla="*/ 0 60000 65536"/>
                <a:gd name="T18" fmla="*/ 0 60000 65536"/>
                <a:gd name="T19" fmla="*/ 0 60000 65536"/>
                <a:gd name="T20" fmla="*/ 0 60000 65536"/>
                <a:gd name="T21" fmla="*/ 0 w 55"/>
                <a:gd name="T22" fmla="*/ 0 h 33"/>
                <a:gd name="T23" fmla="*/ 55 w 55"/>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33">
                  <a:moveTo>
                    <a:pt x="0" y="12"/>
                  </a:moveTo>
                  <a:lnTo>
                    <a:pt x="9" y="12"/>
                  </a:lnTo>
                  <a:lnTo>
                    <a:pt x="31" y="12"/>
                  </a:lnTo>
                  <a:lnTo>
                    <a:pt x="55" y="0"/>
                  </a:lnTo>
                  <a:lnTo>
                    <a:pt x="43" y="33"/>
                  </a:lnTo>
                  <a:lnTo>
                    <a:pt x="0" y="24"/>
                  </a:lnTo>
                  <a:lnTo>
                    <a:pt x="0" y="1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29" name="Freeform 214"/>
            <p:cNvSpPr>
              <a:spLocks/>
            </p:cNvSpPr>
            <p:nvPr/>
          </p:nvSpPr>
          <p:spPr bwMode="auto">
            <a:xfrm>
              <a:off x="2973" y="1671"/>
              <a:ext cx="34" cy="42"/>
            </a:xfrm>
            <a:custGeom>
              <a:avLst/>
              <a:gdLst>
                <a:gd name="T0" fmla="*/ 0 w 34"/>
                <a:gd name="T1" fmla="*/ 12 h 42"/>
                <a:gd name="T2" fmla="*/ 13 w 34"/>
                <a:gd name="T3" fmla="*/ 0 h 42"/>
                <a:gd name="T4" fmla="*/ 22 w 34"/>
                <a:gd name="T5" fmla="*/ 12 h 42"/>
                <a:gd name="T6" fmla="*/ 34 w 34"/>
                <a:gd name="T7" fmla="*/ 24 h 42"/>
                <a:gd name="T8" fmla="*/ 22 w 34"/>
                <a:gd name="T9" fmla="*/ 24 h 42"/>
                <a:gd name="T10" fmla="*/ 34 w 34"/>
                <a:gd name="T11" fmla="*/ 42 h 42"/>
                <a:gd name="T12" fmla="*/ 22 w 34"/>
                <a:gd name="T13" fmla="*/ 33 h 42"/>
                <a:gd name="T14" fmla="*/ 22 w 34"/>
                <a:gd name="T15" fmla="*/ 42 h 42"/>
                <a:gd name="T16" fmla="*/ 13 w 34"/>
                <a:gd name="T17" fmla="*/ 33 h 42"/>
                <a:gd name="T18" fmla="*/ 0 w 34"/>
                <a:gd name="T19" fmla="*/ 24 h 42"/>
                <a:gd name="T20" fmla="*/ 0 w 34"/>
                <a:gd name="T21" fmla="*/ 12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
                <a:gd name="T34" fmla="*/ 0 h 42"/>
                <a:gd name="T35" fmla="*/ 34 w 34"/>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 h="42">
                  <a:moveTo>
                    <a:pt x="0" y="12"/>
                  </a:moveTo>
                  <a:lnTo>
                    <a:pt x="13" y="0"/>
                  </a:lnTo>
                  <a:lnTo>
                    <a:pt x="22" y="12"/>
                  </a:lnTo>
                  <a:lnTo>
                    <a:pt x="34" y="24"/>
                  </a:lnTo>
                  <a:lnTo>
                    <a:pt x="22" y="24"/>
                  </a:lnTo>
                  <a:lnTo>
                    <a:pt x="34" y="42"/>
                  </a:lnTo>
                  <a:lnTo>
                    <a:pt x="22" y="33"/>
                  </a:lnTo>
                  <a:lnTo>
                    <a:pt x="22" y="42"/>
                  </a:lnTo>
                  <a:lnTo>
                    <a:pt x="13" y="33"/>
                  </a:lnTo>
                  <a:lnTo>
                    <a:pt x="0" y="24"/>
                  </a:lnTo>
                  <a:lnTo>
                    <a:pt x="0" y="1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30" name="Freeform 215"/>
            <p:cNvSpPr>
              <a:spLocks/>
            </p:cNvSpPr>
            <p:nvPr/>
          </p:nvSpPr>
          <p:spPr bwMode="auto">
            <a:xfrm>
              <a:off x="3019" y="1725"/>
              <a:ext cx="43" cy="25"/>
            </a:xfrm>
            <a:custGeom>
              <a:avLst/>
              <a:gdLst>
                <a:gd name="T0" fmla="*/ 0 w 43"/>
                <a:gd name="T1" fmla="*/ 10 h 25"/>
                <a:gd name="T2" fmla="*/ 0 w 43"/>
                <a:gd name="T3" fmla="*/ 0 h 25"/>
                <a:gd name="T4" fmla="*/ 31 w 43"/>
                <a:gd name="T5" fmla="*/ 10 h 25"/>
                <a:gd name="T6" fmla="*/ 43 w 43"/>
                <a:gd name="T7" fmla="*/ 10 h 25"/>
                <a:gd name="T8" fmla="*/ 43 w 43"/>
                <a:gd name="T9" fmla="*/ 25 h 25"/>
                <a:gd name="T10" fmla="*/ 21 w 43"/>
                <a:gd name="T11" fmla="*/ 25 h 25"/>
                <a:gd name="T12" fmla="*/ 0 w 43"/>
                <a:gd name="T13" fmla="*/ 10 h 25"/>
                <a:gd name="T14" fmla="*/ 0 60000 65536"/>
                <a:gd name="T15" fmla="*/ 0 60000 65536"/>
                <a:gd name="T16" fmla="*/ 0 60000 65536"/>
                <a:gd name="T17" fmla="*/ 0 60000 65536"/>
                <a:gd name="T18" fmla="*/ 0 60000 65536"/>
                <a:gd name="T19" fmla="*/ 0 60000 65536"/>
                <a:gd name="T20" fmla="*/ 0 60000 65536"/>
                <a:gd name="T21" fmla="*/ 0 w 43"/>
                <a:gd name="T22" fmla="*/ 0 h 25"/>
                <a:gd name="T23" fmla="*/ 43 w 43"/>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25">
                  <a:moveTo>
                    <a:pt x="0" y="10"/>
                  </a:moveTo>
                  <a:lnTo>
                    <a:pt x="0" y="0"/>
                  </a:lnTo>
                  <a:lnTo>
                    <a:pt x="31" y="10"/>
                  </a:lnTo>
                  <a:lnTo>
                    <a:pt x="43" y="10"/>
                  </a:lnTo>
                  <a:lnTo>
                    <a:pt x="43" y="25"/>
                  </a:lnTo>
                  <a:lnTo>
                    <a:pt x="21" y="25"/>
                  </a:lnTo>
                  <a:lnTo>
                    <a:pt x="0" y="1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31" name="Freeform 216"/>
            <p:cNvSpPr>
              <a:spLocks/>
            </p:cNvSpPr>
            <p:nvPr/>
          </p:nvSpPr>
          <p:spPr bwMode="auto">
            <a:xfrm>
              <a:off x="3159" y="1725"/>
              <a:ext cx="43" cy="25"/>
            </a:xfrm>
            <a:custGeom>
              <a:avLst/>
              <a:gdLst>
                <a:gd name="T0" fmla="*/ 0 w 43"/>
                <a:gd name="T1" fmla="*/ 25 h 25"/>
                <a:gd name="T2" fmla="*/ 43 w 43"/>
                <a:gd name="T3" fmla="*/ 0 h 25"/>
                <a:gd name="T4" fmla="*/ 34 w 43"/>
                <a:gd name="T5" fmla="*/ 10 h 25"/>
                <a:gd name="T6" fmla="*/ 34 w 43"/>
                <a:gd name="T7" fmla="*/ 25 h 25"/>
                <a:gd name="T8" fmla="*/ 22 w 43"/>
                <a:gd name="T9" fmla="*/ 25 h 25"/>
                <a:gd name="T10" fmla="*/ 12 w 43"/>
                <a:gd name="T11" fmla="*/ 25 h 25"/>
                <a:gd name="T12" fmla="*/ 0 w 43"/>
                <a:gd name="T13" fmla="*/ 25 h 25"/>
                <a:gd name="T14" fmla="*/ 0 60000 65536"/>
                <a:gd name="T15" fmla="*/ 0 60000 65536"/>
                <a:gd name="T16" fmla="*/ 0 60000 65536"/>
                <a:gd name="T17" fmla="*/ 0 60000 65536"/>
                <a:gd name="T18" fmla="*/ 0 60000 65536"/>
                <a:gd name="T19" fmla="*/ 0 60000 65536"/>
                <a:gd name="T20" fmla="*/ 0 60000 65536"/>
                <a:gd name="T21" fmla="*/ 0 w 43"/>
                <a:gd name="T22" fmla="*/ 0 h 25"/>
                <a:gd name="T23" fmla="*/ 43 w 43"/>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25">
                  <a:moveTo>
                    <a:pt x="0" y="25"/>
                  </a:moveTo>
                  <a:lnTo>
                    <a:pt x="43" y="0"/>
                  </a:lnTo>
                  <a:lnTo>
                    <a:pt x="34" y="10"/>
                  </a:lnTo>
                  <a:lnTo>
                    <a:pt x="34" y="25"/>
                  </a:lnTo>
                  <a:lnTo>
                    <a:pt x="22" y="25"/>
                  </a:lnTo>
                  <a:lnTo>
                    <a:pt x="12" y="25"/>
                  </a:lnTo>
                  <a:lnTo>
                    <a:pt x="0" y="2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32" name="Freeform 217"/>
            <p:cNvSpPr>
              <a:spLocks/>
            </p:cNvSpPr>
            <p:nvPr/>
          </p:nvSpPr>
          <p:spPr bwMode="auto">
            <a:xfrm>
              <a:off x="4603" y="2681"/>
              <a:ext cx="709" cy="585"/>
            </a:xfrm>
            <a:custGeom>
              <a:avLst/>
              <a:gdLst>
                <a:gd name="T0" fmla="*/ 0 w 709"/>
                <a:gd name="T1" fmla="*/ 463 h 585"/>
                <a:gd name="T2" fmla="*/ 21 w 709"/>
                <a:gd name="T3" fmla="*/ 433 h 585"/>
                <a:gd name="T4" fmla="*/ 9 w 709"/>
                <a:gd name="T5" fmla="*/ 323 h 585"/>
                <a:gd name="T6" fmla="*/ 21 w 709"/>
                <a:gd name="T7" fmla="*/ 323 h 585"/>
                <a:gd name="T8" fmla="*/ 30 w 709"/>
                <a:gd name="T9" fmla="*/ 259 h 585"/>
                <a:gd name="T10" fmla="*/ 45 w 709"/>
                <a:gd name="T11" fmla="*/ 226 h 585"/>
                <a:gd name="T12" fmla="*/ 76 w 709"/>
                <a:gd name="T13" fmla="*/ 201 h 585"/>
                <a:gd name="T14" fmla="*/ 198 w 709"/>
                <a:gd name="T15" fmla="*/ 150 h 585"/>
                <a:gd name="T16" fmla="*/ 216 w 709"/>
                <a:gd name="T17" fmla="*/ 116 h 585"/>
                <a:gd name="T18" fmla="*/ 228 w 709"/>
                <a:gd name="T19" fmla="*/ 128 h 585"/>
                <a:gd name="T20" fmla="*/ 237 w 709"/>
                <a:gd name="T21" fmla="*/ 116 h 585"/>
                <a:gd name="T22" fmla="*/ 274 w 709"/>
                <a:gd name="T23" fmla="*/ 86 h 585"/>
                <a:gd name="T24" fmla="*/ 304 w 709"/>
                <a:gd name="T25" fmla="*/ 64 h 585"/>
                <a:gd name="T26" fmla="*/ 316 w 709"/>
                <a:gd name="T27" fmla="*/ 98 h 585"/>
                <a:gd name="T28" fmla="*/ 338 w 709"/>
                <a:gd name="T29" fmla="*/ 98 h 585"/>
                <a:gd name="T30" fmla="*/ 338 w 709"/>
                <a:gd name="T31" fmla="*/ 76 h 585"/>
                <a:gd name="T32" fmla="*/ 359 w 709"/>
                <a:gd name="T33" fmla="*/ 64 h 585"/>
                <a:gd name="T34" fmla="*/ 368 w 709"/>
                <a:gd name="T35" fmla="*/ 31 h 585"/>
                <a:gd name="T36" fmla="*/ 405 w 709"/>
                <a:gd name="T37" fmla="*/ 19 h 585"/>
                <a:gd name="T38" fmla="*/ 447 w 709"/>
                <a:gd name="T39" fmla="*/ 31 h 585"/>
                <a:gd name="T40" fmla="*/ 460 w 709"/>
                <a:gd name="T41" fmla="*/ 40 h 585"/>
                <a:gd name="T42" fmla="*/ 481 w 709"/>
                <a:gd name="T43" fmla="*/ 31 h 585"/>
                <a:gd name="T44" fmla="*/ 460 w 709"/>
                <a:gd name="T45" fmla="*/ 52 h 585"/>
                <a:gd name="T46" fmla="*/ 447 w 709"/>
                <a:gd name="T47" fmla="*/ 86 h 585"/>
                <a:gd name="T48" fmla="*/ 460 w 709"/>
                <a:gd name="T49" fmla="*/ 107 h 585"/>
                <a:gd name="T50" fmla="*/ 502 w 709"/>
                <a:gd name="T51" fmla="*/ 128 h 585"/>
                <a:gd name="T52" fmla="*/ 524 w 709"/>
                <a:gd name="T53" fmla="*/ 140 h 585"/>
                <a:gd name="T54" fmla="*/ 557 w 709"/>
                <a:gd name="T55" fmla="*/ 107 h 585"/>
                <a:gd name="T56" fmla="*/ 578 w 709"/>
                <a:gd name="T57" fmla="*/ 0 h 585"/>
                <a:gd name="T58" fmla="*/ 600 w 709"/>
                <a:gd name="T59" fmla="*/ 76 h 585"/>
                <a:gd name="T60" fmla="*/ 621 w 709"/>
                <a:gd name="T61" fmla="*/ 86 h 585"/>
                <a:gd name="T62" fmla="*/ 633 w 709"/>
                <a:gd name="T63" fmla="*/ 140 h 585"/>
                <a:gd name="T64" fmla="*/ 642 w 709"/>
                <a:gd name="T65" fmla="*/ 183 h 585"/>
                <a:gd name="T66" fmla="*/ 676 w 709"/>
                <a:gd name="T67" fmla="*/ 238 h 585"/>
                <a:gd name="T68" fmla="*/ 688 w 709"/>
                <a:gd name="T69" fmla="*/ 259 h 585"/>
                <a:gd name="T70" fmla="*/ 709 w 709"/>
                <a:gd name="T71" fmla="*/ 314 h 585"/>
                <a:gd name="T72" fmla="*/ 676 w 709"/>
                <a:gd name="T73" fmla="*/ 424 h 585"/>
                <a:gd name="T74" fmla="*/ 557 w 709"/>
                <a:gd name="T75" fmla="*/ 548 h 585"/>
                <a:gd name="T76" fmla="*/ 481 w 709"/>
                <a:gd name="T77" fmla="*/ 573 h 585"/>
                <a:gd name="T78" fmla="*/ 469 w 709"/>
                <a:gd name="T79" fmla="*/ 573 h 585"/>
                <a:gd name="T80" fmla="*/ 435 w 709"/>
                <a:gd name="T81" fmla="*/ 573 h 585"/>
                <a:gd name="T82" fmla="*/ 393 w 709"/>
                <a:gd name="T83" fmla="*/ 539 h 585"/>
                <a:gd name="T84" fmla="*/ 393 w 709"/>
                <a:gd name="T85" fmla="*/ 518 h 585"/>
                <a:gd name="T86" fmla="*/ 383 w 709"/>
                <a:gd name="T87" fmla="*/ 509 h 585"/>
                <a:gd name="T88" fmla="*/ 393 w 709"/>
                <a:gd name="T89" fmla="*/ 484 h 585"/>
                <a:gd name="T90" fmla="*/ 393 w 709"/>
                <a:gd name="T91" fmla="*/ 463 h 585"/>
                <a:gd name="T92" fmla="*/ 338 w 709"/>
                <a:gd name="T93" fmla="*/ 497 h 585"/>
                <a:gd name="T94" fmla="*/ 292 w 709"/>
                <a:gd name="T95" fmla="*/ 433 h 585"/>
                <a:gd name="T96" fmla="*/ 152 w 709"/>
                <a:gd name="T97" fmla="*/ 454 h 585"/>
                <a:gd name="T98" fmla="*/ 85 w 709"/>
                <a:gd name="T99" fmla="*/ 475 h 585"/>
                <a:gd name="T100" fmla="*/ 9 w 709"/>
                <a:gd name="T101" fmla="*/ 497 h 58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09"/>
                <a:gd name="T154" fmla="*/ 0 h 585"/>
                <a:gd name="T155" fmla="*/ 709 w 709"/>
                <a:gd name="T156" fmla="*/ 585 h 58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09" h="585">
                  <a:moveTo>
                    <a:pt x="0" y="484"/>
                  </a:moveTo>
                  <a:lnTo>
                    <a:pt x="0" y="463"/>
                  </a:lnTo>
                  <a:lnTo>
                    <a:pt x="9" y="463"/>
                  </a:lnTo>
                  <a:lnTo>
                    <a:pt x="21" y="433"/>
                  </a:lnTo>
                  <a:lnTo>
                    <a:pt x="21" y="378"/>
                  </a:lnTo>
                  <a:lnTo>
                    <a:pt x="9" y="323"/>
                  </a:lnTo>
                  <a:lnTo>
                    <a:pt x="9" y="302"/>
                  </a:lnTo>
                  <a:lnTo>
                    <a:pt x="21" y="323"/>
                  </a:lnTo>
                  <a:lnTo>
                    <a:pt x="21" y="268"/>
                  </a:lnTo>
                  <a:lnTo>
                    <a:pt x="30" y="259"/>
                  </a:lnTo>
                  <a:lnTo>
                    <a:pt x="30" y="247"/>
                  </a:lnTo>
                  <a:lnTo>
                    <a:pt x="45" y="226"/>
                  </a:lnTo>
                  <a:lnTo>
                    <a:pt x="45" y="238"/>
                  </a:lnTo>
                  <a:lnTo>
                    <a:pt x="76" y="201"/>
                  </a:lnTo>
                  <a:lnTo>
                    <a:pt x="161" y="183"/>
                  </a:lnTo>
                  <a:lnTo>
                    <a:pt x="198" y="150"/>
                  </a:lnTo>
                  <a:lnTo>
                    <a:pt x="198" y="140"/>
                  </a:lnTo>
                  <a:lnTo>
                    <a:pt x="216" y="116"/>
                  </a:lnTo>
                  <a:lnTo>
                    <a:pt x="216" y="140"/>
                  </a:lnTo>
                  <a:lnTo>
                    <a:pt x="228" y="128"/>
                  </a:lnTo>
                  <a:lnTo>
                    <a:pt x="228" y="107"/>
                  </a:lnTo>
                  <a:lnTo>
                    <a:pt x="237" y="116"/>
                  </a:lnTo>
                  <a:lnTo>
                    <a:pt x="262" y="86"/>
                  </a:lnTo>
                  <a:lnTo>
                    <a:pt x="274" y="86"/>
                  </a:lnTo>
                  <a:lnTo>
                    <a:pt x="292" y="64"/>
                  </a:lnTo>
                  <a:lnTo>
                    <a:pt x="304" y="64"/>
                  </a:lnTo>
                  <a:lnTo>
                    <a:pt x="304" y="76"/>
                  </a:lnTo>
                  <a:lnTo>
                    <a:pt x="316" y="98"/>
                  </a:lnTo>
                  <a:lnTo>
                    <a:pt x="329" y="86"/>
                  </a:lnTo>
                  <a:lnTo>
                    <a:pt x="338" y="98"/>
                  </a:lnTo>
                  <a:lnTo>
                    <a:pt x="350" y="86"/>
                  </a:lnTo>
                  <a:lnTo>
                    <a:pt x="338" y="76"/>
                  </a:lnTo>
                  <a:lnTo>
                    <a:pt x="350" y="64"/>
                  </a:lnTo>
                  <a:lnTo>
                    <a:pt x="359" y="64"/>
                  </a:lnTo>
                  <a:lnTo>
                    <a:pt x="359" y="40"/>
                  </a:lnTo>
                  <a:lnTo>
                    <a:pt x="368" y="31"/>
                  </a:lnTo>
                  <a:lnTo>
                    <a:pt x="393" y="31"/>
                  </a:lnTo>
                  <a:lnTo>
                    <a:pt x="405" y="19"/>
                  </a:lnTo>
                  <a:lnTo>
                    <a:pt x="405" y="10"/>
                  </a:lnTo>
                  <a:lnTo>
                    <a:pt x="447" y="31"/>
                  </a:lnTo>
                  <a:lnTo>
                    <a:pt x="460" y="31"/>
                  </a:lnTo>
                  <a:lnTo>
                    <a:pt x="460" y="40"/>
                  </a:lnTo>
                  <a:lnTo>
                    <a:pt x="469" y="31"/>
                  </a:lnTo>
                  <a:lnTo>
                    <a:pt x="481" y="31"/>
                  </a:lnTo>
                  <a:lnTo>
                    <a:pt x="469" y="52"/>
                  </a:lnTo>
                  <a:lnTo>
                    <a:pt x="460" y="52"/>
                  </a:lnTo>
                  <a:lnTo>
                    <a:pt x="460" y="76"/>
                  </a:lnTo>
                  <a:lnTo>
                    <a:pt x="447" y="86"/>
                  </a:lnTo>
                  <a:lnTo>
                    <a:pt x="460" y="98"/>
                  </a:lnTo>
                  <a:lnTo>
                    <a:pt x="460" y="107"/>
                  </a:lnTo>
                  <a:lnTo>
                    <a:pt x="481" y="107"/>
                  </a:lnTo>
                  <a:lnTo>
                    <a:pt x="502" y="128"/>
                  </a:lnTo>
                  <a:lnTo>
                    <a:pt x="514" y="150"/>
                  </a:lnTo>
                  <a:lnTo>
                    <a:pt x="524" y="140"/>
                  </a:lnTo>
                  <a:lnTo>
                    <a:pt x="536" y="140"/>
                  </a:lnTo>
                  <a:lnTo>
                    <a:pt x="557" y="107"/>
                  </a:lnTo>
                  <a:lnTo>
                    <a:pt x="578" y="10"/>
                  </a:lnTo>
                  <a:lnTo>
                    <a:pt x="578" y="0"/>
                  </a:lnTo>
                  <a:lnTo>
                    <a:pt x="591" y="10"/>
                  </a:lnTo>
                  <a:lnTo>
                    <a:pt x="600" y="76"/>
                  </a:lnTo>
                  <a:lnTo>
                    <a:pt x="612" y="76"/>
                  </a:lnTo>
                  <a:lnTo>
                    <a:pt x="621" y="86"/>
                  </a:lnTo>
                  <a:lnTo>
                    <a:pt x="621" y="116"/>
                  </a:lnTo>
                  <a:lnTo>
                    <a:pt x="633" y="140"/>
                  </a:lnTo>
                  <a:lnTo>
                    <a:pt x="633" y="171"/>
                  </a:lnTo>
                  <a:lnTo>
                    <a:pt x="642" y="183"/>
                  </a:lnTo>
                  <a:lnTo>
                    <a:pt x="667" y="192"/>
                  </a:lnTo>
                  <a:lnTo>
                    <a:pt x="676" y="238"/>
                  </a:lnTo>
                  <a:lnTo>
                    <a:pt x="688" y="247"/>
                  </a:lnTo>
                  <a:lnTo>
                    <a:pt x="688" y="259"/>
                  </a:lnTo>
                  <a:lnTo>
                    <a:pt x="697" y="268"/>
                  </a:lnTo>
                  <a:lnTo>
                    <a:pt x="709" y="314"/>
                  </a:lnTo>
                  <a:lnTo>
                    <a:pt x="709" y="369"/>
                  </a:lnTo>
                  <a:lnTo>
                    <a:pt x="676" y="424"/>
                  </a:lnTo>
                  <a:lnTo>
                    <a:pt x="591" y="518"/>
                  </a:lnTo>
                  <a:lnTo>
                    <a:pt x="557" y="548"/>
                  </a:lnTo>
                  <a:lnTo>
                    <a:pt x="481" y="585"/>
                  </a:lnTo>
                  <a:lnTo>
                    <a:pt x="481" y="573"/>
                  </a:lnTo>
                  <a:lnTo>
                    <a:pt x="481" y="564"/>
                  </a:lnTo>
                  <a:lnTo>
                    <a:pt x="469" y="573"/>
                  </a:lnTo>
                  <a:lnTo>
                    <a:pt x="469" y="548"/>
                  </a:lnTo>
                  <a:lnTo>
                    <a:pt x="435" y="573"/>
                  </a:lnTo>
                  <a:lnTo>
                    <a:pt x="405" y="573"/>
                  </a:lnTo>
                  <a:lnTo>
                    <a:pt x="393" y="539"/>
                  </a:lnTo>
                  <a:lnTo>
                    <a:pt x="405" y="530"/>
                  </a:lnTo>
                  <a:lnTo>
                    <a:pt x="393" y="518"/>
                  </a:lnTo>
                  <a:lnTo>
                    <a:pt x="393" y="509"/>
                  </a:lnTo>
                  <a:lnTo>
                    <a:pt x="383" y="509"/>
                  </a:lnTo>
                  <a:lnTo>
                    <a:pt x="393" y="497"/>
                  </a:lnTo>
                  <a:lnTo>
                    <a:pt x="393" y="484"/>
                  </a:lnTo>
                  <a:lnTo>
                    <a:pt x="359" y="509"/>
                  </a:lnTo>
                  <a:lnTo>
                    <a:pt x="393" y="463"/>
                  </a:lnTo>
                  <a:lnTo>
                    <a:pt x="393" y="454"/>
                  </a:lnTo>
                  <a:lnTo>
                    <a:pt x="338" y="497"/>
                  </a:lnTo>
                  <a:lnTo>
                    <a:pt x="338" y="454"/>
                  </a:lnTo>
                  <a:lnTo>
                    <a:pt x="292" y="433"/>
                  </a:lnTo>
                  <a:lnTo>
                    <a:pt x="198" y="445"/>
                  </a:lnTo>
                  <a:lnTo>
                    <a:pt x="152" y="454"/>
                  </a:lnTo>
                  <a:lnTo>
                    <a:pt x="140" y="475"/>
                  </a:lnTo>
                  <a:lnTo>
                    <a:pt x="85" y="475"/>
                  </a:lnTo>
                  <a:lnTo>
                    <a:pt x="45" y="497"/>
                  </a:lnTo>
                  <a:lnTo>
                    <a:pt x="9" y="497"/>
                  </a:lnTo>
                  <a:lnTo>
                    <a:pt x="0" y="484"/>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33" name="Freeform 218"/>
            <p:cNvSpPr>
              <a:spLocks/>
            </p:cNvSpPr>
            <p:nvPr/>
          </p:nvSpPr>
          <p:spPr bwMode="auto">
            <a:xfrm>
              <a:off x="5030" y="3296"/>
              <a:ext cx="63" cy="55"/>
            </a:xfrm>
            <a:custGeom>
              <a:avLst/>
              <a:gdLst>
                <a:gd name="T0" fmla="*/ 9 w 64"/>
                <a:gd name="T1" fmla="*/ 0 h 55"/>
                <a:gd name="T2" fmla="*/ 32 w 64"/>
                <a:gd name="T3" fmla="*/ 10 h 55"/>
                <a:gd name="T4" fmla="*/ 39 w 64"/>
                <a:gd name="T5" fmla="*/ 0 h 55"/>
                <a:gd name="T6" fmla="*/ 32 w 64"/>
                <a:gd name="T7" fmla="*/ 46 h 55"/>
                <a:gd name="T8" fmla="*/ 9 w 64"/>
                <a:gd name="T9" fmla="*/ 55 h 55"/>
                <a:gd name="T10" fmla="*/ 0 w 64"/>
                <a:gd name="T11" fmla="*/ 55 h 55"/>
                <a:gd name="T12" fmla="*/ 0 w 64"/>
                <a:gd name="T13" fmla="*/ 46 h 55"/>
                <a:gd name="T14" fmla="*/ 9 w 64"/>
                <a:gd name="T15" fmla="*/ 0 h 55"/>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55"/>
                <a:gd name="T26" fmla="*/ 64 w 64"/>
                <a:gd name="T27" fmla="*/ 55 h 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55">
                  <a:moveTo>
                    <a:pt x="9" y="0"/>
                  </a:moveTo>
                  <a:lnTo>
                    <a:pt x="34" y="10"/>
                  </a:lnTo>
                  <a:lnTo>
                    <a:pt x="64" y="0"/>
                  </a:lnTo>
                  <a:lnTo>
                    <a:pt x="34" y="46"/>
                  </a:lnTo>
                  <a:lnTo>
                    <a:pt x="9" y="55"/>
                  </a:lnTo>
                  <a:lnTo>
                    <a:pt x="0" y="55"/>
                  </a:lnTo>
                  <a:lnTo>
                    <a:pt x="0" y="46"/>
                  </a:lnTo>
                  <a:lnTo>
                    <a:pt x="9"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34" name="Freeform 219"/>
            <p:cNvSpPr>
              <a:spLocks/>
            </p:cNvSpPr>
            <p:nvPr/>
          </p:nvSpPr>
          <p:spPr bwMode="auto">
            <a:xfrm>
              <a:off x="5544" y="3165"/>
              <a:ext cx="106" cy="141"/>
            </a:xfrm>
            <a:custGeom>
              <a:avLst/>
              <a:gdLst>
                <a:gd name="T0" fmla="*/ 0 w 106"/>
                <a:gd name="T1" fmla="*/ 101 h 141"/>
                <a:gd name="T2" fmla="*/ 18 w 106"/>
                <a:gd name="T3" fmla="*/ 89 h 141"/>
                <a:gd name="T4" fmla="*/ 55 w 106"/>
                <a:gd name="T5" fmla="*/ 55 h 141"/>
                <a:gd name="T6" fmla="*/ 42 w 106"/>
                <a:gd name="T7" fmla="*/ 55 h 141"/>
                <a:gd name="T8" fmla="*/ 42 w 106"/>
                <a:gd name="T9" fmla="*/ 0 h 141"/>
                <a:gd name="T10" fmla="*/ 55 w 106"/>
                <a:gd name="T11" fmla="*/ 13 h 141"/>
                <a:gd name="T12" fmla="*/ 64 w 106"/>
                <a:gd name="T13" fmla="*/ 13 h 141"/>
                <a:gd name="T14" fmla="*/ 64 w 106"/>
                <a:gd name="T15" fmla="*/ 25 h 141"/>
                <a:gd name="T16" fmla="*/ 55 w 106"/>
                <a:gd name="T17" fmla="*/ 55 h 141"/>
                <a:gd name="T18" fmla="*/ 64 w 106"/>
                <a:gd name="T19" fmla="*/ 55 h 141"/>
                <a:gd name="T20" fmla="*/ 64 w 106"/>
                <a:gd name="T21" fmla="*/ 46 h 141"/>
                <a:gd name="T22" fmla="*/ 76 w 106"/>
                <a:gd name="T23" fmla="*/ 46 h 141"/>
                <a:gd name="T24" fmla="*/ 64 w 106"/>
                <a:gd name="T25" fmla="*/ 64 h 141"/>
                <a:gd name="T26" fmla="*/ 76 w 106"/>
                <a:gd name="T27" fmla="*/ 80 h 141"/>
                <a:gd name="T28" fmla="*/ 97 w 106"/>
                <a:gd name="T29" fmla="*/ 64 h 141"/>
                <a:gd name="T30" fmla="*/ 106 w 106"/>
                <a:gd name="T31" fmla="*/ 64 h 141"/>
                <a:gd name="T32" fmla="*/ 85 w 106"/>
                <a:gd name="T33" fmla="*/ 89 h 141"/>
                <a:gd name="T34" fmla="*/ 64 w 106"/>
                <a:gd name="T35" fmla="*/ 101 h 141"/>
                <a:gd name="T36" fmla="*/ 9 w 106"/>
                <a:gd name="T37" fmla="*/ 141 h 141"/>
                <a:gd name="T38" fmla="*/ 0 w 106"/>
                <a:gd name="T39" fmla="*/ 141 h 141"/>
                <a:gd name="T40" fmla="*/ 18 w 106"/>
                <a:gd name="T41" fmla="*/ 122 h 141"/>
                <a:gd name="T42" fmla="*/ 0 w 106"/>
                <a:gd name="T43" fmla="*/ 101 h 14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141"/>
                <a:gd name="T68" fmla="*/ 106 w 106"/>
                <a:gd name="T69" fmla="*/ 141 h 14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141">
                  <a:moveTo>
                    <a:pt x="0" y="101"/>
                  </a:moveTo>
                  <a:lnTo>
                    <a:pt x="18" y="89"/>
                  </a:lnTo>
                  <a:lnTo>
                    <a:pt x="55" y="55"/>
                  </a:lnTo>
                  <a:lnTo>
                    <a:pt x="42" y="55"/>
                  </a:lnTo>
                  <a:lnTo>
                    <a:pt x="42" y="0"/>
                  </a:lnTo>
                  <a:lnTo>
                    <a:pt x="55" y="13"/>
                  </a:lnTo>
                  <a:lnTo>
                    <a:pt x="64" y="13"/>
                  </a:lnTo>
                  <a:lnTo>
                    <a:pt x="64" y="25"/>
                  </a:lnTo>
                  <a:lnTo>
                    <a:pt x="55" y="55"/>
                  </a:lnTo>
                  <a:lnTo>
                    <a:pt x="64" y="55"/>
                  </a:lnTo>
                  <a:lnTo>
                    <a:pt x="64" y="46"/>
                  </a:lnTo>
                  <a:lnTo>
                    <a:pt x="76" y="46"/>
                  </a:lnTo>
                  <a:lnTo>
                    <a:pt x="64" y="64"/>
                  </a:lnTo>
                  <a:lnTo>
                    <a:pt x="76" y="80"/>
                  </a:lnTo>
                  <a:lnTo>
                    <a:pt x="97" y="64"/>
                  </a:lnTo>
                  <a:lnTo>
                    <a:pt x="106" y="64"/>
                  </a:lnTo>
                  <a:lnTo>
                    <a:pt x="85" y="89"/>
                  </a:lnTo>
                  <a:lnTo>
                    <a:pt x="64" y="101"/>
                  </a:lnTo>
                  <a:lnTo>
                    <a:pt x="9" y="141"/>
                  </a:lnTo>
                  <a:lnTo>
                    <a:pt x="0" y="141"/>
                  </a:lnTo>
                  <a:lnTo>
                    <a:pt x="18" y="122"/>
                  </a:lnTo>
                  <a:lnTo>
                    <a:pt x="0" y="10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35" name="Freeform 220"/>
            <p:cNvSpPr>
              <a:spLocks/>
            </p:cNvSpPr>
            <p:nvPr/>
          </p:nvSpPr>
          <p:spPr bwMode="auto">
            <a:xfrm>
              <a:off x="5337" y="3296"/>
              <a:ext cx="195" cy="122"/>
            </a:xfrm>
            <a:custGeom>
              <a:avLst/>
              <a:gdLst>
                <a:gd name="T0" fmla="*/ 0 w 195"/>
                <a:gd name="T1" fmla="*/ 110 h 122"/>
                <a:gd name="T2" fmla="*/ 54 w 195"/>
                <a:gd name="T3" fmla="*/ 64 h 122"/>
                <a:gd name="T4" fmla="*/ 115 w 195"/>
                <a:gd name="T5" fmla="*/ 46 h 122"/>
                <a:gd name="T6" fmla="*/ 161 w 195"/>
                <a:gd name="T7" fmla="*/ 0 h 122"/>
                <a:gd name="T8" fmla="*/ 173 w 195"/>
                <a:gd name="T9" fmla="*/ 0 h 122"/>
                <a:gd name="T10" fmla="*/ 173 w 195"/>
                <a:gd name="T11" fmla="*/ 10 h 122"/>
                <a:gd name="T12" fmla="*/ 195 w 195"/>
                <a:gd name="T13" fmla="*/ 0 h 122"/>
                <a:gd name="T14" fmla="*/ 182 w 195"/>
                <a:gd name="T15" fmla="*/ 10 h 122"/>
                <a:gd name="T16" fmla="*/ 195 w 195"/>
                <a:gd name="T17" fmla="*/ 10 h 122"/>
                <a:gd name="T18" fmla="*/ 182 w 195"/>
                <a:gd name="T19" fmla="*/ 25 h 122"/>
                <a:gd name="T20" fmla="*/ 140 w 195"/>
                <a:gd name="T21" fmla="*/ 46 h 122"/>
                <a:gd name="T22" fmla="*/ 140 w 195"/>
                <a:gd name="T23" fmla="*/ 64 h 122"/>
                <a:gd name="T24" fmla="*/ 97 w 195"/>
                <a:gd name="T25" fmla="*/ 76 h 122"/>
                <a:gd name="T26" fmla="*/ 54 w 195"/>
                <a:gd name="T27" fmla="*/ 110 h 122"/>
                <a:gd name="T28" fmla="*/ 18 w 195"/>
                <a:gd name="T29" fmla="*/ 122 h 122"/>
                <a:gd name="T30" fmla="*/ 9 w 195"/>
                <a:gd name="T31" fmla="*/ 122 h 122"/>
                <a:gd name="T32" fmla="*/ 9 w 195"/>
                <a:gd name="T33" fmla="*/ 110 h 122"/>
                <a:gd name="T34" fmla="*/ 0 w 195"/>
                <a:gd name="T35" fmla="*/ 110 h 1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5"/>
                <a:gd name="T55" fmla="*/ 0 h 122"/>
                <a:gd name="T56" fmla="*/ 195 w 195"/>
                <a:gd name="T57" fmla="*/ 122 h 1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5" h="122">
                  <a:moveTo>
                    <a:pt x="0" y="110"/>
                  </a:moveTo>
                  <a:lnTo>
                    <a:pt x="54" y="64"/>
                  </a:lnTo>
                  <a:lnTo>
                    <a:pt x="115" y="46"/>
                  </a:lnTo>
                  <a:lnTo>
                    <a:pt x="161" y="0"/>
                  </a:lnTo>
                  <a:lnTo>
                    <a:pt x="173" y="0"/>
                  </a:lnTo>
                  <a:lnTo>
                    <a:pt x="173" y="10"/>
                  </a:lnTo>
                  <a:lnTo>
                    <a:pt x="195" y="0"/>
                  </a:lnTo>
                  <a:lnTo>
                    <a:pt x="182" y="10"/>
                  </a:lnTo>
                  <a:lnTo>
                    <a:pt x="195" y="10"/>
                  </a:lnTo>
                  <a:lnTo>
                    <a:pt x="182" y="25"/>
                  </a:lnTo>
                  <a:lnTo>
                    <a:pt x="140" y="46"/>
                  </a:lnTo>
                  <a:lnTo>
                    <a:pt x="140" y="64"/>
                  </a:lnTo>
                  <a:lnTo>
                    <a:pt x="97" y="76"/>
                  </a:lnTo>
                  <a:lnTo>
                    <a:pt x="54" y="110"/>
                  </a:lnTo>
                  <a:lnTo>
                    <a:pt x="18" y="122"/>
                  </a:lnTo>
                  <a:lnTo>
                    <a:pt x="9" y="122"/>
                  </a:lnTo>
                  <a:lnTo>
                    <a:pt x="9" y="110"/>
                  </a:lnTo>
                  <a:lnTo>
                    <a:pt x="0" y="11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36" name="Freeform 221"/>
            <p:cNvSpPr>
              <a:spLocks/>
            </p:cNvSpPr>
            <p:nvPr/>
          </p:nvSpPr>
          <p:spPr bwMode="auto">
            <a:xfrm>
              <a:off x="4341" y="2343"/>
              <a:ext cx="195" cy="238"/>
            </a:xfrm>
            <a:custGeom>
              <a:avLst/>
              <a:gdLst>
                <a:gd name="T0" fmla="*/ 0 w 195"/>
                <a:gd name="T1" fmla="*/ 0 h 238"/>
                <a:gd name="T2" fmla="*/ 33 w 195"/>
                <a:gd name="T3" fmla="*/ 10 h 238"/>
                <a:gd name="T4" fmla="*/ 100 w 195"/>
                <a:gd name="T5" fmla="*/ 77 h 238"/>
                <a:gd name="T6" fmla="*/ 109 w 195"/>
                <a:gd name="T7" fmla="*/ 77 h 238"/>
                <a:gd name="T8" fmla="*/ 140 w 195"/>
                <a:gd name="T9" fmla="*/ 98 h 238"/>
                <a:gd name="T10" fmla="*/ 140 w 195"/>
                <a:gd name="T11" fmla="*/ 107 h 238"/>
                <a:gd name="T12" fmla="*/ 152 w 195"/>
                <a:gd name="T13" fmla="*/ 122 h 238"/>
                <a:gd name="T14" fmla="*/ 140 w 195"/>
                <a:gd name="T15" fmla="*/ 131 h 238"/>
                <a:gd name="T16" fmla="*/ 152 w 195"/>
                <a:gd name="T17" fmla="*/ 140 h 238"/>
                <a:gd name="T18" fmla="*/ 164 w 195"/>
                <a:gd name="T19" fmla="*/ 140 h 238"/>
                <a:gd name="T20" fmla="*/ 176 w 195"/>
                <a:gd name="T21" fmla="*/ 162 h 238"/>
                <a:gd name="T22" fmla="*/ 186 w 195"/>
                <a:gd name="T23" fmla="*/ 162 h 238"/>
                <a:gd name="T24" fmla="*/ 195 w 195"/>
                <a:gd name="T25" fmla="*/ 183 h 238"/>
                <a:gd name="T26" fmla="*/ 186 w 195"/>
                <a:gd name="T27" fmla="*/ 238 h 238"/>
                <a:gd name="T28" fmla="*/ 176 w 195"/>
                <a:gd name="T29" fmla="*/ 229 h 238"/>
                <a:gd name="T30" fmla="*/ 164 w 195"/>
                <a:gd name="T31" fmla="*/ 238 h 238"/>
                <a:gd name="T32" fmla="*/ 164 w 195"/>
                <a:gd name="T33" fmla="*/ 229 h 238"/>
                <a:gd name="T34" fmla="*/ 109 w 195"/>
                <a:gd name="T35" fmla="*/ 183 h 238"/>
                <a:gd name="T36" fmla="*/ 100 w 195"/>
                <a:gd name="T37" fmla="*/ 162 h 238"/>
                <a:gd name="T38" fmla="*/ 85 w 195"/>
                <a:gd name="T39" fmla="*/ 131 h 238"/>
                <a:gd name="T40" fmla="*/ 64 w 195"/>
                <a:gd name="T41" fmla="*/ 107 h 238"/>
                <a:gd name="T42" fmla="*/ 64 w 195"/>
                <a:gd name="T43" fmla="*/ 77 h 238"/>
                <a:gd name="T44" fmla="*/ 42 w 195"/>
                <a:gd name="T45" fmla="*/ 64 h 238"/>
                <a:gd name="T46" fmla="*/ 21 w 195"/>
                <a:gd name="T47" fmla="*/ 46 h 238"/>
                <a:gd name="T48" fmla="*/ 0 w 195"/>
                <a:gd name="T49" fmla="*/ 22 h 238"/>
                <a:gd name="T50" fmla="*/ 0 w 195"/>
                <a:gd name="T51" fmla="*/ 0 h 2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5"/>
                <a:gd name="T79" fmla="*/ 0 h 238"/>
                <a:gd name="T80" fmla="*/ 195 w 195"/>
                <a:gd name="T81" fmla="*/ 238 h 2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5" h="238">
                  <a:moveTo>
                    <a:pt x="0" y="0"/>
                  </a:moveTo>
                  <a:lnTo>
                    <a:pt x="33" y="10"/>
                  </a:lnTo>
                  <a:lnTo>
                    <a:pt x="100" y="77"/>
                  </a:lnTo>
                  <a:lnTo>
                    <a:pt x="109" y="77"/>
                  </a:lnTo>
                  <a:lnTo>
                    <a:pt x="140" y="98"/>
                  </a:lnTo>
                  <a:lnTo>
                    <a:pt x="140" y="107"/>
                  </a:lnTo>
                  <a:lnTo>
                    <a:pt x="152" y="122"/>
                  </a:lnTo>
                  <a:lnTo>
                    <a:pt x="140" y="131"/>
                  </a:lnTo>
                  <a:lnTo>
                    <a:pt x="152" y="140"/>
                  </a:lnTo>
                  <a:lnTo>
                    <a:pt x="164" y="140"/>
                  </a:lnTo>
                  <a:lnTo>
                    <a:pt x="176" y="162"/>
                  </a:lnTo>
                  <a:lnTo>
                    <a:pt x="186" y="162"/>
                  </a:lnTo>
                  <a:lnTo>
                    <a:pt x="195" y="183"/>
                  </a:lnTo>
                  <a:lnTo>
                    <a:pt x="186" y="238"/>
                  </a:lnTo>
                  <a:lnTo>
                    <a:pt x="176" y="229"/>
                  </a:lnTo>
                  <a:lnTo>
                    <a:pt x="164" y="238"/>
                  </a:lnTo>
                  <a:lnTo>
                    <a:pt x="164" y="229"/>
                  </a:lnTo>
                  <a:lnTo>
                    <a:pt x="109" y="183"/>
                  </a:lnTo>
                  <a:lnTo>
                    <a:pt x="100" y="162"/>
                  </a:lnTo>
                  <a:lnTo>
                    <a:pt x="85" y="131"/>
                  </a:lnTo>
                  <a:lnTo>
                    <a:pt x="64" y="107"/>
                  </a:lnTo>
                  <a:lnTo>
                    <a:pt x="64" y="77"/>
                  </a:lnTo>
                  <a:lnTo>
                    <a:pt x="42" y="64"/>
                  </a:lnTo>
                  <a:lnTo>
                    <a:pt x="21" y="46"/>
                  </a:lnTo>
                  <a:lnTo>
                    <a:pt x="0" y="22"/>
                  </a:lnTo>
                  <a:lnTo>
                    <a:pt x="0"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37" name="Freeform 222"/>
            <p:cNvSpPr>
              <a:spLocks/>
            </p:cNvSpPr>
            <p:nvPr/>
          </p:nvSpPr>
          <p:spPr bwMode="auto">
            <a:xfrm>
              <a:off x="4517" y="2581"/>
              <a:ext cx="162" cy="55"/>
            </a:xfrm>
            <a:custGeom>
              <a:avLst/>
              <a:gdLst>
                <a:gd name="T0" fmla="*/ 0 w 162"/>
                <a:gd name="T1" fmla="*/ 9 h 55"/>
                <a:gd name="T2" fmla="*/ 19 w 162"/>
                <a:gd name="T3" fmla="*/ 0 h 55"/>
                <a:gd name="T4" fmla="*/ 40 w 162"/>
                <a:gd name="T5" fmla="*/ 0 h 55"/>
                <a:gd name="T6" fmla="*/ 64 w 162"/>
                <a:gd name="T7" fmla="*/ 24 h 55"/>
                <a:gd name="T8" fmla="*/ 95 w 162"/>
                <a:gd name="T9" fmla="*/ 24 h 55"/>
                <a:gd name="T10" fmla="*/ 95 w 162"/>
                <a:gd name="T11" fmla="*/ 9 h 55"/>
                <a:gd name="T12" fmla="*/ 131 w 162"/>
                <a:gd name="T13" fmla="*/ 24 h 55"/>
                <a:gd name="T14" fmla="*/ 141 w 162"/>
                <a:gd name="T15" fmla="*/ 33 h 55"/>
                <a:gd name="T16" fmla="*/ 162 w 162"/>
                <a:gd name="T17" fmla="*/ 33 h 55"/>
                <a:gd name="T18" fmla="*/ 162 w 162"/>
                <a:gd name="T19" fmla="*/ 55 h 55"/>
                <a:gd name="T20" fmla="*/ 141 w 162"/>
                <a:gd name="T21" fmla="*/ 46 h 55"/>
                <a:gd name="T22" fmla="*/ 131 w 162"/>
                <a:gd name="T23" fmla="*/ 55 h 55"/>
                <a:gd name="T24" fmla="*/ 74 w 162"/>
                <a:gd name="T25" fmla="*/ 33 h 55"/>
                <a:gd name="T26" fmla="*/ 55 w 162"/>
                <a:gd name="T27" fmla="*/ 33 h 55"/>
                <a:gd name="T28" fmla="*/ 0 w 162"/>
                <a:gd name="T29" fmla="*/ 9 h 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2"/>
                <a:gd name="T46" fmla="*/ 0 h 55"/>
                <a:gd name="T47" fmla="*/ 162 w 162"/>
                <a:gd name="T48" fmla="*/ 55 h 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2" h="55">
                  <a:moveTo>
                    <a:pt x="0" y="9"/>
                  </a:moveTo>
                  <a:lnTo>
                    <a:pt x="19" y="0"/>
                  </a:lnTo>
                  <a:lnTo>
                    <a:pt x="40" y="0"/>
                  </a:lnTo>
                  <a:lnTo>
                    <a:pt x="64" y="24"/>
                  </a:lnTo>
                  <a:lnTo>
                    <a:pt x="95" y="24"/>
                  </a:lnTo>
                  <a:lnTo>
                    <a:pt x="95" y="9"/>
                  </a:lnTo>
                  <a:lnTo>
                    <a:pt x="131" y="24"/>
                  </a:lnTo>
                  <a:lnTo>
                    <a:pt x="141" y="33"/>
                  </a:lnTo>
                  <a:lnTo>
                    <a:pt x="162" y="33"/>
                  </a:lnTo>
                  <a:lnTo>
                    <a:pt x="162" y="55"/>
                  </a:lnTo>
                  <a:lnTo>
                    <a:pt x="141" y="46"/>
                  </a:lnTo>
                  <a:lnTo>
                    <a:pt x="131" y="55"/>
                  </a:lnTo>
                  <a:lnTo>
                    <a:pt x="74" y="33"/>
                  </a:lnTo>
                  <a:lnTo>
                    <a:pt x="55" y="33"/>
                  </a:lnTo>
                  <a:lnTo>
                    <a:pt x="0" y="9"/>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38" name="Freeform 223"/>
            <p:cNvSpPr>
              <a:spLocks/>
            </p:cNvSpPr>
            <p:nvPr/>
          </p:nvSpPr>
          <p:spPr bwMode="auto">
            <a:xfrm>
              <a:off x="4712" y="2627"/>
              <a:ext cx="143" cy="21"/>
            </a:xfrm>
            <a:custGeom>
              <a:avLst/>
              <a:gdLst>
                <a:gd name="T0" fmla="*/ 0 w 143"/>
                <a:gd name="T1" fmla="*/ 21 h 21"/>
                <a:gd name="T2" fmla="*/ 0 w 143"/>
                <a:gd name="T3" fmla="*/ 9 h 21"/>
                <a:gd name="T4" fmla="*/ 13 w 143"/>
                <a:gd name="T5" fmla="*/ 0 h 21"/>
                <a:gd name="T6" fmla="*/ 31 w 143"/>
                <a:gd name="T7" fmla="*/ 9 h 21"/>
                <a:gd name="T8" fmla="*/ 31 w 143"/>
                <a:gd name="T9" fmla="*/ 0 h 21"/>
                <a:gd name="T10" fmla="*/ 67 w 143"/>
                <a:gd name="T11" fmla="*/ 9 h 21"/>
                <a:gd name="T12" fmla="*/ 76 w 143"/>
                <a:gd name="T13" fmla="*/ 0 h 21"/>
                <a:gd name="T14" fmla="*/ 107 w 143"/>
                <a:gd name="T15" fmla="*/ 9 h 21"/>
                <a:gd name="T16" fmla="*/ 119 w 143"/>
                <a:gd name="T17" fmla="*/ 0 h 21"/>
                <a:gd name="T18" fmla="*/ 143 w 143"/>
                <a:gd name="T19" fmla="*/ 9 h 21"/>
                <a:gd name="T20" fmla="*/ 107 w 143"/>
                <a:gd name="T21" fmla="*/ 21 h 21"/>
                <a:gd name="T22" fmla="*/ 67 w 143"/>
                <a:gd name="T23" fmla="*/ 9 h 21"/>
                <a:gd name="T24" fmla="*/ 22 w 143"/>
                <a:gd name="T25" fmla="*/ 21 h 21"/>
                <a:gd name="T26" fmla="*/ 0 w 143"/>
                <a:gd name="T27" fmla="*/ 21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3"/>
                <a:gd name="T43" fmla="*/ 0 h 21"/>
                <a:gd name="T44" fmla="*/ 143 w 143"/>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3" h="21">
                  <a:moveTo>
                    <a:pt x="0" y="21"/>
                  </a:moveTo>
                  <a:lnTo>
                    <a:pt x="0" y="9"/>
                  </a:lnTo>
                  <a:lnTo>
                    <a:pt x="13" y="0"/>
                  </a:lnTo>
                  <a:lnTo>
                    <a:pt x="31" y="9"/>
                  </a:lnTo>
                  <a:lnTo>
                    <a:pt x="31" y="0"/>
                  </a:lnTo>
                  <a:lnTo>
                    <a:pt x="67" y="9"/>
                  </a:lnTo>
                  <a:lnTo>
                    <a:pt x="76" y="0"/>
                  </a:lnTo>
                  <a:lnTo>
                    <a:pt x="107" y="9"/>
                  </a:lnTo>
                  <a:lnTo>
                    <a:pt x="119" y="0"/>
                  </a:lnTo>
                  <a:lnTo>
                    <a:pt x="143" y="9"/>
                  </a:lnTo>
                  <a:lnTo>
                    <a:pt x="107" y="21"/>
                  </a:lnTo>
                  <a:lnTo>
                    <a:pt x="67" y="9"/>
                  </a:lnTo>
                  <a:lnTo>
                    <a:pt x="22" y="21"/>
                  </a:lnTo>
                  <a:lnTo>
                    <a:pt x="0" y="2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39" name="Freeform 224"/>
            <p:cNvSpPr>
              <a:spLocks/>
            </p:cNvSpPr>
            <p:nvPr/>
          </p:nvSpPr>
          <p:spPr bwMode="auto">
            <a:xfrm>
              <a:off x="4764" y="2657"/>
              <a:ext cx="37" cy="9"/>
            </a:xfrm>
            <a:custGeom>
              <a:avLst/>
              <a:gdLst>
                <a:gd name="T0" fmla="*/ 0 w 37"/>
                <a:gd name="T1" fmla="*/ 0 h 9"/>
                <a:gd name="T2" fmla="*/ 15 w 37"/>
                <a:gd name="T3" fmla="*/ 0 h 9"/>
                <a:gd name="T4" fmla="*/ 37 w 37"/>
                <a:gd name="T5" fmla="*/ 9 h 9"/>
                <a:gd name="T6" fmla="*/ 24 w 37"/>
                <a:gd name="T7" fmla="*/ 9 h 9"/>
                <a:gd name="T8" fmla="*/ 0 w 37"/>
                <a:gd name="T9" fmla="*/ 0 h 9"/>
                <a:gd name="T10" fmla="*/ 0 60000 65536"/>
                <a:gd name="T11" fmla="*/ 0 60000 65536"/>
                <a:gd name="T12" fmla="*/ 0 60000 65536"/>
                <a:gd name="T13" fmla="*/ 0 60000 65536"/>
                <a:gd name="T14" fmla="*/ 0 60000 65536"/>
                <a:gd name="T15" fmla="*/ 0 w 37"/>
                <a:gd name="T16" fmla="*/ 0 h 9"/>
                <a:gd name="T17" fmla="*/ 37 w 37"/>
                <a:gd name="T18" fmla="*/ 9 h 9"/>
              </a:gdLst>
              <a:ahLst/>
              <a:cxnLst>
                <a:cxn ang="T10">
                  <a:pos x="T0" y="T1"/>
                </a:cxn>
                <a:cxn ang="T11">
                  <a:pos x="T2" y="T3"/>
                </a:cxn>
                <a:cxn ang="T12">
                  <a:pos x="T4" y="T5"/>
                </a:cxn>
                <a:cxn ang="T13">
                  <a:pos x="T6" y="T7"/>
                </a:cxn>
                <a:cxn ang="T14">
                  <a:pos x="T8" y="T9"/>
                </a:cxn>
              </a:cxnLst>
              <a:rect l="T15" t="T16" r="T17" b="T18"/>
              <a:pathLst>
                <a:path w="37" h="9">
                  <a:moveTo>
                    <a:pt x="0" y="0"/>
                  </a:moveTo>
                  <a:lnTo>
                    <a:pt x="15" y="0"/>
                  </a:lnTo>
                  <a:lnTo>
                    <a:pt x="37" y="9"/>
                  </a:lnTo>
                  <a:lnTo>
                    <a:pt x="24" y="9"/>
                  </a:lnTo>
                  <a:lnTo>
                    <a:pt x="0"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40" name="Freeform 225"/>
            <p:cNvSpPr>
              <a:spLocks/>
            </p:cNvSpPr>
            <p:nvPr/>
          </p:nvSpPr>
          <p:spPr bwMode="auto">
            <a:xfrm>
              <a:off x="4764" y="2429"/>
              <a:ext cx="123" cy="152"/>
            </a:xfrm>
            <a:custGeom>
              <a:avLst/>
              <a:gdLst>
                <a:gd name="T0" fmla="*/ 0 w 122"/>
                <a:gd name="T1" fmla="*/ 88 h 152"/>
                <a:gd name="T2" fmla="*/ 24 w 122"/>
                <a:gd name="T3" fmla="*/ 45 h 152"/>
                <a:gd name="T4" fmla="*/ 24 w 122"/>
                <a:gd name="T5" fmla="*/ 12 h 152"/>
                <a:gd name="T6" fmla="*/ 37 w 122"/>
                <a:gd name="T7" fmla="*/ 12 h 152"/>
                <a:gd name="T8" fmla="*/ 46 w 122"/>
                <a:gd name="T9" fmla="*/ 0 h 152"/>
                <a:gd name="T10" fmla="*/ 101 w 122"/>
                <a:gd name="T11" fmla="*/ 12 h 152"/>
                <a:gd name="T12" fmla="*/ 126 w 122"/>
                <a:gd name="T13" fmla="*/ 12 h 152"/>
                <a:gd name="T14" fmla="*/ 138 w 122"/>
                <a:gd name="T15" fmla="*/ 0 h 152"/>
                <a:gd name="T16" fmla="*/ 147 w 122"/>
                <a:gd name="T17" fmla="*/ 0 h 152"/>
                <a:gd name="T18" fmla="*/ 138 w 122"/>
                <a:gd name="T19" fmla="*/ 21 h 152"/>
                <a:gd name="T20" fmla="*/ 116 w 122"/>
                <a:gd name="T21" fmla="*/ 21 h 152"/>
                <a:gd name="T22" fmla="*/ 37 w 122"/>
                <a:gd name="T23" fmla="*/ 21 h 152"/>
                <a:gd name="T24" fmla="*/ 24 w 122"/>
                <a:gd name="T25" fmla="*/ 36 h 152"/>
                <a:gd name="T26" fmla="*/ 24 w 122"/>
                <a:gd name="T27" fmla="*/ 45 h 152"/>
                <a:gd name="T28" fmla="*/ 37 w 122"/>
                <a:gd name="T29" fmla="*/ 54 h 152"/>
                <a:gd name="T30" fmla="*/ 101 w 122"/>
                <a:gd name="T31" fmla="*/ 45 h 152"/>
                <a:gd name="T32" fmla="*/ 116 w 122"/>
                <a:gd name="T33" fmla="*/ 54 h 152"/>
                <a:gd name="T34" fmla="*/ 101 w 122"/>
                <a:gd name="T35" fmla="*/ 54 h 152"/>
                <a:gd name="T36" fmla="*/ 55 w 122"/>
                <a:gd name="T37" fmla="*/ 67 h 152"/>
                <a:gd name="T38" fmla="*/ 92 w 122"/>
                <a:gd name="T39" fmla="*/ 97 h 152"/>
                <a:gd name="T40" fmla="*/ 55 w 122"/>
                <a:gd name="T41" fmla="*/ 97 h 152"/>
                <a:gd name="T42" fmla="*/ 101 w 122"/>
                <a:gd name="T43" fmla="*/ 131 h 152"/>
                <a:gd name="T44" fmla="*/ 101 w 122"/>
                <a:gd name="T45" fmla="*/ 143 h 152"/>
                <a:gd name="T46" fmla="*/ 92 w 122"/>
                <a:gd name="T47" fmla="*/ 152 h 152"/>
                <a:gd name="T48" fmla="*/ 92 w 122"/>
                <a:gd name="T49" fmla="*/ 143 h 152"/>
                <a:gd name="T50" fmla="*/ 92 w 122"/>
                <a:gd name="T51" fmla="*/ 131 h 152"/>
                <a:gd name="T52" fmla="*/ 55 w 122"/>
                <a:gd name="T53" fmla="*/ 131 h 152"/>
                <a:gd name="T54" fmla="*/ 55 w 122"/>
                <a:gd name="T55" fmla="*/ 121 h 152"/>
                <a:gd name="T56" fmla="*/ 37 w 122"/>
                <a:gd name="T57" fmla="*/ 97 h 152"/>
                <a:gd name="T58" fmla="*/ 46 w 122"/>
                <a:gd name="T59" fmla="*/ 88 h 152"/>
                <a:gd name="T60" fmla="*/ 37 w 122"/>
                <a:gd name="T61" fmla="*/ 88 h 152"/>
                <a:gd name="T62" fmla="*/ 24 w 122"/>
                <a:gd name="T63" fmla="*/ 97 h 152"/>
                <a:gd name="T64" fmla="*/ 24 w 122"/>
                <a:gd name="T65" fmla="*/ 143 h 152"/>
                <a:gd name="T66" fmla="*/ 15 w 122"/>
                <a:gd name="T67" fmla="*/ 143 h 152"/>
                <a:gd name="T68" fmla="*/ 15 w 122"/>
                <a:gd name="T69" fmla="*/ 109 h 152"/>
                <a:gd name="T70" fmla="*/ 15 w 122"/>
                <a:gd name="T71" fmla="*/ 97 h 152"/>
                <a:gd name="T72" fmla="*/ 0 w 122"/>
                <a:gd name="T73" fmla="*/ 97 h 152"/>
                <a:gd name="T74" fmla="*/ 0 w 122"/>
                <a:gd name="T75" fmla="*/ 88 h 1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2"/>
                <a:gd name="T115" fmla="*/ 0 h 152"/>
                <a:gd name="T116" fmla="*/ 122 w 122"/>
                <a:gd name="T117" fmla="*/ 152 h 15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2" h="152">
                  <a:moveTo>
                    <a:pt x="0" y="88"/>
                  </a:moveTo>
                  <a:lnTo>
                    <a:pt x="24" y="45"/>
                  </a:lnTo>
                  <a:lnTo>
                    <a:pt x="24" y="12"/>
                  </a:lnTo>
                  <a:lnTo>
                    <a:pt x="37" y="12"/>
                  </a:lnTo>
                  <a:lnTo>
                    <a:pt x="46" y="0"/>
                  </a:lnTo>
                  <a:lnTo>
                    <a:pt x="76" y="12"/>
                  </a:lnTo>
                  <a:lnTo>
                    <a:pt x="101" y="12"/>
                  </a:lnTo>
                  <a:lnTo>
                    <a:pt x="113" y="0"/>
                  </a:lnTo>
                  <a:lnTo>
                    <a:pt x="122" y="0"/>
                  </a:lnTo>
                  <a:lnTo>
                    <a:pt x="113" y="21"/>
                  </a:lnTo>
                  <a:lnTo>
                    <a:pt x="91" y="21"/>
                  </a:lnTo>
                  <a:lnTo>
                    <a:pt x="37" y="21"/>
                  </a:lnTo>
                  <a:lnTo>
                    <a:pt x="24" y="36"/>
                  </a:lnTo>
                  <a:lnTo>
                    <a:pt x="24" y="45"/>
                  </a:lnTo>
                  <a:lnTo>
                    <a:pt x="37" y="54"/>
                  </a:lnTo>
                  <a:lnTo>
                    <a:pt x="76" y="45"/>
                  </a:lnTo>
                  <a:lnTo>
                    <a:pt x="91" y="54"/>
                  </a:lnTo>
                  <a:lnTo>
                    <a:pt x="76" y="54"/>
                  </a:lnTo>
                  <a:lnTo>
                    <a:pt x="55" y="67"/>
                  </a:lnTo>
                  <a:lnTo>
                    <a:pt x="67" y="97"/>
                  </a:lnTo>
                  <a:lnTo>
                    <a:pt x="55" y="97"/>
                  </a:lnTo>
                  <a:lnTo>
                    <a:pt x="76" y="131"/>
                  </a:lnTo>
                  <a:lnTo>
                    <a:pt x="76" y="143"/>
                  </a:lnTo>
                  <a:lnTo>
                    <a:pt x="67" y="152"/>
                  </a:lnTo>
                  <a:lnTo>
                    <a:pt x="67" y="143"/>
                  </a:lnTo>
                  <a:lnTo>
                    <a:pt x="67" y="131"/>
                  </a:lnTo>
                  <a:lnTo>
                    <a:pt x="55" y="131"/>
                  </a:lnTo>
                  <a:lnTo>
                    <a:pt x="55" y="121"/>
                  </a:lnTo>
                  <a:lnTo>
                    <a:pt x="37" y="97"/>
                  </a:lnTo>
                  <a:lnTo>
                    <a:pt x="46" y="88"/>
                  </a:lnTo>
                  <a:lnTo>
                    <a:pt x="37" y="88"/>
                  </a:lnTo>
                  <a:lnTo>
                    <a:pt x="24" y="97"/>
                  </a:lnTo>
                  <a:lnTo>
                    <a:pt x="24" y="143"/>
                  </a:lnTo>
                  <a:lnTo>
                    <a:pt x="15" y="143"/>
                  </a:lnTo>
                  <a:lnTo>
                    <a:pt x="15" y="109"/>
                  </a:lnTo>
                  <a:lnTo>
                    <a:pt x="15" y="97"/>
                  </a:lnTo>
                  <a:lnTo>
                    <a:pt x="0" y="97"/>
                  </a:lnTo>
                  <a:lnTo>
                    <a:pt x="0" y="88"/>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41" name="Freeform 226"/>
            <p:cNvSpPr>
              <a:spLocks/>
            </p:cNvSpPr>
            <p:nvPr/>
          </p:nvSpPr>
          <p:spPr bwMode="auto">
            <a:xfrm>
              <a:off x="4919" y="2420"/>
              <a:ext cx="34" cy="63"/>
            </a:xfrm>
            <a:custGeom>
              <a:avLst/>
              <a:gdLst>
                <a:gd name="T0" fmla="*/ 0 w 34"/>
                <a:gd name="T1" fmla="*/ 21 h 63"/>
                <a:gd name="T2" fmla="*/ 13 w 34"/>
                <a:gd name="T3" fmla="*/ 0 h 63"/>
                <a:gd name="T4" fmla="*/ 22 w 34"/>
                <a:gd name="T5" fmla="*/ 9 h 63"/>
                <a:gd name="T6" fmla="*/ 34 w 34"/>
                <a:gd name="T7" fmla="*/ 9 h 63"/>
                <a:gd name="T8" fmla="*/ 34 w 34"/>
                <a:gd name="T9" fmla="*/ 21 h 63"/>
                <a:gd name="T10" fmla="*/ 22 w 34"/>
                <a:gd name="T11" fmla="*/ 21 h 63"/>
                <a:gd name="T12" fmla="*/ 22 w 34"/>
                <a:gd name="T13" fmla="*/ 30 h 63"/>
                <a:gd name="T14" fmla="*/ 13 w 34"/>
                <a:gd name="T15" fmla="*/ 30 h 63"/>
                <a:gd name="T16" fmla="*/ 13 w 34"/>
                <a:gd name="T17" fmla="*/ 45 h 63"/>
                <a:gd name="T18" fmla="*/ 22 w 34"/>
                <a:gd name="T19" fmla="*/ 63 h 63"/>
                <a:gd name="T20" fmla="*/ 13 w 34"/>
                <a:gd name="T21" fmla="*/ 45 h 63"/>
                <a:gd name="T22" fmla="*/ 0 w 34"/>
                <a:gd name="T23" fmla="*/ 21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63"/>
                <a:gd name="T38" fmla="*/ 34 w 34"/>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63">
                  <a:moveTo>
                    <a:pt x="0" y="21"/>
                  </a:moveTo>
                  <a:lnTo>
                    <a:pt x="13" y="0"/>
                  </a:lnTo>
                  <a:lnTo>
                    <a:pt x="22" y="9"/>
                  </a:lnTo>
                  <a:lnTo>
                    <a:pt x="34" y="9"/>
                  </a:lnTo>
                  <a:lnTo>
                    <a:pt x="34" y="21"/>
                  </a:lnTo>
                  <a:lnTo>
                    <a:pt x="22" y="21"/>
                  </a:lnTo>
                  <a:lnTo>
                    <a:pt x="22" y="30"/>
                  </a:lnTo>
                  <a:lnTo>
                    <a:pt x="13" y="30"/>
                  </a:lnTo>
                  <a:lnTo>
                    <a:pt x="13" y="45"/>
                  </a:lnTo>
                  <a:lnTo>
                    <a:pt x="22" y="63"/>
                  </a:lnTo>
                  <a:lnTo>
                    <a:pt x="13" y="45"/>
                  </a:lnTo>
                  <a:lnTo>
                    <a:pt x="0" y="2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42" name="Freeform 227"/>
            <p:cNvSpPr>
              <a:spLocks/>
            </p:cNvSpPr>
            <p:nvPr/>
          </p:nvSpPr>
          <p:spPr bwMode="auto">
            <a:xfrm>
              <a:off x="4932" y="2517"/>
              <a:ext cx="54" cy="21"/>
            </a:xfrm>
            <a:custGeom>
              <a:avLst/>
              <a:gdLst>
                <a:gd name="T0" fmla="*/ 0 w 54"/>
                <a:gd name="T1" fmla="*/ 9 h 21"/>
                <a:gd name="T2" fmla="*/ 9 w 54"/>
                <a:gd name="T3" fmla="*/ 0 h 21"/>
                <a:gd name="T4" fmla="*/ 30 w 54"/>
                <a:gd name="T5" fmla="*/ 0 h 21"/>
                <a:gd name="T6" fmla="*/ 39 w 54"/>
                <a:gd name="T7" fmla="*/ 9 h 21"/>
                <a:gd name="T8" fmla="*/ 54 w 54"/>
                <a:gd name="T9" fmla="*/ 21 h 21"/>
                <a:gd name="T10" fmla="*/ 0 w 54"/>
                <a:gd name="T11" fmla="*/ 9 h 21"/>
                <a:gd name="T12" fmla="*/ 0 60000 65536"/>
                <a:gd name="T13" fmla="*/ 0 60000 65536"/>
                <a:gd name="T14" fmla="*/ 0 60000 65536"/>
                <a:gd name="T15" fmla="*/ 0 60000 65536"/>
                <a:gd name="T16" fmla="*/ 0 60000 65536"/>
                <a:gd name="T17" fmla="*/ 0 60000 65536"/>
                <a:gd name="T18" fmla="*/ 0 w 54"/>
                <a:gd name="T19" fmla="*/ 0 h 21"/>
                <a:gd name="T20" fmla="*/ 54 w 54"/>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54" h="21">
                  <a:moveTo>
                    <a:pt x="0" y="9"/>
                  </a:moveTo>
                  <a:lnTo>
                    <a:pt x="9" y="0"/>
                  </a:lnTo>
                  <a:lnTo>
                    <a:pt x="30" y="0"/>
                  </a:lnTo>
                  <a:lnTo>
                    <a:pt x="39" y="9"/>
                  </a:lnTo>
                  <a:lnTo>
                    <a:pt x="54" y="21"/>
                  </a:lnTo>
                  <a:lnTo>
                    <a:pt x="0" y="9"/>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43" name="Freeform 228"/>
            <p:cNvSpPr>
              <a:spLocks/>
            </p:cNvSpPr>
            <p:nvPr/>
          </p:nvSpPr>
          <p:spPr bwMode="auto">
            <a:xfrm>
              <a:off x="4764" y="2082"/>
              <a:ext cx="91" cy="109"/>
            </a:xfrm>
            <a:custGeom>
              <a:avLst/>
              <a:gdLst>
                <a:gd name="T0" fmla="*/ 0 w 91"/>
                <a:gd name="T1" fmla="*/ 45 h 109"/>
                <a:gd name="T2" fmla="*/ 15 w 91"/>
                <a:gd name="T3" fmla="*/ 45 h 109"/>
                <a:gd name="T4" fmla="*/ 0 w 91"/>
                <a:gd name="T5" fmla="*/ 0 h 109"/>
                <a:gd name="T6" fmla="*/ 37 w 91"/>
                <a:gd name="T7" fmla="*/ 0 h 109"/>
                <a:gd name="T8" fmla="*/ 37 w 91"/>
                <a:gd name="T9" fmla="*/ 24 h 109"/>
                <a:gd name="T10" fmla="*/ 46 w 91"/>
                <a:gd name="T11" fmla="*/ 33 h 109"/>
                <a:gd name="T12" fmla="*/ 37 w 91"/>
                <a:gd name="T13" fmla="*/ 67 h 109"/>
                <a:gd name="T14" fmla="*/ 46 w 91"/>
                <a:gd name="T15" fmla="*/ 88 h 109"/>
                <a:gd name="T16" fmla="*/ 46 w 91"/>
                <a:gd name="T17" fmla="*/ 100 h 109"/>
                <a:gd name="T18" fmla="*/ 55 w 91"/>
                <a:gd name="T19" fmla="*/ 88 h 109"/>
                <a:gd name="T20" fmla="*/ 76 w 91"/>
                <a:gd name="T21" fmla="*/ 100 h 109"/>
                <a:gd name="T22" fmla="*/ 91 w 91"/>
                <a:gd name="T23" fmla="*/ 109 h 109"/>
                <a:gd name="T24" fmla="*/ 67 w 91"/>
                <a:gd name="T25" fmla="*/ 109 h 109"/>
                <a:gd name="T26" fmla="*/ 55 w 91"/>
                <a:gd name="T27" fmla="*/ 100 h 109"/>
                <a:gd name="T28" fmla="*/ 55 w 91"/>
                <a:gd name="T29" fmla="*/ 109 h 109"/>
                <a:gd name="T30" fmla="*/ 37 w 91"/>
                <a:gd name="T31" fmla="*/ 100 h 109"/>
                <a:gd name="T32" fmla="*/ 24 w 91"/>
                <a:gd name="T33" fmla="*/ 100 h 109"/>
                <a:gd name="T34" fmla="*/ 24 w 91"/>
                <a:gd name="T35" fmla="*/ 76 h 109"/>
                <a:gd name="T36" fmla="*/ 0 w 91"/>
                <a:gd name="T37" fmla="*/ 76 h 109"/>
                <a:gd name="T38" fmla="*/ 0 w 91"/>
                <a:gd name="T39" fmla="*/ 45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1"/>
                <a:gd name="T61" fmla="*/ 0 h 109"/>
                <a:gd name="T62" fmla="*/ 91 w 91"/>
                <a:gd name="T63" fmla="*/ 109 h 10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1" h="109">
                  <a:moveTo>
                    <a:pt x="0" y="45"/>
                  </a:moveTo>
                  <a:lnTo>
                    <a:pt x="15" y="45"/>
                  </a:lnTo>
                  <a:lnTo>
                    <a:pt x="0" y="0"/>
                  </a:lnTo>
                  <a:lnTo>
                    <a:pt x="37" y="0"/>
                  </a:lnTo>
                  <a:lnTo>
                    <a:pt x="37" y="24"/>
                  </a:lnTo>
                  <a:lnTo>
                    <a:pt x="46" y="33"/>
                  </a:lnTo>
                  <a:lnTo>
                    <a:pt x="37" y="67"/>
                  </a:lnTo>
                  <a:lnTo>
                    <a:pt x="46" y="88"/>
                  </a:lnTo>
                  <a:lnTo>
                    <a:pt x="46" y="100"/>
                  </a:lnTo>
                  <a:lnTo>
                    <a:pt x="55" y="88"/>
                  </a:lnTo>
                  <a:lnTo>
                    <a:pt x="76" y="100"/>
                  </a:lnTo>
                  <a:lnTo>
                    <a:pt x="91" y="109"/>
                  </a:lnTo>
                  <a:lnTo>
                    <a:pt x="67" y="109"/>
                  </a:lnTo>
                  <a:lnTo>
                    <a:pt x="55" y="100"/>
                  </a:lnTo>
                  <a:lnTo>
                    <a:pt x="55" y="109"/>
                  </a:lnTo>
                  <a:lnTo>
                    <a:pt x="37" y="100"/>
                  </a:lnTo>
                  <a:lnTo>
                    <a:pt x="24" y="100"/>
                  </a:lnTo>
                  <a:lnTo>
                    <a:pt x="24" y="76"/>
                  </a:lnTo>
                  <a:lnTo>
                    <a:pt x="0" y="76"/>
                  </a:lnTo>
                  <a:lnTo>
                    <a:pt x="0" y="4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44" name="Freeform 229"/>
            <p:cNvSpPr>
              <a:spLocks/>
            </p:cNvSpPr>
            <p:nvPr/>
          </p:nvSpPr>
          <p:spPr bwMode="auto">
            <a:xfrm>
              <a:off x="4734" y="2234"/>
              <a:ext cx="45" cy="55"/>
            </a:xfrm>
            <a:custGeom>
              <a:avLst/>
              <a:gdLst>
                <a:gd name="T0" fmla="*/ 0 w 45"/>
                <a:gd name="T1" fmla="*/ 55 h 55"/>
                <a:gd name="T2" fmla="*/ 30 w 45"/>
                <a:gd name="T3" fmla="*/ 12 h 55"/>
                <a:gd name="T4" fmla="*/ 30 w 45"/>
                <a:gd name="T5" fmla="*/ 0 h 55"/>
                <a:gd name="T6" fmla="*/ 45 w 45"/>
                <a:gd name="T7" fmla="*/ 12 h 55"/>
                <a:gd name="T8" fmla="*/ 0 w 45"/>
                <a:gd name="T9" fmla="*/ 55 h 55"/>
                <a:gd name="T10" fmla="*/ 0 60000 65536"/>
                <a:gd name="T11" fmla="*/ 0 60000 65536"/>
                <a:gd name="T12" fmla="*/ 0 60000 65536"/>
                <a:gd name="T13" fmla="*/ 0 60000 65536"/>
                <a:gd name="T14" fmla="*/ 0 60000 65536"/>
                <a:gd name="T15" fmla="*/ 0 w 45"/>
                <a:gd name="T16" fmla="*/ 0 h 55"/>
                <a:gd name="T17" fmla="*/ 45 w 45"/>
                <a:gd name="T18" fmla="*/ 55 h 55"/>
              </a:gdLst>
              <a:ahLst/>
              <a:cxnLst>
                <a:cxn ang="T10">
                  <a:pos x="T0" y="T1"/>
                </a:cxn>
                <a:cxn ang="T11">
                  <a:pos x="T2" y="T3"/>
                </a:cxn>
                <a:cxn ang="T12">
                  <a:pos x="T4" y="T5"/>
                </a:cxn>
                <a:cxn ang="T13">
                  <a:pos x="T6" y="T7"/>
                </a:cxn>
                <a:cxn ang="T14">
                  <a:pos x="T8" y="T9"/>
                </a:cxn>
              </a:cxnLst>
              <a:rect l="T15" t="T16" r="T17" b="T18"/>
              <a:pathLst>
                <a:path w="45" h="55">
                  <a:moveTo>
                    <a:pt x="0" y="55"/>
                  </a:moveTo>
                  <a:lnTo>
                    <a:pt x="30" y="12"/>
                  </a:lnTo>
                  <a:lnTo>
                    <a:pt x="30" y="0"/>
                  </a:lnTo>
                  <a:lnTo>
                    <a:pt x="45" y="12"/>
                  </a:lnTo>
                  <a:lnTo>
                    <a:pt x="0" y="55"/>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45" name="Freeform 230"/>
            <p:cNvSpPr>
              <a:spLocks/>
            </p:cNvSpPr>
            <p:nvPr/>
          </p:nvSpPr>
          <p:spPr bwMode="auto">
            <a:xfrm>
              <a:off x="4855" y="2203"/>
              <a:ext cx="22" cy="55"/>
            </a:xfrm>
            <a:custGeom>
              <a:avLst/>
              <a:gdLst>
                <a:gd name="T0" fmla="*/ 0 w 22"/>
                <a:gd name="T1" fmla="*/ 0 h 55"/>
                <a:gd name="T2" fmla="*/ 22 w 22"/>
                <a:gd name="T3" fmla="*/ 0 h 55"/>
                <a:gd name="T4" fmla="*/ 22 w 22"/>
                <a:gd name="T5" fmla="*/ 10 h 55"/>
                <a:gd name="T6" fmla="*/ 22 w 22"/>
                <a:gd name="T7" fmla="*/ 31 h 55"/>
                <a:gd name="T8" fmla="*/ 10 w 22"/>
                <a:gd name="T9" fmla="*/ 31 h 55"/>
                <a:gd name="T10" fmla="*/ 22 w 22"/>
                <a:gd name="T11" fmla="*/ 43 h 55"/>
                <a:gd name="T12" fmla="*/ 10 w 22"/>
                <a:gd name="T13" fmla="*/ 55 h 55"/>
                <a:gd name="T14" fmla="*/ 10 w 22"/>
                <a:gd name="T15" fmla="*/ 31 h 55"/>
                <a:gd name="T16" fmla="*/ 0 w 22"/>
                <a:gd name="T17" fmla="*/ 31 h 55"/>
                <a:gd name="T18" fmla="*/ 0 w 22"/>
                <a:gd name="T19" fmla="*/ 22 h 55"/>
                <a:gd name="T20" fmla="*/ 10 w 22"/>
                <a:gd name="T21" fmla="*/ 22 h 55"/>
                <a:gd name="T22" fmla="*/ 0 w 22"/>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55"/>
                <a:gd name="T38" fmla="*/ 22 w 22"/>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55">
                  <a:moveTo>
                    <a:pt x="0" y="0"/>
                  </a:moveTo>
                  <a:lnTo>
                    <a:pt x="22" y="0"/>
                  </a:lnTo>
                  <a:lnTo>
                    <a:pt x="22" y="10"/>
                  </a:lnTo>
                  <a:lnTo>
                    <a:pt x="22" y="31"/>
                  </a:lnTo>
                  <a:lnTo>
                    <a:pt x="10" y="31"/>
                  </a:lnTo>
                  <a:lnTo>
                    <a:pt x="22" y="43"/>
                  </a:lnTo>
                  <a:lnTo>
                    <a:pt x="10" y="55"/>
                  </a:lnTo>
                  <a:lnTo>
                    <a:pt x="10" y="31"/>
                  </a:lnTo>
                  <a:lnTo>
                    <a:pt x="0" y="31"/>
                  </a:lnTo>
                  <a:lnTo>
                    <a:pt x="0" y="22"/>
                  </a:lnTo>
                  <a:lnTo>
                    <a:pt x="10" y="22"/>
                  </a:lnTo>
                  <a:lnTo>
                    <a:pt x="0"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46" name="Freeform 231"/>
            <p:cNvSpPr>
              <a:spLocks/>
            </p:cNvSpPr>
            <p:nvPr/>
          </p:nvSpPr>
          <p:spPr bwMode="auto">
            <a:xfrm>
              <a:off x="4810" y="2213"/>
              <a:ext cx="55" cy="66"/>
            </a:xfrm>
            <a:custGeom>
              <a:avLst/>
              <a:gdLst>
                <a:gd name="T0" fmla="*/ 0 w 55"/>
                <a:gd name="T1" fmla="*/ 33 h 66"/>
                <a:gd name="T2" fmla="*/ 0 w 55"/>
                <a:gd name="T3" fmla="*/ 0 h 66"/>
                <a:gd name="T4" fmla="*/ 9 w 55"/>
                <a:gd name="T5" fmla="*/ 12 h 66"/>
                <a:gd name="T6" fmla="*/ 21 w 55"/>
                <a:gd name="T7" fmla="*/ 12 h 66"/>
                <a:gd name="T8" fmla="*/ 30 w 55"/>
                <a:gd name="T9" fmla="*/ 33 h 66"/>
                <a:gd name="T10" fmla="*/ 45 w 55"/>
                <a:gd name="T11" fmla="*/ 21 h 66"/>
                <a:gd name="T12" fmla="*/ 45 w 55"/>
                <a:gd name="T13" fmla="*/ 45 h 66"/>
                <a:gd name="T14" fmla="*/ 55 w 55"/>
                <a:gd name="T15" fmla="*/ 45 h 66"/>
                <a:gd name="T16" fmla="*/ 55 w 55"/>
                <a:gd name="T17" fmla="*/ 54 h 66"/>
                <a:gd name="T18" fmla="*/ 45 w 55"/>
                <a:gd name="T19" fmla="*/ 54 h 66"/>
                <a:gd name="T20" fmla="*/ 45 w 55"/>
                <a:gd name="T21" fmla="*/ 45 h 66"/>
                <a:gd name="T22" fmla="*/ 30 w 55"/>
                <a:gd name="T23" fmla="*/ 54 h 66"/>
                <a:gd name="T24" fmla="*/ 30 w 55"/>
                <a:gd name="T25" fmla="*/ 45 h 66"/>
                <a:gd name="T26" fmla="*/ 30 w 55"/>
                <a:gd name="T27" fmla="*/ 54 h 66"/>
                <a:gd name="T28" fmla="*/ 21 w 55"/>
                <a:gd name="T29" fmla="*/ 66 h 66"/>
                <a:gd name="T30" fmla="*/ 9 w 55"/>
                <a:gd name="T31" fmla="*/ 45 h 66"/>
                <a:gd name="T32" fmla="*/ 21 w 55"/>
                <a:gd name="T33" fmla="*/ 45 h 66"/>
                <a:gd name="T34" fmla="*/ 21 w 55"/>
                <a:gd name="T35" fmla="*/ 33 h 66"/>
                <a:gd name="T36" fmla="*/ 0 w 55"/>
                <a:gd name="T37" fmla="*/ 33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
                <a:gd name="T58" fmla="*/ 0 h 66"/>
                <a:gd name="T59" fmla="*/ 55 w 55"/>
                <a:gd name="T60" fmla="*/ 66 h 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 h="66">
                  <a:moveTo>
                    <a:pt x="0" y="33"/>
                  </a:moveTo>
                  <a:lnTo>
                    <a:pt x="0" y="0"/>
                  </a:lnTo>
                  <a:lnTo>
                    <a:pt x="9" y="12"/>
                  </a:lnTo>
                  <a:lnTo>
                    <a:pt x="21" y="12"/>
                  </a:lnTo>
                  <a:lnTo>
                    <a:pt x="30" y="33"/>
                  </a:lnTo>
                  <a:lnTo>
                    <a:pt x="45" y="21"/>
                  </a:lnTo>
                  <a:lnTo>
                    <a:pt x="45" y="45"/>
                  </a:lnTo>
                  <a:lnTo>
                    <a:pt x="55" y="45"/>
                  </a:lnTo>
                  <a:lnTo>
                    <a:pt x="55" y="54"/>
                  </a:lnTo>
                  <a:lnTo>
                    <a:pt x="45" y="54"/>
                  </a:lnTo>
                  <a:lnTo>
                    <a:pt x="45" y="45"/>
                  </a:lnTo>
                  <a:lnTo>
                    <a:pt x="30" y="54"/>
                  </a:lnTo>
                  <a:lnTo>
                    <a:pt x="30" y="45"/>
                  </a:lnTo>
                  <a:lnTo>
                    <a:pt x="30" y="54"/>
                  </a:lnTo>
                  <a:lnTo>
                    <a:pt x="21" y="66"/>
                  </a:lnTo>
                  <a:lnTo>
                    <a:pt x="9" y="45"/>
                  </a:lnTo>
                  <a:lnTo>
                    <a:pt x="21" y="45"/>
                  </a:lnTo>
                  <a:lnTo>
                    <a:pt x="21" y="33"/>
                  </a:lnTo>
                  <a:lnTo>
                    <a:pt x="0" y="33"/>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47" name="Freeform 232"/>
            <p:cNvSpPr>
              <a:spLocks/>
            </p:cNvSpPr>
            <p:nvPr/>
          </p:nvSpPr>
          <p:spPr bwMode="auto">
            <a:xfrm>
              <a:off x="4819" y="2258"/>
              <a:ext cx="88" cy="85"/>
            </a:xfrm>
            <a:custGeom>
              <a:avLst/>
              <a:gdLst>
                <a:gd name="T0" fmla="*/ 0 w 88"/>
                <a:gd name="T1" fmla="*/ 52 h 85"/>
                <a:gd name="T2" fmla="*/ 0 w 88"/>
                <a:gd name="T3" fmla="*/ 43 h 85"/>
                <a:gd name="T4" fmla="*/ 21 w 88"/>
                <a:gd name="T5" fmla="*/ 31 h 85"/>
                <a:gd name="T6" fmla="*/ 36 w 88"/>
                <a:gd name="T7" fmla="*/ 31 h 85"/>
                <a:gd name="T8" fmla="*/ 36 w 88"/>
                <a:gd name="T9" fmla="*/ 43 h 85"/>
                <a:gd name="T10" fmla="*/ 46 w 88"/>
                <a:gd name="T11" fmla="*/ 31 h 85"/>
                <a:gd name="T12" fmla="*/ 46 w 88"/>
                <a:gd name="T13" fmla="*/ 21 h 85"/>
                <a:gd name="T14" fmla="*/ 58 w 88"/>
                <a:gd name="T15" fmla="*/ 21 h 85"/>
                <a:gd name="T16" fmla="*/ 67 w 88"/>
                <a:gd name="T17" fmla="*/ 21 h 85"/>
                <a:gd name="T18" fmla="*/ 58 w 88"/>
                <a:gd name="T19" fmla="*/ 0 h 85"/>
                <a:gd name="T20" fmla="*/ 76 w 88"/>
                <a:gd name="T21" fmla="*/ 21 h 85"/>
                <a:gd name="T22" fmla="*/ 88 w 88"/>
                <a:gd name="T23" fmla="*/ 52 h 85"/>
                <a:gd name="T24" fmla="*/ 76 w 88"/>
                <a:gd name="T25" fmla="*/ 76 h 85"/>
                <a:gd name="T26" fmla="*/ 67 w 88"/>
                <a:gd name="T27" fmla="*/ 52 h 85"/>
                <a:gd name="T28" fmla="*/ 67 w 88"/>
                <a:gd name="T29" fmla="*/ 64 h 85"/>
                <a:gd name="T30" fmla="*/ 67 w 88"/>
                <a:gd name="T31" fmla="*/ 76 h 85"/>
                <a:gd name="T32" fmla="*/ 67 w 88"/>
                <a:gd name="T33" fmla="*/ 85 h 85"/>
                <a:gd name="T34" fmla="*/ 36 w 88"/>
                <a:gd name="T35" fmla="*/ 76 h 85"/>
                <a:gd name="T36" fmla="*/ 46 w 88"/>
                <a:gd name="T37" fmla="*/ 52 h 85"/>
                <a:gd name="T38" fmla="*/ 36 w 88"/>
                <a:gd name="T39" fmla="*/ 43 h 85"/>
                <a:gd name="T40" fmla="*/ 12 w 88"/>
                <a:gd name="T41" fmla="*/ 52 h 85"/>
                <a:gd name="T42" fmla="*/ 12 w 88"/>
                <a:gd name="T43" fmla="*/ 43 h 85"/>
                <a:gd name="T44" fmla="*/ 0 w 88"/>
                <a:gd name="T45" fmla="*/ 64 h 85"/>
                <a:gd name="T46" fmla="*/ 0 w 88"/>
                <a:gd name="T47" fmla="*/ 52 h 8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8"/>
                <a:gd name="T73" fmla="*/ 0 h 85"/>
                <a:gd name="T74" fmla="*/ 88 w 88"/>
                <a:gd name="T75" fmla="*/ 85 h 8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8" h="85">
                  <a:moveTo>
                    <a:pt x="0" y="52"/>
                  </a:moveTo>
                  <a:lnTo>
                    <a:pt x="0" y="43"/>
                  </a:lnTo>
                  <a:lnTo>
                    <a:pt x="21" y="31"/>
                  </a:lnTo>
                  <a:lnTo>
                    <a:pt x="36" y="31"/>
                  </a:lnTo>
                  <a:lnTo>
                    <a:pt x="36" y="43"/>
                  </a:lnTo>
                  <a:lnTo>
                    <a:pt x="46" y="31"/>
                  </a:lnTo>
                  <a:lnTo>
                    <a:pt x="46" y="21"/>
                  </a:lnTo>
                  <a:lnTo>
                    <a:pt x="58" y="21"/>
                  </a:lnTo>
                  <a:lnTo>
                    <a:pt x="67" y="21"/>
                  </a:lnTo>
                  <a:lnTo>
                    <a:pt x="58" y="0"/>
                  </a:lnTo>
                  <a:lnTo>
                    <a:pt x="76" y="21"/>
                  </a:lnTo>
                  <a:lnTo>
                    <a:pt x="88" y="52"/>
                  </a:lnTo>
                  <a:lnTo>
                    <a:pt x="76" y="76"/>
                  </a:lnTo>
                  <a:lnTo>
                    <a:pt x="67" y="52"/>
                  </a:lnTo>
                  <a:lnTo>
                    <a:pt x="67" y="64"/>
                  </a:lnTo>
                  <a:lnTo>
                    <a:pt x="67" y="76"/>
                  </a:lnTo>
                  <a:lnTo>
                    <a:pt x="67" y="85"/>
                  </a:lnTo>
                  <a:lnTo>
                    <a:pt x="36" y="76"/>
                  </a:lnTo>
                  <a:lnTo>
                    <a:pt x="46" y="52"/>
                  </a:lnTo>
                  <a:lnTo>
                    <a:pt x="36" y="43"/>
                  </a:lnTo>
                  <a:lnTo>
                    <a:pt x="12" y="52"/>
                  </a:lnTo>
                  <a:lnTo>
                    <a:pt x="12" y="43"/>
                  </a:lnTo>
                  <a:lnTo>
                    <a:pt x="0" y="64"/>
                  </a:lnTo>
                  <a:lnTo>
                    <a:pt x="0" y="5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48" name="Freeform 233"/>
            <p:cNvSpPr>
              <a:spLocks/>
            </p:cNvSpPr>
            <p:nvPr/>
          </p:nvSpPr>
          <p:spPr bwMode="auto">
            <a:xfrm>
              <a:off x="5300" y="2550"/>
              <a:ext cx="76" cy="40"/>
            </a:xfrm>
            <a:custGeom>
              <a:avLst/>
              <a:gdLst>
                <a:gd name="T0" fmla="*/ 0 w 76"/>
                <a:gd name="T1" fmla="*/ 22 h 40"/>
                <a:gd name="T2" fmla="*/ 46 w 76"/>
                <a:gd name="T3" fmla="*/ 22 h 40"/>
                <a:gd name="T4" fmla="*/ 55 w 76"/>
                <a:gd name="T5" fmla="*/ 10 h 40"/>
                <a:gd name="T6" fmla="*/ 67 w 76"/>
                <a:gd name="T7" fmla="*/ 10 h 40"/>
                <a:gd name="T8" fmla="*/ 67 w 76"/>
                <a:gd name="T9" fmla="*/ 0 h 40"/>
                <a:gd name="T10" fmla="*/ 76 w 76"/>
                <a:gd name="T11" fmla="*/ 0 h 40"/>
                <a:gd name="T12" fmla="*/ 76 w 76"/>
                <a:gd name="T13" fmla="*/ 10 h 40"/>
                <a:gd name="T14" fmla="*/ 67 w 76"/>
                <a:gd name="T15" fmla="*/ 22 h 40"/>
                <a:gd name="T16" fmla="*/ 46 w 76"/>
                <a:gd name="T17" fmla="*/ 40 h 40"/>
                <a:gd name="T18" fmla="*/ 12 w 76"/>
                <a:gd name="T19" fmla="*/ 40 h 40"/>
                <a:gd name="T20" fmla="*/ 0 w 76"/>
                <a:gd name="T21" fmla="*/ 22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6"/>
                <a:gd name="T34" fmla="*/ 0 h 40"/>
                <a:gd name="T35" fmla="*/ 76 w 76"/>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6" h="40">
                  <a:moveTo>
                    <a:pt x="0" y="22"/>
                  </a:moveTo>
                  <a:lnTo>
                    <a:pt x="46" y="22"/>
                  </a:lnTo>
                  <a:lnTo>
                    <a:pt x="55" y="10"/>
                  </a:lnTo>
                  <a:lnTo>
                    <a:pt x="67" y="10"/>
                  </a:lnTo>
                  <a:lnTo>
                    <a:pt x="67" y="0"/>
                  </a:lnTo>
                  <a:lnTo>
                    <a:pt x="76" y="0"/>
                  </a:lnTo>
                  <a:lnTo>
                    <a:pt x="76" y="10"/>
                  </a:lnTo>
                  <a:lnTo>
                    <a:pt x="67" y="22"/>
                  </a:lnTo>
                  <a:lnTo>
                    <a:pt x="46" y="40"/>
                  </a:lnTo>
                  <a:lnTo>
                    <a:pt x="12" y="40"/>
                  </a:lnTo>
                  <a:lnTo>
                    <a:pt x="0" y="2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49" name="Freeform 234"/>
            <p:cNvSpPr>
              <a:spLocks/>
            </p:cNvSpPr>
            <p:nvPr/>
          </p:nvSpPr>
          <p:spPr bwMode="auto">
            <a:xfrm>
              <a:off x="5355" y="2517"/>
              <a:ext cx="36" cy="43"/>
            </a:xfrm>
            <a:custGeom>
              <a:avLst/>
              <a:gdLst>
                <a:gd name="T0" fmla="*/ 0 w 36"/>
                <a:gd name="T1" fmla="*/ 0 h 43"/>
                <a:gd name="T2" fmla="*/ 12 w 36"/>
                <a:gd name="T3" fmla="*/ 0 h 43"/>
                <a:gd name="T4" fmla="*/ 36 w 36"/>
                <a:gd name="T5" fmla="*/ 21 h 43"/>
                <a:gd name="T6" fmla="*/ 36 w 36"/>
                <a:gd name="T7" fmla="*/ 43 h 43"/>
                <a:gd name="T8" fmla="*/ 21 w 36"/>
                <a:gd name="T9" fmla="*/ 21 h 43"/>
                <a:gd name="T10" fmla="*/ 0 w 36"/>
                <a:gd name="T11" fmla="*/ 0 h 43"/>
                <a:gd name="T12" fmla="*/ 0 60000 65536"/>
                <a:gd name="T13" fmla="*/ 0 60000 65536"/>
                <a:gd name="T14" fmla="*/ 0 60000 65536"/>
                <a:gd name="T15" fmla="*/ 0 60000 65536"/>
                <a:gd name="T16" fmla="*/ 0 60000 65536"/>
                <a:gd name="T17" fmla="*/ 0 60000 65536"/>
                <a:gd name="T18" fmla="*/ 0 w 36"/>
                <a:gd name="T19" fmla="*/ 0 h 43"/>
                <a:gd name="T20" fmla="*/ 36 w 36"/>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36" h="43">
                  <a:moveTo>
                    <a:pt x="0" y="0"/>
                  </a:moveTo>
                  <a:lnTo>
                    <a:pt x="12" y="0"/>
                  </a:lnTo>
                  <a:lnTo>
                    <a:pt x="36" y="21"/>
                  </a:lnTo>
                  <a:lnTo>
                    <a:pt x="36" y="43"/>
                  </a:lnTo>
                  <a:lnTo>
                    <a:pt x="21" y="21"/>
                  </a:lnTo>
                  <a:lnTo>
                    <a:pt x="0"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50" name="Freeform 235"/>
            <p:cNvSpPr>
              <a:spLocks/>
            </p:cNvSpPr>
            <p:nvPr/>
          </p:nvSpPr>
          <p:spPr bwMode="auto">
            <a:xfrm>
              <a:off x="5544" y="2873"/>
              <a:ext cx="42" cy="46"/>
            </a:xfrm>
            <a:custGeom>
              <a:avLst/>
              <a:gdLst>
                <a:gd name="T0" fmla="*/ 0 w 42"/>
                <a:gd name="T1" fmla="*/ 0 h 46"/>
                <a:gd name="T2" fmla="*/ 18 w 42"/>
                <a:gd name="T3" fmla="*/ 9 h 46"/>
                <a:gd name="T4" fmla="*/ 42 w 42"/>
                <a:gd name="T5" fmla="*/ 46 h 46"/>
                <a:gd name="T6" fmla="*/ 30 w 42"/>
                <a:gd name="T7" fmla="*/ 46 h 46"/>
                <a:gd name="T8" fmla="*/ 9 w 42"/>
                <a:gd name="T9" fmla="*/ 25 h 46"/>
                <a:gd name="T10" fmla="*/ 0 w 42"/>
                <a:gd name="T11" fmla="*/ 0 h 46"/>
                <a:gd name="T12" fmla="*/ 0 60000 65536"/>
                <a:gd name="T13" fmla="*/ 0 60000 65536"/>
                <a:gd name="T14" fmla="*/ 0 60000 65536"/>
                <a:gd name="T15" fmla="*/ 0 60000 65536"/>
                <a:gd name="T16" fmla="*/ 0 60000 65536"/>
                <a:gd name="T17" fmla="*/ 0 60000 65536"/>
                <a:gd name="T18" fmla="*/ 0 w 42"/>
                <a:gd name="T19" fmla="*/ 0 h 46"/>
                <a:gd name="T20" fmla="*/ 42 w 42"/>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42" h="46">
                  <a:moveTo>
                    <a:pt x="0" y="0"/>
                  </a:moveTo>
                  <a:lnTo>
                    <a:pt x="18" y="9"/>
                  </a:lnTo>
                  <a:lnTo>
                    <a:pt x="42" y="46"/>
                  </a:lnTo>
                  <a:lnTo>
                    <a:pt x="30" y="46"/>
                  </a:lnTo>
                  <a:lnTo>
                    <a:pt x="9" y="25"/>
                  </a:lnTo>
                  <a:lnTo>
                    <a:pt x="0" y="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51" name="Freeform 236"/>
            <p:cNvSpPr>
              <a:spLocks/>
            </p:cNvSpPr>
            <p:nvPr/>
          </p:nvSpPr>
          <p:spPr bwMode="auto">
            <a:xfrm>
              <a:off x="4810" y="1357"/>
              <a:ext cx="143" cy="161"/>
            </a:xfrm>
            <a:custGeom>
              <a:avLst/>
              <a:gdLst>
                <a:gd name="T0" fmla="*/ 9 w 143"/>
                <a:gd name="T1" fmla="*/ 21 h 161"/>
                <a:gd name="T2" fmla="*/ 9 w 143"/>
                <a:gd name="T3" fmla="*/ 9 h 161"/>
                <a:gd name="T4" fmla="*/ 0 w 143"/>
                <a:gd name="T5" fmla="*/ 0 h 161"/>
                <a:gd name="T6" fmla="*/ 21 w 143"/>
                <a:gd name="T7" fmla="*/ 0 h 161"/>
                <a:gd name="T8" fmla="*/ 122 w 143"/>
                <a:gd name="T9" fmla="*/ 94 h 161"/>
                <a:gd name="T10" fmla="*/ 97 w 143"/>
                <a:gd name="T11" fmla="*/ 94 h 161"/>
                <a:gd name="T12" fmla="*/ 97 w 143"/>
                <a:gd name="T13" fmla="*/ 119 h 161"/>
                <a:gd name="T14" fmla="*/ 143 w 143"/>
                <a:gd name="T15" fmla="*/ 152 h 161"/>
                <a:gd name="T16" fmla="*/ 122 w 143"/>
                <a:gd name="T17" fmla="*/ 152 h 161"/>
                <a:gd name="T18" fmla="*/ 122 w 143"/>
                <a:gd name="T19" fmla="*/ 161 h 161"/>
                <a:gd name="T20" fmla="*/ 109 w 143"/>
                <a:gd name="T21" fmla="*/ 152 h 161"/>
                <a:gd name="T22" fmla="*/ 97 w 143"/>
                <a:gd name="T23" fmla="*/ 119 h 161"/>
                <a:gd name="T24" fmla="*/ 9 w 143"/>
                <a:gd name="T25" fmla="*/ 21 h 1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3"/>
                <a:gd name="T40" fmla="*/ 0 h 161"/>
                <a:gd name="T41" fmla="*/ 143 w 143"/>
                <a:gd name="T42" fmla="*/ 161 h 1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3" h="161">
                  <a:moveTo>
                    <a:pt x="9" y="21"/>
                  </a:moveTo>
                  <a:lnTo>
                    <a:pt x="9" y="9"/>
                  </a:lnTo>
                  <a:lnTo>
                    <a:pt x="0" y="0"/>
                  </a:lnTo>
                  <a:lnTo>
                    <a:pt x="21" y="0"/>
                  </a:lnTo>
                  <a:lnTo>
                    <a:pt x="122" y="94"/>
                  </a:lnTo>
                  <a:lnTo>
                    <a:pt x="97" y="94"/>
                  </a:lnTo>
                  <a:lnTo>
                    <a:pt x="97" y="119"/>
                  </a:lnTo>
                  <a:lnTo>
                    <a:pt x="143" y="152"/>
                  </a:lnTo>
                  <a:lnTo>
                    <a:pt x="122" y="152"/>
                  </a:lnTo>
                  <a:lnTo>
                    <a:pt x="122" y="161"/>
                  </a:lnTo>
                  <a:lnTo>
                    <a:pt x="109" y="152"/>
                  </a:lnTo>
                  <a:lnTo>
                    <a:pt x="97" y="119"/>
                  </a:lnTo>
                  <a:lnTo>
                    <a:pt x="9" y="21"/>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52" name="Freeform 237"/>
            <p:cNvSpPr>
              <a:spLocks/>
            </p:cNvSpPr>
            <p:nvPr/>
          </p:nvSpPr>
          <p:spPr bwMode="auto">
            <a:xfrm>
              <a:off x="4840" y="2636"/>
              <a:ext cx="79" cy="30"/>
            </a:xfrm>
            <a:custGeom>
              <a:avLst/>
              <a:gdLst>
                <a:gd name="T0" fmla="*/ 0 w 79"/>
                <a:gd name="T1" fmla="*/ 30 h 30"/>
                <a:gd name="T2" fmla="*/ 15 w 79"/>
                <a:gd name="T3" fmla="*/ 21 h 30"/>
                <a:gd name="T4" fmla="*/ 37 w 79"/>
                <a:gd name="T5" fmla="*/ 0 h 30"/>
                <a:gd name="T6" fmla="*/ 79 w 79"/>
                <a:gd name="T7" fmla="*/ 0 h 30"/>
                <a:gd name="T8" fmla="*/ 37 w 79"/>
                <a:gd name="T9" fmla="*/ 12 h 30"/>
                <a:gd name="T10" fmla="*/ 25 w 79"/>
                <a:gd name="T11" fmla="*/ 30 h 30"/>
                <a:gd name="T12" fmla="*/ 0 w 79"/>
                <a:gd name="T13" fmla="*/ 30 h 30"/>
                <a:gd name="T14" fmla="*/ 0 60000 65536"/>
                <a:gd name="T15" fmla="*/ 0 60000 65536"/>
                <a:gd name="T16" fmla="*/ 0 60000 65536"/>
                <a:gd name="T17" fmla="*/ 0 60000 65536"/>
                <a:gd name="T18" fmla="*/ 0 60000 65536"/>
                <a:gd name="T19" fmla="*/ 0 60000 65536"/>
                <a:gd name="T20" fmla="*/ 0 60000 65536"/>
                <a:gd name="T21" fmla="*/ 0 w 79"/>
                <a:gd name="T22" fmla="*/ 0 h 30"/>
                <a:gd name="T23" fmla="*/ 79 w 79"/>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30">
                  <a:moveTo>
                    <a:pt x="0" y="30"/>
                  </a:moveTo>
                  <a:lnTo>
                    <a:pt x="15" y="21"/>
                  </a:lnTo>
                  <a:lnTo>
                    <a:pt x="37" y="0"/>
                  </a:lnTo>
                  <a:lnTo>
                    <a:pt x="79" y="0"/>
                  </a:lnTo>
                  <a:lnTo>
                    <a:pt x="37" y="12"/>
                  </a:lnTo>
                  <a:lnTo>
                    <a:pt x="25" y="30"/>
                  </a:lnTo>
                  <a:lnTo>
                    <a:pt x="0" y="30"/>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53" name="Freeform 238"/>
            <p:cNvSpPr>
              <a:spLocks/>
            </p:cNvSpPr>
            <p:nvPr/>
          </p:nvSpPr>
          <p:spPr bwMode="auto">
            <a:xfrm>
              <a:off x="3083" y="3050"/>
              <a:ext cx="34" cy="39"/>
            </a:xfrm>
            <a:custGeom>
              <a:avLst/>
              <a:gdLst>
                <a:gd name="T0" fmla="*/ 34 w 34"/>
                <a:gd name="T1" fmla="*/ 9 h 39"/>
                <a:gd name="T2" fmla="*/ 34 w 34"/>
                <a:gd name="T3" fmla="*/ 0 h 39"/>
                <a:gd name="T4" fmla="*/ 21 w 34"/>
                <a:gd name="T5" fmla="*/ 0 h 39"/>
                <a:gd name="T6" fmla="*/ 0 w 34"/>
                <a:gd name="T7" fmla="*/ 18 h 39"/>
                <a:gd name="T8" fmla="*/ 12 w 34"/>
                <a:gd name="T9" fmla="*/ 39 h 39"/>
                <a:gd name="T10" fmla="*/ 34 w 34"/>
                <a:gd name="T11" fmla="*/ 18 h 39"/>
                <a:gd name="T12" fmla="*/ 34 w 34"/>
                <a:gd name="T13" fmla="*/ 9 h 39"/>
                <a:gd name="T14" fmla="*/ 0 60000 65536"/>
                <a:gd name="T15" fmla="*/ 0 60000 65536"/>
                <a:gd name="T16" fmla="*/ 0 60000 65536"/>
                <a:gd name="T17" fmla="*/ 0 60000 65536"/>
                <a:gd name="T18" fmla="*/ 0 60000 65536"/>
                <a:gd name="T19" fmla="*/ 0 60000 65536"/>
                <a:gd name="T20" fmla="*/ 0 60000 65536"/>
                <a:gd name="T21" fmla="*/ 0 w 34"/>
                <a:gd name="T22" fmla="*/ 0 h 39"/>
                <a:gd name="T23" fmla="*/ 34 w 34"/>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9">
                  <a:moveTo>
                    <a:pt x="34" y="9"/>
                  </a:moveTo>
                  <a:lnTo>
                    <a:pt x="34" y="0"/>
                  </a:lnTo>
                  <a:lnTo>
                    <a:pt x="21" y="0"/>
                  </a:lnTo>
                  <a:lnTo>
                    <a:pt x="0" y="18"/>
                  </a:lnTo>
                  <a:lnTo>
                    <a:pt x="12" y="39"/>
                  </a:lnTo>
                  <a:lnTo>
                    <a:pt x="34" y="18"/>
                  </a:lnTo>
                  <a:lnTo>
                    <a:pt x="34" y="9"/>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54" name="Freeform 239"/>
            <p:cNvSpPr>
              <a:spLocks/>
            </p:cNvSpPr>
            <p:nvPr/>
          </p:nvSpPr>
          <p:spPr bwMode="auto">
            <a:xfrm>
              <a:off x="2462" y="1336"/>
              <a:ext cx="76" cy="76"/>
            </a:xfrm>
            <a:custGeom>
              <a:avLst/>
              <a:gdLst>
                <a:gd name="T0" fmla="*/ 42 w 76"/>
                <a:gd name="T1" fmla="*/ 12 h 76"/>
                <a:gd name="T2" fmla="*/ 52 w 76"/>
                <a:gd name="T3" fmla="*/ 0 h 76"/>
                <a:gd name="T4" fmla="*/ 42 w 76"/>
                <a:gd name="T5" fmla="*/ 0 h 76"/>
                <a:gd name="T6" fmla="*/ 30 w 76"/>
                <a:gd name="T7" fmla="*/ 12 h 76"/>
                <a:gd name="T8" fmla="*/ 42 w 76"/>
                <a:gd name="T9" fmla="*/ 12 h 76"/>
                <a:gd name="T10" fmla="*/ 30 w 76"/>
                <a:gd name="T11" fmla="*/ 21 h 76"/>
                <a:gd name="T12" fmla="*/ 21 w 76"/>
                <a:gd name="T13" fmla="*/ 21 h 76"/>
                <a:gd name="T14" fmla="*/ 9 w 76"/>
                <a:gd name="T15" fmla="*/ 21 h 76"/>
                <a:gd name="T16" fmla="*/ 21 w 76"/>
                <a:gd name="T17" fmla="*/ 30 h 76"/>
                <a:gd name="T18" fmla="*/ 9 w 76"/>
                <a:gd name="T19" fmla="*/ 30 h 76"/>
                <a:gd name="T20" fmla="*/ 30 w 76"/>
                <a:gd name="T21" fmla="*/ 42 h 76"/>
                <a:gd name="T22" fmla="*/ 9 w 76"/>
                <a:gd name="T23" fmla="*/ 67 h 76"/>
                <a:gd name="T24" fmla="*/ 0 w 76"/>
                <a:gd name="T25" fmla="*/ 67 h 76"/>
                <a:gd name="T26" fmla="*/ 9 w 76"/>
                <a:gd name="T27" fmla="*/ 76 h 76"/>
                <a:gd name="T28" fmla="*/ 61 w 76"/>
                <a:gd name="T29" fmla="*/ 67 h 76"/>
                <a:gd name="T30" fmla="*/ 76 w 76"/>
                <a:gd name="T31" fmla="*/ 42 h 76"/>
                <a:gd name="T32" fmla="*/ 76 w 76"/>
                <a:gd name="T33" fmla="*/ 21 h 76"/>
                <a:gd name="T34" fmla="*/ 52 w 76"/>
                <a:gd name="T35" fmla="*/ 21 h 76"/>
                <a:gd name="T36" fmla="*/ 42 w 76"/>
                <a:gd name="T37" fmla="*/ 12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6"/>
                <a:gd name="T58" fmla="*/ 0 h 76"/>
                <a:gd name="T59" fmla="*/ 76 w 76"/>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6" h="76">
                  <a:moveTo>
                    <a:pt x="42" y="12"/>
                  </a:moveTo>
                  <a:lnTo>
                    <a:pt x="52" y="0"/>
                  </a:lnTo>
                  <a:lnTo>
                    <a:pt x="42" y="0"/>
                  </a:lnTo>
                  <a:lnTo>
                    <a:pt x="30" y="12"/>
                  </a:lnTo>
                  <a:lnTo>
                    <a:pt x="42" y="12"/>
                  </a:lnTo>
                  <a:lnTo>
                    <a:pt x="30" y="21"/>
                  </a:lnTo>
                  <a:lnTo>
                    <a:pt x="21" y="21"/>
                  </a:lnTo>
                  <a:lnTo>
                    <a:pt x="9" y="21"/>
                  </a:lnTo>
                  <a:lnTo>
                    <a:pt x="21" y="30"/>
                  </a:lnTo>
                  <a:lnTo>
                    <a:pt x="9" y="30"/>
                  </a:lnTo>
                  <a:lnTo>
                    <a:pt x="30" y="42"/>
                  </a:lnTo>
                  <a:lnTo>
                    <a:pt x="9" y="67"/>
                  </a:lnTo>
                  <a:lnTo>
                    <a:pt x="0" y="67"/>
                  </a:lnTo>
                  <a:lnTo>
                    <a:pt x="9" y="76"/>
                  </a:lnTo>
                  <a:lnTo>
                    <a:pt x="61" y="67"/>
                  </a:lnTo>
                  <a:lnTo>
                    <a:pt x="76" y="42"/>
                  </a:lnTo>
                  <a:lnTo>
                    <a:pt x="76" y="21"/>
                  </a:lnTo>
                  <a:lnTo>
                    <a:pt x="52" y="21"/>
                  </a:lnTo>
                  <a:lnTo>
                    <a:pt x="42" y="12"/>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55" name="Freeform 240"/>
            <p:cNvSpPr>
              <a:spLocks/>
            </p:cNvSpPr>
            <p:nvPr/>
          </p:nvSpPr>
          <p:spPr bwMode="auto">
            <a:xfrm>
              <a:off x="2678" y="1376"/>
              <a:ext cx="53" cy="45"/>
            </a:xfrm>
            <a:custGeom>
              <a:avLst/>
              <a:gdLst>
                <a:gd name="T0" fmla="*/ 0 w 53"/>
                <a:gd name="T1" fmla="*/ 36 h 45"/>
                <a:gd name="T2" fmla="*/ 21 w 53"/>
                <a:gd name="T3" fmla="*/ 36 h 45"/>
                <a:gd name="T4" fmla="*/ 43 w 53"/>
                <a:gd name="T5" fmla="*/ 45 h 45"/>
                <a:gd name="T6" fmla="*/ 43 w 53"/>
                <a:gd name="T7" fmla="*/ 27 h 45"/>
                <a:gd name="T8" fmla="*/ 50 w 53"/>
                <a:gd name="T9" fmla="*/ 12 h 45"/>
                <a:gd name="T10" fmla="*/ 53 w 53"/>
                <a:gd name="T11" fmla="*/ 0 h 45"/>
                <a:gd name="T12" fmla="*/ 34 w 53"/>
                <a:gd name="T13" fmla="*/ 2 h 45"/>
                <a:gd name="T14" fmla="*/ 34 w 53"/>
                <a:gd name="T15" fmla="*/ 18 h 45"/>
                <a:gd name="T16" fmla="*/ 22 w 53"/>
                <a:gd name="T17" fmla="*/ 21 h 45"/>
                <a:gd name="T18" fmla="*/ 21 w 53"/>
                <a:gd name="T19" fmla="*/ 11 h 45"/>
                <a:gd name="T20" fmla="*/ 21 w 53"/>
                <a:gd name="T21" fmla="*/ 2 h 45"/>
                <a:gd name="T22" fmla="*/ 0 w 53"/>
                <a:gd name="T23" fmla="*/ 36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
                <a:gd name="T37" fmla="*/ 0 h 45"/>
                <a:gd name="T38" fmla="*/ 53 w 53"/>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 h="45">
                  <a:moveTo>
                    <a:pt x="0" y="36"/>
                  </a:moveTo>
                  <a:lnTo>
                    <a:pt x="21" y="36"/>
                  </a:lnTo>
                  <a:lnTo>
                    <a:pt x="43" y="45"/>
                  </a:lnTo>
                  <a:lnTo>
                    <a:pt x="43" y="27"/>
                  </a:lnTo>
                  <a:lnTo>
                    <a:pt x="50" y="12"/>
                  </a:lnTo>
                  <a:lnTo>
                    <a:pt x="53" y="0"/>
                  </a:lnTo>
                  <a:lnTo>
                    <a:pt x="34" y="2"/>
                  </a:lnTo>
                  <a:lnTo>
                    <a:pt x="34" y="18"/>
                  </a:lnTo>
                  <a:lnTo>
                    <a:pt x="22" y="21"/>
                  </a:lnTo>
                  <a:lnTo>
                    <a:pt x="21" y="11"/>
                  </a:lnTo>
                  <a:lnTo>
                    <a:pt x="21" y="2"/>
                  </a:lnTo>
                  <a:lnTo>
                    <a:pt x="0" y="36"/>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sp>
          <p:nvSpPr>
            <p:cNvPr id="956" name="Freeform 241"/>
            <p:cNvSpPr>
              <a:spLocks/>
            </p:cNvSpPr>
            <p:nvPr/>
          </p:nvSpPr>
          <p:spPr bwMode="auto">
            <a:xfrm>
              <a:off x="2812" y="1412"/>
              <a:ext cx="107" cy="55"/>
            </a:xfrm>
            <a:custGeom>
              <a:avLst/>
              <a:gdLst>
                <a:gd name="T0" fmla="*/ 40 w 107"/>
                <a:gd name="T1" fmla="*/ 9 h 55"/>
                <a:gd name="T2" fmla="*/ 64 w 107"/>
                <a:gd name="T3" fmla="*/ 9 h 55"/>
                <a:gd name="T4" fmla="*/ 76 w 107"/>
                <a:gd name="T5" fmla="*/ 21 h 55"/>
                <a:gd name="T6" fmla="*/ 85 w 107"/>
                <a:gd name="T7" fmla="*/ 21 h 55"/>
                <a:gd name="T8" fmla="*/ 107 w 107"/>
                <a:gd name="T9" fmla="*/ 30 h 55"/>
                <a:gd name="T10" fmla="*/ 76 w 107"/>
                <a:gd name="T11" fmla="*/ 55 h 55"/>
                <a:gd name="T12" fmla="*/ 52 w 107"/>
                <a:gd name="T13" fmla="*/ 39 h 55"/>
                <a:gd name="T14" fmla="*/ 40 w 107"/>
                <a:gd name="T15" fmla="*/ 55 h 55"/>
                <a:gd name="T16" fmla="*/ 31 w 107"/>
                <a:gd name="T17" fmla="*/ 55 h 55"/>
                <a:gd name="T18" fmla="*/ 9 w 107"/>
                <a:gd name="T19" fmla="*/ 30 h 55"/>
                <a:gd name="T20" fmla="*/ 0 w 107"/>
                <a:gd name="T21" fmla="*/ 21 h 55"/>
                <a:gd name="T22" fmla="*/ 40 w 107"/>
                <a:gd name="T23" fmla="*/ 0 h 55"/>
                <a:gd name="T24" fmla="*/ 40 w 107"/>
                <a:gd name="T25" fmla="*/ 9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7"/>
                <a:gd name="T40" fmla="*/ 0 h 55"/>
                <a:gd name="T41" fmla="*/ 107 w 107"/>
                <a:gd name="T42" fmla="*/ 55 h 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7" h="55">
                  <a:moveTo>
                    <a:pt x="40" y="9"/>
                  </a:moveTo>
                  <a:lnTo>
                    <a:pt x="64" y="9"/>
                  </a:lnTo>
                  <a:lnTo>
                    <a:pt x="76" y="21"/>
                  </a:lnTo>
                  <a:lnTo>
                    <a:pt x="85" y="21"/>
                  </a:lnTo>
                  <a:lnTo>
                    <a:pt x="107" y="30"/>
                  </a:lnTo>
                  <a:lnTo>
                    <a:pt x="76" y="55"/>
                  </a:lnTo>
                  <a:lnTo>
                    <a:pt x="52" y="39"/>
                  </a:lnTo>
                  <a:lnTo>
                    <a:pt x="40" y="55"/>
                  </a:lnTo>
                  <a:lnTo>
                    <a:pt x="31" y="55"/>
                  </a:lnTo>
                  <a:lnTo>
                    <a:pt x="9" y="30"/>
                  </a:lnTo>
                  <a:lnTo>
                    <a:pt x="0" y="21"/>
                  </a:lnTo>
                  <a:lnTo>
                    <a:pt x="40" y="0"/>
                  </a:lnTo>
                  <a:lnTo>
                    <a:pt x="40" y="9"/>
                  </a:lnTo>
                  <a:close/>
                </a:path>
              </a:pathLst>
            </a:custGeom>
            <a:grpFill/>
            <a:ln w="9525">
              <a:solidFill>
                <a:schemeClr val="bg2">
                  <a:lumMod val="60000"/>
                  <a:lumOff val="40000"/>
                </a:schemeClr>
              </a:solidFill>
              <a:round/>
              <a:headEnd/>
              <a:tailEnd/>
            </a:ln>
          </p:spPr>
          <p:txBody>
            <a:bodyPr/>
            <a:lstStyle/>
            <a:p>
              <a:pPr>
                <a:defRPr/>
              </a:pPr>
              <a:endParaRPr lang="en-US" kern="0" dirty="0">
                <a:solidFill>
                  <a:sysClr val="windowText" lastClr="000000"/>
                </a:solidFill>
              </a:endParaRPr>
            </a:p>
          </p:txBody>
        </p:sp>
      </p:grpSp>
      <p:sp>
        <p:nvSpPr>
          <p:cNvPr id="667" name="Rectangle 300"/>
          <p:cNvSpPr>
            <a:spLocks noChangeArrowheads="1"/>
          </p:cNvSpPr>
          <p:nvPr/>
        </p:nvSpPr>
        <p:spPr bwMode="auto">
          <a:xfrm>
            <a:off x="7065741" y="3381734"/>
            <a:ext cx="1344168" cy="393192"/>
          </a:xfrm>
          <a:prstGeom prst="roundRect">
            <a:avLst/>
          </a:prstGeom>
          <a:solidFill>
            <a:schemeClr val="bg2">
              <a:lumMod val="20000"/>
              <a:lumOff val="80000"/>
            </a:schemeClr>
          </a:solidFill>
          <a:ln w="28575" algn="ctr">
            <a:solidFill>
              <a:schemeClr val="accent2"/>
            </a:solidFill>
            <a:miter lim="800000"/>
            <a:headEnd/>
            <a:tailEnd/>
          </a:ln>
        </p:spPr>
        <p:txBody>
          <a:bodyPr lIns="0" tIns="0" rIns="0" bIns="0" anchor="ctr"/>
          <a:lstStyle/>
          <a:p>
            <a:pPr algn="ctr" eaLnBrk="0" hangingPunct="0">
              <a:lnSpc>
                <a:spcPct val="90000"/>
              </a:lnSpc>
              <a:tabLst>
                <a:tab pos="1709738" algn="dec"/>
              </a:tabLst>
              <a:defRPr/>
            </a:pPr>
            <a:r>
              <a:rPr lang="en-US" sz="1200" b="1" kern="0" dirty="0" smtClean="0">
                <a:solidFill>
                  <a:srgbClr val="000000"/>
                </a:solidFill>
                <a:ea typeface="Verdana" pitchFamily="34" charset="0"/>
                <a:cs typeface="Verdana" pitchFamily="34" charset="0"/>
              </a:rPr>
              <a:t>Asia Pacific </a:t>
            </a:r>
          </a:p>
          <a:p>
            <a:pPr algn="ctr" eaLnBrk="0" hangingPunct="0">
              <a:lnSpc>
                <a:spcPct val="90000"/>
              </a:lnSpc>
              <a:tabLst>
                <a:tab pos="1709738" algn="dec"/>
              </a:tabLst>
              <a:defRPr/>
            </a:pPr>
            <a:r>
              <a:rPr lang="en-US" sz="1200" b="1" kern="0" dirty="0" smtClean="0">
                <a:solidFill>
                  <a:srgbClr val="000000"/>
                </a:solidFill>
                <a:ea typeface="Verdana" pitchFamily="34" charset="0"/>
                <a:cs typeface="Verdana" pitchFamily="34" charset="0"/>
              </a:rPr>
              <a:t>3,500+</a:t>
            </a:r>
            <a:endParaRPr lang="en-US" sz="1200" b="1" kern="0" dirty="0">
              <a:solidFill>
                <a:srgbClr val="000000"/>
              </a:solidFill>
              <a:ea typeface="Verdana" pitchFamily="34" charset="0"/>
              <a:cs typeface="Verdana" pitchFamily="34" charset="0"/>
            </a:endParaRPr>
          </a:p>
        </p:txBody>
      </p:sp>
      <p:sp>
        <p:nvSpPr>
          <p:cNvPr id="670" name="Rectangle 303"/>
          <p:cNvSpPr>
            <a:spLocks noChangeArrowheads="1"/>
          </p:cNvSpPr>
          <p:nvPr/>
        </p:nvSpPr>
        <p:spPr bwMode="auto">
          <a:xfrm>
            <a:off x="1637535" y="2467335"/>
            <a:ext cx="1344168" cy="393192"/>
          </a:xfrm>
          <a:prstGeom prst="roundRect">
            <a:avLst/>
          </a:prstGeom>
          <a:solidFill>
            <a:schemeClr val="bg2">
              <a:lumMod val="20000"/>
              <a:lumOff val="80000"/>
            </a:schemeClr>
          </a:solidFill>
          <a:ln w="28575" algn="ctr">
            <a:solidFill>
              <a:schemeClr val="accent2"/>
            </a:solidFill>
            <a:miter lim="800000"/>
            <a:headEnd/>
            <a:tailEnd/>
          </a:ln>
        </p:spPr>
        <p:txBody>
          <a:bodyPr lIns="0" tIns="0" rIns="0" bIns="0" anchor="ctr"/>
          <a:lstStyle/>
          <a:p>
            <a:pPr algn="ctr" eaLnBrk="0" hangingPunct="0">
              <a:lnSpc>
                <a:spcPct val="90000"/>
              </a:lnSpc>
              <a:tabLst>
                <a:tab pos="1709738" algn="dec"/>
              </a:tabLst>
              <a:defRPr/>
            </a:pPr>
            <a:r>
              <a:rPr lang="en-US" sz="1200" b="1" kern="0" dirty="0" smtClean="0">
                <a:solidFill>
                  <a:srgbClr val="000000"/>
                </a:solidFill>
                <a:ea typeface="Verdana" pitchFamily="34" charset="0"/>
                <a:cs typeface="Verdana" pitchFamily="34" charset="0"/>
              </a:rPr>
              <a:t>North America</a:t>
            </a:r>
            <a:br>
              <a:rPr lang="en-US" sz="1200" b="1" kern="0" dirty="0" smtClean="0">
                <a:solidFill>
                  <a:srgbClr val="000000"/>
                </a:solidFill>
                <a:ea typeface="Verdana" pitchFamily="34" charset="0"/>
                <a:cs typeface="Verdana" pitchFamily="34" charset="0"/>
              </a:rPr>
            </a:br>
            <a:r>
              <a:rPr lang="en-US" sz="1200" b="1" kern="0" dirty="0" smtClean="0">
                <a:solidFill>
                  <a:srgbClr val="000000"/>
                </a:solidFill>
                <a:ea typeface="Verdana" pitchFamily="34" charset="0"/>
                <a:cs typeface="Verdana" pitchFamily="34" charset="0"/>
              </a:rPr>
              <a:t>2,800+</a:t>
            </a:r>
            <a:endParaRPr lang="en-US" sz="1200" b="1" kern="0" dirty="0">
              <a:solidFill>
                <a:srgbClr val="000000"/>
              </a:solidFill>
              <a:ea typeface="Verdana" pitchFamily="34" charset="0"/>
              <a:cs typeface="Verdana" pitchFamily="34" charset="0"/>
            </a:endParaRPr>
          </a:p>
        </p:txBody>
      </p:sp>
      <p:sp>
        <p:nvSpPr>
          <p:cNvPr id="672" name="Rectangle 306"/>
          <p:cNvSpPr>
            <a:spLocks noChangeArrowheads="1"/>
          </p:cNvSpPr>
          <p:nvPr/>
        </p:nvSpPr>
        <p:spPr bwMode="auto">
          <a:xfrm>
            <a:off x="4096050" y="2966849"/>
            <a:ext cx="1344168" cy="393192"/>
          </a:xfrm>
          <a:prstGeom prst="roundRect">
            <a:avLst/>
          </a:prstGeom>
          <a:solidFill>
            <a:schemeClr val="bg2">
              <a:lumMod val="20000"/>
              <a:lumOff val="80000"/>
            </a:schemeClr>
          </a:solidFill>
          <a:ln w="28575" algn="ctr">
            <a:solidFill>
              <a:schemeClr val="accent2"/>
            </a:solidFill>
            <a:miter lim="800000"/>
            <a:headEnd/>
            <a:tailEnd/>
          </a:ln>
        </p:spPr>
        <p:txBody>
          <a:bodyPr lIns="0" tIns="0" rIns="0" bIns="0" anchor="ctr"/>
          <a:lstStyle/>
          <a:p>
            <a:pPr algn="ctr" eaLnBrk="0" hangingPunct="0">
              <a:lnSpc>
                <a:spcPct val="90000"/>
              </a:lnSpc>
              <a:tabLst>
                <a:tab pos="1709738" algn="dec"/>
              </a:tabLst>
              <a:defRPr/>
            </a:pPr>
            <a:r>
              <a:rPr lang="en-US" sz="1200" b="1" kern="0" dirty="0" smtClean="0">
                <a:solidFill>
                  <a:srgbClr val="000000"/>
                </a:solidFill>
                <a:ea typeface="Verdana" pitchFamily="34" charset="0"/>
                <a:cs typeface="Verdana" pitchFamily="34" charset="0"/>
              </a:rPr>
              <a:t>EMEA</a:t>
            </a:r>
            <a:endParaRPr lang="en-US" sz="1200" b="1" kern="0" dirty="0">
              <a:solidFill>
                <a:srgbClr val="000000"/>
              </a:solidFill>
              <a:ea typeface="Verdana" pitchFamily="34" charset="0"/>
              <a:cs typeface="Verdana" pitchFamily="34" charset="0"/>
            </a:endParaRPr>
          </a:p>
          <a:p>
            <a:pPr algn="ctr" eaLnBrk="0" hangingPunct="0">
              <a:lnSpc>
                <a:spcPct val="90000"/>
              </a:lnSpc>
              <a:tabLst>
                <a:tab pos="1709738" algn="dec"/>
              </a:tabLst>
              <a:defRPr/>
            </a:pPr>
            <a:r>
              <a:rPr lang="en-US" sz="1200" b="1" kern="0" dirty="0" smtClean="0">
                <a:solidFill>
                  <a:srgbClr val="000000"/>
                </a:solidFill>
                <a:ea typeface="Verdana" pitchFamily="34" charset="0"/>
                <a:cs typeface="Verdana" pitchFamily="34" charset="0"/>
              </a:rPr>
              <a:t>5,200+</a:t>
            </a:r>
            <a:endParaRPr lang="en-US" sz="1200" b="1" kern="0" dirty="0">
              <a:solidFill>
                <a:srgbClr val="000000"/>
              </a:solidFill>
              <a:ea typeface="Verdana" pitchFamily="34" charset="0"/>
              <a:cs typeface="Verdana" pitchFamily="34" charset="0"/>
            </a:endParaRPr>
          </a:p>
        </p:txBody>
      </p:sp>
      <p:sp>
        <p:nvSpPr>
          <p:cNvPr id="674" name="Rectangle 309"/>
          <p:cNvSpPr>
            <a:spLocks noChangeArrowheads="1"/>
          </p:cNvSpPr>
          <p:nvPr/>
        </p:nvSpPr>
        <p:spPr bwMode="auto">
          <a:xfrm>
            <a:off x="1861268" y="3844389"/>
            <a:ext cx="1344168" cy="393192"/>
          </a:xfrm>
          <a:prstGeom prst="roundRect">
            <a:avLst/>
          </a:prstGeom>
          <a:solidFill>
            <a:schemeClr val="bg2">
              <a:lumMod val="20000"/>
              <a:lumOff val="80000"/>
            </a:schemeClr>
          </a:solidFill>
          <a:ln w="28575" algn="ctr">
            <a:solidFill>
              <a:schemeClr val="accent2"/>
            </a:solidFill>
            <a:miter lim="800000"/>
            <a:headEnd/>
            <a:tailEnd/>
          </a:ln>
        </p:spPr>
        <p:txBody>
          <a:bodyPr lIns="0" tIns="0" rIns="0" bIns="0" anchor="ctr"/>
          <a:lstStyle/>
          <a:p>
            <a:pPr algn="ctr" eaLnBrk="0" hangingPunct="0">
              <a:lnSpc>
                <a:spcPct val="90000"/>
              </a:lnSpc>
              <a:tabLst>
                <a:tab pos="1709738" algn="dec"/>
              </a:tabLst>
              <a:defRPr/>
            </a:pPr>
            <a:r>
              <a:rPr lang="en-US" sz="1200" b="1" kern="0" dirty="0" smtClean="0">
                <a:solidFill>
                  <a:srgbClr val="000000"/>
                </a:solidFill>
                <a:ea typeface="Verdana" pitchFamily="34" charset="0"/>
                <a:cs typeface="Verdana" pitchFamily="34" charset="0"/>
              </a:rPr>
              <a:t>Latin America</a:t>
            </a:r>
            <a:endParaRPr lang="en-US" sz="1200" b="1" kern="0" dirty="0">
              <a:solidFill>
                <a:srgbClr val="000000"/>
              </a:solidFill>
              <a:ea typeface="Verdana" pitchFamily="34" charset="0"/>
              <a:cs typeface="Verdana" pitchFamily="34" charset="0"/>
            </a:endParaRPr>
          </a:p>
          <a:p>
            <a:pPr algn="ctr" eaLnBrk="0" hangingPunct="0">
              <a:lnSpc>
                <a:spcPct val="90000"/>
              </a:lnSpc>
              <a:tabLst>
                <a:tab pos="1709738" algn="dec"/>
              </a:tabLst>
              <a:defRPr/>
            </a:pPr>
            <a:r>
              <a:rPr lang="en-US" sz="1200" b="1" kern="0" dirty="0" smtClean="0">
                <a:solidFill>
                  <a:srgbClr val="000000"/>
                </a:solidFill>
                <a:ea typeface="Verdana" pitchFamily="34" charset="0"/>
                <a:cs typeface="Verdana" pitchFamily="34" charset="0"/>
              </a:rPr>
              <a:t>1,500+</a:t>
            </a:r>
            <a:endParaRPr lang="en-US" sz="1200" b="1" kern="0" dirty="0">
              <a:solidFill>
                <a:srgbClr val="000000"/>
              </a:solidFill>
              <a:ea typeface="Verdana" pitchFamily="34" charset="0"/>
              <a:cs typeface="Verdana" pitchFamily="34" charset="0"/>
            </a:endParaRPr>
          </a:p>
        </p:txBody>
      </p:sp>
      <p:sp>
        <p:nvSpPr>
          <p:cNvPr id="299" name="TextBox 298"/>
          <p:cNvSpPr txBox="1"/>
          <p:nvPr/>
        </p:nvSpPr>
        <p:spPr>
          <a:xfrm>
            <a:off x="3880849" y="2825977"/>
            <a:ext cx="779840" cy="246221"/>
          </a:xfrm>
          <a:prstGeom prst="rect">
            <a:avLst/>
          </a:prstGeom>
          <a:noFill/>
        </p:spPr>
        <p:txBody>
          <a:bodyPr wrap="square" rtlCol="0">
            <a:spAutoFit/>
          </a:bodyPr>
          <a:lstStyle/>
          <a:p>
            <a:pPr defTabSz="957756"/>
            <a:endParaRPr lang="en-US" sz="1000" dirty="0" smtClean="0">
              <a:solidFill>
                <a:srgbClr val="998C85">
                  <a:lumMod val="50000"/>
                </a:srgbClr>
              </a:solidFill>
            </a:endParaRPr>
          </a:p>
        </p:txBody>
      </p:sp>
      <p:sp>
        <p:nvSpPr>
          <p:cNvPr id="246" name="Rounded Rectangle 245"/>
          <p:cNvSpPr/>
          <p:nvPr/>
        </p:nvSpPr>
        <p:spPr>
          <a:xfrm>
            <a:off x="2816352" y="1954693"/>
            <a:ext cx="3560064" cy="365760"/>
          </a:xfrm>
          <a:prstGeom prst="roundRect">
            <a:avLst/>
          </a:prstGeom>
          <a:gradFill>
            <a:gsLst>
              <a:gs pos="75000">
                <a:schemeClr val="accent2"/>
              </a:gs>
              <a:gs pos="100000">
                <a:schemeClr val="accent4"/>
              </a:gs>
            </a:gsLst>
            <a:lin ang="16200000" scaled="1"/>
          </a:gradFill>
          <a:ln w="12700" cap="flat" cmpd="sng" algn="ctr">
            <a:solidFill>
              <a:schemeClr val="accent2"/>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0" fontAlgn="auto" latinLnBrk="0" hangingPunct="0">
              <a:lnSpc>
                <a:spcPct val="100000"/>
              </a:lnSpc>
              <a:spcBef>
                <a:spcPts val="0"/>
              </a:spcBef>
              <a:spcAft>
                <a:spcPct val="10000"/>
              </a:spcAft>
              <a:buClrTx/>
              <a:buSzTx/>
              <a:buFontTx/>
              <a:buNone/>
              <a:tabLst/>
              <a:defRPr/>
            </a:pPr>
            <a:r>
              <a:rPr lang="en-US" sz="1400" b="1" kern="0" dirty="0" smtClean="0">
                <a:solidFill>
                  <a:sysClr val="window" lastClr="FFFFFF"/>
                </a:solidFill>
                <a:latin typeface="Arial" charset="0"/>
              </a:rPr>
              <a:t>13,000+ Global Oracle Resources</a:t>
            </a:r>
            <a:endParaRPr kumimoji="0" lang="en-US" sz="1400" b="1" i="1" u="none" strike="noStrike" kern="0" cap="none" spc="0" normalizeH="0" baseline="0" noProof="0" dirty="0">
              <a:ln>
                <a:noFill/>
              </a:ln>
              <a:solidFill>
                <a:sysClr val="window" lastClr="FFFFFF"/>
              </a:solidFill>
              <a:effectLst/>
              <a:uLnTx/>
              <a:uFillTx/>
              <a:latin typeface="Arial" charset="0"/>
              <a:ea typeface="+mn-ea"/>
              <a:cs typeface="+mn-cs"/>
            </a:endParaRPr>
          </a:p>
        </p:txBody>
      </p:sp>
      <p:sp>
        <p:nvSpPr>
          <p:cNvPr id="249" name="Rounded Rectangle 248"/>
          <p:cNvSpPr/>
          <p:nvPr/>
        </p:nvSpPr>
        <p:spPr>
          <a:xfrm>
            <a:off x="1593670" y="4902200"/>
            <a:ext cx="4023360" cy="1187278"/>
          </a:xfrm>
          <a:prstGeom prst="roundRect">
            <a:avLst/>
          </a:prstGeom>
          <a:gradFill>
            <a:gsLst>
              <a:gs pos="75000">
                <a:schemeClr val="tx2"/>
              </a:gs>
              <a:gs pos="100000">
                <a:schemeClr val="bg2"/>
              </a:gs>
            </a:gsLst>
            <a:lin ang="16200000" scaled="1"/>
          </a:gradFill>
          <a:ln w="25400" cap="flat" cmpd="sng" algn="ctr">
            <a:solidFill>
              <a:schemeClr val="tx2"/>
            </a:solidFill>
            <a:prstDash val="solid"/>
          </a:ln>
          <a:effectLst>
            <a:outerShdw blurRad="50800" dist="38100" dir="2700000" algn="tl" rotWithShape="0">
              <a:prstClr val="black">
                <a:alpha val="40000"/>
              </a:prstClr>
            </a:outerShdw>
          </a:effectLst>
        </p:spPr>
        <p:txBody>
          <a:bodyPr rtlCol="0" anchor="t"/>
          <a:lstStyle/>
          <a:p>
            <a:pPr marL="234950" marR="0" lvl="0" indent="-234950" defTabSz="914400" eaLnBrk="0" fontAlgn="auto" latinLnBrk="0" hangingPunct="0">
              <a:lnSpc>
                <a:spcPct val="100000"/>
              </a:lnSpc>
              <a:spcBef>
                <a:spcPts val="0"/>
              </a:spcBef>
              <a:spcAft>
                <a:spcPct val="10000"/>
              </a:spcAft>
              <a:buClrTx/>
              <a:buSzTx/>
              <a:buFont typeface="Wingdings" pitchFamily="2" charset="2"/>
              <a:buChar char="§"/>
              <a:tabLst/>
              <a:defRPr/>
            </a:pPr>
            <a:r>
              <a:rPr lang="en-US" sz="1200" b="1" i="1" kern="0" dirty="0" smtClean="0">
                <a:solidFill>
                  <a:schemeClr val="bg1"/>
                </a:solidFill>
                <a:latin typeface="Arial" charset="0"/>
              </a:rPr>
              <a:t> Over </a:t>
            </a:r>
            <a:r>
              <a:rPr lang="en-US" sz="2800" b="1" i="1" kern="0" dirty="0" smtClean="0">
                <a:solidFill>
                  <a:srgbClr val="AC2B37"/>
                </a:solidFill>
                <a:effectLst>
                  <a:outerShdw blurRad="38100" dist="38100" dir="2700000" algn="tl">
                    <a:srgbClr val="000000">
                      <a:alpha val="43137"/>
                    </a:srgbClr>
                  </a:outerShdw>
                </a:effectLst>
                <a:latin typeface="Arial" charset="0"/>
              </a:rPr>
              <a:t>70</a:t>
            </a:r>
            <a:r>
              <a:rPr lang="en-US" sz="2000" b="1" i="1" kern="0" dirty="0" smtClean="0">
                <a:solidFill>
                  <a:srgbClr val="AC2B37"/>
                </a:solidFill>
                <a:effectLst>
                  <a:outerShdw blurRad="38100" dist="38100" dir="2700000" algn="tl">
                    <a:srgbClr val="000000">
                      <a:alpha val="43137"/>
                    </a:srgbClr>
                  </a:outerShdw>
                </a:effectLst>
                <a:latin typeface="Arial" charset="0"/>
              </a:rPr>
              <a:t>% </a:t>
            </a:r>
            <a:r>
              <a:rPr lang="en-US" sz="1200" b="1" i="1" kern="0" dirty="0" smtClean="0">
                <a:solidFill>
                  <a:schemeClr val="bg1"/>
                </a:solidFill>
                <a:latin typeface="Arial" charset="0"/>
              </a:rPr>
              <a:t>Oracle Certified Resources</a:t>
            </a:r>
          </a:p>
          <a:p>
            <a:pPr marL="234950" marR="0" lvl="0" indent="-234950" defTabSz="914400" eaLnBrk="0" fontAlgn="auto" latinLnBrk="0" hangingPunct="0">
              <a:lnSpc>
                <a:spcPct val="100000"/>
              </a:lnSpc>
              <a:spcBef>
                <a:spcPts val="0"/>
              </a:spcBef>
              <a:spcAft>
                <a:spcPct val="10000"/>
              </a:spcAft>
              <a:buClrTx/>
              <a:buSzTx/>
              <a:buFont typeface="Wingdings" pitchFamily="2" charset="2"/>
              <a:buChar char="§"/>
              <a:tabLst/>
              <a:defRPr/>
            </a:pPr>
            <a:r>
              <a:rPr lang="en-US" sz="1200" b="1" i="1" kern="0" dirty="0" smtClean="0">
                <a:solidFill>
                  <a:schemeClr val="bg1"/>
                </a:solidFill>
                <a:latin typeface="Arial" charset="0"/>
              </a:rPr>
              <a:t> </a:t>
            </a:r>
            <a:r>
              <a:rPr lang="en-US" sz="2800" b="1" i="1" kern="0" dirty="0" smtClean="0">
                <a:solidFill>
                  <a:srgbClr val="AC2B37"/>
                </a:solidFill>
                <a:effectLst>
                  <a:outerShdw blurRad="38100" dist="38100" dir="2700000" algn="tl">
                    <a:srgbClr val="000000">
                      <a:alpha val="43137"/>
                    </a:srgbClr>
                  </a:outerShdw>
                </a:effectLst>
                <a:latin typeface="Arial" charset="0"/>
              </a:rPr>
              <a:t>1,300</a:t>
            </a:r>
            <a:r>
              <a:rPr lang="en-US" sz="2000" b="1" i="1" kern="0" dirty="0" smtClean="0">
                <a:solidFill>
                  <a:srgbClr val="AC2B37"/>
                </a:solidFill>
                <a:effectLst>
                  <a:outerShdw blurRad="38100" dist="38100" dir="2700000" algn="tl">
                    <a:srgbClr val="000000">
                      <a:alpha val="43137"/>
                    </a:srgbClr>
                  </a:outerShdw>
                </a:effectLst>
                <a:latin typeface="Arial" charset="0"/>
              </a:rPr>
              <a:t>+ </a:t>
            </a:r>
            <a:r>
              <a:rPr lang="en-US" sz="1200" b="1" i="1" kern="0" dirty="0" smtClean="0">
                <a:solidFill>
                  <a:schemeClr val="bg1"/>
                </a:solidFill>
                <a:latin typeface="Arial" charset="0"/>
              </a:rPr>
              <a:t>Certified Consultants on Oracle </a:t>
            </a:r>
            <a:br>
              <a:rPr lang="en-US" sz="1200" b="1" i="1" kern="0" dirty="0" smtClean="0">
                <a:solidFill>
                  <a:schemeClr val="bg1"/>
                </a:solidFill>
                <a:latin typeface="Arial" charset="0"/>
              </a:rPr>
            </a:br>
            <a:r>
              <a:rPr lang="en-US" sz="1200" b="1" i="1" kern="0" dirty="0" smtClean="0">
                <a:solidFill>
                  <a:schemeClr val="bg1"/>
                </a:solidFill>
                <a:latin typeface="Arial" charset="0"/>
              </a:rPr>
              <a:t> Fusion Applications</a:t>
            </a:r>
          </a:p>
          <a:p>
            <a:pPr marL="0" marR="0" lvl="0" indent="0" algn="ctr" defTabSz="914400" eaLnBrk="0" fontAlgn="auto" latinLnBrk="0" hangingPunct="0">
              <a:lnSpc>
                <a:spcPct val="100000"/>
              </a:lnSpc>
              <a:spcBef>
                <a:spcPts val="0"/>
              </a:spcBef>
              <a:spcAft>
                <a:spcPct val="10000"/>
              </a:spcAft>
              <a:buClrTx/>
              <a:buSzTx/>
              <a:buFontTx/>
              <a:buNone/>
              <a:tabLst/>
              <a:defRPr/>
            </a:pPr>
            <a:endParaRPr lang="en-US" sz="1400" b="1" i="1" kern="0" dirty="0" smtClean="0">
              <a:solidFill>
                <a:schemeClr val="bg1"/>
              </a:solidFill>
              <a:latin typeface="Arial" charset="0"/>
            </a:endParaRPr>
          </a:p>
          <a:p>
            <a:pPr marL="0" marR="0" lvl="0" indent="0" algn="ctr" defTabSz="914400" eaLnBrk="0" fontAlgn="auto" latinLnBrk="0" hangingPunct="0">
              <a:lnSpc>
                <a:spcPct val="100000"/>
              </a:lnSpc>
              <a:spcBef>
                <a:spcPts val="0"/>
              </a:spcBef>
              <a:spcAft>
                <a:spcPct val="10000"/>
              </a:spcAft>
              <a:buClrTx/>
              <a:buSzTx/>
              <a:buFontTx/>
              <a:buNone/>
              <a:tabLst/>
              <a:defRPr/>
            </a:pPr>
            <a:endParaRPr kumimoji="0" lang="en-US" sz="1400" b="1" i="1" u="none" strike="noStrike" kern="0" cap="none" spc="0" normalizeH="0" baseline="0" noProof="0" dirty="0">
              <a:ln>
                <a:noFill/>
              </a:ln>
              <a:solidFill>
                <a:schemeClr val="bg1"/>
              </a:solidFill>
              <a:effectLst/>
              <a:uLnTx/>
              <a:uFillTx/>
              <a:latin typeface="Arial" charset="0"/>
              <a:ea typeface="+mn-ea"/>
              <a:cs typeface="+mn-cs"/>
            </a:endParaRPr>
          </a:p>
        </p:txBody>
      </p:sp>
    </p:spTree>
  </p:cSld>
  <p:clrMapOvr>
    <a:masterClrMapping/>
  </p:clrMapOvr>
  <p:transition spd="med" advClick="0">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oup 26"/>
          <p:cNvGraphicFramePr>
            <a:graphicFrameLocks/>
          </p:cNvGraphicFramePr>
          <p:nvPr>
            <p:extLst>
              <p:ext uri="{D42A27DB-BD31-4B8C-83A1-F6EECF244321}">
                <p14:modId xmlns:p14="http://schemas.microsoft.com/office/powerpoint/2010/main" val="540113537"/>
              </p:ext>
            </p:extLst>
          </p:nvPr>
        </p:nvGraphicFramePr>
        <p:xfrm>
          <a:off x="153988" y="1179513"/>
          <a:ext cx="8838248" cy="4886009"/>
        </p:xfrm>
        <a:graphic>
          <a:graphicData uri="http://schemas.openxmlformats.org/drawingml/2006/table">
            <a:tbl>
              <a:tblPr/>
              <a:tblGrid>
                <a:gridCol w="2209562"/>
                <a:gridCol w="2209562"/>
                <a:gridCol w="2209562"/>
                <a:gridCol w="2209562"/>
              </a:tblGrid>
              <a:tr h="401800">
                <a:tc>
                  <a:txBody>
                    <a:bodyPr/>
                    <a:lstStyle/>
                    <a:p>
                      <a:pPr marL="0" marR="0" lvl="0" indent="0" algn="ctr" defTabSz="914400" rtl="0" eaLnBrk="0" fontAlgn="base" latinLnBrk="0" hangingPunct="0">
                        <a:lnSpc>
                          <a:spcPct val="100000"/>
                        </a:lnSpc>
                        <a:spcBef>
                          <a:spcPct val="0"/>
                        </a:spcBef>
                        <a:spcAft>
                          <a:spcPct val="0"/>
                        </a:spcAft>
                        <a:buClr>
                          <a:schemeClr val="accent2"/>
                        </a:buClr>
                        <a:buSzTx/>
                        <a:buFont typeface="Wingdings" pitchFamily="2" charset="2"/>
                        <a:buNone/>
                        <a:tabLst/>
                      </a:pPr>
                      <a:r>
                        <a:rPr kumimoji="0" lang="en-US" sz="1200" b="1" i="0" u="none" strike="noStrike" cap="none" normalizeH="0" baseline="0" dirty="0" smtClean="0">
                          <a:ln>
                            <a:noFill/>
                          </a:ln>
                          <a:solidFill>
                            <a:schemeClr val="bg1"/>
                          </a:solidFill>
                          <a:effectLst/>
                          <a:latin typeface="Arial" pitchFamily="34" charset="0"/>
                          <a:cs typeface="Arial" pitchFamily="34" charset="0"/>
                        </a:rPr>
                        <a:t>Consulting Services</a:t>
                      </a:r>
                    </a:p>
                  </a:txBody>
                  <a:tcPr marL="0" marR="0" marT="0" marB="0" anchor="ctr" horzOverflow="overflow">
                    <a:lnL>
                      <a:noFill/>
                    </a:lnL>
                    <a:lnR w="9525" cap="flat" cmpd="sng" algn="ctr">
                      <a:solidFill>
                        <a:schemeClr val="bg1"/>
                      </a:solidFill>
                      <a:prstDash val="solid"/>
                      <a:round/>
                      <a:headEnd type="none" w="med" len="med"/>
                      <a:tailEnd type="none" w="lg" len="lg"/>
                    </a:lnR>
                    <a:lnT>
                      <a:noFill/>
                    </a:lnT>
                    <a:lnB>
                      <a:noFill/>
                    </a:lnB>
                    <a:lnTlToBr>
                      <a:noFill/>
                    </a:lnTlToBr>
                    <a:lnBlToTr>
                      <a:noFill/>
                    </a:lnBlToTr>
                    <a:gradFill>
                      <a:gsLst>
                        <a:gs pos="75000">
                          <a:schemeClr val="accent1"/>
                        </a:gs>
                        <a:gs pos="100000">
                          <a:schemeClr val="accent1">
                            <a:lumMod val="60000"/>
                            <a:lumOff val="40000"/>
                          </a:schemeClr>
                        </a:gs>
                      </a:gsLst>
                      <a:lin ang="16200000" scaled="0"/>
                    </a:grad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Tx/>
                        <a:buFont typeface="Wingdings" pitchFamily="2" charset="2"/>
                        <a:buNone/>
                        <a:tabLst/>
                      </a:pPr>
                      <a:r>
                        <a:rPr kumimoji="0" lang="en-US" sz="1200" b="1" i="0" u="none" strike="noStrike" cap="none" normalizeH="0" baseline="0" dirty="0" smtClean="0">
                          <a:ln>
                            <a:noFill/>
                          </a:ln>
                          <a:solidFill>
                            <a:schemeClr val="bg1"/>
                          </a:solidFill>
                          <a:effectLst/>
                          <a:latin typeface="Arial" pitchFamily="34" charset="0"/>
                          <a:cs typeface="Arial" pitchFamily="34" charset="0"/>
                        </a:rPr>
                        <a:t>Implementation Services</a:t>
                      </a:r>
                    </a:p>
                  </a:txBody>
                  <a:tcPr marL="0" marR="0" marT="0" marB="0" anchor="ctr" horzOverflow="overflow">
                    <a:lnL w="9525" cap="flat" cmpd="sng" algn="ctr">
                      <a:solidFill>
                        <a:schemeClr val="bg1"/>
                      </a:solidFill>
                      <a:prstDash val="solid"/>
                      <a:round/>
                      <a:headEnd type="none" w="med" len="med"/>
                      <a:tailEnd type="none" w="lg" len="lg"/>
                    </a:lnL>
                    <a:lnR w="9525" cap="flat" cmpd="sng" algn="ctr">
                      <a:solidFill>
                        <a:schemeClr val="bg1"/>
                      </a:solidFill>
                      <a:prstDash val="solid"/>
                      <a:round/>
                      <a:headEnd type="none" w="med" len="med"/>
                      <a:tailEnd type="none" w="lg" len="lg"/>
                    </a:lnR>
                    <a:lnT>
                      <a:noFill/>
                    </a:lnT>
                    <a:lnB>
                      <a:noFill/>
                    </a:lnB>
                    <a:lnTlToBr>
                      <a:noFill/>
                    </a:lnTlToBr>
                    <a:lnBlToTr>
                      <a:noFill/>
                    </a:lnBlToTr>
                    <a:gradFill>
                      <a:gsLst>
                        <a:gs pos="75000">
                          <a:schemeClr val="accent1"/>
                        </a:gs>
                        <a:gs pos="100000">
                          <a:schemeClr val="accent1">
                            <a:lumMod val="60000"/>
                            <a:lumOff val="40000"/>
                          </a:schemeClr>
                        </a:gs>
                      </a:gsLst>
                      <a:lin ang="16200000" scaled="0"/>
                    </a:grad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Tx/>
                        <a:buFont typeface="Wingdings" pitchFamily="2" charset="2"/>
                        <a:buNone/>
                        <a:tabLst/>
                      </a:pPr>
                      <a:r>
                        <a:rPr kumimoji="0" lang="en-US" sz="1200" b="1" i="0" u="none" strike="noStrike" cap="none" normalizeH="0" baseline="0" dirty="0" smtClean="0">
                          <a:ln>
                            <a:noFill/>
                          </a:ln>
                          <a:solidFill>
                            <a:schemeClr val="bg1"/>
                          </a:solidFill>
                          <a:effectLst/>
                          <a:latin typeface="Arial" pitchFamily="34" charset="0"/>
                          <a:cs typeface="Arial" pitchFamily="34" charset="0"/>
                        </a:rPr>
                        <a:t>Application Management</a:t>
                      </a:r>
                    </a:p>
                  </a:txBody>
                  <a:tcPr marL="0" marR="0" marT="0" marB="0" anchor="ctr" horzOverflow="overflow">
                    <a:lnL w="9525" cap="flat" cmpd="sng" algn="ctr">
                      <a:solidFill>
                        <a:schemeClr val="bg1"/>
                      </a:solidFill>
                      <a:prstDash val="solid"/>
                      <a:round/>
                      <a:headEnd type="none" w="med" len="med"/>
                      <a:tailEnd type="none" w="lg" len="lg"/>
                    </a:lnL>
                    <a:lnR w="9525" cap="flat" cmpd="sng" algn="ctr">
                      <a:solidFill>
                        <a:schemeClr val="bg1"/>
                      </a:solidFill>
                      <a:prstDash val="solid"/>
                      <a:round/>
                      <a:headEnd type="none" w="med" len="med"/>
                      <a:tailEnd type="none" w="lg" len="lg"/>
                    </a:lnR>
                    <a:lnT>
                      <a:noFill/>
                    </a:lnT>
                    <a:lnB>
                      <a:noFill/>
                    </a:lnB>
                    <a:lnTlToBr>
                      <a:noFill/>
                    </a:lnTlToBr>
                    <a:lnBlToTr>
                      <a:noFill/>
                    </a:lnBlToTr>
                    <a:gradFill>
                      <a:gsLst>
                        <a:gs pos="75000">
                          <a:schemeClr val="accent1"/>
                        </a:gs>
                        <a:gs pos="100000">
                          <a:schemeClr val="accent1">
                            <a:lumMod val="60000"/>
                            <a:lumOff val="40000"/>
                          </a:schemeClr>
                        </a:gs>
                      </a:gsLst>
                      <a:lin ang="16200000" scaled="0"/>
                    </a:grad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Tx/>
                        <a:buFont typeface="Wingdings" pitchFamily="2" charset="2"/>
                        <a:buNone/>
                        <a:tabLst/>
                      </a:pPr>
                      <a:r>
                        <a:rPr kumimoji="0" lang="en-US" sz="1200" b="1" i="0" u="none" strike="noStrike" cap="none" normalizeH="0" baseline="0" dirty="0" smtClean="0">
                          <a:ln>
                            <a:noFill/>
                          </a:ln>
                          <a:solidFill>
                            <a:schemeClr val="bg1"/>
                          </a:solidFill>
                          <a:effectLst/>
                          <a:latin typeface="Arial" pitchFamily="34" charset="0"/>
                          <a:cs typeface="Arial" pitchFamily="34" charset="0"/>
                        </a:rPr>
                        <a:t>Infrastructure Management</a:t>
                      </a:r>
                    </a:p>
                  </a:txBody>
                  <a:tcPr marL="0" marR="0" marT="0" marB="0" anchor="ctr" horzOverflow="overflow">
                    <a:lnL w="9525" cap="flat" cmpd="sng" algn="ctr">
                      <a:solidFill>
                        <a:schemeClr val="bg1"/>
                      </a:solidFill>
                      <a:prstDash val="solid"/>
                      <a:round/>
                      <a:headEnd type="none" w="med" len="med"/>
                      <a:tailEnd type="none" w="lg" len="lg"/>
                    </a:lnL>
                    <a:lnR>
                      <a:noFill/>
                    </a:lnR>
                    <a:lnT>
                      <a:noFill/>
                    </a:lnT>
                    <a:lnB>
                      <a:noFill/>
                    </a:lnB>
                    <a:lnTlToBr>
                      <a:noFill/>
                    </a:lnTlToBr>
                    <a:lnBlToTr>
                      <a:noFill/>
                    </a:lnBlToTr>
                    <a:gradFill>
                      <a:gsLst>
                        <a:gs pos="75000">
                          <a:schemeClr val="accent1"/>
                        </a:gs>
                        <a:gs pos="100000">
                          <a:schemeClr val="accent1">
                            <a:lumMod val="60000"/>
                            <a:lumOff val="40000"/>
                          </a:schemeClr>
                        </a:gs>
                      </a:gsLst>
                      <a:lin ang="16200000" scaled="0"/>
                    </a:gradFill>
                  </a:tcPr>
                </a:tc>
              </a:tr>
              <a:tr h="562194">
                <a:tc>
                  <a:txBody>
                    <a:bodyPr/>
                    <a:lstStyle/>
                    <a:p>
                      <a:pPr marL="0" marR="0" lvl="0" indent="0" algn="ctr" defTabSz="914400" rtl="0" eaLnBrk="0" fontAlgn="base" latinLnBrk="0" hangingPunct="0">
                        <a:lnSpc>
                          <a:spcPct val="100000"/>
                        </a:lnSpc>
                        <a:spcBef>
                          <a:spcPct val="0"/>
                        </a:spcBef>
                        <a:spcAft>
                          <a:spcPct val="0"/>
                        </a:spcAft>
                        <a:buClr>
                          <a:schemeClr val="accent2"/>
                        </a:buClr>
                        <a:buSzTx/>
                        <a:buFont typeface="Wingdings" pitchFamily="2" charset="2"/>
                        <a:buNone/>
                        <a:tabLst/>
                        <a:defRPr/>
                      </a:pPr>
                      <a:r>
                        <a:rPr kumimoji="0" lang="en-US" sz="1000" b="0" i="1" u="none" strike="noStrike" cap="none" normalizeH="0" baseline="0" dirty="0" smtClean="0">
                          <a:ln>
                            <a:noFill/>
                          </a:ln>
                          <a:solidFill>
                            <a:schemeClr val="tx1"/>
                          </a:solidFill>
                          <a:effectLst/>
                          <a:latin typeface="Arial" pitchFamily="34" charset="0"/>
                          <a:cs typeface="Arial" pitchFamily="34" charset="0"/>
                        </a:rPr>
                        <a:t>Business consulting: transforms companies digital landscape </a:t>
                      </a:r>
                    </a:p>
                  </a:txBody>
                  <a:tcPr marL="45720" marR="45720" anchor="ctr" horzOverflow="overflow">
                    <a:lnL>
                      <a:noFill/>
                    </a:lnL>
                    <a:lnR w="9525" cap="flat" cmpd="sng" algn="ctr">
                      <a:solidFill>
                        <a:schemeClr val="bg1"/>
                      </a:solidFill>
                      <a:prstDash val="solid"/>
                      <a:round/>
                      <a:headEnd type="none" w="med" len="med"/>
                      <a:tailEnd type="none" w="lg" len="lg"/>
                    </a:lnR>
                    <a:lnT>
                      <a:noFill/>
                    </a:lnT>
                    <a:lnB>
                      <a:noFill/>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Tx/>
                        <a:buFont typeface="Wingdings" pitchFamily="2" charset="2"/>
                        <a:buNone/>
                        <a:tabLst/>
                      </a:pPr>
                      <a:r>
                        <a:rPr kumimoji="0" lang="en-US" sz="1000" b="0" i="1" u="none" strike="noStrike" cap="none" normalizeH="0" baseline="0" dirty="0" smtClean="0">
                          <a:ln>
                            <a:noFill/>
                          </a:ln>
                          <a:solidFill>
                            <a:schemeClr val="tx1"/>
                          </a:solidFill>
                          <a:effectLst/>
                          <a:latin typeface="Arial" pitchFamily="34" charset="0"/>
                          <a:cs typeface="Arial" pitchFamily="34" charset="0"/>
                        </a:rPr>
                        <a:t>Broad capabilities within the</a:t>
                      </a:r>
                      <a:br>
                        <a:rPr kumimoji="0" lang="en-US" sz="1000" b="0" i="1" u="none" strike="noStrike" cap="none" normalizeH="0" baseline="0" dirty="0" smtClean="0">
                          <a:ln>
                            <a:noFill/>
                          </a:ln>
                          <a:solidFill>
                            <a:schemeClr val="tx1"/>
                          </a:solidFill>
                          <a:effectLst/>
                          <a:latin typeface="Arial" pitchFamily="34" charset="0"/>
                          <a:cs typeface="Arial" pitchFamily="34" charset="0"/>
                        </a:rPr>
                      </a:br>
                      <a:r>
                        <a:rPr kumimoji="0" lang="en-US" sz="1000" b="0" i="1" u="none" strike="noStrike" cap="none" normalizeH="0" baseline="0" dirty="0" smtClean="0">
                          <a:ln>
                            <a:noFill/>
                          </a:ln>
                          <a:solidFill>
                            <a:schemeClr val="tx1"/>
                          </a:solidFill>
                          <a:effectLst/>
                          <a:latin typeface="Arial" pitchFamily="34" charset="0"/>
                          <a:cs typeface="Arial" pitchFamily="34" charset="0"/>
                        </a:rPr>
                        <a:t>Oracle services offering</a:t>
                      </a:r>
                    </a:p>
                  </a:txBody>
                  <a:tcPr marL="45720" marR="45720" anchor="ctr" horzOverflow="overflow">
                    <a:lnL w="9525" cap="flat" cmpd="sng" algn="ctr">
                      <a:solidFill>
                        <a:schemeClr val="bg1"/>
                      </a:solidFill>
                      <a:prstDash val="solid"/>
                      <a:round/>
                      <a:headEnd type="none" w="med" len="med"/>
                      <a:tailEnd type="none" w="lg" len="lg"/>
                    </a:lnL>
                    <a:lnR w="9525" cap="flat" cmpd="sng" algn="ctr">
                      <a:solidFill>
                        <a:schemeClr val="bg1"/>
                      </a:solidFill>
                      <a:prstDash val="solid"/>
                      <a:round/>
                      <a:headEnd type="none" w="med" len="med"/>
                      <a:tailEnd type="none" w="lg" len="lg"/>
                    </a:lnR>
                    <a:lnT>
                      <a:noFill/>
                    </a:lnT>
                    <a:lnB>
                      <a:noFill/>
                    </a:lnB>
                    <a:lnTlToBr>
                      <a:noFill/>
                    </a:lnTlToBr>
                    <a:lnBlToTr>
                      <a:noFill/>
                    </a:lnBlToTr>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Tx/>
                        <a:buFont typeface="Wingdings" pitchFamily="2" charset="2"/>
                        <a:buNone/>
                        <a:tabLst/>
                      </a:pPr>
                      <a:r>
                        <a:rPr kumimoji="0" lang="en-US" sz="1000" b="0" i="1" u="none" strike="noStrike" cap="none" normalizeH="0" baseline="0" dirty="0" smtClean="0">
                          <a:ln>
                            <a:noFill/>
                          </a:ln>
                          <a:solidFill>
                            <a:schemeClr val="tx1"/>
                          </a:solidFill>
                          <a:effectLst/>
                          <a:latin typeface="Arial" pitchFamily="34" charset="0"/>
                          <a:cs typeface="Arial" pitchFamily="34" charset="0"/>
                        </a:rPr>
                        <a:t>Enhancing effectiveness and efficiency </a:t>
                      </a:r>
                    </a:p>
                  </a:txBody>
                  <a:tcPr marL="45720" marR="45720" anchor="ctr" horzOverflow="overflow">
                    <a:lnL w="9525" cap="flat" cmpd="sng" algn="ctr">
                      <a:solidFill>
                        <a:schemeClr val="bg1"/>
                      </a:solidFill>
                      <a:prstDash val="solid"/>
                      <a:round/>
                      <a:headEnd type="none" w="med" len="med"/>
                      <a:tailEnd type="none" w="lg" len="lg"/>
                    </a:lnL>
                    <a:lnR w="9525" cap="flat" cmpd="sng" algn="ctr">
                      <a:solidFill>
                        <a:schemeClr val="bg1"/>
                      </a:solidFill>
                      <a:prstDash val="solid"/>
                      <a:round/>
                      <a:headEnd type="none" w="med" len="med"/>
                      <a:tailEnd type="none" w="lg" len="lg"/>
                    </a:lnR>
                    <a:lnT>
                      <a:noFill/>
                    </a:lnT>
                    <a:lnB>
                      <a:noFill/>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33333"/>
                          </a:solidFill>
                          <a:effectLst/>
                          <a:latin typeface="Arial" pitchFamily="34" charset="0"/>
                          <a:cs typeface="Arial" pitchFamily="34" charset="0"/>
                        </a:rPr>
                        <a:t>Delivering improved performance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1" u="none" strike="noStrike" cap="none" normalizeH="0" baseline="0" dirty="0" smtClean="0">
                          <a:ln>
                            <a:noFill/>
                          </a:ln>
                          <a:solidFill>
                            <a:srgbClr val="333333"/>
                          </a:solidFill>
                          <a:effectLst/>
                          <a:latin typeface="Arial" pitchFamily="34" charset="0"/>
                          <a:cs typeface="Arial" pitchFamily="34" charset="0"/>
                        </a:rPr>
                        <a:t> and reduced  costs</a:t>
                      </a:r>
                      <a:endParaRPr kumimoji="0" lang="en-US" sz="1000" b="0" i="1" u="none" strike="noStrike" cap="none" normalizeH="0" baseline="0" dirty="0" smtClean="0">
                        <a:ln>
                          <a:noFill/>
                        </a:ln>
                        <a:solidFill>
                          <a:schemeClr val="tx1"/>
                        </a:solidFill>
                        <a:effectLst/>
                        <a:latin typeface="Arial" pitchFamily="34" charset="0"/>
                        <a:cs typeface="Arial" pitchFamily="34" charset="0"/>
                      </a:endParaRPr>
                    </a:p>
                  </a:txBody>
                  <a:tcPr marL="45720" marR="45720" anchor="ctr" horzOverflow="overflow">
                    <a:lnL w="9525" cap="flat" cmpd="sng" algn="ctr">
                      <a:solidFill>
                        <a:schemeClr val="bg1"/>
                      </a:solidFill>
                      <a:prstDash val="solid"/>
                      <a:round/>
                      <a:headEnd type="none" w="med" len="med"/>
                      <a:tailEnd type="none" w="lg" len="lg"/>
                    </a:lnL>
                    <a:lnR>
                      <a:noFill/>
                    </a:lnR>
                    <a:lnT>
                      <a:noFill/>
                    </a:lnT>
                    <a:lnB>
                      <a:noFill/>
                    </a:lnB>
                    <a:lnTlToBr>
                      <a:noFill/>
                    </a:lnTlToBr>
                    <a:lnBlToTr>
                      <a:noFill/>
                    </a:lnBlToTr>
                    <a:solidFill>
                      <a:schemeClr val="accent1">
                        <a:lumMod val="20000"/>
                        <a:lumOff val="80000"/>
                      </a:schemeClr>
                    </a:solidFill>
                  </a:tcPr>
                </a:tc>
              </a:tr>
              <a:tr h="3922015">
                <a:tc>
                  <a:txBody>
                    <a:bodyPr/>
                    <a:lstStyle/>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Digital transformation</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Big Data &amp; Analytics Consulting</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Finance Transformation</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Customer Experience</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HR Transformation</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Strategy &amp; Transformation</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Supply Chain Management</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Business &amp; Technology Innovation</a:t>
                      </a:r>
                    </a:p>
                  </a:txBody>
                  <a:tcPr marL="45720" marR="45720" horzOverflow="overflow">
                    <a:lnL>
                      <a:noFill/>
                    </a:lnL>
                    <a:lnR>
                      <a:noFill/>
                    </a:lnR>
                    <a:lnT>
                      <a:noFill/>
                    </a:lnT>
                    <a:lnB w="28575" cap="flat" cmpd="sng" algn="ctr">
                      <a:solidFill>
                        <a:srgbClr val="C0C0C0"/>
                      </a:solidFill>
                      <a:prstDash val="solid"/>
                      <a:round/>
                      <a:headEnd type="none" w="med" len="med"/>
                      <a:tailEnd type="none" w="lg" len="lg"/>
                    </a:lnB>
                    <a:lnTlToBr>
                      <a:noFill/>
                    </a:lnTlToBr>
                    <a:lnBlToTr>
                      <a:noFill/>
                    </a:lnBlToTr>
                    <a:noFill/>
                  </a:tcPr>
                </a:tc>
                <a:tc>
                  <a:txBody>
                    <a:bodyPr/>
                    <a:lstStyle/>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Process Redefinition</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Implementation and Integration</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Oracle Application and Technical Upgrades and Re-implementation</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Program management</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Training/Change management</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Implementation deployment/rollout Strategy</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Existing Oracle System optimizations</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E-Business Suite</a:t>
                      </a:r>
                      <a:r>
                        <a:rPr kumimoji="0" lang="en-US" sz="1000" b="0" i="0" u="none" strike="noStrike" cap="none" normalizeH="0" baseline="0" dirty="0" smtClean="0">
                          <a:ln>
                            <a:noFill/>
                          </a:ln>
                          <a:solidFill>
                            <a:schemeClr val="tx1"/>
                          </a:solidFill>
                          <a:effectLst/>
                          <a:latin typeface="Arial" pitchFamily="34" charset="0"/>
                          <a:cs typeface="Arial" pitchFamily="34" charset="0"/>
                        </a:rPr>
                        <a:t>, PeopleSoft,  JDE, </a:t>
                      </a:r>
                      <a:r>
                        <a:rPr kumimoji="0" lang="en-US" sz="1000" b="1" i="0" u="none" strike="noStrike" cap="none" normalizeH="0" baseline="0" dirty="0" smtClean="0">
                          <a:ln>
                            <a:noFill/>
                          </a:ln>
                          <a:solidFill>
                            <a:schemeClr val="tx1"/>
                          </a:solidFill>
                          <a:effectLst/>
                          <a:latin typeface="Arial" pitchFamily="34" charset="0"/>
                          <a:cs typeface="Arial" pitchFamily="34" charset="0"/>
                        </a:rPr>
                        <a:t>Siebel, </a:t>
                      </a:r>
                      <a:r>
                        <a:rPr kumimoji="0" lang="en-US" sz="1000" b="0" i="0" u="none" strike="noStrike" cap="none" normalizeH="0" baseline="0" dirty="0" smtClean="0">
                          <a:ln>
                            <a:noFill/>
                          </a:ln>
                          <a:solidFill>
                            <a:schemeClr val="tx1"/>
                          </a:solidFill>
                          <a:effectLst/>
                          <a:latin typeface="Arial" pitchFamily="34" charset="0"/>
                          <a:cs typeface="Arial" pitchFamily="34" charset="0"/>
                        </a:rPr>
                        <a:t>BIM, </a:t>
                      </a:r>
                      <a:r>
                        <a:rPr kumimoji="0" lang="en-US" sz="1000" b="1" i="0" u="none" strike="noStrike" cap="none" normalizeH="0" baseline="0" dirty="0" smtClean="0">
                          <a:ln>
                            <a:noFill/>
                          </a:ln>
                          <a:solidFill>
                            <a:schemeClr val="tx1"/>
                          </a:solidFill>
                          <a:effectLst/>
                          <a:latin typeface="Arial" pitchFamily="34" charset="0"/>
                          <a:cs typeface="Arial" pitchFamily="34" charset="0"/>
                        </a:rPr>
                        <a:t>Cloud Technologies, Engineered Systems, Supply Chain </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Enhanced Reporting/Executive management Reporting </a:t>
                      </a:r>
                      <a:endParaRPr kumimoji="0" lang="en-US" sz="1000" b="1" i="0" u="none" strike="noStrike" cap="none" normalizeH="0" baseline="0" dirty="0" smtClean="0">
                        <a:ln>
                          <a:noFill/>
                        </a:ln>
                        <a:solidFill>
                          <a:srgbClr val="FF0000"/>
                        </a:solidFill>
                        <a:effectLst/>
                        <a:latin typeface="Arial" pitchFamily="34" charset="0"/>
                        <a:cs typeface="Arial" pitchFamily="34" charset="0"/>
                      </a:endParaRPr>
                    </a:p>
                  </a:txBody>
                  <a:tcPr marL="45720" marR="45720" horzOverflow="overflow">
                    <a:lnL>
                      <a:noFill/>
                    </a:lnL>
                    <a:lnR>
                      <a:noFill/>
                    </a:lnR>
                    <a:lnT>
                      <a:noFill/>
                    </a:lnT>
                    <a:lnB w="28575" cap="flat" cmpd="sng" algn="ctr">
                      <a:solidFill>
                        <a:srgbClr val="C0C0C0"/>
                      </a:solidFill>
                      <a:prstDash val="solid"/>
                      <a:round/>
                      <a:headEnd type="none" w="med" len="med"/>
                      <a:tailEnd type="none" w="lg" len="lg"/>
                    </a:lnB>
                    <a:lnTlToBr>
                      <a:noFill/>
                    </a:lnTlToBr>
                    <a:lnBlToTr>
                      <a:noFill/>
                    </a:lnBlToTr>
                    <a:solidFill>
                      <a:schemeClr val="bg2">
                        <a:lumMod val="20000"/>
                        <a:lumOff val="80000"/>
                        <a:alpha val="70000"/>
                      </a:schemeClr>
                    </a:solidFill>
                  </a:tcPr>
                </a:tc>
                <a:tc>
                  <a:txBody>
                    <a:bodyPr/>
                    <a:lstStyle/>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Level 1, 2, and 3 Support: Basic Application</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100% Dedicated Support Team</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Support, master Data, Complete Development</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Database &amp; Security Administration</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Flexible, remote or on-site resources to provide help desk or small project support.</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Support plans allow support with part-time resources, as low as 40 hours a month.</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0" i="0" u="none" strike="noStrike" cap="none" normalizeH="0" baseline="0" dirty="0" smtClean="0">
                          <a:ln>
                            <a:noFill/>
                          </a:ln>
                          <a:solidFill>
                            <a:srgbClr val="FF0000"/>
                          </a:solidFill>
                          <a:effectLst/>
                          <a:latin typeface="Arial" pitchFamily="34" charset="0"/>
                          <a:cs typeface="Arial" pitchFamily="34" charset="0"/>
                        </a:rPr>
                        <a:t>Level agreements enable prompt response time and available skills</a:t>
                      </a:r>
                    </a:p>
                  </a:txBody>
                  <a:tcPr marL="45720" marR="45720" horzOverflow="overflow">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marL="114300" marR="0" lvl="0" indent="-114300" defTabSz="914400" eaLnBrk="1" fontAlgn="auto" latinLnBrk="0" hangingPunct="1">
                        <a:lnSpc>
                          <a:spcPct val="100000"/>
                        </a:lnSpc>
                        <a:spcBef>
                          <a:spcPct val="0"/>
                        </a:spcBef>
                        <a:spcAft>
                          <a:spcPts val="0"/>
                        </a:spcAft>
                        <a:buClr>
                          <a:schemeClr val="accent2"/>
                        </a:buClr>
                        <a:buSzTx/>
                        <a:buFont typeface="Wingdings" pitchFamily="2" charset="2"/>
                        <a:buChar char="§"/>
                        <a:tabLst/>
                        <a:defRPr/>
                      </a:pPr>
                      <a:r>
                        <a:rPr kumimoji="0" lang="en-US" sz="1000" b="1" i="0" u="none" strike="noStrike" kern="0" cap="none" spc="0" normalizeH="0" baseline="0" noProof="0" dirty="0" smtClean="0">
                          <a:ln>
                            <a:noFill/>
                          </a:ln>
                          <a:solidFill>
                            <a:sysClr val="windowText" lastClr="000000"/>
                          </a:solidFill>
                          <a:effectLst/>
                          <a:uLnTx/>
                          <a:uFillTx/>
                          <a:latin typeface="+mn-lt"/>
                          <a:ea typeface="+mn-ea"/>
                          <a:cs typeface="+mn-cs"/>
                        </a:rPr>
                        <a:t>Hybrid infrastructure combinations via “COMPLETE” platform</a:t>
                      </a:r>
                    </a:p>
                    <a:p>
                      <a:pPr marL="114300" marR="0" lvl="0" indent="-114300" defTabSz="914400" eaLnBrk="1" fontAlgn="auto" latinLnBrk="0" hangingPunct="1">
                        <a:lnSpc>
                          <a:spcPct val="100000"/>
                        </a:lnSpc>
                        <a:spcBef>
                          <a:spcPct val="0"/>
                        </a:spcBef>
                        <a:spcAft>
                          <a:spcPts val="0"/>
                        </a:spcAft>
                        <a:buClr>
                          <a:schemeClr val="accent2"/>
                        </a:buClr>
                        <a:buSzTx/>
                        <a:buFont typeface="Wingdings" pitchFamily="2" charset="2"/>
                        <a:buChar char="§"/>
                        <a:tabLst/>
                        <a:defRPr/>
                      </a:pPr>
                      <a:r>
                        <a:rPr kumimoji="0" lang="en-US" sz="1000" b="1" i="0" u="none" strike="noStrike" kern="0" cap="none" spc="0" normalizeH="0" baseline="0" noProof="0" dirty="0" smtClean="0">
                          <a:ln>
                            <a:noFill/>
                          </a:ln>
                          <a:solidFill>
                            <a:sysClr val="windowText" lastClr="000000"/>
                          </a:solidFill>
                          <a:effectLst/>
                          <a:uLnTx/>
                          <a:uFillTx/>
                          <a:latin typeface="+mn-lt"/>
                          <a:ea typeface="+mn-ea"/>
                          <a:cs typeface="+mn-cs"/>
                        </a:rPr>
                        <a:t>Scalability via public or private Cloud, on or off-premise</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Technical Account Management</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Development, QA &amp; Production Environments</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Change Management</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Oracle Technical, OS, DB </a:t>
                      </a:r>
                      <a:r>
                        <a:rPr kumimoji="0" lang="en-US" sz="1000" b="0" i="0" u="none" strike="noStrike" cap="none" normalizeH="0" baseline="0" dirty="0" smtClean="0">
                          <a:ln>
                            <a:noFill/>
                          </a:ln>
                          <a:solidFill>
                            <a:schemeClr val="tx1"/>
                          </a:solidFill>
                          <a:effectLst/>
                          <a:latin typeface="Arial" pitchFamily="34" charset="0"/>
                          <a:cs typeface="Arial" pitchFamily="34" charset="0"/>
                        </a:rPr>
                        <a:t>&amp; Basis </a:t>
                      </a:r>
                      <a:r>
                        <a:rPr kumimoji="0" lang="en-US" sz="1000" b="1" i="0" u="none" strike="noStrike" cap="none" normalizeH="0" baseline="0" dirty="0" smtClean="0">
                          <a:ln>
                            <a:noFill/>
                          </a:ln>
                          <a:solidFill>
                            <a:schemeClr val="tx1"/>
                          </a:solidFill>
                          <a:effectLst/>
                          <a:latin typeface="Arial" pitchFamily="34" charset="0"/>
                          <a:cs typeface="Arial" pitchFamily="34" charset="0"/>
                        </a:rPr>
                        <a:t>Administration</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Backup and Recovery</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System Monitoring</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Disk Storage Services</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Continuous Software Maintenance Services</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Disaster Recovery Solutions</a:t>
                      </a:r>
                    </a:p>
                    <a:p>
                      <a:pPr marL="114300" marR="0" lvl="0" indent="-114300" algn="l" defTabSz="914400" rtl="0" eaLnBrk="0" fontAlgn="base" latinLnBrk="0" hangingPunct="0">
                        <a:lnSpc>
                          <a:spcPct val="100000"/>
                        </a:lnSpc>
                        <a:spcBef>
                          <a:spcPct val="0"/>
                        </a:spcBef>
                        <a:spcAft>
                          <a:spcPts val="400"/>
                        </a:spcAft>
                        <a:buClr>
                          <a:schemeClr val="accent2"/>
                        </a:buClr>
                        <a:buSzTx/>
                        <a:buFont typeface="Wingdings" pitchFamily="2" charset="2"/>
                        <a:buChar char="§"/>
                        <a:tabLst/>
                      </a:pPr>
                      <a:r>
                        <a:rPr kumimoji="0" lang="en-US" sz="1000" b="1" i="0" u="none" strike="noStrike" cap="none" normalizeH="0" baseline="0" dirty="0" smtClean="0">
                          <a:ln>
                            <a:noFill/>
                          </a:ln>
                          <a:solidFill>
                            <a:schemeClr val="tx1"/>
                          </a:solidFill>
                          <a:effectLst/>
                          <a:latin typeface="Arial" pitchFamily="34" charset="0"/>
                          <a:cs typeface="Arial" pitchFamily="34" charset="0"/>
                        </a:rPr>
                        <a:t>Network Management</a:t>
                      </a:r>
                    </a:p>
                  </a:txBody>
                  <a:tcPr marL="45720" marR="45720" horzOverflow="overflow">
                    <a:lnL>
                      <a:noFill/>
                    </a:lnL>
                    <a:lnR>
                      <a:noFill/>
                    </a:lnR>
                    <a:lnT>
                      <a:noFill/>
                    </a:lnT>
                    <a:lnB w="28575" cap="flat" cmpd="sng" algn="ctr">
                      <a:solidFill>
                        <a:srgbClr val="C0C0C0"/>
                      </a:solidFill>
                      <a:prstDash val="solid"/>
                      <a:round/>
                      <a:headEnd type="none" w="med" len="med"/>
                      <a:tailEnd type="none" w="lg" len="lg"/>
                    </a:lnB>
                    <a:lnTlToBr>
                      <a:noFill/>
                    </a:lnTlToBr>
                    <a:lnBlToTr>
                      <a:noFill/>
                    </a:lnBlToTr>
                    <a:noFill/>
                  </a:tcPr>
                </a:tc>
              </a:tr>
            </a:tbl>
          </a:graphicData>
        </a:graphic>
      </p:graphicFrame>
      <p:sp>
        <p:nvSpPr>
          <p:cNvPr id="33812" name="Title 1"/>
          <p:cNvSpPr>
            <a:spLocks noGrp="1"/>
          </p:cNvSpPr>
          <p:nvPr>
            <p:ph type="title"/>
          </p:nvPr>
        </p:nvSpPr>
        <p:spPr>
          <a:xfrm>
            <a:off x="0" y="25400"/>
            <a:ext cx="8823325" cy="822325"/>
          </a:xfrm>
        </p:spPr>
        <p:txBody>
          <a:bodyPr/>
          <a:lstStyle/>
          <a:p>
            <a:pPr eaLnBrk="1" hangingPunct="1"/>
            <a:r>
              <a:rPr lang="en-US" dirty="0" smtClean="0"/>
              <a:t>Co</a:t>
            </a:r>
            <a:r>
              <a:rPr lang="fr-FR" dirty="0" err="1" smtClean="0"/>
              <a:t>mprehensive</a:t>
            </a:r>
            <a:r>
              <a:rPr lang="fr-FR" dirty="0" smtClean="0"/>
              <a:t> Portfolio of Oracle Solutions</a:t>
            </a:r>
            <a:endParaRPr dirty="0" smtClean="0">
              <a:solidFill>
                <a:srgbClr val="FF0000"/>
              </a:solidFill>
            </a:endParaRPr>
          </a:p>
        </p:txBody>
      </p:sp>
      <p:sp>
        <p:nvSpPr>
          <p:cNvPr id="33813" name="Rectangle 34"/>
          <p:cNvSpPr>
            <a:spLocks noChangeArrowheads="1"/>
          </p:cNvSpPr>
          <p:nvPr/>
        </p:nvSpPr>
        <p:spPr bwMode="auto">
          <a:xfrm>
            <a:off x="163513" y="5318001"/>
            <a:ext cx="8828087" cy="1044305"/>
          </a:xfrm>
          <a:prstGeom prst="roundRect">
            <a:avLst/>
          </a:prstGeom>
          <a:solidFill>
            <a:schemeClr val="bg1"/>
          </a:solidFill>
          <a:ln w="9525" algn="ctr">
            <a:solidFill>
              <a:schemeClr val="tx2"/>
            </a:solidFill>
            <a:miter lim="800000"/>
            <a:headEnd/>
            <a:tailEnd/>
          </a:ln>
        </p:spPr>
        <p:txBody>
          <a:bodyPr wrap="square" lIns="0" tIns="0" rIns="0" bIns="0" anchor="ctr">
            <a:noAutofit/>
          </a:bodyPr>
          <a:lstStyle/>
          <a:p>
            <a:endParaRPr lang="en-US"/>
          </a:p>
        </p:txBody>
      </p:sp>
      <p:pic>
        <p:nvPicPr>
          <p:cNvPr id="33815" name="Picture 8" descr="O_DiamondPartner_CMYK.jpg"/>
          <p:cNvPicPr>
            <a:picLocks noChangeAspect="1"/>
          </p:cNvPicPr>
          <p:nvPr/>
        </p:nvPicPr>
        <p:blipFill>
          <a:blip r:embed="rId3" cstate="print"/>
          <a:srcRect t="14606" b="19440"/>
          <a:stretch>
            <a:fillRect/>
          </a:stretch>
        </p:blipFill>
        <p:spPr bwMode="auto">
          <a:xfrm>
            <a:off x="6673850" y="249238"/>
            <a:ext cx="2395538" cy="347662"/>
          </a:xfrm>
          <a:prstGeom prst="rect">
            <a:avLst/>
          </a:prstGeom>
          <a:noFill/>
          <a:ln w="9525">
            <a:noFill/>
            <a:miter lim="800000"/>
            <a:headEnd/>
            <a:tailEnd/>
          </a:ln>
        </p:spPr>
      </p:pic>
      <p:pic>
        <p:nvPicPr>
          <p:cNvPr id="10" name="Picture 80" descr="boeing-logo.jpg"/>
          <p:cNvPicPr>
            <a:picLocks noChangeAspect="1" noChangeArrowheads="1"/>
          </p:cNvPicPr>
          <p:nvPr/>
        </p:nvPicPr>
        <p:blipFill>
          <a:blip r:embed="rId4" cstate="print"/>
          <a:srcRect/>
          <a:stretch>
            <a:fillRect/>
          </a:stretch>
        </p:blipFill>
        <p:spPr bwMode="auto">
          <a:xfrm>
            <a:off x="385062" y="5481121"/>
            <a:ext cx="1347787" cy="309562"/>
          </a:xfrm>
          <a:prstGeom prst="rect">
            <a:avLst/>
          </a:prstGeom>
          <a:noFill/>
          <a:ln w="9525">
            <a:noFill/>
            <a:miter lim="800000"/>
            <a:headEnd/>
            <a:tailEnd/>
          </a:ln>
        </p:spPr>
      </p:pic>
      <p:pic>
        <p:nvPicPr>
          <p:cNvPr id="11" name="Picture 50" descr="oshkosh-truck-logo.jpg"/>
          <p:cNvPicPr>
            <a:picLocks noChangeAspect="1"/>
          </p:cNvPicPr>
          <p:nvPr/>
        </p:nvPicPr>
        <p:blipFill>
          <a:blip r:embed="rId5" cstate="print"/>
          <a:srcRect/>
          <a:stretch>
            <a:fillRect/>
          </a:stretch>
        </p:blipFill>
        <p:spPr bwMode="auto">
          <a:xfrm>
            <a:off x="3381313" y="5739883"/>
            <a:ext cx="806450" cy="604838"/>
          </a:xfrm>
          <a:prstGeom prst="rect">
            <a:avLst/>
          </a:prstGeom>
          <a:noFill/>
          <a:ln w="9525">
            <a:noFill/>
            <a:miter lim="800000"/>
            <a:headEnd/>
            <a:tailEnd/>
          </a:ln>
        </p:spPr>
      </p:pic>
      <p:pic>
        <p:nvPicPr>
          <p:cNvPr id="12" name="Picture 53" descr="http://upload.wikimedia.org/wikipedia/en/2/25/Nucor_logo.JPG"/>
          <p:cNvPicPr>
            <a:picLocks noChangeAspect="1" noChangeArrowheads="1"/>
          </p:cNvPicPr>
          <p:nvPr/>
        </p:nvPicPr>
        <p:blipFill>
          <a:blip r:embed="rId6" cstate="print"/>
          <a:srcRect/>
          <a:stretch>
            <a:fillRect/>
          </a:stretch>
        </p:blipFill>
        <p:spPr bwMode="auto">
          <a:xfrm>
            <a:off x="4404798" y="5919271"/>
            <a:ext cx="1381125" cy="400050"/>
          </a:xfrm>
          <a:prstGeom prst="rect">
            <a:avLst/>
          </a:prstGeom>
          <a:noFill/>
          <a:ln w="9525">
            <a:noFill/>
            <a:miter lim="800000"/>
            <a:headEnd/>
            <a:tailEnd/>
          </a:ln>
        </p:spPr>
      </p:pic>
      <p:pic>
        <p:nvPicPr>
          <p:cNvPr id="15" name="Picture 57" descr="http://www.sherwoodfoods.com/images/stories/food/bob_evans_logo_sherwood.png"/>
          <p:cNvPicPr>
            <a:picLocks noChangeAspect="1" noChangeArrowheads="1"/>
          </p:cNvPicPr>
          <p:nvPr/>
        </p:nvPicPr>
        <p:blipFill>
          <a:blip r:embed="rId7" cstate="print"/>
          <a:srcRect/>
          <a:stretch>
            <a:fillRect/>
          </a:stretch>
        </p:blipFill>
        <p:spPr bwMode="auto">
          <a:xfrm>
            <a:off x="1601736" y="5919271"/>
            <a:ext cx="1506538" cy="373062"/>
          </a:xfrm>
          <a:prstGeom prst="rect">
            <a:avLst/>
          </a:prstGeom>
          <a:noFill/>
          <a:ln w="9525">
            <a:noFill/>
            <a:miter lim="800000"/>
            <a:headEnd/>
            <a:tailEnd/>
          </a:ln>
        </p:spPr>
      </p:pic>
      <p:pic>
        <p:nvPicPr>
          <p:cNvPr id="16" name="Picture 4" descr="http://www.farmers.com/landing/img/farmers_logov.gif"/>
          <p:cNvPicPr>
            <a:picLocks noChangeAspect="1" noChangeArrowheads="1"/>
          </p:cNvPicPr>
          <p:nvPr/>
        </p:nvPicPr>
        <p:blipFill>
          <a:blip r:embed="rId8" cstate="print"/>
          <a:srcRect/>
          <a:stretch>
            <a:fillRect/>
          </a:stretch>
        </p:blipFill>
        <p:spPr bwMode="auto">
          <a:xfrm>
            <a:off x="7554912" y="5447041"/>
            <a:ext cx="1268413" cy="230187"/>
          </a:xfrm>
          <a:prstGeom prst="rect">
            <a:avLst/>
          </a:prstGeom>
          <a:noFill/>
          <a:ln w="9525">
            <a:noFill/>
            <a:miter lim="800000"/>
            <a:headEnd/>
            <a:tailEnd/>
          </a:ln>
        </p:spPr>
      </p:pic>
      <p:pic>
        <p:nvPicPr>
          <p:cNvPr id="17" name="Picture 59" descr="Allegis Group"/>
          <p:cNvPicPr>
            <a:picLocks noChangeAspect="1" noChangeArrowheads="1"/>
          </p:cNvPicPr>
          <p:nvPr/>
        </p:nvPicPr>
        <p:blipFill>
          <a:blip r:embed="rId9" cstate="print"/>
          <a:srcRect/>
          <a:stretch>
            <a:fillRect/>
          </a:stretch>
        </p:blipFill>
        <p:spPr bwMode="auto">
          <a:xfrm>
            <a:off x="5811837" y="5442795"/>
            <a:ext cx="1292225" cy="307975"/>
          </a:xfrm>
          <a:prstGeom prst="rect">
            <a:avLst/>
          </a:prstGeom>
          <a:noFill/>
          <a:ln w="9525">
            <a:noFill/>
            <a:miter lim="800000"/>
            <a:headEnd/>
            <a:tailEnd/>
          </a:ln>
        </p:spPr>
      </p:pic>
      <p:pic>
        <p:nvPicPr>
          <p:cNvPr id="18" name="Picture 8" descr="http://www.isips.org/products/graphics/smiths_logo.jpg"/>
          <p:cNvPicPr>
            <a:picLocks noChangeAspect="1" noChangeArrowheads="1"/>
          </p:cNvPicPr>
          <p:nvPr/>
        </p:nvPicPr>
        <p:blipFill>
          <a:blip r:embed="rId10" cstate="print"/>
          <a:srcRect/>
          <a:stretch>
            <a:fillRect/>
          </a:stretch>
        </p:blipFill>
        <p:spPr bwMode="auto">
          <a:xfrm>
            <a:off x="6036355" y="5958326"/>
            <a:ext cx="1283607" cy="243087"/>
          </a:xfrm>
          <a:prstGeom prst="rect">
            <a:avLst/>
          </a:prstGeom>
          <a:noFill/>
          <a:ln w="9525">
            <a:noFill/>
            <a:miter lim="800000"/>
            <a:headEnd/>
            <a:tailEnd/>
          </a:ln>
        </p:spPr>
      </p:pic>
      <p:pic>
        <p:nvPicPr>
          <p:cNvPr id="20" name="Picture 54" descr="http://www.cheniere.com/images/color-logo.png"/>
          <p:cNvPicPr>
            <a:picLocks noChangeAspect="1" noChangeArrowheads="1"/>
          </p:cNvPicPr>
          <p:nvPr/>
        </p:nvPicPr>
        <p:blipFill>
          <a:blip r:embed="rId11" cstate="print"/>
          <a:srcRect/>
          <a:stretch>
            <a:fillRect/>
          </a:stretch>
        </p:blipFill>
        <p:spPr bwMode="auto">
          <a:xfrm>
            <a:off x="7554912" y="5919271"/>
            <a:ext cx="1092200" cy="346075"/>
          </a:xfrm>
          <a:prstGeom prst="rect">
            <a:avLst/>
          </a:prstGeom>
          <a:noFill/>
          <a:ln w="9525">
            <a:noFill/>
            <a:miter lim="800000"/>
            <a:headEnd/>
            <a:tailEnd/>
          </a:ln>
        </p:spPr>
      </p:pic>
      <p:pic>
        <p:nvPicPr>
          <p:cNvPr id="23" name="Picture 55" descr="Dresser-Rand® - Bringing energy and the environment into harmony.™"/>
          <p:cNvPicPr>
            <a:picLocks noChangeAspect="1" noChangeArrowheads="1"/>
          </p:cNvPicPr>
          <p:nvPr/>
        </p:nvPicPr>
        <p:blipFill>
          <a:blip r:embed="rId12" cstate="print"/>
          <a:srcRect/>
          <a:stretch>
            <a:fillRect/>
          </a:stretch>
        </p:blipFill>
        <p:spPr bwMode="auto">
          <a:xfrm>
            <a:off x="3934898" y="5447041"/>
            <a:ext cx="1516063" cy="365125"/>
          </a:xfrm>
          <a:prstGeom prst="rect">
            <a:avLst/>
          </a:prstGeom>
          <a:noFill/>
          <a:ln w="9525">
            <a:noFill/>
            <a:miter lim="800000"/>
            <a:headEnd/>
            <a:tailEnd/>
          </a:ln>
        </p:spPr>
      </p:pic>
      <p:pic>
        <p:nvPicPr>
          <p:cNvPr id="26" name="Picture 6" descr="https://encrypted-tbn2.gstatic.com/images?q=tbn:ANd9GcQeM6dzhzQ5L1ae-aH3dx-S-Y4HcfzwRs00DN9cLVzD1bOsHEVzsg"/>
          <p:cNvPicPr>
            <a:picLocks noChangeAspect="1" noChangeArrowheads="1"/>
          </p:cNvPicPr>
          <p:nvPr/>
        </p:nvPicPr>
        <p:blipFill>
          <a:blip r:embed="rId13" cstate="print"/>
          <a:srcRect t="23625" b="31013"/>
          <a:stretch>
            <a:fillRect/>
          </a:stretch>
        </p:blipFill>
        <p:spPr bwMode="auto">
          <a:xfrm>
            <a:off x="2214499" y="5372769"/>
            <a:ext cx="1204913" cy="409575"/>
          </a:xfrm>
          <a:prstGeom prst="rect">
            <a:avLst/>
          </a:prstGeom>
          <a:noFill/>
          <a:ln w="9525">
            <a:noFill/>
            <a:miter lim="800000"/>
            <a:headEnd/>
            <a:tailEnd/>
          </a:ln>
        </p:spPr>
      </p:pic>
      <p:pic>
        <p:nvPicPr>
          <p:cNvPr id="28" name="Picture 68" descr="Sodexo_logo.jpg"/>
          <p:cNvPicPr>
            <a:picLocks noChangeAspect="1"/>
          </p:cNvPicPr>
          <p:nvPr/>
        </p:nvPicPr>
        <p:blipFill>
          <a:blip r:embed="rId14" cstate="print"/>
          <a:srcRect/>
          <a:stretch>
            <a:fillRect/>
          </a:stretch>
        </p:blipFill>
        <p:spPr bwMode="auto">
          <a:xfrm>
            <a:off x="308862" y="5874388"/>
            <a:ext cx="1012825" cy="3270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82880" y="5018595"/>
            <a:ext cx="8790432" cy="1369505"/>
          </a:xfrm>
          <a:prstGeom prst="rect">
            <a:avLst/>
          </a:prstGeom>
          <a:gradFill>
            <a:gsLst>
              <a:gs pos="61000">
                <a:schemeClr val="accent2"/>
              </a:gs>
              <a:gs pos="100000">
                <a:schemeClr val="accent4"/>
              </a:gs>
            </a:gsLst>
            <a:lin ang="16200000" scaled="1"/>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142" name="Freeform 141"/>
          <p:cNvSpPr/>
          <p:nvPr/>
        </p:nvSpPr>
        <p:spPr>
          <a:xfrm>
            <a:off x="182880" y="3140573"/>
            <a:ext cx="8790432" cy="2370031"/>
          </a:xfrm>
          <a:custGeom>
            <a:avLst/>
            <a:gdLst>
              <a:gd name="connsiteX0" fmla="*/ 0 w 9235440"/>
              <a:gd name="connsiteY0" fmla="*/ 0 h 1894851"/>
              <a:gd name="connsiteX1" fmla="*/ 9235440 w 9235440"/>
              <a:gd name="connsiteY1" fmla="*/ 0 h 1894851"/>
              <a:gd name="connsiteX2" fmla="*/ 9235440 w 9235440"/>
              <a:gd name="connsiteY2" fmla="*/ 1894851 h 1894851"/>
              <a:gd name="connsiteX3" fmla="*/ 0 w 9235440"/>
              <a:gd name="connsiteY3" fmla="*/ 1894851 h 1894851"/>
              <a:gd name="connsiteX4" fmla="*/ 0 w 9235440"/>
              <a:gd name="connsiteY4" fmla="*/ 0 h 1894851"/>
              <a:gd name="connsiteX0" fmla="*/ 0 w 9235440"/>
              <a:gd name="connsiteY0" fmla="*/ 0 h 1894978"/>
              <a:gd name="connsiteX1" fmla="*/ 9235440 w 9235440"/>
              <a:gd name="connsiteY1" fmla="*/ 0 h 1894978"/>
              <a:gd name="connsiteX2" fmla="*/ 9235440 w 9235440"/>
              <a:gd name="connsiteY2" fmla="*/ 1894851 h 1894978"/>
              <a:gd name="connsiteX3" fmla="*/ 8199121 w 9235440"/>
              <a:gd name="connsiteY3" fmla="*/ 1894978 h 1894978"/>
              <a:gd name="connsiteX4" fmla="*/ 0 w 9235440"/>
              <a:gd name="connsiteY4" fmla="*/ 1894851 h 1894978"/>
              <a:gd name="connsiteX5" fmla="*/ 0 w 9235440"/>
              <a:gd name="connsiteY5" fmla="*/ 0 h 1894978"/>
              <a:gd name="connsiteX0" fmla="*/ 0 w 9235440"/>
              <a:gd name="connsiteY0" fmla="*/ 0 h 1907677"/>
              <a:gd name="connsiteX1" fmla="*/ 9235440 w 9235440"/>
              <a:gd name="connsiteY1" fmla="*/ 0 h 1907677"/>
              <a:gd name="connsiteX2" fmla="*/ 9235440 w 9235440"/>
              <a:gd name="connsiteY2" fmla="*/ 1894851 h 1907677"/>
              <a:gd name="connsiteX3" fmla="*/ 8199121 w 9235440"/>
              <a:gd name="connsiteY3" fmla="*/ 1894978 h 1907677"/>
              <a:gd name="connsiteX4" fmla="*/ 7157721 w 9235440"/>
              <a:gd name="connsiteY4" fmla="*/ 1907677 h 1907677"/>
              <a:gd name="connsiteX5" fmla="*/ 0 w 9235440"/>
              <a:gd name="connsiteY5" fmla="*/ 1894851 h 1907677"/>
              <a:gd name="connsiteX6" fmla="*/ 0 w 9235440"/>
              <a:gd name="connsiteY6" fmla="*/ 0 h 1907677"/>
              <a:gd name="connsiteX0" fmla="*/ 0 w 9235440"/>
              <a:gd name="connsiteY0" fmla="*/ 0 h 2350974"/>
              <a:gd name="connsiteX1" fmla="*/ 9235440 w 9235440"/>
              <a:gd name="connsiteY1" fmla="*/ 0 h 2350974"/>
              <a:gd name="connsiteX2" fmla="*/ 9235440 w 9235440"/>
              <a:gd name="connsiteY2" fmla="*/ 1894851 h 2350974"/>
              <a:gd name="connsiteX3" fmla="*/ 8234269 w 9235440"/>
              <a:gd name="connsiteY3" fmla="*/ 2350974 h 2350974"/>
              <a:gd name="connsiteX4" fmla="*/ 7157721 w 9235440"/>
              <a:gd name="connsiteY4" fmla="*/ 1907677 h 2350974"/>
              <a:gd name="connsiteX5" fmla="*/ 0 w 9235440"/>
              <a:gd name="connsiteY5" fmla="*/ 1894851 h 2350974"/>
              <a:gd name="connsiteX6" fmla="*/ 0 w 9235440"/>
              <a:gd name="connsiteY6" fmla="*/ 0 h 2350974"/>
              <a:gd name="connsiteX0" fmla="*/ 0 w 9235440"/>
              <a:gd name="connsiteY0" fmla="*/ 0 h 2350974"/>
              <a:gd name="connsiteX1" fmla="*/ 9235440 w 9235440"/>
              <a:gd name="connsiteY1" fmla="*/ 0 h 2350974"/>
              <a:gd name="connsiteX2" fmla="*/ 9235440 w 9235440"/>
              <a:gd name="connsiteY2" fmla="*/ 1894851 h 2350974"/>
              <a:gd name="connsiteX3" fmla="*/ 8234269 w 9235440"/>
              <a:gd name="connsiteY3" fmla="*/ 2350974 h 2350974"/>
              <a:gd name="connsiteX4" fmla="*/ 7157721 w 9235440"/>
              <a:gd name="connsiteY4" fmla="*/ 1907677 h 2350974"/>
              <a:gd name="connsiteX5" fmla="*/ 0 w 9235440"/>
              <a:gd name="connsiteY5" fmla="*/ 1894851 h 2350974"/>
              <a:gd name="connsiteX6" fmla="*/ 0 w 9235440"/>
              <a:gd name="connsiteY6" fmla="*/ 0 h 2350974"/>
              <a:gd name="connsiteX0" fmla="*/ 0 w 9235440"/>
              <a:gd name="connsiteY0" fmla="*/ 0 h 2350974"/>
              <a:gd name="connsiteX1" fmla="*/ 9235440 w 9235440"/>
              <a:gd name="connsiteY1" fmla="*/ 0 h 2350974"/>
              <a:gd name="connsiteX2" fmla="*/ 9235440 w 9235440"/>
              <a:gd name="connsiteY2" fmla="*/ 1894851 h 2350974"/>
              <a:gd name="connsiteX3" fmla="*/ 8234269 w 9235440"/>
              <a:gd name="connsiteY3" fmla="*/ 2350974 h 2350974"/>
              <a:gd name="connsiteX4" fmla="*/ 7157721 w 9235440"/>
              <a:gd name="connsiteY4" fmla="*/ 1907677 h 2350974"/>
              <a:gd name="connsiteX5" fmla="*/ 0 w 9235440"/>
              <a:gd name="connsiteY5" fmla="*/ 1894851 h 2350974"/>
              <a:gd name="connsiteX6" fmla="*/ 0 w 9235440"/>
              <a:gd name="connsiteY6" fmla="*/ 0 h 2350974"/>
              <a:gd name="connsiteX0" fmla="*/ 0 w 9235440"/>
              <a:gd name="connsiteY0" fmla="*/ 0 h 2373660"/>
              <a:gd name="connsiteX1" fmla="*/ 9235440 w 9235440"/>
              <a:gd name="connsiteY1" fmla="*/ 0 h 2373660"/>
              <a:gd name="connsiteX2" fmla="*/ 9235440 w 9235440"/>
              <a:gd name="connsiteY2" fmla="*/ 1894851 h 2373660"/>
              <a:gd name="connsiteX3" fmla="*/ 8234269 w 9235440"/>
              <a:gd name="connsiteY3" fmla="*/ 2373660 h 2373660"/>
              <a:gd name="connsiteX4" fmla="*/ 7157721 w 9235440"/>
              <a:gd name="connsiteY4" fmla="*/ 1907677 h 2373660"/>
              <a:gd name="connsiteX5" fmla="*/ 0 w 9235440"/>
              <a:gd name="connsiteY5" fmla="*/ 1894851 h 2373660"/>
              <a:gd name="connsiteX6" fmla="*/ 0 w 9235440"/>
              <a:gd name="connsiteY6" fmla="*/ 0 h 2373660"/>
              <a:gd name="connsiteX0" fmla="*/ 0 w 9235440"/>
              <a:gd name="connsiteY0" fmla="*/ 0 h 2373660"/>
              <a:gd name="connsiteX1" fmla="*/ 9235440 w 9235440"/>
              <a:gd name="connsiteY1" fmla="*/ 0 h 2373660"/>
              <a:gd name="connsiteX2" fmla="*/ 9235440 w 9235440"/>
              <a:gd name="connsiteY2" fmla="*/ 1894851 h 2373660"/>
              <a:gd name="connsiteX3" fmla="*/ 8234269 w 9235440"/>
              <a:gd name="connsiteY3" fmla="*/ 2373660 h 2373660"/>
              <a:gd name="connsiteX4" fmla="*/ 7157721 w 9235440"/>
              <a:gd name="connsiteY4" fmla="*/ 1907677 h 2373660"/>
              <a:gd name="connsiteX5" fmla="*/ 0 w 9235440"/>
              <a:gd name="connsiteY5" fmla="*/ 1894851 h 2373660"/>
              <a:gd name="connsiteX6" fmla="*/ 0 w 9235440"/>
              <a:gd name="connsiteY6" fmla="*/ 0 h 2373660"/>
              <a:gd name="connsiteX0" fmla="*/ 0 w 9235440"/>
              <a:gd name="connsiteY0" fmla="*/ 0 h 2373660"/>
              <a:gd name="connsiteX1" fmla="*/ 9235440 w 9235440"/>
              <a:gd name="connsiteY1" fmla="*/ 0 h 2373660"/>
              <a:gd name="connsiteX2" fmla="*/ 9235440 w 9235440"/>
              <a:gd name="connsiteY2" fmla="*/ 1894851 h 2373660"/>
              <a:gd name="connsiteX3" fmla="*/ 8234269 w 9235440"/>
              <a:gd name="connsiteY3" fmla="*/ 2373660 h 2373660"/>
              <a:gd name="connsiteX4" fmla="*/ 7157721 w 9235440"/>
              <a:gd name="connsiteY4" fmla="*/ 1907677 h 2373660"/>
              <a:gd name="connsiteX5" fmla="*/ 0 w 9235440"/>
              <a:gd name="connsiteY5" fmla="*/ 1894851 h 2373660"/>
              <a:gd name="connsiteX6" fmla="*/ 0 w 9235440"/>
              <a:gd name="connsiteY6" fmla="*/ 0 h 2373660"/>
              <a:gd name="connsiteX0" fmla="*/ 0 w 9235440"/>
              <a:gd name="connsiteY0" fmla="*/ 0 h 2261462"/>
              <a:gd name="connsiteX1" fmla="*/ 9235440 w 9235440"/>
              <a:gd name="connsiteY1" fmla="*/ 0 h 2261462"/>
              <a:gd name="connsiteX2" fmla="*/ 9235440 w 9235440"/>
              <a:gd name="connsiteY2" fmla="*/ 1894851 h 2261462"/>
              <a:gd name="connsiteX3" fmla="*/ 8234269 w 9235440"/>
              <a:gd name="connsiteY3" fmla="*/ 2261462 h 2261462"/>
              <a:gd name="connsiteX4" fmla="*/ 7157721 w 9235440"/>
              <a:gd name="connsiteY4" fmla="*/ 1907677 h 2261462"/>
              <a:gd name="connsiteX5" fmla="*/ 0 w 9235440"/>
              <a:gd name="connsiteY5" fmla="*/ 1894851 h 2261462"/>
              <a:gd name="connsiteX6" fmla="*/ 0 w 9235440"/>
              <a:gd name="connsiteY6" fmla="*/ 0 h 2261462"/>
              <a:gd name="connsiteX0" fmla="*/ 0 w 9235440"/>
              <a:gd name="connsiteY0" fmla="*/ 0 h 2373660"/>
              <a:gd name="connsiteX1" fmla="*/ 9235440 w 9235440"/>
              <a:gd name="connsiteY1" fmla="*/ 0 h 2373660"/>
              <a:gd name="connsiteX2" fmla="*/ 9235440 w 9235440"/>
              <a:gd name="connsiteY2" fmla="*/ 1894851 h 2373660"/>
              <a:gd name="connsiteX3" fmla="*/ 8234269 w 9235440"/>
              <a:gd name="connsiteY3" fmla="*/ 2373660 h 2373660"/>
              <a:gd name="connsiteX4" fmla="*/ 7157721 w 9235440"/>
              <a:gd name="connsiteY4" fmla="*/ 1907677 h 2373660"/>
              <a:gd name="connsiteX5" fmla="*/ 0 w 9235440"/>
              <a:gd name="connsiteY5" fmla="*/ 1894851 h 2373660"/>
              <a:gd name="connsiteX6" fmla="*/ 0 w 9235440"/>
              <a:gd name="connsiteY6" fmla="*/ 0 h 2373660"/>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35440" h="2370031">
                <a:moveTo>
                  <a:pt x="0" y="0"/>
                </a:moveTo>
                <a:lnTo>
                  <a:pt x="9235440" y="0"/>
                </a:lnTo>
                <a:lnTo>
                  <a:pt x="9235440" y="1894851"/>
                </a:lnTo>
                <a:cubicBezTo>
                  <a:pt x="8895185" y="1920717"/>
                  <a:pt x="8410934" y="1927740"/>
                  <a:pt x="8208869" y="2370031"/>
                </a:cubicBezTo>
                <a:cubicBezTo>
                  <a:pt x="7993093" y="1975560"/>
                  <a:pt x="7593908" y="1925640"/>
                  <a:pt x="7157721" y="1907677"/>
                </a:cubicBezTo>
                <a:lnTo>
                  <a:pt x="0" y="1894851"/>
                </a:lnTo>
                <a:lnTo>
                  <a:pt x="0" y="0"/>
                </a:lnTo>
                <a:close/>
              </a:path>
            </a:pathLst>
          </a:custGeom>
          <a:gradFill>
            <a:gsLst>
              <a:gs pos="61000">
                <a:schemeClr val="accent6"/>
              </a:gs>
              <a:gs pos="100000">
                <a:schemeClr val="accent6">
                  <a:lumMod val="60000"/>
                  <a:lumOff val="40000"/>
                </a:schemeClr>
              </a:gs>
            </a:gsLst>
            <a:lin ang="16200000" scaled="1"/>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141" name="Freeform 140"/>
          <p:cNvSpPr/>
          <p:nvPr/>
        </p:nvSpPr>
        <p:spPr>
          <a:xfrm>
            <a:off x="182879" y="1857873"/>
            <a:ext cx="8802625" cy="2370031"/>
          </a:xfrm>
          <a:custGeom>
            <a:avLst/>
            <a:gdLst>
              <a:gd name="connsiteX0" fmla="*/ 0 w 9235440"/>
              <a:gd name="connsiteY0" fmla="*/ 0 h 1894851"/>
              <a:gd name="connsiteX1" fmla="*/ 9235440 w 9235440"/>
              <a:gd name="connsiteY1" fmla="*/ 0 h 1894851"/>
              <a:gd name="connsiteX2" fmla="*/ 9235440 w 9235440"/>
              <a:gd name="connsiteY2" fmla="*/ 1894851 h 1894851"/>
              <a:gd name="connsiteX3" fmla="*/ 0 w 9235440"/>
              <a:gd name="connsiteY3" fmla="*/ 1894851 h 1894851"/>
              <a:gd name="connsiteX4" fmla="*/ 0 w 9235440"/>
              <a:gd name="connsiteY4" fmla="*/ 0 h 1894851"/>
              <a:gd name="connsiteX0" fmla="*/ 0 w 9235440"/>
              <a:gd name="connsiteY0" fmla="*/ 0 h 1894978"/>
              <a:gd name="connsiteX1" fmla="*/ 9235440 w 9235440"/>
              <a:gd name="connsiteY1" fmla="*/ 0 h 1894978"/>
              <a:gd name="connsiteX2" fmla="*/ 9235440 w 9235440"/>
              <a:gd name="connsiteY2" fmla="*/ 1894851 h 1894978"/>
              <a:gd name="connsiteX3" fmla="*/ 8199121 w 9235440"/>
              <a:gd name="connsiteY3" fmla="*/ 1894978 h 1894978"/>
              <a:gd name="connsiteX4" fmla="*/ 0 w 9235440"/>
              <a:gd name="connsiteY4" fmla="*/ 1894851 h 1894978"/>
              <a:gd name="connsiteX5" fmla="*/ 0 w 9235440"/>
              <a:gd name="connsiteY5" fmla="*/ 0 h 1894978"/>
              <a:gd name="connsiteX0" fmla="*/ 0 w 9235440"/>
              <a:gd name="connsiteY0" fmla="*/ 0 h 1907677"/>
              <a:gd name="connsiteX1" fmla="*/ 9235440 w 9235440"/>
              <a:gd name="connsiteY1" fmla="*/ 0 h 1907677"/>
              <a:gd name="connsiteX2" fmla="*/ 9235440 w 9235440"/>
              <a:gd name="connsiteY2" fmla="*/ 1894851 h 1907677"/>
              <a:gd name="connsiteX3" fmla="*/ 8199121 w 9235440"/>
              <a:gd name="connsiteY3" fmla="*/ 1894978 h 1907677"/>
              <a:gd name="connsiteX4" fmla="*/ 7157721 w 9235440"/>
              <a:gd name="connsiteY4" fmla="*/ 1907677 h 1907677"/>
              <a:gd name="connsiteX5" fmla="*/ 0 w 9235440"/>
              <a:gd name="connsiteY5" fmla="*/ 1894851 h 1907677"/>
              <a:gd name="connsiteX6" fmla="*/ 0 w 9235440"/>
              <a:gd name="connsiteY6" fmla="*/ 0 h 1907677"/>
              <a:gd name="connsiteX0" fmla="*/ 0 w 9235440"/>
              <a:gd name="connsiteY0" fmla="*/ 0 h 2350974"/>
              <a:gd name="connsiteX1" fmla="*/ 9235440 w 9235440"/>
              <a:gd name="connsiteY1" fmla="*/ 0 h 2350974"/>
              <a:gd name="connsiteX2" fmla="*/ 9235440 w 9235440"/>
              <a:gd name="connsiteY2" fmla="*/ 1894851 h 2350974"/>
              <a:gd name="connsiteX3" fmla="*/ 8234269 w 9235440"/>
              <a:gd name="connsiteY3" fmla="*/ 2350974 h 2350974"/>
              <a:gd name="connsiteX4" fmla="*/ 7157721 w 9235440"/>
              <a:gd name="connsiteY4" fmla="*/ 1907677 h 2350974"/>
              <a:gd name="connsiteX5" fmla="*/ 0 w 9235440"/>
              <a:gd name="connsiteY5" fmla="*/ 1894851 h 2350974"/>
              <a:gd name="connsiteX6" fmla="*/ 0 w 9235440"/>
              <a:gd name="connsiteY6" fmla="*/ 0 h 2350974"/>
              <a:gd name="connsiteX0" fmla="*/ 0 w 9235440"/>
              <a:gd name="connsiteY0" fmla="*/ 0 h 2350974"/>
              <a:gd name="connsiteX1" fmla="*/ 9235440 w 9235440"/>
              <a:gd name="connsiteY1" fmla="*/ 0 h 2350974"/>
              <a:gd name="connsiteX2" fmla="*/ 9235440 w 9235440"/>
              <a:gd name="connsiteY2" fmla="*/ 1894851 h 2350974"/>
              <a:gd name="connsiteX3" fmla="*/ 8234269 w 9235440"/>
              <a:gd name="connsiteY3" fmla="*/ 2350974 h 2350974"/>
              <a:gd name="connsiteX4" fmla="*/ 7157721 w 9235440"/>
              <a:gd name="connsiteY4" fmla="*/ 1907677 h 2350974"/>
              <a:gd name="connsiteX5" fmla="*/ 0 w 9235440"/>
              <a:gd name="connsiteY5" fmla="*/ 1894851 h 2350974"/>
              <a:gd name="connsiteX6" fmla="*/ 0 w 9235440"/>
              <a:gd name="connsiteY6" fmla="*/ 0 h 2350974"/>
              <a:gd name="connsiteX0" fmla="*/ 0 w 9235440"/>
              <a:gd name="connsiteY0" fmla="*/ 0 h 2350974"/>
              <a:gd name="connsiteX1" fmla="*/ 9235440 w 9235440"/>
              <a:gd name="connsiteY1" fmla="*/ 0 h 2350974"/>
              <a:gd name="connsiteX2" fmla="*/ 9235440 w 9235440"/>
              <a:gd name="connsiteY2" fmla="*/ 1894851 h 2350974"/>
              <a:gd name="connsiteX3" fmla="*/ 8234269 w 9235440"/>
              <a:gd name="connsiteY3" fmla="*/ 2350974 h 2350974"/>
              <a:gd name="connsiteX4" fmla="*/ 7157721 w 9235440"/>
              <a:gd name="connsiteY4" fmla="*/ 1907677 h 2350974"/>
              <a:gd name="connsiteX5" fmla="*/ 0 w 9235440"/>
              <a:gd name="connsiteY5" fmla="*/ 1894851 h 2350974"/>
              <a:gd name="connsiteX6" fmla="*/ 0 w 9235440"/>
              <a:gd name="connsiteY6" fmla="*/ 0 h 2350974"/>
              <a:gd name="connsiteX0" fmla="*/ 0 w 9235440"/>
              <a:gd name="connsiteY0" fmla="*/ 0 h 2373660"/>
              <a:gd name="connsiteX1" fmla="*/ 9235440 w 9235440"/>
              <a:gd name="connsiteY1" fmla="*/ 0 h 2373660"/>
              <a:gd name="connsiteX2" fmla="*/ 9235440 w 9235440"/>
              <a:gd name="connsiteY2" fmla="*/ 1894851 h 2373660"/>
              <a:gd name="connsiteX3" fmla="*/ 8234269 w 9235440"/>
              <a:gd name="connsiteY3" fmla="*/ 2373660 h 2373660"/>
              <a:gd name="connsiteX4" fmla="*/ 7157721 w 9235440"/>
              <a:gd name="connsiteY4" fmla="*/ 1907677 h 2373660"/>
              <a:gd name="connsiteX5" fmla="*/ 0 w 9235440"/>
              <a:gd name="connsiteY5" fmla="*/ 1894851 h 2373660"/>
              <a:gd name="connsiteX6" fmla="*/ 0 w 9235440"/>
              <a:gd name="connsiteY6" fmla="*/ 0 h 2373660"/>
              <a:gd name="connsiteX0" fmla="*/ 0 w 9235440"/>
              <a:gd name="connsiteY0" fmla="*/ 0 h 2373660"/>
              <a:gd name="connsiteX1" fmla="*/ 9235440 w 9235440"/>
              <a:gd name="connsiteY1" fmla="*/ 0 h 2373660"/>
              <a:gd name="connsiteX2" fmla="*/ 9235440 w 9235440"/>
              <a:gd name="connsiteY2" fmla="*/ 1894851 h 2373660"/>
              <a:gd name="connsiteX3" fmla="*/ 8234269 w 9235440"/>
              <a:gd name="connsiteY3" fmla="*/ 2373660 h 2373660"/>
              <a:gd name="connsiteX4" fmla="*/ 7157721 w 9235440"/>
              <a:gd name="connsiteY4" fmla="*/ 1907677 h 2373660"/>
              <a:gd name="connsiteX5" fmla="*/ 0 w 9235440"/>
              <a:gd name="connsiteY5" fmla="*/ 1894851 h 2373660"/>
              <a:gd name="connsiteX6" fmla="*/ 0 w 9235440"/>
              <a:gd name="connsiteY6" fmla="*/ 0 h 2373660"/>
              <a:gd name="connsiteX0" fmla="*/ 0 w 9235440"/>
              <a:gd name="connsiteY0" fmla="*/ 0 h 2373660"/>
              <a:gd name="connsiteX1" fmla="*/ 9235440 w 9235440"/>
              <a:gd name="connsiteY1" fmla="*/ 0 h 2373660"/>
              <a:gd name="connsiteX2" fmla="*/ 9235440 w 9235440"/>
              <a:gd name="connsiteY2" fmla="*/ 1894851 h 2373660"/>
              <a:gd name="connsiteX3" fmla="*/ 8234269 w 9235440"/>
              <a:gd name="connsiteY3" fmla="*/ 2373660 h 2373660"/>
              <a:gd name="connsiteX4" fmla="*/ 7157721 w 9235440"/>
              <a:gd name="connsiteY4" fmla="*/ 1907677 h 2373660"/>
              <a:gd name="connsiteX5" fmla="*/ 0 w 9235440"/>
              <a:gd name="connsiteY5" fmla="*/ 1894851 h 2373660"/>
              <a:gd name="connsiteX6" fmla="*/ 0 w 9235440"/>
              <a:gd name="connsiteY6" fmla="*/ 0 h 2373660"/>
              <a:gd name="connsiteX0" fmla="*/ 0 w 9235440"/>
              <a:gd name="connsiteY0" fmla="*/ 0 h 2261462"/>
              <a:gd name="connsiteX1" fmla="*/ 9235440 w 9235440"/>
              <a:gd name="connsiteY1" fmla="*/ 0 h 2261462"/>
              <a:gd name="connsiteX2" fmla="*/ 9235440 w 9235440"/>
              <a:gd name="connsiteY2" fmla="*/ 1894851 h 2261462"/>
              <a:gd name="connsiteX3" fmla="*/ 8234269 w 9235440"/>
              <a:gd name="connsiteY3" fmla="*/ 2261462 h 2261462"/>
              <a:gd name="connsiteX4" fmla="*/ 7157721 w 9235440"/>
              <a:gd name="connsiteY4" fmla="*/ 1907677 h 2261462"/>
              <a:gd name="connsiteX5" fmla="*/ 0 w 9235440"/>
              <a:gd name="connsiteY5" fmla="*/ 1894851 h 2261462"/>
              <a:gd name="connsiteX6" fmla="*/ 0 w 9235440"/>
              <a:gd name="connsiteY6" fmla="*/ 0 h 2261462"/>
              <a:gd name="connsiteX0" fmla="*/ 0 w 9235440"/>
              <a:gd name="connsiteY0" fmla="*/ 0 h 2373660"/>
              <a:gd name="connsiteX1" fmla="*/ 9235440 w 9235440"/>
              <a:gd name="connsiteY1" fmla="*/ 0 h 2373660"/>
              <a:gd name="connsiteX2" fmla="*/ 9235440 w 9235440"/>
              <a:gd name="connsiteY2" fmla="*/ 1894851 h 2373660"/>
              <a:gd name="connsiteX3" fmla="*/ 8234269 w 9235440"/>
              <a:gd name="connsiteY3" fmla="*/ 2373660 h 2373660"/>
              <a:gd name="connsiteX4" fmla="*/ 7157721 w 9235440"/>
              <a:gd name="connsiteY4" fmla="*/ 1907677 h 2373660"/>
              <a:gd name="connsiteX5" fmla="*/ 0 w 9235440"/>
              <a:gd name="connsiteY5" fmla="*/ 1894851 h 2373660"/>
              <a:gd name="connsiteX6" fmla="*/ 0 w 9235440"/>
              <a:gd name="connsiteY6" fmla="*/ 0 h 2373660"/>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35440" h="2370031">
                <a:moveTo>
                  <a:pt x="0" y="0"/>
                </a:moveTo>
                <a:lnTo>
                  <a:pt x="9235440" y="0"/>
                </a:lnTo>
                <a:lnTo>
                  <a:pt x="9235440" y="1894851"/>
                </a:lnTo>
                <a:cubicBezTo>
                  <a:pt x="8895185" y="1920717"/>
                  <a:pt x="8410934" y="1927740"/>
                  <a:pt x="8208869" y="2370031"/>
                </a:cubicBezTo>
                <a:cubicBezTo>
                  <a:pt x="7993093" y="1975560"/>
                  <a:pt x="7593908" y="1925640"/>
                  <a:pt x="7157721" y="1907677"/>
                </a:cubicBezTo>
                <a:lnTo>
                  <a:pt x="0" y="1894851"/>
                </a:lnTo>
                <a:lnTo>
                  <a:pt x="0" y="0"/>
                </a:lnTo>
                <a:close/>
              </a:path>
            </a:pathLst>
          </a:custGeom>
          <a:gradFill>
            <a:gsLst>
              <a:gs pos="61000">
                <a:schemeClr val="bg2">
                  <a:lumMod val="40000"/>
                  <a:lumOff val="60000"/>
                </a:schemeClr>
              </a:gs>
              <a:gs pos="100000">
                <a:schemeClr val="bg2">
                  <a:lumMod val="20000"/>
                  <a:lumOff val="80000"/>
                </a:schemeClr>
              </a:gs>
            </a:gsLst>
            <a:lin ang="16200000" scaled="1"/>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Freeform 4"/>
          <p:cNvSpPr/>
          <p:nvPr/>
        </p:nvSpPr>
        <p:spPr>
          <a:xfrm>
            <a:off x="170687" y="484052"/>
            <a:ext cx="8814817" cy="2810402"/>
          </a:xfrm>
          <a:custGeom>
            <a:avLst/>
            <a:gdLst>
              <a:gd name="connsiteX0" fmla="*/ 0 w 9235440"/>
              <a:gd name="connsiteY0" fmla="*/ 0 h 1894851"/>
              <a:gd name="connsiteX1" fmla="*/ 9235440 w 9235440"/>
              <a:gd name="connsiteY1" fmla="*/ 0 h 1894851"/>
              <a:gd name="connsiteX2" fmla="*/ 9235440 w 9235440"/>
              <a:gd name="connsiteY2" fmla="*/ 1894851 h 1894851"/>
              <a:gd name="connsiteX3" fmla="*/ 0 w 9235440"/>
              <a:gd name="connsiteY3" fmla="*/ 1894851 h 1894851"/>
              <a:gd name="connsiteX4" fmla="*/ 0 w 9235440"/>
              <a:gd name="connsiteY4" fmla="*/ 0 h 1894851"/>
              <a:gd name="connsiteX0" fmla="*/ 0 w 9235440"/>
              <a:gd name="connsiteY0" fmla="*/ 0 h 1894978"/>
              <a:gd name="connsiteX1" fmla="*/ 9235440 w 9235440"/>
              <a:gd name="connsiteY1" fmla="*/ 0 h 1894978"/>
              <a:gd name="connsiteX2" fmla="*/ 9235440 w 9235440"/>
              <a:gd name="connsiteY2" fmla="*/ 1894851 h 1894978"/>
              <a:gd name="connsiteX3" fmla="*/ 8199121 w 9235440"/>
              <a:gd name="connsiteY3" fmla="*/ 1894978 h 1894978"/>
              <a:gd name="connsiteX4" fmla="*/ 0 w 9235440"/>
              <a:gd name="connsiteY4" fmla="*/ 1894851 h 1894978"/>
              <a:gd name="connsiteX5" fmla="*/ 0 w 9235440"/>
              <a:gd name="connsiteY5" fmla="*/ 0 h 1894978"/>
              <a:gd name="connsiteX0" fmla="*/ 0 w 9235440"/>
              <a:gd name="connsiteY0" fmla="*/ 0 h 1907677"/>
              <a:gd name="connsiteX1" fmla="*/ 9235440 w 9235440"/>
              <a:gd name="connsiteY1" fmla="*/ 0 h 1907677"/>
              <a:gd name="connsiteX2" fmla="*/ 9235440 w 9235440"/>
              <a:gd name="connsiteY2" fmla="*/ 1894851 h 1907677"/>
              <a:gd name="connsiteX3" fmla="*/ 8199121 w 9235440"/>
              <a:gd name="connsiteY3" fmla="*/ 1894978 h 1907677"/>
              <a:gd name="connsiteX4" fmla="*/ 7157721 w 9235440"/>
              <a:gd name="connsiteY4" fmla="*/ 1907677 h 1907677"/>
              <a:gd name="connsiteX5" fmla="*/ 0 w 9235440"/>
              <a:gd name="connsiteY5" fmla="*/ 1894851 h 1907677"/>
              <a:gd name="connsiteX6" fmla="*/ 0 w 9235440"/>
              <a:gd name="connsiteY6" fmla="*/ 0 h 1907677"/>
              <a:gd name="connsiteX0" fmla="*/ 0 w 9235440"/>
              <a:gd name="connsiteY0" fmla="*/ 0 h 2350974"/>
              <a:gd name="connsiteX1" fmla="*/ 9235440 w 9235440"/>
              <a:gd name="connsiteY1" fmla="*/ 0 h 2350974"/>
              <a:gd name="connsiteX2" fmla="*/ 9235440 w 9235440"/>
              <a:gd name="connsiteY2" fmla="*/ 1894851 h 2350974"/>
              <a:gd name="connsiteX3" fmla="*/ 8234269 w 9235440"/>
              <a:gd name="connsiteY3" fmla="*/ 2350974 h 2350974"/>
              <a:gd name="connsiteX4" fmla="*/ 7157721 w 9235440"/>
              <a:gd name="connsiteY4" fmla="*/ 1907677 h 2350974"/>
              <a:gd name="connsiteX5" fmla="*/ 0 w 9235440"/>
              <a:gd name="connsiteY5" fmla="*/ 1894851 h 2350974"/>
              <a:gd name="connsiteX6" fmla="*/ 0 w 9235440"/>
              <a:gd name="connsiteY6" fmla="*/ 0 h 2350974"/>
              <a:gd name="connsiteX0" fmla="*/ 0 w 9235440"/>
              <a:gd name="connsiteY0" fmla="*/ 0 h 2350974"/>
              <a:gd name="connsiteX1" fmla="*/ 9235440 w 9235440"/>
              <a:gd name="connsiteY1" fmla="*/ 0 h 2350974"/>
              <a:gd name="connsiteX2" fmla="*/ 9235440 w 9235440"/>
              <a:gd name="connsiteY2" fmla="*/ 1894851 h 2350974"/>
              <a:gd name="connsiteX3" fmla="*/ 8234269 w 9235440"/>
              <a:gd name="connsiteY3" fmla="*/ 2350974 h 2350974"/>
              <a:gd name="connsiteX4" fmla="*/ 7157721 w 9235440"/>
              <a:gd name="connsiteY4" fmla="*/ 1907677 h 2350974"/>
              <a:gd name="connsiteX5" fmla="*/ 0 w 9235440"/>
              <a:gd name="connsiteY5" fmla="*/ 1894851 h 2350974"/>
              <a:gd name="connsiteX6" fmla="*/ 0 w 9235440"/>
              <a:gd name="connsiteY6" fmla="*/ 0 h 2350974"/>
              <a:gd name="connsiteX0" fmla="*/ 0 w 9235440"/>
              <a:gd name="connsiteY0" fmla="*/ 0 h 2350974"/>
              <a:gd name="connsiteX1" fmla="*/ 9235440 w 9235440"/>
              <a:gd name="connsiteY1" fmla="*/ 0 h 2350974"/>
              <a:gd name="connsiteX2" fmla="*/ 9235440 w 9235440"/>
              <a:gd name="connsiteY2" fmla="*/ 1894851 h 2350974"/>
              <a:gd name="connsiteX3" fmla="*/ 8234269 w 9235440"/>
              <a:gd name="connsiteY3" fmla="*/ 2350974 h 2350974"/>
              <a:gd name="connsiteX4" fmla="*/ 7157721 w 9235440"/>
              <a:gd name="connsiteY4" fmla="*/ 1907677 h 2350974"/>
              <a:gd name="connsiteX5" fmla="*/ 0 w 9235440"/>
              <a:gd name="connsiteY5" fmla="*/ 1894851 h 2350974"/>
              <a:gd name="connsiteX6" fmla="*/ 0 w 9235440"/>
              <a:gd name="connsiteY6" fmla="*/ 0 h 2350974"/>
              <a:gd name="connsiteX0" fmla="*/ 0 w 9235440"/>
              <a:gd name="connsiteY0" fmla="*/ 0 h 2373660"/>
              <a:gd name="connsiteX1" fmla="*/ 9235440 w 9235440"/>
              <a:gd name="connsiteY1" fmla="*/ 0 h 2373660"/>
              <a:gd name="connsiteX2" fmla="*/ 9235440 w 9235440"/>
              <a:gd name="connsiteY2" fmla="*/ 1894851 h 2373660"/>
              <a:gd name="connsiteX3" fmla="*/ 8234269 w 9235440"/>
              <a:gd name="connsiteY3" fmla="*/ 2373660 h 2373660"/>
              <a:gd name="connsiteX4" fmla="*/ 7157721 w 9235440"/>
              <a:gd name="connsiteY4" fmla="*/ 1907677 h 2373660"/>
              <a:gd name="connsiteX5" fmla="*/ 0 w 9235440"/>
              <a:gd name="connsiteY5" fmla="*/ 1894851 h 2373660"/>
              <a:gd name="connsiteX6" fmla="*/ 0 w 9235440"/>
              <a:gd name="connsiteY6" fmla="*/ 0 h 2373660"/>
              <a:gd name="connsiteX0" fmla="*/ 0 w 9235440"/>
              <a:gd name="connsiteY0" fmla="*/ 0 h 2373660"/>
              <a:gd name="connsiteX1" fmla="*/ 9235440 w 9235440"/>
              <a:gd name="connsiteY1" fmla="*/ 0 h 2373660"/>
              <a:gd name="connsiteX2" fmla="*/ 9235440 w 9235440"/>
              <a:gd name="connsiteY2" fmla="*/ 1894851 h 2373660"/>
              <a:gd name="connsiteX3" fmla="*/ 8234269 w 9235440"/>
              <a:gd name="connsiteY3" fmla="*/ 2373660 h 2373660"/>
              <a:gd name="connsiteX4" fmla="*/ 7157721 w 9235440"/>
              <a:gd name="connsiteY4" fmla="*/ 1907677 h 2373660"/>
              <a:gd name="connsiteX5" fmla="*/ 0 w 9235440"/>
              <a:gd name="connsiteY5" fmla="*/ 1894851 h 2373660"/>
              <a:gd name="connsiteX6" fmla="*/ 0 w 9235440"/>
              <a:gd name="connsiteY6" fmla="*/ 0 h 2373660"/>
              <a:gd name="connsiteX0" fmla="*/ 0 w 9235440"/>
              <a:gd name="connsiteY0" fmla="*/ 0 h 2373660"/>
              <a:gd name="connsiteX1" fmla="*/ 9235440 w 9235440"/>
              <a:gd name="connsiteY1" fmla="*/ 0 h 2373660"/>
              <a:gd name="connsiteX2" fmla="*/ 9235440 w 9235440"/>
              <a:gd name="connsiteY2" fmla="*/ 1894851 h 2373660"/>
              <a:gd name="connsiteX3" fmla="*/ 8234269 w 9235440"/>
              <a:gd name="connsiteY3" fmla="*/ 2373660 h 2373660"/>
              <a:gd name="connsiteX4" fmla="*/ 7157721 w 9235440"/>
              <a:gd name="connsiteY4" fmla="*/ 1907677 h 2373660"/>
              <a:gd name="connsiteX5" fmla="*/ 0 w 9235440"/>
              <a:gd name="connsiteY5" fmla="*/ 1894851 h 2373660"/>
              <a:gd name="connsiteX6" fmla="*/ 0 w 9235440"/>
              <a:gd name="connsiteY6" fmla="*/ 0 h 2373660"/>
              <a:gd name="connsiteX0" fmla="*/ 0 w 9235440"/>
              <a:gd name="connsiteY0" fmla="*/ 0 h 2261462"/>
              <a:gd name="connsiteX1" fmla="*/ 9235440 w 9235440"/>
              <a:gd name="connsiteY1" fmla="*/ 0 h 2261462"/>
              <a:gd name="connsiteX2" fmla="*/ 9235440 w 9235440"/>
              <a:gd name="connsiteY2" fmla="*/ 1894851 h 2261462"/>
              <a:gd name="connsiteX3" fmla="*/ 8234269 w 9235440"/>
              <a:gd name="connsiteY3" fmla="*/ 2261462 h 2261462"/>
              <a:gd name="connsiteX4" fmla="*/ 7157721 w 9235440"/>
              <a:gd name="connsiteY4" fmla="*/ 1907677 h 2261462"/>
              <a:gd name="connsiteX5" fmla="*/ 0 w 9235440"/>
              <a:gd name="connsiteY5" fmla="*/ 1894851 h 2261462"/>
              <a:gd name="connsiteX6" fmla="*/ 0 w 9235440"/>
              <a:gd name="connsiteY6" fmla="*/ 0 h 2261462"/>
              <a:gd name="connsiteX0" fmla="*/ 0 w 9235440"/>
              <a:gd name="connsiteY0" fmla="*/ 0 h 2373660"/>
              <a:gd name="connsiteX1" fmla="*/ 9235440 w 9235440"/>
              <a:gd name="connsiteY1" fmla="*/ 0 h 2373660"/>
              <a:gd name="connsiteX2" fmla="*/ 9235440 w 9235440"/>
              <a:gd name="connsiteY2" fmla="*/ 1894851 h 2373660"/>
              <a:gd name="connsiteX3" fmla="*/ 8234269 w 9235440"/>
              <a:gd name="connsiteY3" fmla="*/ 2373660 h 2373660"/>
              <a:gd name="connsiteX4" fmla="*/ 7157721 w 9235440"/>
              <a:gd name="connsiteY4" fmla="*/ 1907677 h 2373660"/>
              <a:gd name="connsiteX5" fmla="*/ 0 w 9235440"/>
              <a:gd name="connsiteY5" fmla="*/ 1894851 h 2373660"/>
              <a:gd name="connsiteX6" fmla="*/ 0 w 9235440"/>
              <a:gd name="connsiteY6" fmla="*/ 0 h 2373660"/>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0 h 2370031"/>
              <a:gd name="connsiteX1" fmla="*/ 9235440 w 9235440"/>
              <a:gd name="connsiteY1" fmla="*/ 0 h 2370031"/>
              <a:gd name="connsiteX2" fmla="*/ 9235440 w 9235440"/>
              <a:gd name="connsiteY2" fmla="*/ 1894851 h 2370031"/>
              <a:gd name="connsiteX3" fmla="*/ 8208869 w 9235440"/>
              <a:gd name="connsiteY3" fmla="*/ 2370031 h 2370031"/>
              <a:gd name="connsiteX4" fmla="*/ 7157721 w 9235440"/>
              <a:gd name="connsiteY4" fmla="*/ 1907677 h 2370031"/>
              <a:gd name="connsiteX5" fmla="*/ 0 w 9235440"/>
              <a:gd name="connsiteY5" fmla="*/ 1894851 h 2370031"/>
              <a:gd name="connsiteX6" fmla="*/ 0 w 9235440"/>
              <a:gd name="connsiteY6" fmla="*/ 0 h 2370031"/>
              <a:gd name="connsiteX0" fmla="*/ 0 w 9235440"/>
              <a:gd name="connsiteY0" fmla="*/ 516103 h 2886134"/>
              <a:gd name="connsiteX1" fmla="*/ 9235440 w 9235440"/>
              <a:gd name="connsiteY1" fmla="*/ 0 h 2886134"/>
              <a:gd name="connsiteX2" fmla="*/ 9235440 w 9235440"/>
              <a:gd name="connsiteY2" fmla="*/ 2410954 h 2886134"/>
              <a:gd name="connsiteX3" fmla="*/ 8208869 w 9235440"/>
              <a:gd name="connsiteY3" fmla="*/ 2886134 h 2886134"/>
              <a:gd name="connsiteX4" fmla="*/ 7157721 w 9235440"/>
              <a:gd name="connsiteY4" fmla="*/ 2423780 h 2886134"/>
              <a:gd name="connsiteX5" fmla="*/ 0 w 9235440"/>
              <a:gd name="connsiteY5" fmla="*/ 2410954 h 2886134"/>
              <a:gd name="connsiteX6" fmla="*/ 0 w 9235440"/>
              <a:gd name="connsiteY6" fmla="*/ 516103 h 2886134"/>
              <a:gd name="connsiteX0" fmla="*/ 5609 w 9235440"/>
              <a:gd name="connsiteY0" fmla="*/ 81342 h 2886134"/>
              <a:gd name="connsiteX1" fmla="*/ 9235440 w 9235440"/>
              <a:gd name="connsiteY1" fmla="*/ 0 h 2886134"/>
              <a:gd name="connsiteX2" fmla="*/ 9235440 w 9235440"/>
              <a:gd name="connsiteY2" fmla="*/ 2410954 h 2886134"/>
              <a:gd name="connsiteX3" fmla="*/ 8208869 w 9235440"/>
              <a:gd name="connsiteY3" fmla="*/ 2886134 h 2886134"/>
              <a:gd name="connsiteX4" fmla="*/ 7157721 w 9235440"/>
              <a:gd name="connsiteY4" fmla="*/ 2423780 h 2886134"/>
              <a:gd name="connsiteX5" fmla="*/ 0 w 9235440"/>
              <a:gd name="connsiteY5" fmla="*/ 2410954 h 2886134"/>
              <a:gd name="connsiteX6" fmla="*/ 5609 w 9235440"/>
              <a:gd name="connsiteY6" fmla="*/ 81342 h 2886134"/>
              <a:gd name="connsiteX0" fmla="*/ 5609 w 9235440"/>
              <a:gd name="connsiteY0" fmla="*/ 5610 h 2810402"/>
              <a:gd name="connsiteX1" fmla="*/ 9235440 w 9235440"/>
              <a:gd name="connsiteY1" fmla="*/ 0 h 2810402"/>
              <a:gd name="connsiteX2" fmla="*/ 9235440 w 9235440"/>
              <a:gd name="connsiteY2" fmla="*/ 2335222 h 2810402"/>
              <a:gd name="connsiteX3" fmla="*/ 8208869 w 9235440"/>
              <a:gd name="connsiteY3" fmla="*/ 2810402 h 2810402"/>
              <a:gd name="connsiteX4" fmla="*/ 7157721 w 9235440"/>
              <a:gd name="connsiteY4" fmla="*/ 2348048 h 2810402"/>
              <a:gd name="connsiteX5" fmla="*/ 0 w 9235440"/>
              <a:gd name="connsiteY5" fmla="*/ 2335222 h 2810402"/>
              <a:gd name="connsiteX6" fmla="*/ 5609 w 9235440"/>
              <a:gd name="connsiteY6" fmla="*/ 5610 h 2810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35440" h="2810402">
                <a:moveTo>
                  <a:pt x="5609" y="5610"/>
                </a:moveTo>
                <a:lnTo>
                  <a:pt x="9235440" y="0"/>
                </a:lnTo>
                <a:lnTo>
                  <a:pt x="9235440" y="2335222"/>
                </a:lnTo>
                <a:cubicBezTo>
                  <a:pt x="8895185" y="2361088"/>
                  <a:pt x="8410934" y="2368111"/>
                  <a:pt x="8208869" y="2810402"/>
                </a:cubicBezTo>
                <a:cubicBezTo>
                  <a:pt x="7993093" y="2415931"/>
                  <a:pt x="7593908" y="2366011"/>
                  <a:pt x="7157721" y="2348048"/>
                </a:cubicBezTo>
                <a:lnTo>
                  <a:pt x="0" y="2335222"/>
                </a:lnTo>
                <a:cubicBezTo>
                  <a:pt x="1870" y="1558685"/>
                  <a:pt x="3739" y="782147"/>
                  <a:pt x="5609" y="5610"/>
                </a:cubicBezTo>
                <a:close/>
              </a:path>
            </a:pathLst>
          </a:custGeom>
          <a:gradFill>
            <a:gsLst>
              <a:gs pos="61000">
                <a:schemeClr val="accent3">
                  <a:lumMod val="60000"/>
                  <a:lumOff val="40000"/>
                </a:schemeClr>
              </a:gs>
              <a:gs pos="100000">
                <a:schemeClr val="accent3">
                  <a:lumMod val="40000"/>
                  <a:lumOff val="60000"/>
                </a:schemeClr>
              </a:gs>
            </a:gsLst>
            <a:lin ang="16200000" scaled="1"/>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nvGrpSpPr>
          <p:cNvPr id="16" name="Group 107"/>
          <p:cNvGrpSpPr/>
          <p:nvPr/>
        </p:nvGrpSpPr>
        <p:grpSpPr>
          <a:xfrm>
            <a:off x="1" y="476608"/>
            <a:ext cx="9144001" cy="721235"/>
            <a:chOff x="0" y="441452"/>
            <a:chExt cx="9144001" cy="684813"/>
          </a:xfrm>
        </p:grpSpPr>
        <p:sp>
          <p:nvSpPr>
            <p:cNvPr id="9" name="Freeform 8"/>
            <p:cNvSpPr/>
            <p:nvPr/>
          </p:nvSpPr>
          <p:spPr>
            <a:xfrm>
              <a:off x="0" y="441452"/>
              <a:ext cx="9144000" cy="672113"/>
            </a:xfrm>
            <a:custGeom>
              <a:avLst/>
              <a:gdLst>
                <a:gd name="connsiteX0" fmla="*/ 0 w 9181166"/>
                <a:gd name="connsiteY0" fmla="*/ 0 h 672113"/>
                <a:gd name="connsiteX1" fmla="*/ 9181166 w 9181166"/>
                <a:gd name="connsiteY1" fmla="*/ 0 h 672113"/>
                <a:gd name="connsiteX2" fmla="*/ 9181166 w 9181166"/>
                <a:gd name="connsiteY2" fmla="*/ 672113 h 672113"/>
                <a:gd name="connsiteX3" fmla="*/ 0 w 9181166"/>
                <a:gd name="connsiteY3" fmla="*/ 672113 h 672113"/>
                <a:gd name="connsiteX4" fmla="*/ 0 w 9181166"/>
                <a:gd name="connsiteY4" fmla="*/ 0 h 672113"/>
                <a:gd name="connsiteX0" fmla="*/ 0 w 9181166"/>
                <a:gd name="connsiteY0" fmla="*/ 0 h 672113"/>
                <a:gd name="connsiteX1" fmla="*/ 9181166 w 9181166"/>
                <a:gd name="connsiteY1" fmla="*/ 0 h 672113"/>
                <a:gd name="connsiteX2" fmla="*/ 9181166 w 9181166"/>
                <a:gd name="connsiteY2" fmla="*/ 672113 h 672113"/>
                <a:gd name="connsiteX3" fmla="*/ 0 w 9181166"/>
                <a:gd name="connsiteY3" fmla="*/ 343271 h 672113"/>
                <a:gd name="connsiteX4" fmla="*/ 0 w 9181166"/>
                <a:gd name="connsiteY4" fmla="*/ 0 h 672113"/>
                <a:gd name="connsiteX0" fmla="*/ 0 w 9181166"/>
                <a:gd name="connsiteY0" fmla="*/ 0 h 672113"/>
                <a:gd name="connsiteX1" fmla="*/ 9181166 w 9181166"/>
                <a:gd name="connsiteY1" fmla="*/ 0 h 672113"/>
                <a:gd name="connsiteX2" fmla="*/ 9181166 w 9181166"/>
                <a:gd name="connsiteY2" fmla="*/ 672113 h 672113"/>
                <a:gd name="connsiteX3" fmla="*/ 154210 w 9181166"/>
                <a:gd name="connsiteY3" fmla="*/ 343611 h 672113"/>
                <a:gd name="connsiteX4" fmla="*/ 0 w 9181166"/>
                <a:gd name="connsiteY4" fmla="*/ 343271 h 672113"/>
                <a:gd name="connsiteX5" fmla="*/ 0 w 9181166"/>
                <a:gd name="connsiteY5" fmla="*/ 0 h 672113"/>
                <a:gd name="connsiteX0" fmla="*/ 0 w 9181166"/>
                <a:gd name="connsiteY0" fmla="*/ 0 h 672113"/>
                <a:gd name="connsiteX1" fmla="*/ 9181166 w 9181166"/>
                <a:gd name="connsiteY1" fmla="*/ 0 h 672113"/>
                <a:gd name="connsiteX2" fmla="*/ 9181166 w 9181166"/>
                <a:gd name="connsiteY2" fmla="*/ 672113 h 672113"/>
                <a:gd name="connsiteX3" fmla="*/ 329775 w 9181166"/>
                <a:gd name="connsiteY3" fmla="*/ 350926 h 672113"/>
                <a:gd name="connsiteX4" fmla="*/ 154210 w 9181166"/>
                <a:gd name="connsiteY4" fmla="*/ 343611 h 672113"/>
                <a:gd name="connsiteX5" fmla="*/ 0 w 9181166"/>
                <a:gd name="connsiteY5" fmla="*/ 343271 h 672113"/>
                <a:gd name="connsiteX6" fmla="*/ 0 w 9181166"/>
                <a:gd name="connsiteY6" fmla="*/ 0 h 672113"/>
                <a:gd name="connsiteX0" fmla="*/ 0 w 9181166"/>
                <a:gd name="connsiteY0" fmla="*/ 0 h 672113"/>
                <a:gd name="connsiteX1" fmla="*/ 9181166 w 9181166"/>
                <a:gd name="connsiteY1" fmla="*/ 0 h 672113"/>
                <a:gd name="connsiteX2" fmla="*/ 9181166 w 9181166"/>
                <a:gd name="connsiteY2" fmla="*/ 672113 h 672113"/>
                <a:gd name="connsiteX3" fmla="*/ 461449 w 9181166"/>
                <a:gd name="connsiteY3" fmla="*/ 365557 h 672113"/>
                <a:gd name="connsiteX4" fmla="*/ 329775 w 9181166"/>
                <a:gd name="connsiteY4" fmla="*/ 350926 h 672113"/>
                <a:gd name="connsiteX5" fmla="*/ 154210 w 9181166"/>
                <a:gd name="connsiteY5" fmla="*/ 343611 h 672113"/>
                <a:gd name="connsiteX6" fmla="*/ 0 w 9181166"/>
                <a:gd name="connsiteY6" fmla="*/ 343271 h 672113"/>
                <a:gd name="connsiteX7" fmla="*/ 0 w 9181166"/>
                <a:gd name="connsiteY7" fmla="*/ 0 h 672113"/>
                <a:gd name="connsiteX0" fmla="*/ 0 w 9181166"/>
                <a:gd name="connsiteY0" fmla="*/ 0 h 672113"/>
                <a:gd name="connsiteX1" fmla="*/ 9181166 w 9181166"/>
                <a:gd name="connsiteY1" fmla="*/ 0 h 672113"/>
                <a:gd name="connsiteX2" fmla="*/ 9181166 w 9181166"/>
                <a:gd name="connsiteY2" fmla="*/ 672113 h 672113"/>
                <a:gd name="connsiteX3" fmla="*/ 717481 w 9181166"/>
                <a:gd name="connsiteY3" fmla="*/ 372872 h 672113"/>
                <a:gd name="connsiteX4" fmla="*/ 461449 w 9181166"/>
                <a:gd name="connsiteY4" fmla="*/ 365557 h 672113"/>
                <a:gd name="connsiteX5" fmla="*/ 329775 w 9181166"/>
                <a:gd name="connsiteY5" fmla="*/ 350926 h 672113"/>
                <a:gd name="connsiteX6" fmla="*/ 154210 w 9181166"/>
                <a:gd name="connsiteY6" fmla="*/ 343611 h 672113"/>
                <a:gd name="connsiteX7" fmla="*/ 0 w 9181166"/>
                <a:gd name="connsiteY7" fmla="*/ 343271 h 672113"/>
                <a:gd name="connsiteX8" fmla="*/ 0 w 9181166"/>
                <a:gd name="connsiteY8" fmla="*/ 0 h 672113"/>
                <a:gd name="connsiteX0" fmla="*/ 0 w 9181166"/>
                <a:gd name="connsiteY0" fmla="*/ 0 h 672113"/>
                <a:gd name="connsiteX1" fmla="*/ 9181166 w 9181166"/>
                <a:gd name="connsiteY1" fmla="*/ 0 h 672113"/>
                <a:gd name="connsiteX2" fmla="*/ 9181166 w 9181166"/>
                <a:gd name="connsiteY2" fmla="*/ 672113 h 672113"/>
                <a:gd name="connsiteX3" fmla="*/ 717481 w 9181166"/>
                <a:gd name="connsiteY3" fmla="*/ 372872 h 672113"/>
                <a:gd name="connsiteX4" fmla="*/ 483395 w 9181166"/>
                <a:gd name="connsiteY4" fmla="*/ 672113 h 672113"/>
                <a:gd name="connsiteX5" fmla="*/ 329775 w 9181166"/>
                <a:gd name="connsiteY5" fmla="*/ 350926 h 672113"/>
                <a:gd name="connsiteX6" fmla="*/ 154210 w 9181166"/>
                <a:gd name="connsiteY6" fmla="*/ 343611 h 672113"/>
                <a:gd name="connsiteX7" fmla="*/ 0 w 9181166"/>
                <a:gd name="connsiteY7" fmla="*/ 343271 h 672113"/>
                <a:gd name="connsiteX8" fmla="*/ 0 w 9181166"/>
                <a:gd name="connsiteY8" fmla="*/ 0 h 672113"/>
                <a:gd name="connsiteX0" fmla="*/ 0 w 9181166"/>
                <a:gd name="connsiteY0" fmla="*/ 0 h 672113"/>
                <a:gd name="connsiteX1" fmla="*/ 9181166 w 9181166"/>
                <a:gd name="connsiteY1" fmla="*/ 0 h 672113"/>
                <a:gd name="connsiteX2" fmla="*/ 9181166 w 9181166"/>
                <a:gd name="connsiteY2" fmla="*/ 672113 h 672113"/>
                <a:gd name="connsiteX3" fmla="*/ 717481 w 9181166"/>
                <a:gd name="connsiteY3" fmla="*/ 372872 h 672113"/>
                <a:gd name="connsiteX4" fmla="*/ 483395 w 9181166"/>
                <a:gd name="connsiteY4" fmla="*/ 672113 h 672113"/>
                <a:gd name="connsiteX5" fmla="*/ 329775 w 9181166"/>
                <a:gd name="connsiteY5" fmla="*/ 350926 h 672113"/>
                <a:gd name="connsiteX6" fmla="*/ 154210 w 9181166"/>
                <a:gd name="connsiteY6" fmla="*/ 343611 h 672113"/>
                <a:gd name="connsiteX7" fmla="*/ 0 w 9181166"/>
                <a:gd name="connsiteY7" fmla="*/ 343271 h 672113"/>
                <a:gd name="connsiteX8" fmla="*/ 0 w 9181166"/>
                <a:gd name="connsiteY8" fmla="*/ 0 h 672113"/>
                <a:gd name="connsiteX0" fmla="*/ 0 w 9181166"/>
                <a:gd name="connsiteY0" fmla="*/ 0 h 672113"/>
                <a:gd name="connsiteX1" fmla="*/ 9181166 w 9181166"/>
                <a:gd name="connsiteY1" fmla="*/ 0 h 672113"/>
                <a:gd name="connsiteX2" fmla="*/ 9181166 w 9181166"/>
                <a:gd name="connsiteY2" fmla="*/ 672113 h 672113"/>
                <a:gd name="connsiteX3" fmla="*/ 717481 w 9181166"/>
                <a:gd name="connsiteY3" fmla="*/ 372872 h 672113"/>
                <a:gd name="connsiteX4" fmla="*/ 483395 w 9181166"/>
                <a:gd name="connsiteY4" fmla="*/ 672113 h 672113"/>
                <a:gd name="connsiteX5" fmla="*/ 329775 w 9181166"/>
                <a:gd name="connsiteY5" fmla="*/ 350926 h 672113"/>
                <a:gd name="connsiteX6" fmla="*/ 154210 w 9181166"/>
                <a:gd name="connsiteY6" fmla="*/ 343611 h 672113"/>
                <a:gd name="connsiteX7" fmla="*/ 0 w 9181166"/>
                <a:gd name="connsiteY7" fmla="*/ 343271 h 672113"/>
                <a:gd name="connsiteX8" fmla="*/ 0 w 9181166"/>
                <a:gd name="connsiteY8" fmla="*/ 0 h 672113"/>
                <a:gd name="connsiteX0" fmla="*/ 0 w 9181166"/>
                <a:gd name="connsiteY0" fmla="*/ 0 h 672113"/>
                <a:gd name="connsiteX1" fmla="*/ 9181166 w 9181166"/>
                <a:gd name="connsiteY1" fmla="*/ 0 h 672113"/>
                <a:gd name="connsiteX2" fmla="*/ 9181166 w 9181166"/>
                <a:gd name="connsiteY2" fmla="*/ 672113 h 672113"/>
                <a:gd name="connsiteX3" fmla="*/ 1068610 w 9181166"/>
                <a:gd name="connsiteY3" fmla="*/ 402133 h 672113"/>
                <a:gd name="connsiteX4" fmla="*/ 717481 w 9181166"/>
                <a:gd name="connsiteY4" fmla="*/ 372872 h 672113"/>
                <a:gd name="connsiteX5" fmla="*/ 483395 w 9181166"/>
                <a:gd name="connsiteY5" fmla="*/ 672113 h 672113"/>
                <a:gd name="connsiteX6" fmla="*/ 329775 w 9181166"/>
                <a:gd name="connsiteY6" fmla="*/ 350926 h 672113"/>
                <a:gd name="connsiteX7" fmla="*/ 154210 w 9181166"/>
                <a:gd name="connsiteY7" fmla="*/ 343611 h 672113"/>
                <a:gd name="connsiteX8" fmla="*/ 0 w 9181166"/>
                <a:gd name="connsiteY8" fmla="*/ 343271 h 672113"/>
                <a:gd name="connsiteX9" fmla="*/ 0 w 9181166"/>
                <a:gd name="connsiteY9" fmla="*/ 0 h 672113"/>
                <a:gd name="connsiteX0" fmla="*/ 0 w 9181166"/>
                <a:gd name="connsiteY0" fmla="*/ 0 h 672113"/>
                <a:gd name="connsiteX1" fmla="*/ 9181166 w 9181166"/>
                <a:gd name="connsiteY1" fmla="*/ 0 h 672113"/>
                <a:gd name="connsiteX2" fmla="*/ 9181166 w 9181166"/>
                <a:gd name="connsiteY2" fmla="*/ 672113 h 672113"/>
                <a:gd name="connsiteX3" fmla="*/ 1131558 w 9181166"/>
                <a:gd name="connsiteY3" fmla="*/ 343271 h 672113"/>
                <a:gd name="connsiteX4" fmla="*/ 717481 w 9181166"/>
                <a:gd name="connsiteY4" fmla="*/ 372872 h 672113"/>
                <a:gd name="connsiteX5" fmla="*/ 483395 w 9181166"/>
                <a:gd name="connsiteY5" fmla="*/ 672113 h 672113"/>
                <a:gd name="connsiteX6" fmla="*/ 329775 w 9181166"/>
                <a:gd name="connsiteY6" fmla="*/ 350926 h 672113"/>
                <a:gd name="connsiteX7" fmla="*/ 154210 w 9181166"/>
                <a:gd name="connsiteY7" fmla="*/ 343611 h 672113"/>
                <a:gd name="connsiteX8" fmla="*/ 0 w 9181166"/>
                <a:gd name="connsiteY8" fmla="*/ 343271 h 672113"/>
                <a:gd name="connsiteX9" fmla="*/ 0 w 9181166"/>
                <a:gd name="connsiteY9" fmla="*/ 0 h 672113"/>
                <a:gd name="connsiteX0" fmla="*/ 0 w 9181166"/>
                <a:gd name="connsiteY0" fmla="*/ 0 h 672113"/>
                <a:gd name="connsiteX1" fmla="*/ 9181166 w 9181166"/>
                <a:gd name="connsiteY1" fmla="*/ 0 h 672113"/>
                <a:gd name="connsiteX2" fmla="*/ 9181166 w 9181166"/>
                <a:gd name="connsiteY2" fmla="*/ 672113 h 672113"/>
                <a:gd name="connsiteX3" fmla="*/ 1131558 w 9181166"/>
                <a:gd name="connsiteY3" fmla="*/ 343271 h 672113"/>
                <a:gd name="connsiteX4" fmla="*/ 717481 w 9181166"/>
                <a:gd name="connsiteY4" fmla="*/ 372872 h 672113"/>
                <a:gd name="connsiteX5" fmla="*/ 483395 w 9181166"/>
                <a:gd name="connsiteY5" fmla="*/ 672113 h 672113"/>
                <a:gd name="connsiteX6" fmla="*/ 329775 w 9181166"/>
                <a:gd name="connsiteY6" fmla="*/ 350926 h 672113"/>
                <a:gd name="connsiteX7" fmla="*/ 154210 w 9181166"/>
                <a:gd name="connsiteY7" fmla="*/ 343611 h 672113"/>
                <a:gd name="connsiteX8" fmla="*/ 37170 w 9181166"/>
                <a:gd name="connsiteY8" fmla="*/ 343271 h 672113"/>
                <a:gd name="connsiteX9" fmla="*/ 0 w 9181166"/>
                <a:gd name="connsiteY9" fmla="*/ 0 h 672113"/>
                <a:gd name="connsiteX0" fmla="*/ 0 w 9143999"/>
                <a:gd name="connsiteY0" fmla="*/ 0 h 672113"/>
                <a:gd name="connsiteX1" fmla="*/ 9143999 w 9143999"/>
                <a:gd name="connsiteY1" fmla="*/ 0 h 672113"/>
                <a:gd name="connsiteX2" fmla="*/ 9143999 w 9143999"/>
                <a:gd name="connsiteY2" fmla="*/ 672113 h 672113"/>
                <a:gd name="connsiteX3" fmla="*/ 1094391 w 9143999"/>
                <a:gd name="connsiteY3" fmla="*/ 343271 h 672113"/>
                <a:gd name="connsiteX4" fmla="*/ 680314 w 9143999"/>
                <a:gd name="connsiteY4" fmla="*/ 372872 h 672113"/>
                <a:gd name="connsiteX5" fmla="*/ 446228 w 9143999"/>
                <a:gd name="connsiteY5" fmla="*/ 672113 h 672113"/>
                <a:gd name="connsiteX6" fmla="*/ 292608 w 9143999"/>
                <a:gd name="connsiteY6" fmla="*/ 350926 h 672113"/>
                <a:gd name="connsiteX7" fmla="*/ 117043 w 9143999"/>
                <a:gd name="connsiteY7" fmla="*/ 343611 h 672113"/>
                <a:gd name="connsiteX8" fmla="*/ 3 w 9143999"/>
                <a:gd name="connsiteY8" fmla="*/ 343271 h 672113"/>
                <a:gd name="connsiteX9" fmla="*/ 0 w 9143999"/>
                <a:gd name="connsiteY9" fmla="*/ 0 h 672113"/>
                <a:gd name="connsiteX0" fmla="*/ 0 w 9144001"/>
                <a:gd name="connsiteY0" fmla="*/ 0 h 672113"/>
                <a:gd name="connsiteX1" fmla="*/ 9143999 w 9144001"/>
                <a:gd name="connsiteY1" fmla="*/ 0 h 672113"/>
                <a:gd name="connsiteX2" fmla="*/ 9144001 w 9144001"/>
                <a:gd name="connsiteY2" fmla="*/ 343271 h 672113"/>
                <a:gd name="connsiteX3" fmla="*/ 1094391 w 9144001"/>
                <a:gd name="connsiteY3" fmla="*/ 343271 h 672113"/>
                <a:gd name="connsiteX4" fmla="*/ 680314 w 9144001"/>
                <a:gd name="connsiteY4" fmla="*/ 372872 h 672113"/>
                <a:gd name="connsiteX5" fmla="*/ 446228 w 9144001"/>
                <a:gd name="connsiteY5" fmla="*/ 672113 h 672113"/>
                <a:gd name="connsiteX6" fmla="*/ 292608 w 9144001"/>
                <a:gd name="connsiteY6" fmla="*/ 350926 h 672113"/>
                <a:gd name="connsiteX7" fmla="*/ 117043 w 9144001"/>
                <a:gd name="connsiteY7" fmla="*/ 343611 h 672113"/>
                <a:gd name="connsiteX8" fmla="*/ 3 w 9144001"/>
                <a:gd name="connsiteY8" fmla="*/ 343271 h 672113"/>
                <a:gd name="connsiteX9" fmla="*/ 0 w 9144001"/>
                <a:gd name="connsiteY9" fmla="*/ 0 h 672113"/>
                <a:gd name="connsiteX0" fmla="*/ 0 w 9144000"/>
                <a:gd name="connsiteY0" fmla="*/ 0 h 672113"/>
                <a:gd name="connsiteX1" fmla="*/ 9143999 w 9144000"/>
                <a:gd name="connsiteY1" fmla="*/ 0 h 672113"/>
                <a:gd name="connsiteX2" fmla="*/ 8847138 w 9144000"/>
                <a:gd name="connsiteY2" fmla="*/ 343271 h 672113"/>
                <a:gd name="connsiteX3" fmla="*/ 1094391 w 9144000"/>
                <a:gd name="connsiteY3" fmla="*/ 343271 h 672113"/>
                <a:gd name="connsiteX4" fmla="*/ 680314 w 9144000"/>
                <a:gd name="connsiteY4" fmla="*/ 372872 h 672113"/>
                <a:gd name="connsiteX5" fmla="*/ 446228 w 9144000"/>
                <a:gd name="connsiteY5" fmla="*/ 672113 h 672113"/>
                <a:gd name="connsiteX6" fmla="*/ 292608 w 9144000"/>
                <a:gd name="connsiteY6" fmla="*/ 350926 h 672113"/>
                <a:gd name="connsiteX7" fmla="*/ 117043 w 9144000"/>
                <a:gd name="connsiteY7" fmla="*/ 343611 h 672113"/>
                <a:gd name="connsiteX8" fmla="*/ 3 w 9144000"/>
                <a:gd name="connsiteY8" fmla="*/ 343271 h 672113"/>
                <a:gd name="connsiteX9" fmla="*/ 0 w 9144000"/>
                <a:gd name="connsiteY9" fmla="*/ 0 h 672113"/>
                <a:gd name="connsiteX0" fmla="*/ 0 w 9144000"/>
                <a:gd name="connsiteY0" fmla="*/ 0 h 672113"/>
                <a:gd name="connsiteX1" fmla="*/ 9143999 w 9144000"/>
                <a:gd name="connsiteY1" fmla="*/ 0 h 672113"/>
                <a:gd name="connsiteX2" fmla="*/ 8847138 w 9144000"/>
                <a:gd name="connsiteY2" fmla="*/ 343271 h 672113"/>
                <a:gd name="connsiteX3" fmla="*/ 1094391 w 9144000"/>
                <a:gd name="connsiteY3" fmla="*/ 343271 h 672113"/>
                <a:gd name="connsiteX4" fmla="*/ 680314 w 9144000"/>
                <a:gd name="connsiteY4" fmla="*/ 372872 h 672113"/>
                <a:gd name="connsiteX5" fmla="*/ 446228 w 9144000"/>
                <a:gd name="connsiteY5" fmla="*/ 672113 h 672113"/>
                <a:gd name="connsiteX6" fmla="*/ 292608 w 9144000"/>
                <a:gd name="connsiteY6" fmla="*/ 350926 h 672113"/>
                <a:gd name="connsiteX7" fmla="*/ 117043 w 9144000"/>
                <a:gd name="connsiteY7" fmla="*/ 343611 h 672113"/>
                <a:gd name="connsiteX8" fmla="*/ 3 w 9144000"/>
                <a:gd name="connsiteY8" fmla="*/ 343271 h 672113"/>
                <a:gd name="connsiteX9" fmla="*/ 0 w 9144000"/>
                <a:gd name="connsiteY9" fmla="*/ 0 h 672113"/>
                <a:gd name="connsiteX0" fmla="*/ 0 w 9144000"/>
                <a:gd name="connsiteY0" fmla="*/ 0 h 672113"/>
                <a:gd name="connsiteX1" fmla="*/ 9143999 w 9144000"/>
                <a:gd name="connsiteY1" fmla="*/ 0 h 672113"/>
                <a:gd name="connsiteX2" fmla="*/ 8847138 w 9144000"/>
                <a:gd name="connsiteY2" fmla="*/ 343271 h 672113"/>
                <a:gd name="connsiteX3" fmla="*/ 1094391 w 9144000"/>
                <a:gd name="connsiteY3" fmla="*/ 343271 h 672113"/>
                <a:gd name="connsiteX4" fmla="*/ 680314 w 9144000"/>
                <a:gd name="connsiteY4" fmla="*/ 372872 h 672113"/>
                <a:gd name="connsiteX5" fmla="*/ 446228 w 9144000"/>
                <a:gd name="connsiteY5" fmla="*/ 672113 h 672113"/>
                <a:gd name="connsiteX6" fmla="*/ 267208 w 9144000"/>
                <a:gd name="connsiteY6" fmla="*/ 389026 h 672113"/>
                <a:gd name="connsiteX7" fmla="*/ 117043 w 9144000"/>
                <a:gd name="connsiteY7" fmla="*/ 343611 h 672113"/>
                <a:gd name="connsiteX8" fmla="*/ 3 w 9144000"/>
                <a:gd name="connsiteY8" fmla="*/ 343271 h 672113"/>
                <a:gd name="connsiteX9" fmla="*/ 0 w 9144000"/>
                <a:gd name="connsiteY9" fmla="*/ 0 h 67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0" h="672113">
                  <a:moveTo>
                    <a:pt x="0" y="0"/>
                  </a:moveTo>
                  <a:lnTo>
                    <a:pt x="9143999" y="0"/>
                  </a:lnTo>
                  <a:cubicBezTo>
                    <a:pt x="9144000" y="114424"/>
                    <a:pt x="9078162" y="184956"/>
                    <a:pt x="8847138" y="343271"/>
                  </a:cubicBezTo>
                  <a:lnTo>
                    <a:pt x="1094391" y="343271"/>
                  </a:lnTo>
                  <a:lnTo>
                    <a:pt x="680314" y="372872"/>
                  </a:lnTo>
                  <a:cubicBezTo>
                    <a:pt x="602285" y="472619"/>
                    <a:pt x="575463" y="425783"/>
                    <a:pt x="446228" y="672113"/>
                  </a:cubicBezTo>
                  <a:lnTo>
                    <a:pt x="267208" y="389026"/>
                  </a:lnTo>
                  <a:lnTo>
                    <a:pt x="117043" y="343611"/>
                  </a:lnTo>
                  <a:lnTo>
                    <a:pt x="3" y="343271"/>
                  </a:lnTo>
                  <a:cubicBezTo>
                    <a:pt x="2" y="228847"/>
                    <a:pt x="1" y="114424"/>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10" name="Freeform 9"/>
            <p:cNvSpPr>
              <a:spLocks/>
            </p:cNvSpPr>
            <p:nvPr>
              <p:custDataLst>
                <p:tags r:id="rId1"/>
              </p:custDataLst>
            </p:nvPr>
          </p:nvSpPr>
          <p:spPr bwMode="auto">
            <a:xfrm>
              <a:off x="3" y="454152"/>
              <a:ext cx="9143998" cy="67211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2"/>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grpSp>
      <p:sp>
        <p:nvSpPr>
          <p:cNvPr id="2" name="Title 1"/>
          <p:cNvSpPr>
            <a:spLocks noGrp="1"/>
          </p:cNvSpPr>
          <p:nvPr>
            <p:ph type="title"/>
          </p:nvPr>
        </p:nvSpPr>
        <p:spPr/>
        <p:txBody>
          <a:bodyPr/>
          <a:lstStyle/>
          <a:p>
            <a:r>
              <a:rPr lang="en-US" dirty="0" smtClean="0"/>
              <a:t> Capgemini is A World Leader in Oracle E-Business Suite</a:t>
            </a:r>
            <a:endParaRPr lang="en-US" dirty="0"/>
          </a:p>
        </p:txBody>
      </p:sp>
      <p:sp>
        <p:nvSpPr>
          <p:cNvPr id="59" name="Rectangle 58"/>
          <p:cNvSpPr/>
          <p:nvPr/>
        </p:nvSpPr>
        <p:spPr>
          <a:xfrm>
            <a:off x="1901952" y="776638"/>
            <a:ext cx="6226048" cy="2062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5425" lvl="1" indent="-225425" eaLnBrk="0" hangingPunct="0">
              <a:spcAft>
                <a:spcPts val="300"/>
              </a:spcAft>
              <a:buClr>
                <a:schemeClr val="accent2"/>
              </a:buClr>
              <a:buFont typeface="Wingdings" pitchFamily="2" charset="2"/>
              <a:buChar char="§"/>
            </a:pPr>
            <a:r>
              <a:rPr lang="en-US" sz="1200" dirty="0" smtClean="0">
                <a:solidFill>
                  <a:schemeClr val="tx1"/>
                </a:solidFill>
                <a:cs typeface="Arial" pitchFamily="34" charset="0"/>
              </a:rPr>
              <a:t>3,000+ skilled and experienced EBS consultants worldwide (functional and technical), 500+ in the US, over 80% of them have R12 experiences</a:t>
            </a:r>
          </a:p>
          <a:p>
            <a:pPr marL="225425" lvl="1" indent="-225425" eaLnBrk="0" hangingPunct="0">
              <a:spcAft>
                <a:spcPts val="300"/>
              </a:spcAft>
              <a:buClr>
                <a:schemeClr val="accent2"/>
              </a:buClr>
              <a:buFont typeface="Wingdings" pitchFamily="2" charset="2"/>
              <a:buChar char="§"/>
            </a:pPr>
            <a:r>
              <a:rPr lang="en-US" sz="1200" dirty="0" smtClean="0">
                <a:solidFill>
                  <a:schemeClr val="tx1"/>
                </a:solidFill>
                <a:cs typeface="Arial" pitchFamily="34" charset="0"/>
              </a:rPr>
              <a:t>2,200+ Oracle E-Business Suites (EBS) Applications engagements successfully completed across all industry sectors for over 1,500 clients</a:t>
            </a:r>
          </a:p>
          <a:p>
            <a:pPr marL="225425" lvl="1" indent="-225425" eaLnBrk="0" hangingPunct="0">
              <a:spcAft>
                <a:spcPts val="300"/>
              </a:spcAft>
              <a:buClr>
                <a:schemeClr val="accent2"/>
              </a:buClr>
              <a:buFont typeface="Wingdings" pitchFamily="2" charset="2"/>
              <a:buChar char="§"/>
            </a:pPr>
            <a:r>
              <a:rPr lang="en-US" sz="1200" dirty="0" smtClean="0">
                <a:solidFill>
                  <a:schemeClr val="tx1"/>
                </a:solidFill>
                <a:cs typeface="Arial" pitchFamily="34" charset="0"/>
              </a:rPr>
              <a:t>Functional &amp; technical experience across all modules (HRMS, Financials, Supply Chain Management, CRM, E&amp;G, ESA, and EPM)</a:t>
            </a:r>
          </a:p>
          <a:p>
            <a:pPr marL="225425" lvl="1" indent="-225425" eaLnBrk="0" hangingPunct="0">
              <a:spcAft>
                <a:spcPts val="300"/>
              </a:spcAft>
              <a:buClr>
                <a:schemeClr val="accent2"/>
              </a:buClr>
              <a:buFont typeface="Wingdings" pitchFamily="2" charset="2"/>
              <a:buChar char="§"/>
            </a:pPr>
            <a:r>
              <a:rPr lang="en-US" sz="1200" dirty="0" smtClean="0">
                <a:solidFill>
                  <a:schemeClr val="tx1"/>
                </a:solidFill>
                <a:cs typeface="Arial" pitchFamily="34" charset="0"/>
              </a:rPr>
              <a:t>70%+ consultants are Oracle certified, average 7+ years of experience</a:t>
            </a:r>
          </a:p>
        </p:txBody>
      </p:sp>
      <p:sp>
        <p:nvSpPr>
          <p:cNvPr id="63" name="TextBox 62"/>
          <p:cNvSpPr txBox="1"/>
          <p:nvPr/>
        </p:nvSpPr>
        <p:spPr>
          <a:xfrm>
            <a:off x="275127" y="1544218"/>
            <a:ext cx="1468671" cy="400110"/>
          </a:xfrm>
          <a:prstGeom prst="rect">
            <a:avLst/>
          </a:prstGeom>
          <a:noFill/>
          <a:effectLst>
            <a:outerShdw blurRad="50800" dist="38100" dir="5400000" algn="t" rotWithShape="0">
              <a:prstClr val="black">
                <a:alpha val="40000"/>
              </a:prstClr>
            </a:outerShdw>
          </a:effectLst>
        </p:spPr>
        <p:txBody>
          <a:bodyPr wrap="none" rtlCol="0">
            <a:spAutoFit/>
          </a:bodyPr>
          <a:lstStyle/>
          <a:p>
            <a:pPr algn="ctr"/>
            <a:r>
              <a:rPr lang="en-US" sz="2000" dirty="0" smtClean="0">
                <a:latin typeface="Arial" pitchFamily="34" charset="0"/>
                <a:cs typeface="Arial" pitchFamily="34" charset="0"/>
              </a:rPr>
              <a:t>Experience</a:t>
            </a:r>
          </a:p>
        </p:txBody>
      </p:sp>
      <p:sp>
        <p:nvSpPr>
          <p:cNvPr id="69" name="TextBox 68"/>
          <p:cNvSpPr txBox="1"/>
          <p:nvPr/>
        </p:nvSpPr>
        <p:spPr>
          <a:xfrm>
            <a:off x="316773" y="2834513"/>
            <a:ext cx="1112805" cy="707886"/>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sz="2000" dirty="0" smtClean="0">
                <a:latin typeface="Arial" pitchFamily="34" charset="0"/>
                <a:cs typeface="Arial" pitchFamily="34" charset="0"/>
              </a:rPr>
              <a:t>Global </a:t>
            </a:r>
            <a:br>
              <a:rPr lang="en-US" sz="2000" dirty="0" smtClean="0">
                <a:latin typeface="Arial" pitchFamily="34" charset="0"/>
                <a:cs typeface="Arial" pitchFamily="34" charset="0"/>
              </a:rPr>
            </a:br>
            <a:r>
              <a:rPr lang="en-US" sz="2000" dirty="0" smtClean="0">
                <a:latin typeface="Arial" pitchFamily="34" charset="0"/>
                <a:cs typeface="Arial" pitchFamily="34" charset="0"/>
              </a:rPr>
              <a:t>Delivery</a:t>
            </a:r>
          </a:p>
        </p:txBody>
      </p:sp>
      <p:sp>
        <p:nvSpPr>
          <p:cNvPr id="70" name="TextBox 69"/>
          <p:cNvSpPr txBox="1"/>
          <p:nvPr/>
        </p:nvSpPr>
        <p:spPr>
          <a:xfrm>
            <a:off x="341157" y="3879844"/>
            <a:ext cx="1694695" cy="1015663"/>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sz="2000" dirty="0" smtClean="0">
                <a:latin typeface="Arial" pitchFamily="34" charset="0"/>
                <a:cs typeface="Arial" pitchFamily="34" charset="0"/>
              </a:rPr>
              <a:t>Oracle</a:t>
            </a:r>
            <a:br>
              <a:rPr lang="en-US" sz="2000" dirty="0" smtClean="0">
                <a:latin typeface="Arial" pitchFamily="34" charset="0"/>
                <a:cs typeface="Arial" pitchFamily="34" charset="0"/>
              </a:rPr>
            </a:br>
            <a:r>
              <a:rPr lang="en-US" sz="2000" dirty="0" smtClean="0">
                <a:latin typeface="Arial" pitchFamily="34" charset="0"/>
                <a:cs typeface="Arial" pitchFamily="34" charset="0"/>
              </a:rPr>
              <a:t>Competency </a:t>
            </a:r>
            <a:br>
              <a:rPr lang="en-US" sz="2000" dirty="0" smtClean="0">
                <a:latin typeface="Arial" pitchFamily="34" charset="0"/>
                <a:cs typeface="Arial" pitchFamily="34" charset="0"/>
              </a:rPr>
            </a:br>
            <a:r>
              <a:rPr lang="en-US" sz="2000" dirty="0" smtClean="0">
                <a:latin typeface="Arial" pitchFamily="34" charset="0"/>
                <a:cs typeface="Arial" pitchFamily="34" charset="0"/>
              </a:rPr>
              <a:t>Centers</a:t>
            </a:r>
          </a:p>
        </p:txBody>
      </p:sp>
      <p:sp>
        <p:nvSpPr>
          <p:cNvPr id="71" name="TextBox 70"/>
          <p:cNvSpPr txBox="1"/>
          <p:nvPr/>
        </p:nvSpPr>
        <p:spPr>
          <a:xfrm>
            <a:off x="304581" y="5242658"/>
            <a:ext cx="1426994" cy="707886"/>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sz="2000" dirty="0" smtClean="0">
                <a:solidFill>
                  <a:schemeClr val="bg1"/>
                </a:solidFill>
                <a:latin typeface="Arial" pitchFamily="34" charset="0"/>
                <a:cs typeface="Arial" pitchFamily="34" charset="0"/>
              </a:rPr>
              <a:t>Center of</a:t>
            </a:r>
            <a:br>
              <a:rPr lang="en-US" sz="2000" dirty="0" smtClean="0">
                <a:solidFill>
                  <a:schemeClr val="bg1"/>
                </a:solidFill>
                <a:latin typeface="Arial" pitchFamily="34" charset="0"/>
                <a:cs typeface="Arial" pitchFamily="34" charset="0"/>
              </a:rPr>
            </a:br>
            <a:r>
              <a:rPr lang="en-US" sz="2000" dirty="0" smtClean="0">
                <a:solidFill>
                  <a:schemeClr val="bg1"/>
                </a:solidFill>
                <a:latin typeface="Arial" pitchFamily="34" charset="0"/>
                <a:cs typeface="Arial" pitchFamily="34" charset="0"/>
              </a:rPr>
              <a:t>Excellence</a:t>
            </a:r>
          </a:p>
        </p:txBody>
      </p:sp>
      <p:sp>
        <p:nvSpPr>
          <p:cNvPr id="73" name="Rectangle 72"/>
          <p:cNvSpPr/>
          <p:nvPr/>
        </p:nvSpPr>
        <p:spPr>
          <a:xfrm>
            <a:off x="1893566" y="2916546"/>
            <a:ext cx="5025509" cy="684803"/>
          </a:xfrm>
          <a:prstGeom prst="rect">
            <a:avLst/>
          </a:prstGeom>
        </p:spPr>
        <p:txBody>
          <a:bodyPr wrap="square">
            <a:spAutoFit/>
          </a:bodyPr>
          <a:lstStyle/>
          <a:p>
            <a:pPr marL="225425" lvl="1" indent="-225425" eaLnBrk="0" hangingPunct="0">
              <a:spcAft>
                <a:spcPts val="300"/>
              </a:spcAft>
              <a:buClr>
                <a:schemeClr val="accent2"/>
              </a:buClr>
              <a:buFont typeface="Wingdings" pitchFamily="2" charset="2"/>
              <a:buChar char="§"/>
            </a:pPr>
            <a:r>
              <a:rPr lang="en-US" sz="1200" dirty="0" smtClean="0">
                <a:cs typeface="Arial" pitchFamily="34" charset="0"/>
              </a:rPr>
              <a:t>Offshore Delivery capabilities for Oracle including India with 1,500+ EBS resources (functional and technical)</a:t>
            </a:r>
          </a:p>
          <a:p>
            <a:pPr marL="225425" lvl="1" indent="-225425" eaLnBrk="0" hangingPunct="0">
              <a:spcAft>
                <a:spcPts val="300"/>
              </a:spcAft>
              <a:buClr>
                <a:schemeClr val="accent2"/>
              </a:buClr>
              <a:buFont typeface="Wingdings" pitchFamily="2" charset="2"/>
              <a:buChar char="§"/>
            </a:pPr>
            <a:r>
              <a:rPr lang="en-US" sz="1200" dirty="0" smtClean="0"/>
              <a:t>Provides 24/7 coverage at a lower cost</a:t>
            </a:r>
          </a:p>
        </p:txBody>
      </p:sp>
      <p:sp>
        <p:nvSpPr>
          <p:cNvPr id="74" name="Rectangle 73"/>
          <p:cNvSpPr/>
          <p:nvPr/>
        </p:nvSpPr>
        <p:spPr>
          <a:xfrm>
            <a:off x="1890404" y="3838044"/>
            <a:ext cx="5029200" cy="830997"/>
          </a:xfrm>
          <a:prstGeom prst="rect">
            <a:avLst/>
          </a:prstGeom>
        </p:spPr>
        <p:txBody>
          <a:bodyPr wrap="square">
            <a:spAutoFit/>
          </a:bodyPr>
          <a:lstStyle/>
          <a:p>
            <a:pPr marL="225425" lvl="1" indent="-225425" eaLnBrk="0" hangingPunct="0">
              <a:spcAft>
                <a:spcPts val="300"/>
              </a:spcAft>
              <a:buClr>
                <a:schemeClr val="accent2"/>
              </a:buClr>
              <a:buFont typeface="Wingdings" pitchFamily="2" charset="2"/>
              <a:buChar char="§"/>
            </a:pPr>
            <a:r>
              <a:rPr lang="en-US" sz="1200" dirty="0" smtClean="0">
                <a:cs typeface="Arial" pitchFamily="34" charset="0"/>
              </a:rPr>
              <a:t>Oracle competency centers in the US, UK, Italy, France, the Netherlands, Germany, Spain, India, Singapore and New Zealand, with dedicated staff </a:t>
            </a:r>
            <a:br>
              <a:rPr lang="en-US" sz="1200" dirty="0" smtClean="0">
                <a:cs typeface="Arial" pitchFamily="34" charset="0"/>
              </a:rPr>
            </a:br>
            <a:r>
              <a:rPr lang="en-US" sz="1200" dirty="0" smtClean="0">
                <a:cs typeface="Arial" pitchFamily="34" charset="0"/>
              </a:rPr>
              <a:t>focused on the accelerated delivery of Oracle solutions</a:t>
            </a:r>
          </a:p>
        </p:txBody>
      </p:sp>
      <p:sp>
        <p:nvSpPr>
          <p:cNvPr id="75" name="Rectangle 74"/>
          <p:cNvSpPr/>
          <p:nvPr/>
        </p:nvSpPr>
        <p:spPr>
          <a:xfrm>
            <a:off x="1955788" y="5081148"/>
            <a:ext cx="5905512" cy="907941"/>
          </a:xfrm>
          <a:prstGeom prst="rect">
            <a:avLst/>
          </a:prstGeom>
        </p:spPr>
        <p:txBody>
          <a:bodyPr wrap="square">
            <a:spAutoFit/>
          </a:bodyPr>
          <a:lstStyle/>
          <a:p>
            <a:pPr marL="225425" lvl="1" indent="-225425" eaLnBrk="0" hangingPunct="0">
              <a:spcAft>
                <a:spcPts val="300"/>
              </a:spcAft>
              <a:buClr>
                <a:schemeClr val="bg1"/>
              </a:buClr>
              <a:buFont typeface="Wingdings" pitchFamily="2" charset="2"/>
              <a:buChar char="§"/>
            </a:pPr>
            <a:r>
              <a:rPr lang="en-US" sz="1200" dirty="0" smtClean="0">
                <a:solidFill>
                  <a:schemeClr val="bg1"/>
                </a:solidFill>
              </a:rPr>
              <a:t>Capgemini has U.S. and India EBS Centers of Excellence (CoE) designed to be an ERP solution center available for our EBS engagements</a:t>
            </a:r>
          </a:p>
          <a:p>
            <a:pPr marL="225425" lvl="1" indent="-225425" eaLnBrk="0" hangingPunct="0">
              <a:spcAft>
                <a:spcPts val="300"/>
              </a:spcAft>
              <a:buClr>
                <a:schemeClr val="bg1"/>
              </a:buClr>
              <a:buFont typeface="Wingdings" pitchFamily="2" charset="2"/>
              <a:buChar char="§"/>
            </a:pPr>
            <a:r>
              <a:rPr lang="en-US" sz="1200" dirty="0" smtClean="0">
                <a:solidFill>
                  <a:schemeClr val="bg1"/>
                </a:solidFill>
                <a:cs typeface="Arial" pitchFamily="34" charset="0"/>
              </a:rPr>
              <a:t>Testing Centers of Excellence</a:t>
            </a:r>
          </a:p>
          <a:p>
            <a:pPr marL="225425" lvl="1" indent="-225425" eaLnBrk="0" hangingPunct="0">
              <a:spcAft>
                <a:spcPts val="300"/>
              </a:spcAft>
              <a:buClr>
                <a:schemeClr val="bg1"/>
              </a:buClr>
              <a:buFont typeface="Wingdings" pitchFamily="2" charset="2"/>
              <a:buChar char="§"/>
            </a:pPr>
            <a:r>
              <a:rPr lang="en-US" sz="1200" dirty="0" smtClean="0">
                <a:solidFill>
                  <a:schemeClr val="bg1"/>
                </a:solidFill>
                <a:cs typeface="Arial" pitchFamily="34" charset="0"/>
              </a:rPr>
              <a:t>Upgrade Labs</a:t>
            </a:r>
            <a:endParaRPr lang="en-US" sz="1200" dirty="0" smtClean="0">
              <a:solidFill>
                <a:schemeClr val="bg1"/>
              </a:solidFill>
            </a:endParaRPr>
          </a:p>
        </p:txBody>
      </p:sp>
      <p:grpSp>
        <p:nvGrpSpPr>
          <p:cNvPr id="77" name="Group 76"/>
          <p:cNvGrpSpPr>
            <a:grpSpLocks noChangeAspect="1"/>
          </p:cNvGrpSpPr>
          <p:nvPr/>
        </p:nvGrpSpPr>
        <p:grpSpPr>
          <a:xfrm>
            <a:off x="6741540" y="2913226"/>
            <a:ext cx="640080" cy="745619"/>
            <a:chOff x="-2667000" y="1489926"/>
            <a:chExt cx="2138093" cy="2379041"/>
          </a:xfrm>
        </p:grpSpPr>
        <p:grpSp>
          <p:nvGrpSpPr>
            <p:cNvPr id="78" name="Group 436"/>
            <p:cNvGrpSpPr/>
            <p:nvPr/>
          </p:nvGrpSpPr>
          <p:grpSpPr>
            <a:xfrm>
              <a:off x="-2326888" y="1489926"/>
              <a:ext cx="1797981" cy="1814552"/>
              <a:chOff x="-2326888" y="1489926"/>
              <a:chExt cx="1797981" cy="1814552"/>
            </a:xfrm>
          </p:grpSpPr>
          <p:sp>
            <p:nvSpPr>
              <p:cNvPr id="84" name="Freeform 83"/>
              <p:cNvSpPr/>
              <p:nvPr/>
            </p:nvSpPr>
            <p:spPr>
              <a:xfrm>
                <a:off x="-2326888" y="1489926"/>
                <a:ext cx="1797981" cy="1814552"/>
              </a:xfrm>
              <a:custGeom>
                <a:avLst/>
                <a:gdLst>
                  <a:gd name="connsiteX0" fmla="*/ 1289825 w 1780478"/>
                  <a:gd name="connsiteY0" fmla="*/ 1810215 h 1810215"/>
                  <a:gd name="connsiteX1" fmla="*/ 1776761 w 1780478"/>
                  <a:gd name="connsiteY1" fmla="*/ 947854 h 1810215"/>
                  <a:gd name="connsiteX2" fmla="*/ 1780478 w 1780478"/>
                  <a:gd name="connsiteY2" fmla="*/ 910683 h 1810215"/>
                  <a:gd name="connsiteX3" fmla="*/ 1776761 w 1780478"/>
                  <a:gd name="connsiteY3" fmla="*/ 821474 h 1810215"/>
                  <a:gd name="connsiteX4" fmla="*/ 1464527 w 1780478"/>
                  <a:gd name="connsiteY4" fmla="*/ 237893 h 1810215"/>
                  <a:gd name="connsiteX5" fmla="*/ 843776 w 1780478"/>
                  <a:gd name="connsiteY5" fmla="*/ 0 h 1810215"/>
                  <a:gd name="connsiteX6" fmla="*/ 52039 w 1780478"/>
                  <a:gd name="connsiteY6" fmla="*/ 501805 h 1810215"/>
                  <a:gd name="connsiteX7" fmla="*/ 0 w 1780478"/>
                  <a:gd name="connsiteY7" fmla="*/ 624469 h 1810215"/>
                  <a:gd name="connsiteX0" fmla="*/ 1289825 w 1857917"/>
                  <a:gd name="connsiteY0" fmla="*/ 1810215 h 1810215"/>
                  <a:gd name="connsiteX1" fmla="*/ 1776761 w 1857917"/>
                  <a:gd name="connsiteY1" fmla="*/ 947854 h 1810215"/>
                  <a:gd name="connsiteX2" fmla="*/ 1776761 w 1857917"/>
                  <a:gd name="connsiteY2" fmla="*/ 821474 h 1810215"/>
                  <a:gd name="connsiteX3" fmla="*/ 1464527 w 1857917"/>
                  <a:gd name="connsiteY3" fmla="*/ 237893 h 1810215"/>
                  <a:gd name="connsiteX4" fmla="*/ 843776 w 1857917"/>
                  <a:gd name="connsiteY4" fmla="*/ 0 h 1810215"/>
                  <a:gd name="connsiteX5" fmla="*/ 52039 w 1857917"/>
                  <a:gd name="connsiteY5" fmla="*/ 501805 h 1810215"/>
                  <a:gd name="connsiteX6" fmla="*/ 0 w 1857917"/>
                  <a:gd name="connsiteY6" fmla="*/ 624469 h 1810215"/>
                  <a:gd name="connsiteX0" fmla="*/ 1289825 w 1776761"/>
                  <a:gd name="connsiteY0" fmla="*/ 1810215 h 1810215"/>
                  <a:gd name="connsiteX1" fmla="*/ 1776761 w 1776761"/>
                  <a:gd name="connsiteY1" fmla="*/ 821474 h 1810215"/>
                  <a:gd name="connsiteX2" fmla="*/ 1464527 w 1776761"/>
                  <a:gd name="connsiteY2" fmla="*/ 237893 h 1810215"/>
                  <a:gd name="connsiteX3" fmla="*/ 843776 w 1776761"/>
                  <a:gd name="connsiteY3" fmla="*/ 0 h 1810215"/>
                  <a:gd name="connsiteX4" fmla="*/ 52039 w 1776761"/>
                  <a:gd name="connsiteY4" fmla="*/ 501805 h 1810215"/>
                  <a:gd name="connsiteX5" fmla="*/ 0 w 1776761"/>
                  <a:gd name="connsiteY5" fmla="*/ 624469 h 1810215"/>
                  <a:gd name="connsiteX0" fmla="*/ 1289825 w 1805878"/>
                  <a:gd name="connsiteY0" fmla="*/ 1810215 h 1810215"/>
                  <a:gd name="connsiteX1" fmla="*/ 1776761 w 1805878"/>
                  <a:gd name="connsiteY1" fmla="*/ 821474 h 1810215"/>
                  <a:gd name="connsiteX2" fmla="*/ 1464527 w 1805878"/>
                  <a:gd name="connsiteY2" fmla="*/ 237893 h 1810215"/>
                  <a:gd name="connsiteX3" fmla="*/ 843776 w 1805878"/>
                  <a:gd name="connsiteY3" fmla="*/ 0 h 1810215"/>
                  <a:gd name="connsiteX4" fmla="*/ 52039 w 1805878"/>
                  <a:gd name="connsiteY4" fmla="*/ 501805 h 1810215"/>
                  <a:gd name="connsiteX5" fmla="*/ 0 w 1805878"/>
                  <a:gd name="connsiteY5" fmla="*/ 624469 h 1810215"/>
                  <a:gd name="connsiteX0" fmla="*/ 1289825 w 1805878"/>
                  <a:gd name="connsiteY0" fmla="*/ 1810215 h 1810215"/>
                  <a:gd name="connsiteX1" fmla="*/ 1776761 w 1805878"/>
                  <a:gd name="connsiteY1" fmla="*/ 821474 h 1810215"/>
                  <a:gd name="connsiteX2" fmla="*/ 1464527 w 1805878"/>
                  <a:gd name="connsiteY2" fmla="*/ 237893 h 1810215"/>
                  <a:gd name="connsiteX3" fmla="*/ 843776 w 1805878"/>
                  <a:gd name="connsiteY3" fmla="*/ 0 h 1810215"/>
                  <a:gd name="connsiteX4" fmla="*/ 52039 w 1805878"/>
                  <a:gd name="connsiteY4" fmla="*/ 501805 h 1810215"/>
                  <a:gd name="connsiteX5" fmla="*/ 0 w 1805878"/>
                  <a:gd name="connsiteY5" fmla="*/ 624469 h 1810215"/>
                  <a:gd name="connsiteX0" fmla="*/ 1289825 w 1805878"/>
                  <a:gd name="connsiteY0" fmla="*/ 1810215 h 1810215"/>
                  <a:gd name="connsiteX1" fmla="*/ 1776761 w 1805878"/>
                  <a:gd name="connsiteY1" fmla="*/ 821474 h 1810215"/>
                  <a:gd name="connsiteX2" fmla="*/ 1464527 w 1805878"/>
                  <a:gd name="connsiteY2" fmla="*/ 237893 h 1810215"/>
                  <a:gd name="connsiteX3" fmla="*/ 843776 w 1805878"/>
                  <a:gd name="connsiteY3" fmla="*/ 0 h 1810215"/>
                  <a:gd name="connsiteX4" fmla="*/ 52039 w 1805878"/>
                  <a:gd name="connsiteY4" fmla="*/ 501805 h 1810215"/>
                  <a:gd name="connsiteX5" fmla="*/ 0 w 1805878"/>
                  <a:gd name="connsiteY5" fmla="*/ 624469 h 1810215"/>
                  <a:gd name="connsiteX0" fmla="*/ 1289825 w 1805878"/>
                  <a:gd name="connsiteY0" fmla="*/ 1810215 h 1810215"/>
                  <a:gd name="connsiteX1" fmla="*/ 1776761 w 1805878"/>
                  <a:gd name="connsiteY1" fmla="*/ 821474 h 1810215"/>
                  <a:gd name="connsiteX2" fmla="*/ 1464527 w 1805878"/>
                  <a:gd name="connsiteY2" fmla="*/ 237893 h 1810215"/>
                  <a:gd name="connsiteX3" fmla="*/ 843776 w 1805878"/>
                  <a:gd name="connsiteY3" fmla="*/ 0 h 1810215"/>
                  <a:gd name="connsiteX4" fmla="*/ 52039 w 1805878"/>
                  <a:gd name="connsiteY4" fmla="*/ 501805 h 1810215"/>
                  <a:gd name="connsiteX5" fmla="*/ 0 w 1805878"/>
                  <a:gd name="connsiteY5" fmla="*/ 624469 h 1810215"/>
                  <a:gd name="connsiteX0" fmla="*/ 1289825 w 1792248"/>
                  <a:gd name="connsiteY0" fmla="*/ 1810215 h 1810215"/>
                  <a:gd name="connsiteX1" fmla="*/ 1776761 w 1792248"/>
                  <a:gd name="connsiteY1" fmla="*/ 821474 h 1810215"/>
                  <a:gd name="connsiteX2" fmla="*/ 1464527 w 1792248"/>
                  <a:gd name="connsiteY2" fmla="*/ 237893 h 1810215"/>
                  <a:gd name="connsiteX3" fmla="*/ 843776 w 1792248"/>
                  <a:gd name="connsiteY3" fmla="*/ 0 h 1810215"/>
                  <a:gd name="connsiteX4" fmla="*/ 52039 w 1792248"/>
                  <a:gd name="connsiteY4" fmla="*/ 501805 h 1810215"/>
                  <a:gd name="connsiteX5" fmla="*/ 0 w 1792248"/>
                  <a:gd name="connsiteY5" fmla="*/ 624469 h 1810215"/>
                  <a:gd name="connsiteX0" fmla="*/ 1289825 w 1784813"/>
                  <a:gd name="connsiteY0" fmla="*/ 1810215 h 1810215"/>
                  <a:gd name="connsiteX1" fmla="*/ 1776761 w 1784813"/>
                  <a:gd name="connsiteY1" fmla="*/ 821474 h 1810215"/>
                  <a:gd name="connsiteX2" fmla="*/ 1464527 w 1784813"/>
                  <a:gd name="connsiteY2" fmla="*/ 237893 h 1810215"/>
                  <a:gd name="connsiteX3" fmla="*/ 843776 w 1784813"/>
                  <a:gd name="connsiteY3" fmla="*/ 0 h 1810215"/>
                  <a:gd name="connsiteX4" fmla="*/ 52039 w 1784813"/>
                  <a:gd name="connsiteY4" fmla="*/ 501805 h 1810215"/>
                  <a:gd name="connsiteX5" fmla="*/ 0 w 1784813"/>
                  <a:gd name="connsiteY5" fmla="*/ 624469 h 1810215"/>
                  <a:gd name="connsiteX0" fmla="*/ 1289825 w 1784813"/>
                  <a:gd name="connsiteY0" fmla="*/ 1854200 h 1854200"/>
                  <a:gd name="connsiteX1" fmla="*/ 1776761 w 1784813"/>
                  <a:gd name="connsiteY1" fmla="*/ 865459 h 1854200"/>
                  <a:gd name="connsiteX2" fmla="*/ 1464527 w 1784813"/>
                  <a:gd name="connsiteY2" fmla="*/ 281878 h 1854200"/>
                  <a:gd name="connsiteX3" fmla="*/ 843776 w 1784813"/>
                  <a:gd name="connsiteY3" fmla="*/ 43985 h 1854200"/>
                  <a:gd name="connsiteX4" fmla="*/ 52039 w 1784813"/>
                  <a:gd name="connsiteY4" fmla="*/ 545790 h 1854200"/>
                  <a:gd name="connsiteX5" fmla="*/ 0 w 1784813"/>
                  <a:gd name="connsiteY5" fmla="*/ 668454 h 1854200"/>
                  <a:gd name="connsiteX0" fmla="*/ 1289825 w 1784813"/>
                  <a:gd name="connsiteY0" fmla="*/ 1854200 h 1854200"/>
                  <a:gd name="connsiteX1" fmla="*/ 1776761 w 1784813"/>
                  <a:gd name="connsiteY1" fmla="*/ 865459 h 1854200"/>
                  <a:gd name="connsiteX2" fmla="*/ 1464527 w 1784813"/>
                  <a:gd name="connsiteY2" fmla="*/ 281878 h 1854200"/>
                  <a:gd name="connsiteX3" fmla="*/ 843776 w 1784813"/>
                  <a:gd name="connsiteY3" fmla="*/ 43985 h 1854200"/>
                  <a:gd name="connsiteX4" fmla="*/ 52039 w 1784813"/>
                  <a:gd name="connsiteY4" fmla="*/ 545790 h 1854200"/>
                  <a:gd name="connsiteX5" fmla="*/ 0 w 1784813"/>
                  <a:gd name="connsiteY5" fmla="*/ 668454 h 1854200"/>
                  <a:gd name="connsiteX0" fmla="*/ 1289825 w 1784813"/>
                  <a:gd name="connsiteY0" fmla="*/ 1854200 h 1854200"/>
                  <a:gd name="connsiteX1" fmla="*/ 1776761 w 1784813"/>
                  <a:gd name="connsiteY1" fmla="*/ 865459 h 1854200"/>
                  <a:gd name="connsiteX2" fmla="*/ 1438508 w 1784813"/>
                  <a:gd name="connsiteY2" fmla="*/ 274444 h 1854200"/>
                  <a:gd name="connsiteX3" fmla="*/ 843776 w 1784813"/>
                  <a:gd name="connsiteY3" fmla="*/ 43985 h 1854200"/>
                  <a:gd name="connsiteX4" fmla="*/ 52039 w 1784813"/>
                  <a:gd name="connsiteY4" fmla="*/ 545790 h 1854200"/>
                  <a:gd name="connsiteX5" fmla="*/ 0 w 1784813"/>
                  <a:gd name="connsiteY5" fmla="*/ 668454 h 1854200"/>
                  <a:gd name="connsiteX0" fmla="*/ 1289825 w 1773662"/>
                  <a:gd name="connsiteY0" fmla="*/ 1854200 h 1854200"/>
                  <a:gd name="connsiteX1" fmla="*/ 1765610 w 1773662"/>
                  <a:gd name="connsiteY1" fmla="*/ 906346 h 1854200"/>
                  <a:gd name="connsiteX2" fmla="*/ 1438508 w 1773662"/>
                  <a:gd name="connsiteY2" fmla="*/ 274444 h 1854200"/>
                  <a:gd name="connsiteX3" fmla="*/ 843776 w 1773662"/>
                  <a:gd name="connsiteY3" fmla="*/ 43985 h 1854200"/>
                  <a:gd name="connsiteX4" fmla="*/ 52039 w 1773662"/>
                  <a:gd name="connsiteY4" fmla="*/ 545790 h 1854200"/>
                  <a:gd name="connsiteX5" fmla="*/ 0 w 1773662"/>
                  <a:gd name="connsiteY5" fmla="*/ 668454 h 1854200"/>
                  <a:gd name="connsiteX0" fmla="*/ 1289825 w 1773662"/>
                  <a:gd name="connsiteY0" fmla="*/ 1854200 h 1854200"/>
                  <a:gd name="connsiteX1" fmla="*/ 1765610 w 1773662"/>
                  <a:gd name="connsiteY1" fmla="*/ 906346 h 1854200"/>
                  <a:gd name="connsiteX2" fmla="*/ 1438508 w 1773662"/>
                  <a:gd name="connsiteY2" fmla="*/ 274444 h 1854200"/>
                  <a:gd name="connsiteX3" fmla="*/ 843776 w 1773662"/>
                  <a:gd name="connsiteY3" fmla="*/ 43985 h 1854200"/>
                  <a:gd name="connsiteX4" fmla="*/ 52039 w 1773662"/>
                  <a:gd name="connsiteY4" fmla="*/ 545790 h 1854200"/>
                  <a:gd name="connsiteX5" fmla="*/ 0 w 1773662"/>
                  <a:gd name="connsiteY5" fmla="*/ 668454 h 1854200"/>
                  <a:gd name="connsiteX0" fmla="*/ 1289825 w 1773662"/>
                  <a:gd name="connsiteY0" fmla="*/ 1854200 h 1854200"/>
                  <a:gd name="connsiteX1" fmla="*/ 1765610 w 1773662"/>
                  <a:gd name="connsiteY1" fmla="*/ 906346 h 1854200"/>
                  <a:gd name="connsiteX2" fmla="*/ 1438508 w 1773662"/>
                  <a:gd name="connsiteY2" fmla="*/ 274444 h 1854200"/>
                  <a:gd name="connsiteX3" fmla="*/ 843776 w 1773662"/>
                  <a:gd name="connsiteY3" fmla="*/ 43985 h 1854200"/>
                  <a:gd name="connsiteX4" fmla="*/ 52039 w 1773662"/>
                  <a:gd name="connsiteY4" fmla="*/ 545790 h 1854200"/>
                  <a:gd name="connsiteX5" fmla="*/ 0 w 1773662"/>
                  <a:gd name="connsiteY5" fmla="*/ 668454 h 1854200"/>
                  <a:gd name="connsiteX0" fmla="*/ 1289825 w 1773662"/>
                  <a:gd name="connsiteY0" fmla="*/ 1814552 h 1814552"/>
                  <a:gd name="connsiteX1" fmla="*/ 1765610 w 1773662"/>
                  <a:gd name="connsiteY1" fmla="*/ 866698 h 1814552"/>
                  <a:gd name="connsiteX2" fmla="*/ 1438508 w 1773662"/>
                  <a:gd name="connsiteY2" fmla="*/ 234796 h 1814552"/>
                  <a:gd name="connsiteX3" fmla="*/ 843776 w 1773662"/>
                  <a:gd name="connsiteY3" fmla="*/ 4337 h 1814552"/>
                  <a:gd name="connsiteX4" fmla="*/ 52039 w 1773662"/>
                  <a:gd name="connsiteY4" fmla="*/ 506142 h 1814552"/>
                  <a:gd name="connsiteX5" fmla="*/ 0 w 1773662"/>
                  <a:gd name="connsiteY5" fmla="*/ 628806 h 1814552"/>
                  <a:gd name="connsiteX0" fmla="*/ 1378415 w 1862252"/>
                  <a:gd name="connsiteY0" fmla="*/ 1814552 h 1814552"/>
                  <a:gd name="connsiteX1" fmla="*/ 1854200 w 1862252"/>
                  <a:gd name="connsiteY1" fmla="*/ 866698 h 1814552"/>
                  <a:gd name="connsiteX2" fmla="*/ 1527098 w 1862252"/>
                  <a:gd name="connsiteY2" fmla="*/ 234796 h 1814552"/>
                  <a:gd name="connsiteX3" fmla="*/ 932366 w 1862252"/>
                  <a:gd name="connsiteY3" fmla="*/ 4337 h 1814552"/>
                  <a:gd name="connsiteX4" fmla="*/ 140629 w 1862252"/>
                  <a:gd name="connsiteY4" fmla="*/ 506142 h 1814552"/>
                  <a:gd name="connsiteX5" fmla="*/ 88590 w 1862252"/>
                  <a:gd name="connsiteY5" fmla="*/ 628806 h 1814552"/>
                  <a:gd name="connsiteX0" fmla="*/ 1378415 w 1862252"/>
                  <a:gd name="connsiteY0" fmla="*/ 1814552 h 1814552"/>
                  <a:gd name="connsiteX1" fmla="*/ 1854200 w 1862252"/>
                  <a:gd name="connsiteY1" fmla="*/ 866698 h 1814552"/>
                  <a:gd name="connsiteX2" fmla="*/ 1527098 w 1862252"/>
                  <a:gd name="connsiteY2" fmla="*/ 234796 h 1814552"/>
                  <a:gd name="connsiteX3" fmla="*/ 932366 w 1862252"/>
                  <a:gd name="connsiteY3" fmla="*/ 4337 h 1814552"/>
                  <a:gd name="connsiteX4" fmla="*/ 140629 w 1862252"/>
                  <a:gd name="connsiteY4" fmla="*/ 506142 h 1814552"/>
                  <a:gd name="connsiteX5" fmla="*/ 88590 w 1862252"/>
                  <a:gd name="connsiteY5" fmla="*/ 628806 h 1814552"/>
                  <a:gd name="connsiteX0" fmla="*/ 1289825 w 1773662"/>
                  <a:gd name="connsiteY0" fmla="*/ 1814552 h 1814552"/>
                  <a:gd name="connsiteX1" fmla="*/ 1765610 w 1773662"/>
                  <a:gd name="connsiteY1" fmla="*/ 866698 h 1814552"/>
                  <a:gd name="connsiteX2" fmla="*/ 1438508 w 1773662"/>
                  <a:gd name="connsiteY2" fmla="*/ 234796 h 1814552"/>
                  <a:gd name="connsiteX3" fmla="*/ 843776 w 1773662"/>
                  <a:gd name="connsiteY3" fmla="*/ 4337 h 1814552"/>
                  <a:gd name="connsiteX4" fmla="*/ 52039 w 1773662"/>
                  <a:gd name="connsiteY4" fmla="*/ 506142 h 1814552"/>
                  <a:gd name="connsiteX5" fmla="*/ 0 w 1773662"/>
                  <a:gd name="connsiteY5" fmla="*/ 628806 h 1814552"/>
                  <a:gd name="connsiteX0" fmla="*/ 1289825 w 1773662"/>
                  <a:gd name="connsiteY0" fmla="*/ 1814552 h 1814552"/>
                  <a:gd name="connsiteX1" fmla="*/ 1765610 w 1773662"/>
                  <a:gd name="connsiteY1" fmla="*/ 866698 h 1814552"/>
                  <a:gd name="connsiteX2" fmla="*/ 1438508 w 1773662"/>
                  <a:gd name="connsiteY2" fmla="*/ 234796 h 1814552"/>
                  <a:gd name="connsiteX3" fmla="*/ 843776 w 1773662"/>
                  <a:gd name="connsiteY3" fmla="*/ 4337 h 1814552"/>
                  <a:gd name="connsiteX4" fmla="*/ 52039 w 1773662"/>
                  <a:gd name="connsiteY4" fmla="*/ 506142 h 1814552"/>
                  <a:gd name="connsiteX5" fmla="*/ 0 w 1773662"/>
                  <a:gd name="connsiteY5" fmla="*/ 628806 h 1814552"/>
                  <a:gd name="connsiteX0" fmla="*/ 1289825 w 1797981"/>
                  <a:gd name="connsiteY0" fmla="*/ 1814552 h 1814552"/>
                  <a:gd name="connsiteX1" fmla="*/ 1765610 w 1797981"/>
                  <a:gd name="connsiteY1" fmla="*/ 866698 h 1814552"/>
                  <a:gd name="connsiteX2" fmla="*/ 1438508 w 1797981"/>
                  <a:gd name="connsiteY2" fmla="*/ 234796 h 1814552"/>
                  <a:gd name="connsiteX3" fmla="*/ 843776 w 1797981"/>
                  <a:gd name="connsiteY3" fmla="*/ 4337 h 1814552"/>
                  <a:gd name="connsiteX4" fmla="*/ 52039 w 1797981"/>
                  <a:gd name="connsiteY4" fmla="*/ 506142 h 1814552"/>
                  <a:gd name="connsiteX5" fmla="*/ 0 w 1797981"/>
                  <a:gd name="connsiteY5" fmla="*/ 628806 h 181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7981" h="1814552">
                    <a:moveTo>
                      <a:pt x="1289825" y="1814552"/>
                    </a:moveTo>
                    <a:cubicBezTo>
                      <a:pt x="1719766" y="1581615"/>
                      <a:pt x="1797981" y="1090671"/>
                      <a:pt x="1765610" y="866698"/>
                    </a:cubicBezTo>
                    <a:cubicBezTo>
                      <a:pt x="1746405" y="563756"/>
                      <a:pt x="1534532" y="327658"/>
                      <a:pt x="1438508" y="234796"/>
                    </a:cubicBezTo>
                    <a:cubicBezTo>
                      <a:pt x="1283011" y="97884"/>
                      <a:pt x="1142381" y="1240"/>
                      <a:pt x="843776" y="4337"/>
                    </a:cubicBezTo>
                    <a:cubicBezTo>
                      <a:pt x="515434" y="0"/>
                      <a:pt x="162932" y="205059"/>
                      <a:pt x="52039" y="506142"/>
                    </a:cubicBezTo>
                    <a:cubicBezTo>
                      <a:pt x="8053" y="599069"/>
                      <a:pt x="17346" y="587918"/>
                      <a:pt x="0" y="628806"/>
                    </a:cubicBezTo>
                  </a:path>
                </a:pathLst>
              </a:cu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Freeform 84"/>
              <p:cNvSpPr/>
              <p:nvPr/>
            </p:nvSpPr>
            <p:spPr>
              <a:xfrm>
                <a:off x="-1981200" y="1497980"/>
                <a:ext cx="505522" cy="1278674"/>
              </a:xfrm>
              <a:custGeom>
                <a:avLst/>
                <a:gdLst>
                  <a:gd name="connsiteX0" fmla="*/ 501805 w 501805"/>
                  <a:gd name="connsiteY0" fmla="*/ 0 h 1278674"/>
                  <a:gd name="connsiteX1" fmla="*/ 81776 w 501805"/>
                  <a:gd name="connsiteY1" fmla="*/ 449766 h 1278674"/>
                  <a:gd name="connsiteX2" fmla="*/ 0 w 501805"/>
                  <a:gd name="connsiteY2" fmla="*/ 985025 h 1278674"/>
                  <a:gd name="connsiteX3" fmla="*/ 40888 w 501805"/>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8620 w 508620"/>
                  <a:gd name="connsiteY0" fmla="*/ 0 h 1278674"/>
                  <a:gd name="connsiteX1" fmla="*/ 88591 w 508620"/>
                  <a:gd name="connsiteY1" fmla="*/ 449766 h 1278674"/>
                  <a:gd name="connsiteX2" fmla="*/ 6815 w 508620"/>
                  <a:gd name="connsiteY2" fmla="*/ 985025 h 1278674"/>
                  <a:gd name="connsiteX3" fmla="*/ 47703 w 508620"/>
                  <a:gd name="connsiteY3" fmla="*/ 1278674 h 1278674"/>
                  <a:gd name="connsiteX0" fmla="*/ 508620 w 508620"/>
                  <a:gd name="connsiteY0" fmla="*/ 0 h 1278674"/>
                  <a:gd name="connsiteX1" fmla="*/ 88591 w 508620"/>
                  <a:gd name="connsiteY1" fmla="*/ 449766 h 1278674"/>
                  <a:gd name="connsiteX2" fmla="*/ 6815 w 508620"/>
                  <a:gd name="connsiteY2" fmla="*/ 985025 h 1278674"/>
                  <a:gd name="connsiteX3" fmla="*/ 47703 w 508620"/>
                  <a:gd name="connsiteY3" fmla="*/ 1278674 h 1278674"/>
                  <a:gd name="connsiteX0" fmla="*/ 507380 w 507380"/>
                  <a:gd name="connsiteY0" fmla="*/ 0 h 1278674"/>
                  <a:gd name="connsiteX1" fmla="*/ 68766 w 507380"/>
                  <a:gd name="connsiteY1" fmla="*/ 449766 h 1278674"/>
                  <a:gd name="connsiteX2" fmla="*/ 5575 w 507380"/>
                  <a:gd name="connsiteY2" fmla="*/ 985025 h 1278674"/>
                  <a:gd name="connsiteX3" fmla="*/ 46463 w 507380"/>
                  <a:gd name="connsiteY3" fmla="*/ 1278674 h 1278674"/>
                  <a:gd name="connsiteX0" fmla="*/ 507380 w 507380"/>
                  <a:gd name="connsiteY0" fmla="*/ 0 h 1278674"/>
                  <a:gd name="connsiteX1" fmla="*/ 68766 w 507380"/>
                  <a:gd name="connsiteY1" fmla="*/ 449766 h 1278674"/>
                  <a:gd name="connsiteX2" fmla="*/ 5575 w 507380"/>
                  <a:gd name="connsiteY2" fmla="*/ 985025 h 1278674"/>
                  <a:gd name="connsiteX3" fmla="*/ 46463 w 507380"/>
                  <a:gd name="connsiteY3" fmla="*/ 1278674 h 1278674"/>
                  <a:gd name="connsiteX0" fmla="*/ 505522 w 505522"/>
                  <a:gd name="connsiteY0" fmla="*/ 0 h 1278674"/>
                  <a:gd name="connsiteX1" fmla="*/ 66908 w 505522"/>
                  <a:gd name="connsiteY1" fmla="*/ 449766 h 1278674"/>
                  <a:gd name="connsiteX2" fmla="*/ 3717 w 505522"/>
                  <a:gd name="connsiteY2" fmla="*/ 985025 h 1278674"/>
                  <a:gd name="connsiteX3" fmla="*/ 44605 w 505522"/>
                  <a:gd name="connsiteY3" fmla="*/ 1278674 h 1278674"/>
                </a:gdLst>
                <a:ahLst/>
                <a:cxnLst>
                  <a:cxn ang="0">
                    <a:pos x="connsiteX0" y="connsiteY0"/>
                  </a:cxn>
                  <a:cxn ang="0">
                    <a:pos x="connsiteX1" y="connsiteY1"/>
                  </a:cxn>
                  <a:cxn ang="0">
                    <a:pos x="connsiteX2" y="connsiteY2"/>
                  </a:cxn>
                  <a:cxn ang="0">
                    <a:pos x="connsiteX3" y="connsiteY3"/>
                  </a:cxn>
                </a:cxnLst>
                <a:rect l="l" t="t" r="r" b="b"/>
                <a:pathLst>
                  <a:path w="505522" h="1278674">
                    <a:moveTo>
                      <a:pt x="505522" y="0"/>
                    </a:moveTo>
                    <a:cubicBezTo>
                      <a:pt x="313473" y="45844"/>
                      <a:pt x="157976" y="166649"/>
                      <a:pt x="66908" y="449766"/>
                    </a:cubicBezTo>
                    <a:cubicBezTo>
                      <a:pt x="24162" y="632522"/>
                      <a:pt x="7434" y="846874"/>
                      <a:pt x="3717" y="985025"/>
                    </a:cubicBezTo>
                    <a:cubicBezTo>
                      <a:pt x="0" y="1123176"/>
                      <a:pt x="30976" y="1180791"/>
                      <a:pt x="44605" y="1278674"/>
                    </a:cubicBezTo>
                  </a:path>
                </a:pathLst>
              </a:cu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Freeform 85"/>
              <p:cNvSpPr/>
              <p:nvPr/>
            </p:nvSpPr>
            <p:spPr>
              <a:xfrm flipH="1">
                <a:off x="-1464527" y="1497980"/>
                <a:ext cx="521010" cy="1661532"/>
              </a:xfrm>
              <a:custGeom>
                <a:avLst/>
                <a:gdLst>
                  <a:gd name="connsiteX0" fmla="*/ 501805 w 501805"/>
                  <a:gd name="connsiteY0" fmla="*/ 0 h 1278674"/>
                  <a:gd name="connsiteX1" fmla="*/ 81776 w 501805"/>
                  <a:gd name="connsiteY1" fmla="*/ 449766 h 1278674"/>
                  <a:gd name="connsiteX2" fmla="*/ 0 w 501805"/>
                  <a:gd name="connsiteY2" fmla="*/ 985025 h 1278674"/>
                  <a:gd name="connsiteX3" fmla="*/ 40888 w 501805"/>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3663 w 503663"/>
                  <a:gd name="connsiteY0" fmla="*/ 0 h 1278674"/>
                  <a:gd name="connsiteX1" fmla="*/ 83634 w 503663"/>
                  <a:gd name="connsiteY1" fmla="*/ 449766 h 1278674"/>
                  <a:gd name="connsiteX2" fmla="*/ 1858 w 503663"/>
                  <a:gd name="connsiteY2" fmla="*/ 985025 h 1278674"/>
                  <a:gd name="connsiteX3" fmla="*/ 42746 w 503663"/>
                  <a:gd name="connsiteY3" fmla="*/ 1278674 h 1278674"/>
                  <a:gd name="connsiteX0" fmla="*/ 508620 w 508620"/>
                  <a:gd name="connsiteY0" fmla="*/ 0 h 1278674"/>
                  <a:gd name="connsiteX1" fmla="*/ 88591 w 508620"/>
                  <a:gd name="connsiteY1" fmla="*/ 449766 h 1278674"/>
                  <a:gd name="connsiteX2" fmla="*/ 6815 w 508620"/>
                  <a:gd name="connsiteY2" fmla="*/ 985025 h 1278674"/>
                  <a:gd name="connsiteX3" fmla="*/ 47703 w 508620"/>
                  <a:gd name="connsiteY3" fmla="*/ 1278674 h 1278674"/>
                  <a:gd name="connsiteX0" fmla="*/ 508620 w 508620"/>
                  <a:gd name="connsiteY0" fmla="*/ 0 h 1278674"/>
                  <a:gd name="connsiteX1" fmla="*/ 88591 w 508620"/>
                  <a:gd name="connsiteY1" fmla="*/ 449766 h 1278674"/>
                  <a:gd name="connsiteX2" fmla="*/ 6815 w 508620"/>
                  <a:gd name="connsiteY2" fmla="*/ 985025 h 1278674"/>
                  <a:gd name="connsiteX3" fmla="*/ 47703 w 508620"/>
                  <a:gd name="connsiteY3" fmla="*/ 1278674 h 1278674"/>
                  <a:gd name="connsiteX0" fmla="*/ 507380 w 507380"/>
                  <a:gd name="connsiteY0" fmla="*/ 0 h 1278674"/>
                  <a:gd name="connsiteX1" fmla="*/ 68766 w 507380"/>
                  <a:gd name="connsiteY1" fmla="*/ 449766 h 1278674"/>
                  <a:gd name="connsiteX2" fmla="*/ 5575 w 507380"/>
                  <a:gd name="connsiteY2" fmla="*/ 985025 h 1278674"/>
                  <a:gd name="connsiteX3" fmla="*/ 46463 w 507380"/>
                  <a:gd name="connsiteY3" fmla="*/ 1278674 h 1278674"/>
                  <a:gd name="connsiteX0" fmla="*/ 507380 w 507380"/>
                  <a:gd name="connsiteY0" fmla="*/ 0 h 1278674"/>
                  <a:gd name="connsiteX1" fmla="*/ 68766 w 507380"/>
                  <a:gd name="connsiteY1" fmla="*/ 449766 h 1278674"/>
                  <a:gd name="connsiteX2" fmla="*/ 5575 w 507380"/>
                  <a:gd name="connsiteY2" fmla="*/ 985025 h 1278674"/>
                  <a:gd name="connsiteX3" fmla="*/ 46463 w 507380"/>
                  <a:gd name="connsiteY3" fmla="*/ 1278674 h 1278674"/>
                  <a:gd name="connsiteX0" fmla="*/ 505522 w 505522"/>
                  <a:gd name="connsiteY0" fmla="*/ 0 h 1278674"/>
                  <a:gd name="connsiteX1" fmla="*/ 66908 w 505522"/>
                  <a:gd name="connsiteY1" fmla="*/ 449766 h 1278674"/>
                  <a:gd name="connsiteX2" fmla="*/ 3717 w 505522"/>
                  <a:gd name="connsiteY2" fmla="*/ 985025 h 1278674"/>
                  <a:gd name="connsiteX3" fmla="*/ 44605 w 505522"/>
                  <a:gd name="connsiteY3" fmla="*/ 1278674 h 1278674"/>
                  <a:gd name="connsiteX0" fmla="*/ 521010 w 521010"/>
                  <a:gd name="connsiteY0" fmla="*/ 0 h 1661532"/>
                  <a:gd name="connsiteX1" fmla="*/ 82396 w 521010"/>
                  <a:gd name="connsiteY1" fmla="*/ 449766 h 1661532"/>
                  <a:gd name="connsiteX2" fmla="*/ 19205 w 521010"/>
                  <a:gd name="connsiteY2" fmla="*/ 985025 h 1661532"/>
                  <a:gd name="connsiteX3" fmla="*/ 197624 w 521010"/>
                  <a:gd name="connsiteY3" fmla="*/ 1661532 h 1661532"/>
                  <a:gd name="connsiteX0" fmla="*/ 521010 w 521010"/>
                  <a:gd name="connsiteY0" fmla="*/ 0 h 1661532"/>
                  <a:gd name="connsiteX1" fmla="*/ 82396 w 521010"/>
                  <a:gd name="connsiteY1" fmla="*/ 449766 h 1661532"/>
                  <a:gd name="connsiteX2" fmla="*/ 19205 w 521010"/>
                  <a:gd name="connsiteY2" fmla="*/ 985025 h 1661532"/>
                  <a:gd name="connsiteX3" fmla="*/ 197624 w 521010"/>
                  <a:gd name="connsiteY3" fmla="*/ 1661532 h 1661532"/>
                </a:gdLst>
                <a:ahLst/>
                <a:cxnLst>
                  <a:cxn ang="0">
                    <a:pos x="connsiteX0" y="connsiteY0"/>
                  </a:cxn>
                  <a:cxn ang="0">
                    <a:pos x="connsiteX1" y="connsiteY1"/>
                  </a:cxn>
                  <a:cxn ang="0">
                    <a:pos x="connsiteX2" y="connsiteY2"/>
                  </a:cxn>
                  <a:cxn ang="0">
                    <a:pos x="connsiteX3" y="connsiteY3"/>
                  </a:cxn>
                </a:cxnLst>
                <a:rect l="l" t="t" r="r" b="b"/>
                <a:pathLst>
                  <a:path w="521010" h="1661532">
                    <a:moveTo>
                      <a:pt x="521010" y="0"/>
                    </a:moveTo>
                    <a:cubicBezTo>
                      <a:pt x="328961" y="45844"/>
                      <a:pt x="173464" y="166649"/>
                      <a:pt x="82396" y="449766"/>
                    </a:cubicBezTo>
                    <a:cubicBezTo>
                      <a:pt x="39650" y="632522"/>
                      <a:pt x="0" y="783064"/>
                      <a:pt x="19205" y="985025"/>
                    </a:cubicBezTo>
                    <a:cubicBezTo>
                      <a:pt x="38410" y="1186986"/>
                      <a:pt x="68766" y="1496742"/>
                      <a:pt x="197624" y="1661532"/>
                    </a:cubicBezTo>
                  </a:path>
                </a:pathLst>
              </a:cu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Freeform 86"/>
              <p:cNvSpPr/>
              <p:nvPr/>
            </p:nvSpPr>
            <p:spPr>
              <a:xfrm>
                <a:off x="-2189356" y="1832517"/>
                <a:ext cx="1401336" cy="170985"/>
              </a:xfrm>
              <a:custGeom>
                <a:avLst/>
                <a:gdLst>
                  <a:gd name="connsiteX0" fmla="*/ 0 w 1401336"/>
                  <a:gd name="connsiteY0" fmla="*/ 0 h 170985"/>
                  <a:gd name="connsiteX1" fmla="*/ 724829 w 1401336"/>
                  <a:gd name="connsiteY1" fmla="*/ 170985 h 170985"/>
                  <a:gd name="connsiteX2" fmla="*/ 780585 w 1401336"/>
                  <a:gd name="connsiteY2" fmla="*/ 167268 h 170985"/>
                  <a:gd name="connsiteX3" fmla="*/ 825190 w 1401336"/>
                  <a:gd name="connsiteY3" fmla="*/ 163551 h 170985"/>
                  <a:gd name="connsiteX4" fmla="*/ 1401336 w 1401336"/>
                  <a:gd name="connsiteY4" fmla="*/ 11151 h 170985"/>
                  <a:gd name="connsiteX0" fmla="*/ 0 w 1401336"/>
                  <a:gd name="connsiteY0" fmla="*/ 0 h 170985"/>
                  <a:gd name="connsiteX1" fmla="*/ 724829 w 1401336"/>
                  <a:gd name="connsiteY1" fmla="*/ 170985 h 170985"/>
                  <a:gd name="connsiteX2" fmla="*/ 780585 w 1401336"/>
                  <a:gd name="connsiteY2" fmla="*/ 167268 h 170985"/>
                  <a:gd name="connsiteX3" fmla="*/ 1401336 w 1401336"/>
                  <a:gd name="connsiteY3" fmla="*/ 11151 h 170985"/>
                  <a:gd name="connsiteX0" fmla="*/ 0 w 1401336"/>
                  <a:gd name="connsiteY0" fmla="*/ 0 h 175697"/>
                  <a:gd name="connsiteX1" fmla="*/ 724829 w 1401336"/>
                  <a:gd name="connsiteY1" fmla="*/ 170985 h 175697"/>
                  <a:gd name="connsiteX2" fmla="*/ 843775 w 1401336"/>
                  <a:gd name="connsiteY2" fmla="*/ 174083 h 175697"/>
                  <a:gd name="connsiteX3" fmla="*/ 1401336 w 1401336"/>
                  <a:gd name="connsiteY3" fmla="*/ 11151 h 175697"/>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0985"/>
                  <a:gd name="connsiteX1" fmla="*/ 724829 w 1401336"/>
                  <a:gd name="connsiteY1" fmla="*/ 170985 h 170985"/>
                  <a:gd name="connsiteX2" fmla="*/ 1401336 w 1401336"/>
                  <a:gd name="connsiteY2" fmla="*/ 11151 h 170985"/>
                </a:gdLst>
                <a:ahLst/>
                <a:cxnLst>
                  <a:cxn ang="0">
                    <a:pos x="connsiteX0" y="connsiteY0"/>
                  </a:cxn>
                  <a:cxn ang="0">
                    <a:pos x="connsiteX1" y="connsiteY1"/>
                  </a:cxn>
                  <a:cxn ang="0">
                    <a:pos x="connsiteX2" y="connsiteY2"/>
                  </a:cxn>
                </a:cxnLst>
                <a:rect l="l" t="t" r="r" b="b"/>
                <a:pathLst>
                  <a:path w="1401336" h="170985">
                    <a:moveTo>
                      <a:pt x="0" y="0"/>
                    </a:moveTo>
                    <a:cubicBezTo>
                      <a:pt x="241610" y="56995"/>
                      <a:pt x="320286" y="152399"/>
                      <a:pt x="724829" y="170985"/>
                    </a:cubicBezTo>
                    <a:cubicBezTo>
                      <a:pt x="1133088" y="170366"/>
                      <a:pt x="1260397" y="44450"/>
                      <a:pt x="1401336" y="11151"/>
                    </a:cubicBezTo>
                  </a:path>
                </a:pathLst>
              </a:cu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Freeform 87"/>
              <p:cNvSpPr/>
              <p:nvPr/>
            </p:nvSpPr>
            <p:spPr>
              <a:xfrm rot="10800000">
                <a:off x="-1287645" y="2910467"/>
                <a:ext cx="518211" cy="174702"/>
              </a:xfrm>
              <a:custGeom>
                <a:avLst/>
                <a:gdLst>
                  <a:gd name="connsiteX0" fmla="*/ 0 w 1401336"/>
                  <a:gd name="connsiteY0" fmla="*/ 0 h 170985"/>
                  <a:gd name="connsiteX1" fmla="*/ 724829 w 1401336"/>
                  <a:gd name="connsiteY1" fmla="*/ 170985 h 170985"/>
                  <a:gd name="connsiteX2" fmla="*/ 780585 w 1401336"/>
                  <a:gd name="connsiteY2" fmla="*/ 167268 h 170985"/>
                  <a:gd name="connsiteX3" fmla="*/ 825190 w 1401336"/>
                  <a:gd name="connsiteY3" fmla="*/ 163551 h 170985"/>
                  <a:gd name="connsiteX4" fmla="*/ 1401336 w 1401336"/>
                  <a:gd name="connsiteY4" fmla="*/ 11151 h 170985"/>
                  <a:gd name="connsiteX0" fmla="*/ 0 w 1401336"/>
                  <a:gd name="connsiteY0" fmla="*/ 0 h 170985"/>
                  <a:gd name="connsiteX1" fmla="*/ 724829 w 1401336"/>
                  <a:gd name="connsiteY1" fmla="*/ 170985 h 170985"/>
                  <a:gd name="connsiteX2" fmla="*/ 780585 w 1401336"/>
                  <a:gd name="connsiteY2" fmla="*/ 167268 h 170985"/>
                  <a:gd name="connsiteX3" fmla="*/ 1401336 w 1401336"/>
                  <a:gd name="connsiteY3" fmla="*/ 11151 h 170985"/>
                  <a:gd name="connsiteX0" fmla="*/ 0 w 1401336"/>
                  <a:gd name="connsiteY0" fmla="*/ 0 h 175697"/>
                  <a:gd name="connsiteX1" fmla="*/ 724829 w 1401336"/>
                  <a:gd name="connsiteY1" fmla="*/ 170985 h 175697"/>
                  <a:gd name="connsiteX2" fmla="*/ 843775 w 1401336"/>
                  <a:gd name="connsiteY2" fmla="*/ 174083 h 175697"/>
                  <a:gd name="connsiteX3" fmla="*/ 1401336 w 1401336"/>
                  <a:gd name="connsiteY3" fmla="*/ 11151 h 175697"/>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2844"/>
                  <a:gd name="connsiteX1" fmla="*/ 724829 w 1401336"/>
                  <a:gd name="connsiteY1" fmla="*/ 170985 h 172844"/>
                  <a:gd name="connsiteX2" fmla="*/ 1401336 w 1401336"/>
                  <a:gd name="connsiteY2" fmla="*/ 11151 h 172844"/>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7181"/>
                  <a:gd name="connsiteX1" fmla="*/ 724829 w 1401336"/>
                  <a:gd name="connsiteY1" fmla="*/ 170985 h 177181"/>
                  <a:gd name="connsiteX2" fmla="*/ 1401336 w 1401336"/>
                  <a:gd name="connsiteY2" fmla="*/ 11151 h 177181"/>
                  <a:gd name="connsiteX0" fmla="*/ 0 w 1401336"/>
                  <a:gd name="connsiteY0" fmla="*/ 0 h 170985"/>
                  <a:gd name="connsiteX1" fmla="*/ 724829 w 1401336"/>
                  <a:gd name="connsiteY1" fmla="*/ 170985 h 170985"/>
                  <a:gd name="connsiteX2" fmla="*/ 1401336 w 1401336"/>
                  <a:gd name="connsiteY2" fmla="*/ 11151 h 170985"/>
                  <a:gd name="connsiteX0" fmla="*/ 0 w 724829"/>
                  <a:gd name="connsiteY0" fmla="*/ 0 h 170985"/>
                  <a:gd name="connsiteX1" fmla="*/ 724829 w 724829"/>
                  <a:gd name="connsiteY1" fmla="*/ 170985 h 170985"/>
                  <a:gd name="connsiteX0" fmla="*/ 0 w 569579"/>
                  <a:gd name="connsiteY0" fmla="*/ 0 h 174702"/>
                  <a:gd name="connsiteX1" fmla="*/ 569579 w 569579"/>
                  <a:gd name="connsiteY1" fmla="*/ 174702 h 174702"/>
                  <a:gd name="connsiteX0" fmla="*/ 0 w 569579"/>
                  <a:gd name="connsiteY0" fmla="*/ 0 h 174702"/>
                  <a:gd name="connsiteX1" fmla="*/ 569579 w 569579"/>
                  <a:gd name="connsiteY1" fmla="*/ 174702 h 174702"/>
                  <a:gd name="connsiteX0" fmla="*/ 0 w 569579"/>
                  <a:gd name="connsiteY0" fmla="*/ 0 h 174702"/>
                  <a:gd name="connsiteX1" fmla="*/ 569579 w 569579"/>
                  <a:gd name="connsiteY1" fmla="*/ 174702 h 174702"/>
                  <a:gd name="connsiteX0" fmla="*/ 0 w 569579"/>
                  <a:gd name="connsiteY0" fmla="*/ 0 h 174702"/>
                  <a:gd name="connsiteX1" fmla="*/ 569579 w 569579"/>
                  <a:gd name="connsiteY1" fmla="*/ 174702 h 174702"/>
                </a:gdLst>
                <a:ahLst/>
                <a:cxnLst>
                  <a:cxn ang="0">
                    <a:pos x="connsiteX0" y="connsiteY0"/>
                  </a:cxn>
                  <a:cxn ang="0">
                    <a:pos x="connsiteX1" y="connsiteY1"/>
                  </a:cxn>
                </a:cxnLst>
                <a:rect l="l" t="t" r="r" b="b"/>
                <a:pathLst>
                  <a:path w="569579" h="174702">
                    <a:moveTo>
                      <a:pt x="0" y="0"/>
                    </a:moveTo>
                    <a:cubicBezTo>
                      <a:pt x="70017" y="49561"/>
                      <a:pt x="234490" y="137530"/>
                      <a:pt x="569579" y="174702"/>
                    </a:cubicBezTo>
                  </a:path>
                </a:pathLst>
              </a:cu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Freeform 88"/>
              <p:cNvSpPr/>
              <p:nvPr/>
            </p:nvSpPr>
            <p:spPr>
              <a:xfrm>
                <a:off x="-2111298" y="2445834"/>
                <a:ext cx="1546303" cy="3717"/>
              </a:xfrm>
              <a:custGeom>
                <a:avLst/>
                <a:gdLst>
                  <a:gd name="connsiteX0" fmla="*/ 1546303 w 1546303"/>
                  <a:gd name="connsiteY0" fmla="*/ 7434 h 7434"/>
                  <a:gd name="connsiteX1" fmla="*/ 0 w 1546303"/>
                  <a:gd name="connsiteY1" fmla="*/ 3717 h 7434"/>
                  <a:gd name="connsiteX2" fmla="*/ 7435 w 1546303"/>
                  <a:gd name="connsiteY2" fmla="*/ 0 h 7434"/>
                  <a:gd name="connsiteX0" fmla="*/ 10000 w 10000"/>
                  <a:gd name="connsiteY0" fmla="*/ 5000 h 5000"/>
                  <a:gd name="connsiteX1" fmla="*/ 0 w 10000"/>
                  <a:gd name="connsiteY1" fmla="*/ 0 h 5000"/>
                </a:gdLst>
                <a:ahLst/>
                <a:cxnLst>
                  <a:cxn ang="0">
                    <a:pos x="connsiteX0" y="connsiteY0"/>
                  </a:cxn>
                  <a:cxn ang="0">
                    <a:pos x="connsiteX1" y="connsiteY1"/>
                  </a:cxn>
                </a:cxnLst>
                <a:rect l="l" t="t" r="r" b="b"/>
                <a:pathLst>
                  <a:path w="10000" h="5000">
                    <a:moveTo>
                      <a:pt x="10000" y="5000"/>
                    </a:moveTo>
                    <a:lnTo>
                      <a:pt x="0" y="0"/>
                    </a:lnTo>
                  </a:path>
                </a:pathLst>
              </a:cu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Freeform 89"/>
              <p:cNvSpPr/>
              <p:nvPr/>
            </p:nvSpPr>
            <p:spPr>
              <a:xfrm>
                <a:off x="-1475678" y="1494263"/>
                <a:ext cx="7434" cy="951571"/>
              </a:xfrm>
              <a:custGeom>
                <a:avLst/>
                <a:gdLst>
                  <a:gd name="connsiteX0" fmla="*/ 0 w 14868"/>
                  <a:gd name="connsiteY0" fmla="*/ 0 h 951571"/>
                  <a:gd name="connsiteX1" fmla="*/ 0 w 14868"/>
                  <a:gd name="connsiteY1" fmla="*/ 0 h 951571"/>
                  <a:gd name="connsiteX2" fmla="*/ 0 w 14868"/>
                  <a:gd name="connsiteY2" fmla="*/ 237893 h 951571"/>
                  <a:gd name="connsiteX3" fmla="*/ 7434 w 14868"/>
                  <a:gd name="connsiteY3" fmla="*/ 951571 h 951571"/>
                  <a:gd name="connsiteX4" fmla="*/ 14868 w 14868"/>
                  <a:gd name="connsiteY4" fmla="*/ 944137 h 951571"/>
                  <a:gd name="connsiteX0" fmla="*/ 0 w 7434"/>
                  <a:gd name="connsiteY0" fmla="*/ 0 h 951571"/>
                  <a:gd name="connsiteX1" fmla="*/ 0 w 7434"/>
                  <a:gd name="connsiteY1" fmla="*/ 0 h 951571"/>
                  <a:gd name="connsiteX2" fmla="*/ 0 w 7434"/>
                  <a:gd name="connsiteY2" fmla="*/ 237893 h 951571"/>
                  <a:gd name="connsiteX3" fmla="*/ 7434 w 7434"/>
                  <a:gd name="connsiteY3" fmla="*/ 951571 h 951571"/>
                  <a:gd name="connsiteX0" fmla="*/ 0 w 10000"/>
                  <a:gd name="connsiteY0" fmla="*/ 0 h 10000"/>
                  <a:gd name="connsiteX1" fmla="*/ 0 w 10000"/>
                  <a:gd name="connsiteY1" fmla="*/ 0 h 10000"/>
                  <a:gd name="connsiteX2" fmla="*/ 10000 w 10000"/>
                  <a:gd name="connsiteY2" fmla="*/ 10000 h 10000"/>
                </a:gdLst>
                <a:ahLst/>
                <a:cxnLst>
                  <a:cxn ang="0">
                    <a:pos x="connsiteX0" y="connsiteY0"/>
                  </a:cxn>
                  <a:cxn ang="0">
                    <a:pos x="connsiteX1" y="connsiteY1"/>
                  </a:cxn>
                  <a:cxn ang="0">
                    <a:pos x="connsiteX2" y="connsiteY2"/>
                  </a:cxn>
                </a:cxnLst>
                <a:rect l="l" t="t" r="r" b="b"/>
                <a:pathLst>
                  <a:path w="10000" h="10000">
                    <a:moveTo>
                      <a:pt x="0" y="0"/>
                    </a:moveTo>
                    <a:lnTo>
                      <a:pt x="0" y="0"/>
                    </a:lnTo>
                    <a:lnTo>
                      <a:pt x="10000" y="10000"/>
                    </a:lnTo>
                  </a:path>
                </a:pathLst>
              </a:cu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9" name="Group 413"/>
            <p:cNvGrpSpPr/>
            <p:nvPr/>
          </p:nvGrpSpPr>
          <p:grpSpPr>
            <a:xfrm>
              <a:off x="-2667000" y="2110862"/>
              <a:ext cx="1573923" cy="1758105"/>
              <a:chOff x="4625845" y="5307009"/>
              <a:chExt cx="432008" cy="482562"/>
            </a:xfrm>
          </p:grpSpPr>
          <p:sp>
            <p:nvSpPr>
              <p:cNvPr id="80" name="Freeform 79"/>
              <p:cNvSpPr/>
              <p:nvPr/>
            </p:nvSpPr>
            <p:spPr>
              <a:xfrm>
                <a:off x="4715541" y="5491384"/>
                <a:ext cx="207767" cy="298187"/>
              </a:xfrm>
              <a:custGeom>
                <a:avLst/>
                <a:gdLst>
                  <a:gd name="connsiteX0" fmla="*/ 0 w 594182"/>
                  <a:gd name="connsiteY0" fmla="*/ 868146 h 868146"/>
                  <a:gd name="connsiteX1" fmla="*/ 224152 w 594182"/>
                  <a:gd name="connsiteY1" fmla="*/ 362913 h 868146"/>
                  <a:gd name="connsiteX2" fmla="*/ 138761 w 594182"/>
                  <a:gd name="connsiteY2" fmla="*/ 152993 h 868146"/>
                  <a:gd name="connsiteX3" fmla="*/ 302428 w 594182"/>
                  <a:gd name="connsiteY3" fmla="*/ 0 h 868146"/>
                  <a:gd name="connsiteX4" fmla="*/ 455421 w 594182"/>
                  <a:gd name="connsiteY4" fmla="*/ 181457 h 868146"/>
                  <a:gd name="connsiteX5" fmla="*/ 366472 w 594182"/>
                  <a:gd name="connsiteY5" fmla="*/ 370029 h 868146"/>
                  <a:gd name="connsiteX6" fmla="*/ 594182 w 594182"/>
                  <a:gd name="connsiteY6" fmla="*/ 857472 h 868146"/>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4854 h 874854"/>
                  <a:gd name="connsiteX1" fmla="*/ 259732 w 619088"/>
                  <a:gd name="connsiteY1" fmla="*/ 369621 h 874854"/>
                  <a:gd name="connsiteX2" fmla="*/ 163667 w 619088"/>
                  <a:gd name="connsiteY2" fmla="*/ 159701 h 874854"/>
                  <a:gd name="connsiteX3" fmla="*/ 327334 w 619088"/>
                  <a:gd name="connsiteY3" fmla="*/ 6708 h 874854"/>
                  <a:gd name="connsiteX4" fmla="*/ 480327 w 619088"/>
                  <a:gd name="connsiteY4" fmla="*/ 188165 h 874854"/>
                  <a:gd name="connsiteX5" fmla="*/ 391378 w 619088"/>
                  <a:gd name="connsiteY5" fmla="*/ 376737 h 874854"/>
                  <a:gd name="connsiteX6" fmla="*/ 619088 w 619088"/>
                  <a:gd name="connsiteY6" fmla="*/ 864180 h 874854"/>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215752 h 876040"/>
                  <a:gd name="connsiteX5" fmla="*/ 391378 w 619088"/>
                  <a:gd name="connsiteY5" fmla="*/ 377923 h 876040"/>
                  <a:gd name="connsiteX6" fmla="*/ 619088 w 619088"/>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3419 h 873419"/>
                  <a:gd name="connsiteX1" fmla="*/ 259732 w 626204"/>
                  <a:gd name="connsiteY1" fmla="*/ 368186 h 873419"/>
                  <a:gd name="connsiteX2" fmla="*/ 177899 w 626204"/>
                  <a:gd name="connsiteY2" fmla="*/ 158266 h 873419"/>
                  <a:gd name="connsiteX3" fmla="*/ 327334 w 626204"/>
                  <a:gd name="connsiteY3" fmla="*/ 5273 h 873419"/>
                  <a:gd name="connsiteX4" fmla="*/ 468554 w 626204"/>
                  <a:gd name="connsiteY4" fmla="*/ 203273 h 873419"/>
                  <a:gd name="connsiteX5" fmla="*/ 391378 w 626204"/>
                  <a:gd name="connsiteY5" fmla="*/ 375302 h 873419"/>
                  <a:gd name="connsiteX6" fmla="*/ 619088 w 626204"/>
                  <a:gd name="connsiteY6" fmla="*/ 862745 h 873419"/>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57049"/>
                  <a:gd name="connsiteY0" fmla="*/ 868146 h 938628"/>
                  <a:gd name="connsiteX1" fmla="*/ 259732 w 657049"/>
                  <a:gd name="connsiteY1" fmla="*/ 362913 h 938628"/>
                  <a:gd name="connsiteX2" fmla="*/ 177899 w 657049"/>
                  <a:gd name="connsiteY2" fmla="*/ 152993 h 938628"/>
                  <a:gd name="connsiteX3" fmla="*/ 327334 w 657049"/>
                  <a:gd name="connsiteY3" fmla="*/ 0 h 938628"/>
                  <a:gd name="connsiteX4" fmla="*/ 468554 w 657049"/>
                  <a:gd name="connsiteY4" fmla="*/ 198000 h 938628"/>
                  <a:gd name="connsiteX5" fmla="*/ 391378 w 657049"/>
                  <a:gd name="connsiteY5" fmla="*/ 365046 h 938628"/>
                  <a:gd name="connsiteX6" fmla="*/ 619088 w 657049"/>
                  <a:gd name="connsiteY6" fmla="*/ 857472 h 938628"/>
                  <a:gd name="connsiteX7" fmla="*/ 619145 w 657049"/>
                  <a:gd name="connsiteY7" fmla="*/ 851990 h 938628"/>
                  <a:gd name="connsiteX0" fmla="*/ 24906 w 657049"/>
                  <a:gd name="connsiteY0" fmla="*/ 868146 h 938630"/>
                  <a:gd name="connsiteX1" fmla="*/ 259732 w 657049"/>
                  <a:gd name="connsiteY1" fmla="*/ 362913 h 938630"/>
                  <a:gd name="connsiteX2" fmla="*/ 177899 w 657049"/>
                  <a:gd name="connsiteY2" fmla="*/ 152993 h 938630"/>
                  <a:gd name="connsiteX3" fmla="*/ 327334 w 657049"/>
                  <a:gd name="connsiteY3" fmla="*/ 0 h 938630"/>
                  <a:gd name="connsiteX4" fmla="*/ 468554 w 657049"/>
                  <a:gd name="connsiteY4" fmla="*/ 198000 h 938630"/>
                  <a:gd name="connsiteX5" fmla="*/ 391378 w 657049"/>
                  <a:gd name="connsiteY5" fmla="*/ 365046 h 938630"/>
                  <a:gd name="connsiteX6" fmla="*/ 619088 w 657049"/>
                  <a:gd name="connsiteY6" fmla="*/ 857472 h 938630"/>
                  <a:gd name="connsiteX7" fmla="*/ 302694 w 657049"/>
                  <a:gd name="connsiteY7" fmla="*/ 886388 h 938630"/>
                  <a:gd name="connsiteX0" fmla="*/ 24906 w 626204"/>
                  <a:gd name="connsiteY0" fmla="*/ 868146 h 917992"/>
                  <a:gd name="connsiteX1" fmla="*/ 259732 w 626204"/>
                  <a:gd name="connsiteY1" fmla="*/ 362913 h 917992"/>
                  <a:gd name="connsiteX2" fmla="*/ 177899 w 626204"/>
                  <a:gd name="connsiteY2" fmla="*/ 152993 h 917992"/>
                  <a:gd name="connsiteX3" fmla="*/ 327334 w 626204"/>
                  <a:gd name="connsiteY3" fmla="*/ 0 h 917992"/>
                  <a:gd name="connsiteX4" fmla="*/ 468554 w 626204"/>
                  <a:gd name="connsiteY4" fmla="*/ 198000 h 917992"/>
                  <a:gd name="connsiteX5" fmla="*/ 391378 w 626204"/>
                  <a:gd name="connsiteY5" fmla="*/ 365046 h 917992"/>
                  <a:gd name="connsiteX6" fmla="*/ 619088 w 626204"/>
                  <a:gd name="connsiteY6" fmla="*/ 857472 h 917992"/>
                  <a:gd name="connsiteX7" fmla="*/ 302694 w 626204"/>
                  <a:gd name="connsiteY7" fmla="*/ 886388 h 917992"/>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204" h="898723">
                    <a:moveTo>
                      <a:pt x="24906" y="868146"/>
                    </a:moveTo>
                    <a:cubicBezTo>
                      <a:pt x="30239" y="790488"/>
                      <a:pt x="0" y="424128"/>
                      <a:pt x="259732" y="362913"/>
                    </a:cubicBezTo>
                    <a:cubicBezTo>
                      <a:pt x="169004" y="308857"/>
                      <a:pt x="166632" y="213478"/>
                      <a:pt x="177899" y="152993"/>
                    </a:cubicBezTo>
                    <a:cubicBezTo>
                      <a:pt x="189166" y="92508"/>
                      <a:pt x="224746" y="7894"/>
                      <a:pt x="327334" y="0"/>
                    </a:cubicBezTo>
                    <a:cubicBezTo>
                      <a:pt x="423198" y="6894"/>
                      <a:pt x="471404" y="81280"/>
                      <a:pt x="468554" y="198000"/>
                    </a:cubicBezTo>
                    <a:cubicBezTo>
                      <a:pt x="460479" y="244957"/>
                      <a:pt x="464316" y="292826"/>
                      <a:pt x="391378" y="365046"/>
                    </a:cubicBezTo>
                    <a:cubicBezTo>
                      <a:pt x="626204" y="423671"/>
                      <a:pt x="607228" y="723455"/>
                      <a:pt x="619088" y="857472"/>
                    </a:cubicBezTo>
                    <a:cubicBezTo>
                      <a:pt x="533221" y="898723"/>
                      <a:pt x="302682" y="887530"/>
                      <a:pt x="302694" y="886388"/>
                    </a:cubicBezTo>
                  </a:path>
                </a:pathLst>
              </a:cu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Freeform 80"/>
              <p:cNvSpPr/>
              <p:nvPr/>
            </p:nvSpPr>
            <p:spPr>
              <a:xfrm>
                <a:off x="4850086" y="5399197"/>
                <a:ext cx="207767" cy="298187"/>
              </a:xfrm>
              <a:custGeom>
                <a:avLst/>
                <a:gdLst>
                  <a:gd name="connsiteX0" fmla="*/ 0 w 594182"/>
                  <a:gd name="connsiteY0" fmla="*/ 868146 h 868146"/>
                  <a:gd name="connsiteX1" fmla="*/ 224152 w 594182"/>
                  <a:gd name="connsiteY1" fmla="*/ 362913 h 868146"/>
                  <a:gd name="connsiteX2" fmla="*/ 138761 w 594182"/>
                  <a:gd name="connsiteY2" fmla="*/ 152993 h 868146"/>
                  <a:gd name="connsiteX3" fmla="*/ 302428 w 594182"/>
                  <a:gd name="connsiteY3" fmla="*/ 0 h 868146"/>
                  <a:gd name="connsiteX4" fmla="*/ 455421 w 594182"/>
                  <a:gd name="connsiteY4" fmla="*/ 181457 h 868146"/>
                  <a:gd name="connsiteX5" fmla="*/ 366472 w 594182"/>
                  <a:gd name="connsiteY5" fmla="*/ 370029 h 868146"/>
                  <a:gd name="connsiteX6" fmla="*/ 594182 w 594182"/>
                  <a:gd name="connsiteY6" fmla="*/ 857472 h 868146"/>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4854 h 874854"/>
                  <a:gd name="connsiteX1" fmla="*/ 259732 w 619088"/>
                  <a:gd name="connsiteY1" fmla="*/ 369621 h 874854"/>
                  <a:gd name="connsiteX2" fmla="*/ 163667 w 619088"/>
                  <a:gd name="connsiteY2" fmla="*/ 159701 h 874854"/>
                  <a:gd name="connsiteX3" fmla="*/ 327334 w 619088"/>
                  <a:gd name="connsiteY3" fmla="*/ 6708 h 874854"/>
                  <a:gd name="connsiteX4" fmla="*/ 480327 w 619088"/>
                  <a:gd name="connsiteY4" fmla="*/ 188165 h 874854"/>
                  <a:gd name="connsiteX5" fmla="*/ 391378 w 619088"/>
                  <a:gd name="connsiteY5" fmla="*/ 376737 h 874854"/>
                  <a:gd name="connsiteX6" fmla="*/ 619088 w 619088"/>
                  <a:gd name="connsiteY6" fmla="*/ 864180 h 874854"/>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215752 h 876040"/>
                  <a:gd name="connsiteX5" fmla="*/ 391378 w 619088"/>
                  <a:gd name="connsiteY5" fmla="*/ 377923 h 876040"/>
                  <a:gd name="connsiteX6" fmla="*/ 619088 w 619088"/>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3419 h 873419"/>
                  <a:gd name="connsiteX1" fmla="*/ 259732 w 626204"/>
                  <a:gd name="connsiteY1" fmla="*/ 368186 h 873419"/>
                  <a:gd name="connsiteX2" fmla="*/ 177899 w 626204"/>
                  <a:gd name="connsiteY2" fmla="*/ 158266 h 873419"/>
                  <a:gd name="connsiteX3" fmla="*/ 327334 w 626204"/>
                  <a:gd name="connsiteY3" fmla="*/ 5273 h 873419"/>
                  <a:gd name="connsiteX4" fmla="*/ 468554 w 626204"/>
                  <a:gd name="connsiteY4" fmla="*/ 203273 h 873419"/>
                  <a:gd name="connsiteX5" fmla="*/ 391378 w 626204"/>
                  <a:gd name="connsiteY5" fmla="*/ 375302 h 873419"/>
                  <a:gd name="connsiteX6" fmla="*/ 619088 w 626204"/>
                  <a:gd name="connsiteY6" fmla="*/ 862745 h 873419"/>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57049"/>
                  <a:gd name="connsiteY0" fmla="*/ 868146 h 938628"/>
                  <a:gd name="connsiteX1" fmla="*/ 259732 w 657049"/>
                  <a:gd name="connsiteY1" fmla="*/ 362913 h 938628"/>
                  <a:gd name="connsiteX2" fmla="*/ 177899 w 657049"/>
                  <a:gd name="connsiteY2" fmla="*/ 152993 h 938628"/>
                  <a:gd name="connsiteX3" fmla="*/ 327334 w 657049"/>
                  <a:gd name="connsiteY3" fmla="*/ 0 h 938628"/>
                  <a:gd name="connsiteX4" fmla="*/ 468554 w 657049"/>
                  <a:gd name="connsiteY4" fmla="*/ 198000 h 938628"/>
                  <a:gd name="connsiteX5" fmla="*/ 391378 w 657049"/>
                  <a:gd name="connsiteY5" fmla="*/ 365046 h 938628"/>
                  <a:gd name="connsiteX6" fmla="*/ 619088 w 657049"/>
                  <a:gd name="connsiteY6" fmla="*/ 857472 h 938628"/>
                  <a:gd name="connsiteX7" fmla="*/ 619145 w 657049"/>
                  <a:gd name="connsiteY7" fmla="*/ 851990 h 938628"/>
                  <a:gd name="connsiteX0" fmla="*/ 24906 w 657049"/>
                  <a:gd name="connsiteY0" fmla="*/ 868146 h 938630"/>
                  <a:gd name="connsiteX1" fmla="*/ 259732 w 657049"/>
                  <a:gd name="connsiteY1" fmla="*/ 362913 h 938630"/>
                  <a:gd name="connsiteX2" fmla="*/ 177899 w 657049"/>
                  <a:gd name="connsiteY2" fmla="*/ 152993 h 938630"/>
                  <a:gd name="connsiteX3" fmla="*/ 327334 w 657049"/>
                  <a:gd name="connsiteY3" fmla="*/ 0 h 938630"/>
                  <a:gd name="connsiteX4" fmla="*/ 468554 w 657049"/>
                  <a:gd name="connsiteY4" fmla="*/ 198000 h 938630"/>
                  <a:gd name="connsiteX5" fmla="*/ 391378 w 657049"/>
                  <a:gd name="connsiteY5" fmla="*/ 365046 h 938630"/>
                  <a:gd name="connsiteX6" fmla="*/ 619088 w 657049"/>
                  <a:gd name="connsiteY6" fmla="*/ 857472 h 938630"/>
                  <a:gd name="connsiteX7" fmla="*/ 302694 w 657049"/>
                  <a:gd name="connsiteY7" fmla="*/ 886388 h 938630"/>
                  <a:gd name="connsiteX0" fmla="*/ 24906 w 626204"/>
                  <a:gd name="connsiteY0" fmla="*/ 868146 h 917992"/>
                  <a:gd name="connsiteX1" fmla="*/ 259732 w 626204"/>
                  <a:gd name="connsiteY1" fmla="*/ 362913 h 917992"/>
                  <a:gd name="connsiteX2" fmla="*/ 177899 w 626204"/>
                  <a:gd name="connsiteY2" fmla="*/ 152993 h 917992"/>
                  <a:gd name="connsiteX3" fmla="*/ 327334 w 626204"/>
                  <a:gd name="connsiteY3" fmla="*/ 0 h 917992"/>
                  <a:gd name="connsiteX4" fmla="*/ 468554 w 626204"/>
                  <a:gd name="connsiteY4" fmla="*/ 198000 h 917992"/>
                  <a:gd name="connsiteX5" fmla="*/ 391378 w 626204"/>
                  <a:gd name="connsiteY5" fmla="*/ 365046 h 917992"/>
                  <a:gd name="connsiteX6" fmla="*/ 619088 w 626204"/>
                  <a:gd name="connsiteY6" fmla="*/ 857472 h 917992"/>
                  <a:gd name="connsiteX7" fmla="*/ 302694 w 626204"/>
                  <a:gd name="connsiteY7" fmla="*/ 886388 h 917992"/>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 name="connsiteX0" fmla="*/ 54945 w 626204"/>
                  <a:gd name="connsiteY0" fmla="*/ 687921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204" h="898723">
                    <a:moveTo>
                      <a:pt x="54945" y="687921"/>
                    </a:moveTo>
                    <a:cubicBezTo>
                      <a:pt x="60278" y="610263"/>
                      <a:pt x="0" y="424128"/>
                      <a:pt x="259732" y="362913"/>
                    </a:cubicBezTo>
                    <a:cubicBezTo>
                      <a:pt x="169004" y="308857"/>
                      <a:pt x="166632" y="213478"/>
                      <a:pt x="177899" y="152993"/>
                    </a:cubicBezTo>
                    <a:cubicBezTo>
                      <a:pt x="189166" y="92508"/>
                      <a:pt x="224746" y="7894"/>
                      <a:pt x="327334" y="0"/>
                    </a:cubicBezTo>
                    <a:cubicBezTo>
                      <a:pt x="423198" y="6894"/>
                      <a:pt x="471404" y="81280"/>
                      <a:pt x="468554" y="198000"/>
                    </a:cubicBezTo>
                    <a:cubicBezTo>
                      <a:pt x="460479" y="244957"/>
                      <a:pt x="464316" y="292826"/>
                      <a:pt x="391378" y="365046"/>
                    </a:cubicBezTo>
                    <a:cubicBezTo>
                      <a:pt x="626204" y="423671"/>
                      <a:pt x="607228" y="723455"/>
                      <a:pt x="619088" y="857472"/>
                    </a:cubicBezTo>
                    <a:cubicBezTo>
                      <a:pt x="533221" y="898723"/>
                      <a:pt x="302682" y="887530"/>
                      <a:pt x="302694" y="886388"/>
                    </a:cubicBezTo>
                  </a:path>
                </a:pathLst>
              </a:cu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Freeform 81"/>
              <p:cNvSpPr/>
              <p:nvPr/>
            </p:nvSpPr>
            <p:spPr>
              <a:xfrm>
                <a:off x="4625845" y="5307009"/>
                <a:ext cx="207767" cy="288042"/>
              </a:xfrm>
              <a:custGeom>
                <a:avLst/>
                <a:gdLst>
                  <a:gd name="connsiteX0" fmla="*/ 0 w 594182"/>
                  <a:gd name="connsiteY0" fmla="*/ 868146 h 868146"/>
                  <a:gd name="connsiteX1" fmla="*/ 224152 w 594182"/>
                  <a:gd name="connsiteY1" fmla="*/ 362913 h 868146"/>
                  <a:gd name="connsiteX2" fmla="*/ 138761 w 594182"/>
                  <a:gd name="connsiteY2" fmla="*/ 152993 h 868146"/>
                  <a:gd name="connsiteX3" fmla="*/ 302428 w 594182"/>
                  <a:gd name="connsiteY3" fmla="*/ 0 h 868146"/>
                  <a:gd name="connsiteX4" fmla="*/ 455421 w 594182"/>
                  <a:gd name="connsiteY4" fmla="*/ 181457 h 868146"/>
                  <a:gd name="connsiteX5" fmla="*/ 366472 w 594182"/>
                  <a:gd name="connsiteY5" fmla="*/ 370029 h 868146"/>
                  <a:gd name="connsiteX6" fmla="*/ 594182 w 594182"/>
                  <a:gd name="connsiteY6" fmla="*/ 857472 h 868146"/>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0 w 594182"/>
                  <a:gd name="connsiteY0" fmla="*/ 872890 h 872890"/>
                  <a:gd name="connsiteX1" fmla="*/ 224152 w 594182"/>
                  <a:gd name="connsiteY1" fmla="*/ 367657 h 872890"/>
                  <a:gd name="connsiteX2" fmla="*/ 138761 w 594182"/>
                  <a:gd name="connsiteY2" fmla="*/ 157737 h 872890"/>
                  <a:gd name="connsiteX3" fmla="*/ 302428 w 594182"/>
                  <a:gd name="connsiteY3" fmla="*/ 4744 h 872890"/>
                  <a:gd name="connsiteX4" fmla="*/ 455421 w 594182"/>
                  <a:gd name="connsiteY4" fmla="*/ 186201 h 872890"/>
                  <a:gd name="connsiteX5" fmla="*/ 366472 w 594182"/>
                  <a:gd name="connsiteY5" fmla="*/ 374773 h 872890"/>
                  <a:gd name="connsiteX6" fmla="*/ 594182 w 59418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35580 w 629762"/>
                  <a:gd name="connsiteY0" fmla="*/ 872890 h 872890"/>
                  <a:gd name="connsiteX1" fmla="*/ 259732 w 629762"/>
                  <a:gd name="connsiteY1" fmla="*/ 367657 h 872890"/>
                  <a:gd name="connsiteX2" fmla="*/ 174341 w 629762"/>
                  <a:gd name="connsiteY2" fmla="*/ 157737 h 872890"/>
                  <a:gd name="connsiteX3" fmla="*/ 338008 w 629762"/>
                  <a:gd name="connsiteY3" fmla="*/ 4744 h 872890"/>
                  <a:gd name="connsiteX4" fmla="*/ 491001 w 629762"/>
                  <a:gd name="connsiteY4" fmla="*/ 186201 h 872890"/>
                  <a:gd name="connsiteX5" fmla="*/ 402052 w 629762"/>
                  <a:gd name="connsiteY5" fmla="*/ 374773 h 872890"/>
                  <a:gd name="connsiteX6" fmla="*/ 629762 w 629762"/>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2890 h 872890"/>
                  <a:gd name="connsiteX1" fmla="*/ 259732 w 619088"/>
                  <a:gd name="connsiteY1" fmla="*/ 367657 h 872890"/>
                  <a:gd name="connsiteX2" fmla="*/ 163667 w 619088"/>
                  <a:gd name="connsiteY2" fmla="*/ 157737 h 872890"/>
                  <a:gd name="connsiteX3" fmla="*/ 327334 w 619088"/>
                  <a:gd name="connsiteY3" fmla="*/ 4744 h 872890"/>
                  <a:gd name="connsiteX4" fmla="*/ 480327 w 619088"/>
                  <a:gd name="connsiteY4" fmla="*/ 186201 h 872890"/>
                  <a:gd name="connsiteX5" fmla="*/ 391378 w 619088"/>
                  <a:gd name="connsiteY5" fmla="*/ 374773 h 872890"/>
                  <a:gd name="connsiteX6" fmla="*/ 619088 w 619088"/>
                  <a:gd name="connsiteY6" fmla="*/ 862216 h 872890"/>
                  <a:gd name="connsiteX0" fmla="*/ 24906 w 619088"/>
                  <a:gd name="connsiteY0" fmla="*/ 874854 h 874854"/>
                  <a:gd name="connsiteX1" fmla="*/ 259732 w 619088"/>
                  <a:gd name="connsiteY1" fmla="*/ 369621 h 874854"/>
                  <a:gd name="connsiteX2" fmla="*/ 163667 w 619088"/>
                  <a:gd name="connsiteY2" fmla="*/ 159701 h 874854"/>
                  <a:gd name="connsiteX3" fmla="*/ 327334 w 619088"/>
                  <a:gd name="connsiteY3" fmla="*/ 6708 h 874854"/>
                  <a:gd name="connsiteX4" fmla="*/ 480327 w 619088"/>
                  <a:gd name="connsiteY4" fmla="*/ 188165 h 874854"/>
                  <a:gd name="connsiteX5" fmla="*/ 391378 w 619088"/>
                  <a:gd name="connsiteY5" fmla="*/ 376737 h 874854"/>
                  <a:gd name="connsiteX6" fmla="*/ 619088 w 619088"/>
                  <a:gd name="connsiteY6" fmla="*/ 864180 h 874854"/>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80327 w 619088"/>
                  <a:gd name="connsiteY4" fmla="*/ 189351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166507 h 876040"/>
                  <a:gd name="connsiteX5" fmla="*/ 391378 w 619088"/>
                  <a:gd name="connsiteY5" fmla="*/ 377923 h 876040"/>
                  <a:gd name="connsiteX6" fmla="*/ 619088 w 619088"/>
                  <a:gd name="connsiteY6" fmla="*/ 865366 h 876040"/>
                  <a:gd name="connsiteX0" fmla="*/ 24906 w 619088"/>
                  <a:gd name="connsiteY0" fmla="*/ 876040 h 876040"/>
                  <a:gd name="connsiteX1" fmla="*/ 259732 w 619088"/>
                  <a:gd name="connsiteY1" fmla="*/ 370807 h 876040"/>
                  <a:gd name="connsiteX2" fmla="*/ 163667 w 619088"/>
                  <a:gd name="connsiteY2" fmla="*/ 160887 h 876040"/>
                  <a:gd name="connsiteX3" fmla="*/ 327334 w 619088"/>
                  <a:gd name="connsiteY3" fmla="*/ 7894 h 876040"/>
                  <a:gd name="connsiteX4" fmla="*/ 476769 w 619088"/>
                  <a:gd name="connsiteY4" fmla="*/ 215752 h 876040"/>
                  <a:gd name="connsiteX5" fmla="*/ 391378 w 619088"/>
                  <a:gd name="connsiteY5" fmla="*/ 377923 h 876040"/>
                  <a:gd name="connsiteX6" fmla="*/ 619088 w 619088"/>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80760"/>
                  <a:gd name="connsiteY0" fmla="*/ 876040 h 876040"/>
                  <a:gd name="connsiteX1" fmla="*/ 259732 w 680760"/>
                  <a:gd name="connsiteY1" fmla="*/ 370807 h 876040"/>
                  <a:gd name="connsiteX2" fmla="*/ 163667 w 680760"/>
                  <a:gd name="connsiteY2" fmla="*/ 160887 h 876040"/>
                  <a:gd name="connsiteX3" fmla="*/ 327334 w 680760"/>
                  <a:gd name="connsiteY3" fmla="*/ 7894 h 876040"/>
                  <a:gd name="connsiteX4" fmla="*/ 476769 w 680760"/>
                  <a:gd name="connsiteY4" fmla="*/ 215752 h 876040"/>
                  <a:gd name="connsiteX5" fmla="*/ 391378 w 680760"/>
                  <a:gd name="connsiteY5" fmla="*/ 377923 h 876040"/>
                  <a:gd name="connsiteX6" fmla="*/ 619088 w 680760"/>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63667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76769 w 626204"/>
                  <a:gd name="connsiteY4" fmla="*/ 215752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6040 h 876040"/>
                  <a:gd name="connsiteX1" fmla="*/ 259732 w 626204"/>
                  <a:gd name="connsiteY1" fmla="*/ 370807 h 876040"/>
                  <a:gd name="connsiteX2" fmla="*/ 177899 w 626204"/>
                  <a:gd name="connsiteY2" fmla="*/ 160887 h 876040"/>
                  <a:gd name="connsiteX3" fmla="*/ 327334 w 626204"/>
                  <a:gd name="connsiteY3" fmla="*/ 7894 h 876040"/>
                  <a:gd name="connsiteX4" fmla="*/ 468554 w 626204"/>
                  <a:gd name="connsiteY4" fmla="*/ 205894 h 876040"/>
                  <a:gd name="connsiteX5" fmla="*/ 391378 w 626204"/>
                  <a:gd name="connsiteY5" fmla="*/ 377923 h 876040"/>
                  <a:gd name="connsiteX6" fmla="*/ 619088 w 626204"/>
                  <a:gd name="connsiteY6" fmla="*/ 865366 h 876040"/>
                  <a:gd name="connsiteX0" fmla="*/ 24906 w 626204"/>
                  <a:gd name="connsiteY0" fmla="*/ 873419 h 873419"/>
                  <a:gd name="connsiteX1" fmla="*/ 259732 w 626204"/>
                  <a:gd name="connsiteY1" fmla="*/ 368186 h 873419"/>
                  <a:gd name="connsiteX2" fmla="*/ 177899 w 626204"/>
                  <a:gd name="connsiteY2" fmla="*/ 158266 h 873419"/>
                  <a:gd name="connsiteX3" fmla="*/ 327334 w 626204"/>
                  <a:gd name="connsiteY3" fmla="*/ 5273 h 873419"/>
                  <a:gd name="connsiteX4" fmla="*/ 468554 w 626204"/>
                  <a:gd name="connsiteY4" fmla="*/ 203273 h 873419"/>
                  <a:gd name="connsiteX5" fmla="*/ 391378 w 626204"/>
                  <a:gd name="connsiteY5" fmla="*/ 375302 h 873419"/>
                  <a:gd name="connsiteX6" fmla="*/ 619088 w 626204"/>
                  <a:gd name="connsiteY6" fmla="*/ 862745 h 873419"/>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70029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57049"/>
                  <a:gd name="connsiteY0" fmla="*/ 868146 h 938628"/>
                  <a:gd name="connsiteX1" fmla="*/ 259732 w 657049"/>
                  <a:gd name="connsiteY1" fmla="*/ 362913 h 938628"/>
                  <a:gd name="connsiteX2" fmla="*/ 177899 w 657049"/>
                  <a:gd name="connsiteY2" fmla="*/ 152993 h 938628"/>
                  <a:gd name="connsiteX3" fmla="*/ 327334 w 657049"/>
                  <a:gd name="connsiteY3" fmla="*/ 0 h 938628"/>
                  <a:gd name="connsiteX4" fmla="*/ 468554 w 657049"/>
                  <a:gd name="connsiteY4" fmla="*/ 198000 h 938628"/>
                  <a:gd name="connsiteX5" fmla="*/ 391378 w 657049"/>
                  <a:gd name="connsiteY5" fmla="*/ 365046 h 938628"/>
                  <a:gd name="connsiteX6" fmla="*/ 619088 w 657049"/>
                  <a:gd name="connsiteY6" fmla="*/ 857472 h 938628"/>
                  <a:gd name="connsiteX7" fmla="*/ 619145 w 657049"/>
                  <a:gd name="connsiteY7" fmla="*/ 851990 h 938628"/>
                  <a:gd name="connsiteX0" fmla="*/ 24906 w 657049"/>
                  <a:gd name="connsiteY0" fmla="*/ 868146 h 938630"/>
                  <a:gd name="connsiteX1" fmla="*/ 259732 w 657049"/>
                  <a:gd name="connsiteY1" fmla="*/ 362913 h 938630"/>
                  <a:gd name="connsiteX2" fmla="*/ 177899 w 657049"/>
                  <a:gd name="connsiteY2" fmla="*/ 152993 h 938630"/>
                  <a:gd name="connsiteX3" fmla="*/ 327334 w 657049"/>
                  <a:gd name="connsiteY3" fmla="*/ 0 h 938630"/>
                  <a:gd name="connsiteX4" fmla="*/ 468554 w 657049"/>
                  <a:gd name="connsiteY4" fmla="*/ 198000 h 938630"/>
                  <a:gd name="connsiteX5" fmla="*/ 391378 w 657049"/>
                  <a:gd name="connsiteY5" fmla="*/ 365046 h 938630"/>
                  <a:gd name="connsiteX6" fmla="*/ 619088 w 657049"/>
                  <a:gd name="connsiteY6" fmla="*/ 857472 h 938630"/>
                  <a:gd name="connsiteX7" fmla="*/ 302694 w 657049"/>
                  <a:gd name="connsiteY7" fmla="*/ 886388 h 938630"/>
                  <a:gd name="connsiteX0" fmla="*/ 24906 w 626204"/>
                  <a:gd name="connsiteY0" fmla="*/ 868146 h 917992"/>
                  <a:gd name="connsiteX1" fmla="*/ 259732 w 626204"/>
                  <a:gd name="connsiteY1" fmla="*/ 362913 h 917992"/>
                  <a:gd name="connsiteX2" fmla="*/ 177899 w 626204"/>
                  <a:gd name="connsiteY2" fmla="*/ 152993 h 917992"/>
                  <a:gd name="connsiteX3" fmla="*/ 327334 w 626204"/>
                  <a:gd name="connsiteY3" fmla="*/ 0 h 917992"/>
                  <a:gd name="connsiteX4" fmla="*/ 468554 w 626204"/>
                  <a:gd name="connsiteY4" fmla="*/ 198000 h 917992"/>
                  <a:gd name="connsiteX5" fmla="*/ 391378 w 626204"/>
                  <a:gd name="connsiteY5" fmla="*/ 365046 h 917992"/>
                  <a:gd name="connsiteX6" fmla="*/ 619088 w 626204"/>
                  <a:gd name="connsiteY6" fmla="*/ 857472 h 917992"/>
                  <a:gd name="connsiteX7" fmla="*/ 302694 w 626204"/>
                  <a:gd name="connsiteY7" fmla="*/ 886388 h 917992"/>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4 w 626204"/>
                  <a:gd name="connsiteY7" fmla="*/ 886388 h 898723"/>
                  <a:gd name="connsiteX0" fmla="*/ 24906 w 626204"/>
                  <a:gd name="connsiteY0" fmla="*/ 868146 h 898723"/>
                  <a:gd name="connsiteX1" fmla="*/ 259732 w 626204"/>
                  <a:gd name="connsiteY1" fmla="*/ 362913 h 898723"/>
                  <a:gd name="connsiteX2" fmla="*/ 177899 w 626204"/>
                  <a:gd name="connsiteY2" fmla="*/ 152993 h 898723"/>
                  <a:gd name="connsiteX3" fmla="*/ 327334 w 626204"/>
                  <a:gd name="connsiteY3" fmla="*/ 0 h 898723"/>
                  <a:gd name="connsiteX4" fmla="*/ 468554 w 626204"/>
                  <a:gd name="connsiteY4" fmla="*/ 198000 h 898723"/>
                  <a:gd name="connsiteX5" fmla="*/ 391378 w 626204"/>
                  <a:gd name="connsiteY5" fmla="*/ 365046 h 898723"/>
                  <a:gd name="connsiteX6" fmla="*/ 619088 w 626204"/>
                  <a:gd name="connsiteY6" fmla="*/ 857472 h 898723"/>
                  <a:gd name="connsiteX7" fmla="*/ 302693 w 626204"/>
                  <a:gd name="connsiteY7" fmla="*/ 886390 h 898723"/>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619088 w 626204"/>
                  <a:gd name="connsiteY6" fmla="*/ 857472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 name="connsiteX0" fmla="*/ 24906 w 626204"/>
                  <a:gd name="connsiteY0" fmla="*/ 868146 h 868146"/>
                  <a:gd name="connsiteX1" fmla="*/ 259732 w 626204"/>
                  <a:gd name="connsiteY1" fmla="*/ 362913 h 868146"/>
                  <a:gd name="connsiteX2" fmla="*/ 177899 w 626204"/>
                  <a:gd name="connsiteY2" fmla="*/ 152993 h 868146"/>
                  <a:gd name="connsiteX3" fmla="*/ 327334 w 626204"/>
                  <a:gd name="connsiteY3" fmla="*/ 0 h 868146"/>
                  <a:gd name="connsiteX4" fmla="*/ 468554 w 626204"/>
                  <a:gd name="connsiteY4" fmla="*/ 198000 h 868146"/>
                  <a:gd name="connsiteX5" fmla="*/ 391378 w 626204"/>
                  <a:gd name="connsiteY5" fmla="*/ 365046 h 868146"/>
                  <a:gd name="connsiteX6" fmla="*/ 574032 w 626204"/>
                  <a:gd name="connsiteY6" fmla="*/ 564607 h 86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204" h="868146">
                    <a:moveTo>
                      <a:pt x="24906" y="868146"/>
                    </a:moveTo>
                    <a:cubicBezTo>
                      <a:pt x="30239" y="790488"/>
                      <a:pt x="0" y="424128"/>
                      <a:pt x="259732" y="362913"/>
                    </a:cubicBezTo>
                    <a:cubicBezTo>
                      <a:pt x="169004" y="308857"/>
                      <a:pt x="166632" y="213478"/>
                      <a:pt x="177899" y="152993"/>
                    </a:cubicBezTo>
                    <a:cubicBezTo>
                      <a:pt x="189166" y="92508"/>
                      <a:pt x="224746" y="7894"/>
                      <a:pt x="327334" y="0"/>
                    </a:cubicBezTo>
                    <a:cubicBezTo>
                      <a:pt x="423198" y="6894"/>
                      <a:pt x="471404" y="81280"/>
                      <a:pt x="468554" y="198000"/>
                    </a:cubicBezTo>
                    <a:cubicBezTo>
                      <a:pt x="460479" y="244957"/>
                      <a:pt x="464316" y="292826"/>
                      <a:pt x="391378" y="365046"/>
                    </a:cubicBezTo>
                    <a:cubicBezTo>
                      <a:pt x="626204" y="423671"/>
                      <a:pt x="584702" y="550746"/>
                      <a:pt x="574032" y="564607"/>
                    </a:cubicBezTo>
                  </a:path>
                </a:pathLst>
              </a:cu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3" name="Straight Connector 82"/>
              <p:cNvCxnSpPr/>
              <p:nvPr/>
            </p:nvCxnSpPr>
            <p:spPr>
              <a:xfrm>
                <a:off x="4691595" y="5591045"/>
                <a:ext cx="87694" cy="81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218116" name="Group 4"/>
          <p:cNvGrpSpPr>
            <a:grpSpLocks noChangeAspect="1"/>
          </p:cNvGrpSpPr>
          <p:nvPr/>
        </p:nvGrpSpPr>
        <p:grpSpPr bwMode="auto">
          <a:xfrm>
            <a:off x="6591300" y="4166035"/>
            <a:ext cx="1559704" cy="756422"/>
            <a:chOff x="4671" y="2715"/>
            <a:chExt cx="932" cy="452"/>
          </a:xfrm>
        </p:grpSpPr>
        <p:sp>
          <p:nvSpPr>
            <p:cNvPr id="218117" name="Freeform 5"/>
            <p:cNvSpPr>
              <a:spLocks noEditPoints="1"/>
            </p:cNvSpPr>
            <p:nvPr/>
          </p:nvSpPr>
          <p:spPr bwMode="auto">
            <a:xfrm>
              <a:off x="5029" y="2853"/>
              <a:ext cx="213" cy="245"/>
            </a:xfrm>
            <a:custGeom>
              <a:avLst/>
              <a:gdLst/>
              <a:ahLst/>
              <a:cxnLst>
                <a:cxn ang="0">
                  <a:pos x="278" y="53"/>
                </a:cxn>
                <a:cxn ang="0">
                  <a:pos x="340" y="75"/>
                </a:cxn>
                <a:cxn ang="0">
                  <a:pos x="350" y="52"/>
                </a:cxn>
                <a:cxn ang="0">
                  <a:pos x="400" y="68"/>
                </a:cxn>
                <a:cxn ang="0">
                  <a:pos x="442" y="69"/>
                </a:cxn>
                <a:cxn ang="0">
                  <a:pos x="473" y="137"/>
                </a:cxn>
                <a:cxn ang="0">
                  <a:pos x="510" y="209"/>
                </a:cxn>
                <a:cxn ang="0">
                  <a:pos x="549" y="260"/>
                </a:cxn>
                <a:cxn ang="0">
                  <a:pos x="621" y="277"/>
                </a:cxn>
                <a:cxn ang="0">
                  <a:pos x="541" y="383"/>
                </a:cxn>
                <a:cxn ang="0">
                  <a:pos x="511" y="450"/>
                </a:cxn>
                <a:cxn ang="0">
                  <a:pos x="525" y="514"/>
                </a:cxn>
                <a:cxn ang="0">
                  <a:pos x="487" y="555"/>
                </a:cxn>
                <a:cxn ang="0">
                  <a:pos x="472" y="599"/>
                </a:cxn>
                <a:cxn ang="0">
                  <a:pos x="447" y="654"/>
                </a:cxn>
                <a:cxn ang="0">
                  <a:pos x="412" y="694"/>
                </a:cxn>
                <a:cxn ang="0">
                  <a:pos x="346" y="715"/>
                </a:cxn>
                <a:cxn ang="0">
                  <a:pos x="310" y="656"/>
                </a:cxn>
                <a:cxn ang="0">
                  <a:pos x="275" y="544"/>
                </a:cxn>
                <a:cxn ang="0">
                  <a:pos x="292" y="479"/>
                </a:cxn>
                <a:cxn ang="0">
                  <a:pos x="265" y="405"/>
                </a:cxn>
                <a:cxn ang="0">
                  <a:pos x="246" y="327"/>
                </a:cxn>
                <a:cxn ang="0">
                  <a:pos x="190" y="300"/>
                </a:cxn>
                <a:cxn ang="0">
                  <a:pos x="136" y="317"/>
                </a:cxn>
                <a:cxn ang="0">
                  <a:pos x="97" y="319"/>
                </a:cxn>
                <a:cxn ang="0">
                  <a:pos x="64" y="309"/>
                </a:cxn>
                <a:cxn ang="0">
                  <a:pos x="30" y="261"/>
                </a:cxn>
                <a:cxn ang="0">
                  <a:pos x="13" y="228"/>
                </a:cxn>
                <a:cxn ang="0">
                  <a:pos x="16" y="165"/>
                </a:cxn>
                <a:cxn ang="0">
                  <a:pos x="35" y="123"/>
                </a:cxn>
                <a:cxn ang="0">
                  <a:pos x="91" y="48"/>
                </a:cxn>
                <a:cxn ang="0">
                  <a:pos x="160" y="25"/>
                </a:cxn>
                <a:cxn ang="0">
                  <a:pos x="229" y="14"/>
                </a:cxn>
                <a:cxn ang="0">
                  <a:pos x="229" y="6"/>
                </a:cxn>
                <a:cxn ang="0">
                  <a:pos x="192" y="4"/>
                </a:cxn>
                <a:cxn ang="0">
                  <a:pos x="111" y="19"/>
                </a:cxn>
                <a:cxn ang="0">
                  <a:pos x="59" y="86"/>
                </a:cxn>
                <a:cxn ang="0">
                  <a:pos x="6" y="217"/>
                </a:cxn>
                <a:cxn ang="0">
                  <a:pos x="4" y="245"/>
                </a:cxn>
                <a:cxn ang="0">
                  <a:pos x="31" y="277"/>
                </a:cxn>
                <a:cxn ang="0">
                  <a:pos x="81" y="328"/>
                </a:cxn>
                <a:cxn ang="0">
                  <a:pos x="136" y="325"/>
                </a:cxn>
                <a:cxn ang="0">
                  <a:pos x="190" y="308"/>
                </a:cxn>
                <a:cxn ang="0">
                  <a:pos x="219" y="329"/>
                </a:cxn>
                <a:cxn ang="0">
                  <a:pos x="243" y="390"/>
                </a:cxn>
                <a:cxn ang="0">
                  <a:pos x="285" y="483"/>
                </a:cxn>
                <a:cxn ang="0">
                  <a:pos x="287" y="592"/>
                </a:cxn>
                <a:cxn ang="0">
                  <a:pos x="337" y="724"/>
                </a:cxn>
                <a:cxn ang="0">
                  <a:pos x="383" y="722"/>
                </a:cxn>
                <a:cxn ang="0">
                  <a:pos x="455" y="651"/>
                </a:cxn>
                <a:cxn ang="0">
                  <a:pos x="477" y="578"/>
                </a:cxn>
                <a:cxn ang="0">
                  <a:pos x="535" y="517"/>
                </a:cxn>
                <a:cxn ang="0">
                  <a:pos x="526" y="412"/>
                </a:cxn>
                <a:cxn ang="0">
                  <a:pos x="629" y="264"/>
                </a:cxn>
                <a:cxn ang="0">
                  <a:pos x="575" y="271"/>
                </a:cxn>
                <a:cxn ang="0">
                  <a:pos x="506" y="188"/>
                </a:cxn>
                <a:cxn ang="0">
                  <a:pos x="452" y="76"/>
                </a:cxn>
                <a:cxn ang="0">
                  <a:pos x="424" y="64"/>
                </a:cxn>
                <a:cxn ang="0">
                  <a:pos x="348" y="44"/>
                </a:cxn>
                <a:cxn ang="0">
                  <a:pos x="329" y="70"/>
                </a:cxn>
                <a:cxn ang="0">
                  <a:pos x="254" y="26"/>
                </a:cxn>
              </a:cxnLst>
              <a:rect l="0" t="0" r="r" b="b"/>
              <a:pathLst>
                <a:path w="633" h="725">
                  <a:moveTo>
                    <a:pt x="246" y="9"/>
                  </a:moveTo>
                  <a:cubicBezTo>
                    <a:pt x="246" y="11"/>
                    <a:pt x="246" y="15"/>
                    <a:pt x="248" y="18"/>
                  </a:cubicBezTo>
                  <a:cubicBezTo>
                    <a:pt x="248" y="20"/>
                    <a:pt x="247" y="21"/>
                    <a:pt x="247" y="23"/>
                  </a:cubicBezTo>
                  <a:cubicBezTo>
                    <a:pt x="245" y="26"/>
                    <a:pt x="244" y="31"/>
                    <a:pt x="249" y="37"/>
                  </a:cubicBezTo>
                  <a:cubicBezTo>
                    <a:pt x="255" y="44"/>
                    <a:pt x="262" y="50"/>
                    <a:pt x="273" y="52"/>
                  </a:cubicBezTo>
                  <a:cubicBezTo>
                    <a:pt x="274" y="52"/>
                    <a:pt x="276" y="52"/>
                    <a:pt x="278" y="53"/>
                  </a:cubicBezTo>
                  <a:cubicBezTo>
                    <a:pt x="280" y="53"/>
                    <a:pt x="283" y="54"/>
                    <a:pt x="286" y="54"/>
                  </a:cubicBezTo>
                  <a:cubicBezTo>
                    <a:pt x="288" y="54"/>
                    <a:pt x="289" y="55"/>
                    <a:pt x="290" y="57"/>
                  </a:cubicBezTo>
                  <a:cubicBezTo>
                    <a:pt x="294" y="65"/>
                    <a:pt x="301" y="70"/>
                    <a:pt x="310" y="71"/>
                  </a:cubicBezTo>
                  <a:cubicBezTo>
                    <a:pt x="315" y="72"/>
                    <a:pt x="320" y="73"/>
                    <a:pt x="324" y="76"/>
                  </a:cubicBezTo>
                  <a:cubicBezTo>
                    <a:pt x="327" y="78"/>
                    <a:pt x="329" y="79"/>
                    <a:pt x="332" y="79"/>
                  </a:cubicBezTo>
                  <a:cubicBezTo>
                    <a:pt x="335" y="79"/>
                    <a:pt x="338" y="77"/>
                    <a:pt x="340" y="75"/>
                  </a:cubicBezTo>
                  <a:cubicBezTo>
                    <a:pt x="341" y="74"/>
                    <a:pt x="342" y="73"/>
                    <a:pt x="343" y="72"/>
                  </a:cubicBezTo>
                  <a:cubicBezTo>
                    <a:pt x="344" y="71"/>
                    <a:pt x="346" y="69"/>
                    <a:pt x="348" y="67"/>
                  </a:cubicBezTo>
                  <a:cubicBezTo>
                    <a:pt x="350" y="64"/>
                    <a:pt x="351" y="58"/>
                    <a:pt x="349" y="54"/>
                  </a:cubicBezTo>
                  <a:cubicBezTo>
                    <a:pt x="349" y="54"/>
                    <a:pt x="349" y="54"/>
                    <a:pt x="349" y="53"/>
                  </a:cubicBezTo>
                  <a:cubicBezTo>
                    <a:pt x="349" y="53"/>
                    <a:pt x="350" y="53"/>
                    <a:pt x="350" y="52"/>
                  </a:cubicBezTo>
                  <a:cubicBezTo>
                    <a:pt x="350" y="52"/>
                    <a:pt x="350" y="52"/>
                    <a:pt x="350" y="52"/>
                  </a:cubicBezTo>
                  <a:cubicBezTo>
                    <a:pt x="351" y="52"/>
                    <a:pt x="352" y="52"/>
                    <a:pt x="353" y="52"/>
                  </a:cubicBezTo>
                  <a:cubicBezTo>
                    <a:pt x="356" y="52"/>
                    <a:pt x="358" y="52"/>
                    <a:pt x="359" y="53"/>
                  </a:cubicBezTo>
                  <a:cubicBezTo>
                    <a:pt x="361" y="54"/>
                    <a:pt x="362" y="54"/>
                    <a:pt x="362" y="55"/>
                  </a:cubicBezTo>
                  <a:cubicBezTo>
                    <a:pt x="363" y="55"/>
                    <a:pt x="364" y="56"/>
                    <a:pt x="364" y="56"/>
                  </a:cubicBezTo>
                  <a:cubicBezTo>
                    <a:pt x="375" y="63"/>
                    <a:pt x="388" y="66"/>
                    <a:pt x="400" y="68"/>
                  </a:cubicBezTo>
                  <a:cubicBezTo>
                    <a:pt x="400" y="68"/>
                    <a:pt x="400" y="68"/>
                    <a:pt x="400" y="68"/>
                  </a:cubicBezTo>
                  <a:cubicBezTo>
                    <a:pt x="403" y="69"/>
                    <a:pt x="405" y="69"/>
                    <a:pt x="408" y="69"/>
                  </a:cubicBezTo>
                  <a:cubicBezTo>
                    <a:pt x="411" y="70"/>
                    <a:pt x="415" y="70"/>
                    <a:pt x="418" y="71"/>
                  </a:cubicBezTo>
                  <a:cubicBezTo>
                    <a:pt x="419" y="72"/>
                    <a:pt x="421" y="72"/>
                    <a:pt x="424" y="72"/>
                  </a:cubicBezTo>
                  <a:cubicBezTo>
                    <a:pt x="429" y="72"/>
                    <a:pt x="434" y="70"/>
                    <a:pt x="437" y="68"/>
                  </a:cubicBezTo>
                  <a:cubicBezTo>
                    <a:pt x="438" y="68"/>
                    <a:pt x="438" y="68"/>
                    <a:pt x="438" y="68"/>
                  </a:cubicBezTo>
                  <a:cubicBezTo>
                    <a:pt x="439" y="68"/>
                    <a:pt x="440" y="68"/>
                    <a:pt x="442" y="69"/>
                  </a:cubicBezTo>
                  <a:cubicBezTo>
                    <a:pt x="442" y="70"/>
                    <a:pt x="442" y="72"/>
                    <a:pt x="442" y="74"/>
                  </a:cubicBezTo>
                  <a:cubicBezTo>
                    <a:pt x="442" y="75"/>
                    <a:pt x="442" y="76"/>
                    <a:pt x="443" y="77"/>
                  </a:cubicBezTo>
                  <a:cubicBezTo>
                    <a:pt x="442" y="79"/>
                    <a:pt x="442" y="83"/>
                    <a:pt x="445" y="88"/>
                  </a:cubicBezTo>
                  <a:cubicBezTo>
                    <a:pt x="449" y="93"/>
                    <a:pt x="452" y="99"/>
                    <a:pt x="455" y="104"/>
                  </a:cubicBezTo>
                  <a:cubicBezTo>
                    <a:pt x="458" y="109"/>
                    <a:pt x="461" y="114"/>
                    <a:pt x="464" y="119"/>
                  </a:cubicBezTo>
                  <a:cubicBezTo>
                    <a:pt x="467" y="125"/>
                    <a:pt x="470" y="131"/>
                    <a:pt x="473" y="137"/>
                  </a:cubicBezTo>
                  <a:cubicBezTo>
                    <a:pt x="474" y="138"/>
                    <a:pt x="474" y="140"/>
                    <a:pt x="475" y="141"/>
                  </a:cubicBezTo>
                  <a:cubicBezTo>
                    <a:pt x="478" y="148"/>
                    <a:pt x="482" y="154"/>
                    <a:pt x="487" y="160"/>
                  </a:cubicBezTo>
                  <a:cubicBezTo>
                    <a:pt x="489" y="163"/>
                    <a:pt x="489" y="164"/>
                    <a:pt x="489" y="165"/>
                  </a:cubicBezTo>
                  <a:cubicBezTo>
                    <a:pt x="488" y="175"/>
                    <a:pt x="491" y="185"/>
                    <a:pt x="500" y="194"/>
                  </a:cubicBezTo>
                  <a:cubicBezTo>
                    <a:pt x="503" y="198"/>
                    <a:pt x="507" y="201"/>
                    <a:pt x="509" y="205"/>
                  </a:cubicBezTo>
                  <a:cubicBezTo>
                    <a:pt x="509" y="206"/>
                    <a:pt x="510" y="208"/>
                    <a:pt x="510" y="209"/>
                  </a:cubicBezTo>
                  <a:cubicBezTo>
                    <a:pt x="510" y="211"/>
                    <a:pt x="511" y="213"/>
                    <a:pt x="512" y="215"/>
                  </a:cubicBezTo>
                  <a:cubicBezTo>
                    <a:pt x="513" y="219"/>
                    <a:pt x="515" y="223"/>
                    <a:pt x="518" y="225"/>
                  </a:cubicBezTo>
                  <a:cubicBezTo>
                    <a:pt x="520" y="227"/>
                    <a:pt x="523" y="229"/>
                    <a:pt x="526" y="231"/>
                  </a:cubicBezTo>
                  <a:cubicBezTo>
                    <a:pt x="529" y="233"/>
                    <a:pt x="533" y="236"/>
                    <a:pt x="536" y="239"/>
                  </a:cubicBezTo>
                  <a:cubicBezTo>
                    <a:pt x="537" y="240"/>
                    <a:pt x="538" y="241"/>
                    <a:pt x="539" y="242"/>
                  </a:cubicBezTo>
                  <a:cubicBezTo>
                    <a:pt x="544" y="248"/>
                    <a:pt x="549" y="253"/>
                    <a:pt x="549" y="260"/>
                  </a:cubicBezTo>
                  <a:cubicBezTo>
                    <a:pt x="551" y="272"/>
                    <a:pt x="564" y="279"/>
                    <a:pt x="575" y="279"/>
                  </a:cubicBezTo>
                  <a:cubicBezTo>
                    <a:pt x="577" y="279"/>
                    <a:pt x="580" y="279"/>
                    <a:pt x="582" y="278"/>
                  </a:cubicBezTo>
                  <a:cubicBezTo>
                    <a:pt x="589" y="276"/>
                    <a:pt x="596" y="275"/>
                    <a:pt x="603" y="274"/>
                  </a:cubicBezTo>
                  <a:cubicBezTo>
                    <a:pt x="610" y="273"/>
                    <a:pt x="616" y="270"/>
                    <a:pt x="622" y="268"/>
                  </a:cubicBezTo>
                  <a:cubicBezTo>
                    <a:pt x="622" y="268"/>
                    <a:pt x="622" y="268"/>
                    <a:pt x="622" y="269"/>
                  </a:cubicBezTo>
                  <a:cubicBezTo>
                    <a:pt x="623" y="270"/>
                    <a:pt x="623" y="271"/>
                    <a:pt x="621" y="277"/>
                  </a:cubicBezTo>
                  <a:cubicBezTo>
                    <a:pt x="618" y="282"/>
                    <a:pt x="615" y="287"/>
                    <a:pt x="612" y="292"/>
                  </a:cubicBezTo>
                  <a:cubicBezTo>
                    <a:pt x="606" y="303"/>
                    <a:pt x="600" y="314"/>
                    <a:pt x="595" y="326"/>
                  </a:cubicBezTo>
                  <a:cubicBezTo>
                    <a:pt x="591" y="334"/>
                    <a:pt x="586" y="340"/>
                    <a:pt x="578" y="346"/>
                  </a:cubicBezTo>
                  <a:cubicBezTo>
                    <a:pt x="577" y="347"/>
                    <a:pt x="575" y="348"/>
                    <a:pt x="574" y="349"/>
                  </a:cubicBezTo>
                  <a:cubicBezTo>
                    <a:pt x="562" y="357"/>
                    <a:pt x="550" y="366"/>
                    <a:pt x="543" y="381"/>
                  </a:cubicBezTo>
                  <a:cubicBezTo>
                    <a:pt x="543" y="381"/>
                    <a:pt x="542" y="382"/>
                    <a:pt x="541" y="383"/>
                  </a:cubicBezTo>
                  <a:cubicBezTo>
                    <a:pt x="540" y="383"/>
                    <a:pt x="540" y="384"/>
                    <a:pt x="539" y="385"/>
                  </a:cubicBezTo>
                  <a:cubicBezTo>
                    <a:pt x="537" y="387"/>
                    <a:pt x="535" y="389"/>
                    <a:pt x="534" y="391"/>
                  </a:cubicBezTo>
                  <a:cubicBezTo>
                    <a:pt x="529" y="396"/>
                    <a:pt x="524" y="401"/>
                    <a:pt x="519" y="407"/>
                  </a:cubicBezTo>
                  <a:cubicBezTo>
                    <a:pt x="517" y="410"/>
                    <a:pt x="514" y="415"/>
                    <a:pt x="513" y="421"/>
                  </a:cubicBezTo>
                  <a:cubicBezTo>
                    <a:pt x="512" y="423"/>
                    <a:pt x="512" y="424"/>
                    <a:pt x="511" y="426"/>
                  </a:cubicBezTo>
                  <a:cubicBezTo>
                    <a:pt x="509" y="432"/>
                    <a:pt x="507" y="441"/>
                    <a:pt x="511" y="450"/>
                  </a:cubicBezTo>
                  <a:cubicBezTo>
                    <a:pt x="511" y="461"/>
                    <a:pt x="516" y="471"/>
                    <a:pt x="520" y="479"/>
                  </a:cubicBezTo>
                  <a:cubicBezTo>
                    <a:pt x="521" y="481"/>
                    <a:pt x="522" y="482"/>
                    <a:pt x="523" y="484"/>
                  </a:cubicBezTo>
                  <a:cubicBezTo>
                    <a:pt x="523" y="485"/>
                    <a:pt x="523" y="485"/>
                    <a:pt x="523" y="486"/>
                  </a:cubicBezTo>
                  <a:cubicBezTo>
                    <a:pt x="524" y="486"/>
                    <a:pt x="524" y="487"/>
                    <a:pt x="524" y="487"/>
                  </a:cubicBezTo>
                  <a:cubicBezTo>
                    <a:pt x="521" y="492"/>
                    <a:pt x="522" y="499"/>
                    <a:pt x="523" y="504"/>
                  </a:cubicBezTo>
                  <a:cubicBezTo>
                    <a:pt x="523" y="508"/>
                    <a:pt x="524" y="511"/>
                    <a:pt x="525" y="514"/>
                  </a:cubicBezTo>
                  <a:cubicBezTo>
                    <a:pt x="526" y="515"/>
                    <a:pt x="526" y="517"/>
                    <a:pt x="527" y="518"/>
                  </a:cubicBezTo>
                  <a:cubicBezTo>
                    <a:pt x="522" y="528"/>
                    <a:pt x="517" y="537"/>
                    <a:pt x="507" y="540"/>
                  </a:cubicBezTo>
                  <a:cubicBezTo>
                    <a:pt x="503" y="542"/>
                    <a:pt x="500" y="544"/>
                    <a:pt x="497" y="546"/>
                  </a:cubicBezTo>
                  <a:cubicBezTo>
                    <a:pt x="495" y="546"/>
                    <a:pt x="495" y="546"/>
                    <a:pt x="495" y="546"/>
                  </a:cubicBezTo>
                  <a:cubicBezTo>
                    <a:pt x="495" y="547"/>
                    <a:pt x="495" y="547"/>
                    <a:pt x="495" y="547"/>
                  </a:cubicBezTo>
                  <a:cubicBezTo>
                    <a:pt x="492" y="548"/>
                    <a:pt x="489" y="550"/>
                    <a:pt x="487" y="555"/>
                  </a:cubicBezTo>
                  <a:cubicBezTo>
                    <a:pt x="486" y="558"/>
                    <a:pt x="483" y="561"/>
                    <a:pt x="480" y="565"/>
                  </a:cubicBezTo>
                  <a:cubicBezTo>
                    <a:pt x="479" y="566"/>
                    <a:pt x="478" y="566"/>
                    <a:pt x="477" y="567"/>
                  </a:cubicBezTo>
                  <a:cubicBezTo>
                    <a:pt x="477" y="568"/>
                    <a:pt x="476" y="568"/>
                    <a:pt x="476" y="569"/>
                  </a:cubicBezTo>
                  <a:cubicBezTo>
                    <a:pt x="474" y="570"/>
                    <a:pt x="472" y="572"/>
                    <a:pt x="471" y="574"/>
                  </a:cubicBezTo>
                  <a:cubicBezTo>
                    <a:pt x="465" y="582"/>
                    <a:pt x="465" y="590"/>
                    <a:pt x="470" y="596"/>
                  </a:cubicBezTo>
                  <a:cubicBezTo>
                    <a:pt x="471" y="597"/>
                    <a:pt x="471" y="598"/>
                    <a:pt x="472" y="599"/>
                  </a:cubicBezTo>
                  <a:cubicBezTo>
                    <a:pt x="472" y="600"/>
                    <a:pt x="473" y="601"/>
                    <a:pt x="473" y="602"/>
                  </a:cubicBezTo>
                  <a:cubicBezTo>
                    <a:pt x="476" y="609"/>
                    <a:pt x="475" y="614"/>
                    <a:pt x="468" y="618"/>
                  </a:cubicBezTo>
                  <a:cubicBezTo>
                    <a:pt x="464" y="620"/>
                    <a:pt x="461" y="622"/>
                    <a:pt x="458" y="623"/>
                  </a:cubicBezTo>
                  <a:cubicBezTo>
                    <a:pt x="451" y="626"/>
                    <a:pt x="447" y="631"/>
                    <a:pt x="446" y="639"/>
                  </a:cubicBezTo>
                  <a:cubicBezTo>
                    <a:pt x="446" y="640"/>
                    <a:pt x="446" y="640"/>
                    <a:pt x="446" y="641"/>
                  </a:cubicBezTo>
                  <a:cubicBezTo>
                    <a:pt x="446" y="645"/>
                    <a:pt x="445" y="649"/>
                    <a:pt x="447" y="654"/>
                  </a:cubicBezTo>
                  <a:cubicBezTo>
                    <a:pt x="447" y="654"/>
                    <a:pt x="447" y="654"/>
                    <a:pt x="447" y="654"/>
                  </a:cubicBezTo>
                  <a:cubicBezTo>
                    <a:pt x="442" y="656"/>
                    <a:pt x="438" y="661"/>
                    <a:pt x="436" y="666"/>
                  </a:cubicBezTo>
                  <a:cubicBezTo>
                    <a:pt x="435" y="670"/>
                    <a:pt x="431" y="673"/>
                    <a:pt x="428" y="677"/>
                  </a:cubicBezTo>
                  <a:cubicBezTo>
                    <a:pt x="426" y="678"/>
                    <a:pt x="425" y="679"/>
                    <a:pt x="424" y="681"/>
                  </a:cubicBezTo>
                  <a:cubicBezTo>
                    <a:pt x="422" y="683"/>
                    <a:pt x="420" y="685"/>
                    <a:pt x="418" y="688"/>
                  </a:cubicBezTo>
                  <a:cubicBezTo>
                    <a:pt x="416" y="690"/>
                    <a:pt x="414" y="692"/>
                    <a:pt x="412" y="694"/>
                  </a:cubicBezTo>
                  <a:cubicBezTo>
                    <a:pt x="404" y="703"/>
                    <a:pt x="393" y="709"/>
                    <a:pt x="383" y="714"/>
                  </a:cubicBezTo>
                  <a:cubicBezTo>
                    <a:pt x="383" y="714"/>
                    <a:pt x="383" y="714"/>
                    <a:pt x="382" y="714"/>
                  </a:cubicBezTo>
                  <a:cubicBezTo>
                    <a:pt x="375" y="712"/>
                    <a:pt x="371" y="711"/>
                    <a:pt x="366" y="711"/>
                  </a:cubicBezTo>
                  <a:cubicBezTo>
                    <a:pt x="362" y="711"/>
                    <a:pt x="357" y="712"/>
                    <a:pt x="349" y="714"/>
                  </a:cubicBezTo>
                  <a:cubicBezTo>
                    <a:pt x="349" y="715"/>
                    <a:pt x="349" y="715"/>
                    <a:pt x="349" y="715"/>
                  </a:cubicBezTo>
                  <a:cubicBezTo>
                    <a:pt x="348" y="715"/>
                    <a:pt x="347" y="715"/>
                    <a:pt x="346" y="715"/>
                  </a:cubicBezTo>
                  <a:cubicBezTo>
                    <a:pt x="344" y="716"/>
                    <a:pt x="342" y="717"/>
                    <a:pt x="340" y="717"/>
                  </a:cubicBezTo>
                  <a:cubicBezTo>
                    <a:pt x="340" y="717"/>
                    <a:pt x="340" y="717"/>
                    <a:pt x="339" y="717"/>
                  </a:cubicBezTo>
                  <a:cubicBezTo>
                    <a:pt x="334" y="715"/>
                    <a:pt x="332" y="711"/>
                    <a:pt x="334" y="705"/>
                  </a:cubicBezTo>
                  <a:cubicBezTo>
                    <a:pt x="335" y="703"/>
                    <a:pt x="336" y="697"/>
                    <a:pt x="332" y="691"/>
                  </a:cubicBezTo>
                  <a:cubicBezTo>
                    <a:pt x="328" y="686"/>
                    <a:pt x="325" y="681"/>
                    <a:pt x="322" y="673"/>
                  </a:cubicBezTo>
                  <a:cubicBezTo>
                    <a:pt x="319" y="666"/>
                    <a:pt x="314" y="661"/>
                    <a:pt x="310" y="656"/>
                  </a:cubicBezTo>
                  <a:cubicBezTo>
                    <a:pt x="309" y="655"/>
                    <a:pt x="309" y="655"/>
                    <a:pt x="309" y="655"/>
                  </a:cubicBezTo>
                  <a:cubicBezTo>
                    <a:pt x="307" y="653"/>
                    <a:pt x="306" y="650"/>
                    <a:pt x="306" y="645"/>
                  </a:cubicBezTo>
                  <a:cubicBezTo>
                    <a:pt x="306" y="645"/>
                    <a:pt x="306" y="645"/>
                    <a:pt x="306" y="645"/>
                  </a:cubicBezTo>
                  <a:cubicBezTo>
                    <a:pt x="304" y="626"/>
                    <a:pt x="301" y="607"/>
                    <a:pt x="294" y="589"/>
                  </a:cubicBezTo>
                  <a:cubicBezTo>
                    <a:pt x="291" y="582"/>
                    <a:pt x="288" y="576"/>
                    <a:pt x="284" y="570"/>
                  </a:cubicBezTo>
                  <a:cubicBezTo>
                    <a:pt x="279" y="563"/>
                    <a:pt x="276" y="554"/>
                    <a:pt x="275" y="544"/>
                  </a:cubicBezTo>
                  <a:cubicBezTo>
                    <a:pt x="274" y="540"/>
                    <a:pt x="275" y="539"/>
                    <a:pt x="275" y="538"/>
                  </a:cubicBezTo>
                  <a:cubicBezTo>
                    <a:pt x="278" y="534"/>
                    <a:pt x="279" y="530"/>
                    <a:pt x="279" y="526"/>
                  </a:cubicBezTo>
                  <a:cubicBezTo>
                    <a:pt x="279" y="526"/>
                    <a:pt x="279" y="525"/>
                    <a:pt x="280" y="524"/>
                  </a:cubicBezTo>
                  <a:cubicBezTo>
                    <a:pt x="281" y="519"/>
                    <a:pt x="284" y="514"/>
                    <a:pt x="287" y="508"/>
                  </a:cubicBezTo>
                  <a:cubicBezTo>
                    <a:pt x="288" y="506"/>
                    <a:pt x="289" y="504"/>
                    <a:pt x="291" y="501"/>
                  </a:cubicBezTo>
                  <a:cubicBezTo>
                    <a:pt x="295" y="494"/>
                    <a:pt x="295" y="487"/>
                    <a:pt x="292" y="479"/>
                  </a:cubicBezTo>
                  <a:cubicBezTo>
                    <a:pt x="292" y="479"/>
                    <a:pt x="291" y="477"/>
                    <a:pt x="291" y="476"/>
                  </a:cubicBezTo>
                  <a:cubicBezTo>
                    <a:pt x="290" y="474"/>
                    <a:pt x="290" y="472"/>
                    <a:pt x="289" y="470"/>
                  </a:cubicBezTo>
                  <a:cubicBezTo>
                    <a:pt x="287" y="467"/>
                    <a:pt x="288" y="466"/>
                    <a:pt x="288" y="466"/>
                  </a:cubicBezTo>
                  <a:cubicBezTo>
                    <a:pt x="293" y="458"/>
                    <a:pt x="288" y="451"/>
                    <a:pt x="287" y="449"/>
                  </a:cubicBezTo>
                  <a:cubicBezTo>
                    <a:pt x="282" y="443"/>
                    <a:pt x="279" y="436"/>
                    <a:pt x="278" y="427"/>
                  </a:cubicBezTo>
                  <a:cubicBezTo>
                    <a:pt x="276" y="419"/>
                    <a:pt x="272" y="412"/>
                    <a:pt x="265" y="405"/>
                  </a:cubicBezTo>
                  <a:cubicBezTo>
                    <a:pt x="263" y="403"/>
                    <a:pt x="263" y="403"/>
                    <a:pt x="263" y="403"/>
                  </a:cubicBezTo>
                  <a:cubicBezTo>
                    <a:pt x="258" y="398"/>
                    <a:pt x="253" y="394"/>
                    <a:pt x="251" y="388"/>
                  </a:cubicBezTo>
                  <a:cubicBezTo>
                    <a:pt x="250" y="386"/>
                    <a:pt x="250" y="385"/>
                    <a:pt x="250" y="384"/>
                  </a:cubicBezTo>
                  <a:cubicBezTo>
                    <a:pt x="251" y="382"/>
                    <a:pt x="252" y="379"/>
                    <a:pt x="253" y="375"/>
                  </a:cubicBezTo>
                  <a:cubicBezTo>
                    <a:pt x="258" y="365"/>
                    <a:pt x="258" y="354"/>
                    <a:pt x="256" y="344"/>
                  </a:cubicBezTo>
                  <a:cubicBezTo>
                    <a:pt x="256" y="338"/>
                    <a:pt x="251" y="330"/>
                    <a:pt x="246" y="327"/>
                  </a:cubicBezTo>
                  <a:cubicBezTo>
                    <a:pt x="240" y="323"/>
                    <a:pt x="234" y="319"/>
                    <a:pt x="227" y="319"/>
                  </a:cubicBezTo>
                  <a:cubicBezTo>
                    <a:pt x="224" y="319"/>
                    <a:pt x="221" y="320"/>
                    <a:pt x="218" y="321"/>
                  </a:cubicBezTo>
                  <a:cubicBezTo>
                    <a:pt x="217" y="315"/>
                    <a:pt x="213" y="309"/>
                    <a:pt x="204" y="305"/>
                  </a:cubicBezTo>
                  <a:cubicBezTo>
                    <a:pt x="204" y="305"/>
                    <a:pt x="203" y="305"/>
                    <a:pt x="203" y="305"/>
                  </a:cubicBezTo>
                  <a:cubicBezTo>
                    <a:pt x="202" y="304"/>
                    <a:pt x="202" y="304"/>
                    <a:pt x="202" y="304"/>
                  </a:cubicBezTo>
                  <a:cubicBezTo>
                    <a:pt x="198" y="301"/>
                    <a:pt x="194" y="300"/>
                    <a:pt x="190" y="300"/>
                  </a:cubicBezTo>
                  <a:cubicBezTo>
                    <a:pt x="185" y="300"/>
                    <a:pt x="181" y="302"/>
                    <a:pt x="177" y="303"/>
                  </a:cubicBezTo>
                  <a:cubicBezTo>
                    <a:pt x="176" y="303"/>
                    <a:pt x="175" y="304"/>
                    <a:pt x="174" y="304"/>
                  </a:cubicBezTo>
                  <a:cubicBezTo>
                    <a:pt x="173" y="305"/>
                    <a:pt x="171" y="306"/>
                    <a:pt x="171" y="306"/>
                  </a:cubicBezTo>
                  <a:cubicBezTo>
                    <a:pt x="163" y="307"/>
                    <a:pt x="156" y="310"/>
                    <a:pt x="151" y="312"/>
                  </a:cubicBezTo>
                  <a:cubicBezTo>
                    <a:pt x="148" y="314"/>
                    <a:pt x="145" y="315"/>
                    <a:pt x="142" y="316"/>
                  </a:cubicBezTo>
                  <a:cubicBezTo>
                    <a:pt x="139" y="317"/>
                    <a:pt x="138" y="317"/>
                    <a:pt x="136" y="317"/>
                  </a:cubicBezTo>
                  <a:cubicBezTo>
                    <a:pt x="135" y="317"/>
                    <a:pt x="132" y="316"/>
                    <a:pt x="126" y="315"/>
                  </a:cubicBezTo>
                  <a:cubicBezTo>
                    <a:pt x="126" y="315"/>
                    <a:pt x="126" y="315"/>
                    <a:pt x="125" y="314"/>
                  </a:cubicBezTo>
                  <a:cubicBezTo>
                    <a:pt x="124" y="314"/>
                    <a:pt x="122" y="313"/>
                    <a:pt x="120" y="313"/>
                  </a:cubicBezTo>
                  <a:cubicBezTo>
                    <a:pt x="119" y="313"/>
                    <a:pt x="118" y="313"/>
                    <a:pt x="117" y="313"/>
                  </a:cubicBezTo>
                  <a:cubicBezTo>
                    <a:pt x="116" y="314"/>
                    <a:pt x="116" y="314"/>
                    <a:pt x="116" y="314"/>
                  </a:cubicBezTo>
                  <a:cubicBezTo>
                    <a:pt x="109" y="315"/>
                    <a:pt x="103" y="317"/>
                    <a:pt x="97" y="319"/>
                  </a:cubicBezTo>
                  <a:cubicBezTo>
                    <a:pt x="93" y="321"/>
                    <a:pt x="91" y="321"/>
                    <a:pt x="88" y="321"/>
                  </a:cubicBezTo>
                  <a:cubicBezTo>
                    <a:pt x="87" y="321"/>
                    <a:pt x="85" y="321"/>
                    <a:pt x="84" y="320"/>
                  </a:cubicBezTo>
                  <a:cubicBezTo>
                    <a:pt x="82" y="320"/>
                    <a:pt x="81" y="320"/>
                    <a:pt x="80" y="319"/>
                  </a:cubicBezTo>
                  <a:cubicBezTo>
                    <a:pt x="76" y="318"/>
                    <a:pt x="74" y="317"/>
                    <a:pt x="72" y="315"/>
                  </a:cubicBezTo>
                  <a:cubicBezTo>
                    <a:pt x="70" y="313"/>
                    <a:pt x="68" y="311"/>
                    <a:pt x="66" y="310"/>
                  </a:cubicBezTo>
                  <a:cubicBezTo>
                    <a:pt x="65" y="310"/>
                    <a:pt x="64" y="309"/>
                    <a:pt x="64" y="309"/>
                  </a:cubicBezTo>
                  <a:cubicBezTo>
                    <a:pt x="63" y="308"/>
                    <a:pt x="62" y="308"/>
                    <a:pt x="61" y="307"/>
                  </a:cubicBezTo>
                  <a:cubicBezTo>
                    <a:pt x="60" y="306"/>
                    <a:pt x="58" y="305"/>
                    <a:pt x="57" y="304"/>
                  </a:cubicBezTo>
                  <a:cubicBezTo>
                    <a:pt x="53" y="300"/>
                    <a:pt x="50" y="296"/>
                    <a:pt x="47" y="292"/>
                  </a:cubicBezTo>
                  <a:cubicBezTo>
                    <a:pt x="46" y="290"/>
                    <a:pt x="45" y="289"/>
                    <a:pt x="45" y="287"/>
                  </a:cubicBezTo>
                  <a:cubicBezTo>
                    <a:pt x="44" y="281"/>
                    <a:pt x="42" y="276"/>
                    <a:pt x="37" y="271"/>
                  </a:cubicBezTo>
                  <a:cubicBezTo>
                    <a:pt x="34" y="268"/>
                    <a:pt x="31" y="265"/>
                    <a:pt x="30" y="261"/>
                  </a:cubicBezTo>
                  <a:cubicBezTo>
                    <a:pt x="27" y="258"/>
                    <a:pt x="24" y="253"/>
                    <a:pt x="19" y="250"/>
                  </a:cubicBezTo>
                  <a:cubicBezTo>
                    <a:pt x="19" y="248"/>
                    <a:pt x="18" y="246"/>
                    <a:pt x="17" y="245"/>
                  </a:cubicBezTo>
                  <a:cubicBezTo>
                    <a:pt x="17" y="244"/>
                    <a:pt x="18" y="243"/>
                    <a:pt x="18" y="242"/>
                  </a:cubicBezTo>
                  <a:cubicBezTo>
                    <a:pt x="18" y="241"/>
                    <a:pt x="18" y="240"/>
                    <a:pt x="17" y="239"/>
                  </a:cubicBezTo>
                  <a:cubicBezTo>
                    <a:pt x="18" y="235"/>
                    <a:pt x="16" y="232"/>
                    <a:pt x="13" y="229"/>
                  </a:cubicBezTo>
                  <a:cubicBezTo>
                    <a:pt x="13" y="229"/>
                    <a:pt x="13" y="229"/>
                    <a:pt x="13" y="228"/>
                  </a:cubicBezTo>
                  <a:cubicBezTo>
                    <a:pt x="12" y="227"/>
                    <a:pt x="12" y="226"/>
                    <a:pt x="11" y="225"/>
                  </a:cubicBezTo>
                  <a:cubicBezTo>
                    <a:pt x="11" y="224"/>
                    <a:pt x="10" y="224"/>
                    <a:pt x="10" y="224"/>
                  </a:cubicBezTo>
                  <a:cubicBezTo>
                    <a:pt x="12" y="223"/>
                    <a:pt x="13" y="221"/>
                    <a:pt x="13" y="220"/>
                  </a:cubicBezTo>
                  <a:cubicBezTo>
                    <a:pt x="14" y="218"/>
                    <a:pt x="15" y="216"/>
                    <a:pt x="16" y="213"/>
                  </a:cubicBezTo>
                  <a:cubicBezTo>
                    <a:pt x="20" y="206"/>
                    <a:pt x="25" y="196"/>
                    <a:pt x="20" y="184"/>
                  </a:cubicBezTo>
                  <a:cubicBezTo>
                    <a:pt x="21" y="177"/>
                    <a:pt x="18" y="171"/>
                    <a:pt x="16" y="165"/>
                  </a:cubicBezTo>
                  <a:cubicBezTo>
                    <a:pt x="15" y="164"/>
                    <a:pt x="15" y="163"/>
                    <a:pt x="14" y="162"/>
                  </a:cubicBezTo>
                  <a:cubicBezTo>
                    <a:pt x="14" y="160"/>
                    <a:pt x="15" y="157"/>
                    <a:pt x="16" y="156"/>
                  </a:cubicBezTo>
                  <a:cubicBezTo>
                    <a:pt x="16" y="155"/>
                    <a:pt x="17" y="154"/>
                    <a:pt x="17" y="154"/>
                  </a:cubicBezTo>
                  <a:cubicBezTo>
                    <a:pt x="18" y="150"/>
                    <a:pt x="20" y="148"/>
                    <a:pt x="21" y="147"/>
                  </a:cubicBezTo>
                  <a:cubicBezTo>
                    <a:pt x="26" y="141"/>
                    <a:pt x="29" y="135"/>
                    <a:pt x="32" y="130"/>
                  </a:cubicBezTo>
                  <a:cubicBezTo>
                    <a:pt x="33" y="127"/>
                    <a:pt x="34" y="125"/>
                    <a:pt x="35" y="123"/>
                  </a:cubicBezTo>
                  <a:cubicBezTo>
                    <a:pt x="41" y="113"/>
                    <a:pt x="49" y="101"/>
                    <a:pt x="62" y="93"/>
                  </a:cubicBezTo>
                  <a:cubicBezTo>
                    <a:pt x="68" y="91"/>
                    <a:pt x="72" y="86"/>
                    <a:pt x="76" y="82"/>
                  </a:cubicBezTo>
                  <a:cubicBezTo>
                    <a:pt x="77" y="81"/>
                    <a:pt x="78" y="80"/>
                    <a:pt x="79" y="79"/>
                  </a:cubicBezTo>
                  <a:cubicBezTo>
                    <a:pt x="82" y="76"/>
                    <a:pt x="83" y="71"/>
                    <a:pt x="83" y="68"/>
                  </a:cubicBezTo>
                  <a:cubicBezTo>
                    <a:pt x="82" y="62"/>
                    <a:pt x="85" y="56"/>
                    <a:pt x="88" y="51"/>
                  </a:cubicBezTo>
                  <a:cubicBezTo>
                    <a:pt x="89" y="50"/>
                    <a:pt x="89" y="49"/>
                    <a:pt x="91" y="48"/>
                  </a:cubicBezTo>
                  <a:cubicBezTo>
                    <a:pt x="92" y="47"/>
                    <a:pt x="94" y="46"/>
                    <a:pt x="95" y="45"/>
                  </a:cubicBezTo>
                  <a:cubicBezTo>
                    <a:pt x="104" y="41"/>
                    <a:pt x="111" y="35"/>
                    <a:pt x="116" y="25"/>
                  </a:cubicBezTo>
                  <a:cubicBezTo>
                    <a:pt x="121" y="29"/>
                    <a:pt x="127" y="30"/>
                    <a:pt x="131" y="31"/>
                  </a:cubicBezTo>
                  <a:cubicBezTo>
                    <a:pt x="133" y="31"/>
                    <a:pt x="135" y="31"/>
                    <a:pt x="136" y="32"/>
                  </a:cubicBezTo>
                  <a:cubicBezTo>
                    <a:pt x="138" y="32"/>
                    <a:pt x="139" y="32"/>
                    <a:pt x="141" y="32"/>
                  </a:cubicBezTo>
                  <a:cubicBezTo>
                    <a:pt x="147" y="32"/>
                    <a:pt x="153" y="30"/>
                    <a:pt x="160" y="25"/>
                  </a:cubicBezTo>
                  <a:cubicBezTo>
                    <a:pt x="167" y="19"/>
                    <a:pt x="176" y="16"/>
                    <a:pt x="186" y="14"/>
                  </a:cubicBezTo>
                  <a:cubicBezTo>
                    <a:pt x="189" y="13"/>
                    <a:pt x="191" y="13"/>
                    <a:pt x="194" y="12"/>
                  </a:cubicBezTo>
                  <a:cubicBezTo>
                    <a:pt x="194" y="12"/>
                    <a:pt x="194" y="12"/>
                    <a:pt x="195" y="12"/>
                  </a:cubicBezTo>
                  <a:cubicBezTo>
                    <a:pt x="200" y="14"/>
                    <a:pt x="205" y="15"/>
                    <a:pt x="212" y="15"/>
                  </a:cubicBezTo>
                  <a:cubicBezTo>
                    <a:pt x="215" y="15"/>
                    <a:pt x="218" y="14"/>
                    <a:pt x="221" y="14"/>
                  </a:cubicBezTo>
                  <a:cubicBezTo>
                    <a:pt x="223" y="14"/>
                    <a:pt x="226" y="14"/>
                    <a:pt x="229" y="14"/>
                  </a:cubicBezTo>
                  <a:cubicBezTo>
                    <a:pt x="229" y="14"/>
                    <a:pt x="229" y="14"/>
                    <a:pt x="229" y="14"/>
                  </a:cubicBezTo>
                  <a:cubicBezTo>
                    <a:pt x="234" y="14"/>
                    <a:pt x="238" y="12"/>
                    <a:pt x="242" y="10"/>
                  </a:cubicBezTo>
                  <a:cubicBezTo>
                    <a:pt x="244" y="10"/>
                    <a:pt x="245" y="9"/>
                    <a:pt x="246" y="9"/>
                  </a:cubicBezTo>
                  <a:close/>
                  <a:moveTo>
                    <a:pt x="247" y="0"/>
                  </a:moveTo>
                  <a:cubicBezTo>
                    <a:pt x="246" y="0"/>
                    <a:pt x="245" y="0"/>
                    <a:pt x="244" y="1"/>
                  </a:cubicBezTo>
                  <a:cubicBezTo>
                    <a:pt x="239" y="3"/>
                    <a:pt x="234" y="6"/>
                    <a:pt x="229" y="6"/>
                  </a:cubicBezTo>
                  <a:cubicBezTo>
                    <a:pt x="229" y="6"/>
                    <a:pt x="229" y="6"/>
                    <a:pt x="229" y="6"/>
                  </a:cubicBezTo>
                  <a:cubicBezTo>
                    <a:pt x="229" y="6"/>
                    <a:pt x="229" y="6"/>
                    <a:pt x="229" y="6"/>
                  </a:cubicBezTo>
                  <a:cubicBezTo>
                    <a:pt x="223" y="6"/>
                    <a:pt x="217" y="7"/>
                    <a:pt x="212" y="7"/>
                  </a:cubicBezTo>
                  <a:cubicBezTo>
                    <a:pt x="207" y="7"/>
                    <a:pt x="202" y="6"/>
                    <a:pt x="197" y="4"/>
                  </a:cubicBezTo>
                  <a:cubicBezTo>
                    <a:pt x="197" y="4"/>
                    <a:pt x="196" y="4"/>
                    <a:pt x="195" y="4"/>
                  </a:cubicBezTo>
                  <a:cubicBezTo>
                    <a:pt x="194" y="4"/>
                    <a:pt x="193" y="4"/>
                    <a:pt x="192" y="4"/>
                  </a:cubicBezTo>
                  <a:cubicBezTo>
                    <a:pt x="179" y="8"/>
                    <a:pt x="166" y="10"/>
                    <a:pt x="155" y="18"/>
                  </a:cubicBezTo>
                  <a:cubicBezTo>
                    <a:pt x="151" y="21"/>
                    <a:pt x="146" y="24"/>
                    <a:pt x="141" y="24"/>
                  </a:cubicBezTo>
                  <a:cubicBezTo>
                    <a:pt x="140" y="24"/>
                    <a:pt x="139" y="24"/>
                    <a:pt x="138" y="24"/>
                  </a:cubicBezTo>
                  <a:cubicBezTo>
                    <a:pt x="132" y="22"/>
                    <a:pt x="125" y="22"/>
                    <a:pt x="119" y="18"/>
                  </a:cubicBezTo>
                  <a:cubicBezTo>
                    <a:pt x="117" y="16"/>
                    <a:pt x="115" y="15"/>
                    <a:pt x="114" y="15"/>
                  </a:cubicBezTo>
                  <a:cubicBezTo>
                    <a:pt x="113" y="15"/>
                    <a:pt x="112" y="17"/>
                    <a:pt x="111" y="19"/>
                  </a:cubicBezTo>
                  <a:cubicBezTo>
                    <a:pt x="106" y="27"/>
                    <a:pt x="100" y="34"/>
                    <a:pt x="92" y="38"/>
                  </a:cubicBezTo>
                  <a:cubicBezTo>
                    <a:pt x="89" y="39"/>
                    <a:pt x="87" y="40"/>
                    <a:pt x="85" y="42"/>
                  </a:cubicBezTo>
                  <a:cubicBezTo>
                    <a:pt x="84" y="43"/>
                    <a:pt x="82" y="45"/>
                    <a:pt x="81" y="47"/>
                  </a:cubicBezTo>
                  <a:cubicBezTo>
                    <a:pt x="78" y="53"/>
                    <a:pt x="74" y="60"/>
                    <a:pt x="75" y="68"/>
                  </a:cubicBezTo>
                  <a:cubicBezTo>
                    <a:pt x="75" y="70"/>
                    <a:pt x="74" y="72"/>
                    <a:pt x="73" y="73"/>
                  </a:cubicBezTo>
                  <a:cubicBezTo>
                    <a:pt x="69" y="78"/>
                    <a:pt x="64" y="83"/>
                    <a:pt x="59" y="86"/>
                  </a:cubicBezTo>
                  <a:cubicBezTo>
                    <a:pt x="44" y="94"/>
                    <a:pt x="35" y="106"/>
                    <a:pt x="28" y="120"/>
                  </a:cubicBezTo>
                  <a:cubicBezTo>
                    <a:pt x="24" y="127"/>
                    <a:pt x="21" y="135"/>
                    <a:pt x="15" y="141"/>
                  </a:cubicBezTo>
                  <a:cubicBezTo>
                    <a:pt x="13" y="144"/>
                    <a:pt x="11" y="147"/>
                    <a:pt x="9" y="151"/>
                  </a:cubicBezTo>
                  <a:cubicBezTo>
                    <a:pt x="8" y="155"/>
                    <a:pt x="5" y="161"/>
                    <a:pt x="7" y="164"/>
                  </a:cubicBezTo>
                  <a:cubicBezTo>
                    <a:pt x="9" y="171"/>
                    <a:pt x="13" y="178"/>
                    <a:pt x="12" y="186"/>
                  </a:cubicBezTo>
                  <a:cubicBezTo>
                    <a:pt x="18" y="198"/>
                    <a:pt x="10" y="207"/>
                    <a:pt x="6" y="217"/>
                  </a:cubicBezTo>
                  <a:cubicBezTo>
                    <a:pt x="0" y="221"/>
                    <a:pt x="1" y="225"/>
                    <a:pt x="4" y="230"/>
                  </a:cubicBezTo>
                  <a:cubicBezTo>
                    <a:pt x="6" y="231"/>
                    <a:pt x="6" y="234"/>
                    <a:pt x="8" y="235"/>
                  </a:cubicBezTo>
                  <a:cubicBezTo>
                    <a:pt x="11" y="238"/>
                    <a:pt x="9" y="238"/>
                    <a:pt x="6" y="239"/>
                  </a:cubicBezTo>
                  <a:cubicBezTo>
                    <a:pt x="6" y="239"/>
                    <a:pt x="7" y="240"/>
                    <a:pt x="7" y="240"/>
                  </a:cubicBezTo>
                  <a:cubicBezTo>
                    <a:pt x="10" y="241"/>
                    <a:pt x="11" y="242"/>
                    <a:pt x="7" y="243"/>
                  </a:cubicBezTo>
                  <a:cubicBezTo>
                    <a:pt x="6" y="243"/>
                    <a:pt x="4" y="244"/>
                    <a:pt x="4" y="245"/>
                  </a:cubicBezTo>
                  <a:cubicBezTo>
                    <a:pt x="4" y="246"/>
                    <a:pt x="5" y="248"/>
                    <a:pt x="6" y="248"/>
                  </a:cubicBezTo>
                  <a:cubicBezTo>
                    <a:pt x="7" y="249"/>
                    <a:pt x="9" y="249"/>
                    <a:pt x="11" y="250"/>
                  </a:cubicBezTo>
                  <a:cubicBezTo>
                    <a:pt x="11" y="250"/>
                    <a:pt x="11" y="252"/>
                    <a:pt x="10" y="252"/>
                  </a:cubicBezTo>
                  <a:cubicBezTo>
                    <a:pt x="6" y="253"/>
                    <a:pt x="10" y="255"/>
                    <a:pt x="11" y="256"/>
                  </a:cubicBezTo>
                  <a:cubicBezTo>
                    <a:pt x="17" y="256"/>
                    <a:pt x="20" y="261"/>
                    <a:pt x="23" y="265"/>
                  </a:cubicBezTo>
                  <a:cubicBezTo>
                    <a:pt x="25" y="269"/>
                    <a:pt x="28" y="273"/>
                    <a:pt x="31" y="277"/>
                  </a:cubicBezTo>
                  <a:cubicBezTo>
                    <a:pt x="34" y="280"/>
                    <a:pt x="36" y="283"/>
                    <a:pt x="37" y="288"/>
                  </a:cubicBezTo>
                  <a:cubicBezTo>
                    <a:pt x="37" y="291"/>
                    <a:pt x="39" y="294"/>
                    <a:pt x="41" y="297"/>
                  </a:cubicBezTo>
                  <a:cubicBezTo>
                    <a:pt x="44" y="301"/>
                    <a:pt x="47" y="305"/>
                    <a:pt x="51" y="309"/>
                  </a:cubicBezTo>
                  <a:cubicBezTo>
                    <a:pt x="53" y="312"/>
                    <a:pt x="56" y="313"/>
                    <a:pt x="59" y="315"/>
                  </a:cubicBezTo>
                  <a:cubicBezTo>
                    <a:pt x="61" y="317"/>
                    <a:pt x="64" y="318"/>
                    <a:pt x="66" y="320"/>
                  </a:cubicBezTo>
                  <a:cubicBezTo>
                    <a:pt x="70" y="325"/>
                    <a:pt x="76" y="326"/>
                    <a:pt x="81" y="328"/>
                  </a:cubicBezTo>
                  <a:cubicBezTo>
                    <a:pt x="84" y="329"/>
                    <a:pt x="86" y="329"/>
                    <a:pt x="88" y="329"/>
                  </a:cubicBezTo>
                  <a:cubicBezTo>
                    <a:pt x="92" y="329"/>
                    <a:pt x="96" y="328"/>
                    <a:pt x="99" y="327"/>
                  </a:cubicBezTo>
                  <a:cubicBezTo>
                    <a:pt x="106" y="324"/>
                    <a:pt x="112" y="323"/>
                    <a:pt x="119" y="321"/>
                  </a:cubicBezTo>
                  <a:cubicBezTo>
                    <a:pt x="119" y="321"/>
                    <a:pt x="119" y="321"/>
                    <a:pt x="120" y="321"/>
                  </a:cubicBezTo>
                  <a:cubicBezTo>
                    <a:pt x="121" y="321"/>
                    <a:pt x="123" y="322"/>
                    <a:pt x="124" y="322"/>
                  </a:cubicBezTo>
                  <a:cubicBezTo>
                    <a:pt x="130" y="324"/>
                    <a:pt x="133" y="325"/>
                    <a:pt x="136" y="325"/>
                  </a:cubicBezTo>
                  <a:cubicBezTo>
                    <a:pt x="139" y="325"/>
                    <a:pt x="141" y="324"/>
                    <a:pt x="145" y="323"/>
                  </a:cubicBezTo>
                  <a:cubicBezTo>
                    <a:pt x="154" y="320"/>
                    <a:pt x="163" y="314"/>
                    <a:pt x="173" y="314"/>
                  </a:cubicBezTo>
                  <a:cubicBezTo>
                    <a:pt x="173" y="314"/>
                    <a:pt x="173" y="314"/>
                    <a:pt x="173" y="314"/>
                  </a:cubicBezTo>
                  <a:cubicBezTo>
                    <a:pt x="173" y="314"/>
                    <a:pt x="173" y="314"/>
                    <a:pt x="173" y="314"/>
                  </a:cubicBezTo>
                  <a:cubicBezTo>
                    <a:pt x="174" y="314"/>
                    <a:pt x="176" y="312"/>
                    <a:pt x="177" y="312"/>
                  </a:cubicBezTo>
                  <a:cubicBezTo>
                    <a:pt x="181" y="310"/>
                    <a:pt x="185" y="308"/>
                    <a:pt x="190" y="308"/>
                  </a:cubicBezTo>
                  <a:cubicBezTo>
                    <a:pt x="192" y="308"/>
                    <a:pt x="194" y="309"/>
                    <a:pt x="197" y="311"/>
                  </a:cubicBezTo>
                  <a:cubicBezTo>
                    <a:pt x="198" y="311"/>
                    <a:pt x="200" y="312"/>
                    <a:pt x="201" y="312"/>
                  </a:cubicBezTo>
                  <a:cubicBezTo>
                    <a:pt x="207" y="315"/>
                    <a:pt x="211" y="319"/>
                    <a:pt x="211" y="326"/>
                  </a:cubicBezTo>
                  <a:cubicBezTo>
                    <a:pt x="211" y="329"/>
                    <a:pt x="212" y="330"/>
                    <a:pt x="214" y="330"/>
                  </a:cubicBezTo>
                  <a:cubicBezTo>
                    <a:pt x="214" y="330"/>
                    <a:pt x="215" y="330"/>
                    <a:pt x="215" y="330"/>
                  </a:cubicBezTo>
                  <a:cubicBezTo>
                    <a:pt x="216" y="330"/>
                    <a:pt x="218" y="330"/>
                    <a:pt x="219" y="329"/>
                  </a:cubicBezTo>
                  <a:cubicBezTo>
                    <a:pt x="222" y="328"/>
                    <a:pt x="224" y="327"/>
                    <a:pt x="227" y="327"/>
                  </a:cubicBezTo>
                  <a:cubicBezTo>
                    <a:pt x="232" y="327"/>
                    <a:pt x="237" y="330"/>
                    <a:pt x="241" y="333"/>
                  </a:cubicBezTo>
                  <a:cubicBezTo>
                    <a:pt x="245" y="336"/>
                    <a:pt x="248" y="341"/>
                    <a:pt x="249" y="345"/>
                  </a:cubicBezTo>
                  <a:cubicBezTo>
                    <a:pt x="249" y="354"/>
                    <a:pt x="250" y="363"/>
                    <a:pt x="246" y="372"/>
                  </a:cubicBezTo>
                  <a:cubicBezTo>
                    <a:pt x="244" y="375"/>
                    <a:pt x="243" y="379"/>
                    <a:pt x="242" y="383"/>
                  </a:cubicBezTo>
                  <a:cubicBezTo>
                    <a:pt x="242" y="385"/>
                    <a:pt x="243" y="388"/>
                    <a:pt x="243" y="390"/>
                  </a:cubicBezTo>
                  <a:cubicBezTo>
                    <a:pt x="246" y="399"/>
                    <a:pt x="253" y="405"/>
                    <a:pt x="260" y="411"/>
                  </a:cubicBezTo>
                  <a:cubicBezTo>
                    <a:pt x="265" y="416"/>
                    <a:pt x="269" y="421"/>
                    <a:pt x="270" y="428"/>
                  </a:cubicBezTo>
                  <a:cubicBezTo>
                    <a:pt x="272" y="438"/>
                    <a:pt x="275" y="446"/>
                    <a:pt x="280" y="454"/>
                  </a:cubicBezTo>
                  <a:cubicBezTo>
                    <a:pt x="282" y="457"/>
                    <a:pt x="283" y="459"/>
                    <a:pt x="281" y="462"/>
                  </a:cubicBezTo>
                  <a:cubicBezTo>
                    <a:pt x="279" y="466"/>
                    <a:pt x="280" y="470"/>
                    <a:pt x="281" y="473"/>
                  </a:cubicBezTo>
                  <a:cubicBezTo>
                    <a:pt x="283" y="476"/>
                    <a:pt x="283" y="480"/>
                    <a:pt x="285" y="483"/>
                  </a:cubicBezTo>
                  <a:cubicBezTo>
                    <a:pt x="287" y="488"/>
                    <a:pt x="286" y="492"/>
                    <a:pt x="284" y="498"/>
                  </a:cubicBezTo>
                  <a:cubicBezTo>
                    <a:pt x="279" y="506"/>
                    <a:pt x="274" y="513"/>
                    <a:pt x="272" y="523"/>
                  </a:cubicBezTo>
                  <a:cubicBezTo>
                    <a:pt x="271" y="527"/>
                    <a:pt x="271" y="531"/>
                    <a:pt x="269" y="534"/>
                  </a:cubicBezTo>
                  <a:cubicBezTo>
                    <a:pt x="266" y="538"/>
                    <a:pt x="266" y="541"/>
                    <a:pt x="267" y="545"/>
                  </a:cubicBezTo>
                  <a:cubicBezTo>
                    <a:pt x="268" y="555"/>
                    <a:pt x="272" y="565"/>
                    <a:pt x="278" y="575"/>
                  </a:cubicBezTo>
                  <a:cubicBezTo>
                    <a:pt x="281" y="580"/>
                    <a:pt x="284" y="586"/>
                    <a:pt x="287" y="592"/>
                  </a:cubicBezTo>
                  <a:cubicBezTo>
                    <a:pt x="294" y="609"/>
                    <a:pt x="296" y="628"/>
                    <a:pt x="298" y="646"/>
                  </a:cubicBezTo>
                  <a:cubicBezTo>
                    <a:pt x="298" y="652"/>
                    <a:pt x="300" y="656"/>
                    <a:pt x="303" y="660"/>
                  </a:cubicBezTo>
                  <a:cubicBezTo>
                    <a:pt x="307" y="665"/>
                    <a:pt x="312" y="670"/>
                    <a:pt x="314" y="676"/>
                  </a:cubicBezTo>
                  <a:cubicBezTo>
                    <a:pt x="317" y="683"/>
                    <a:pt x="321" y="690"/>
                    <a:pt x="325" y="696"/>
                  </a:cubicBezTo>
                  <a:cubicBezTo>
                    <a:pt x="327" y="698"/>
                    <a:pt x="327" y="700"/>
                    <a:pt x="326" y="703"/>
                  </a:cubicBezTo>
                  <a:cubicBezTo>
                    <a:pt x="323" y="713"/>
                    <a:pt x="327" y="721"/>
                    <a:pt x="337" y="724"/>
                  </a:cubicBezTo>
                  <a:cubicBezTo>
                    <a:pt x="338" y="725"/>
                    <a:pt x="339" y="725"/>
                    <a:pt x="340" y="725"/>
                  </a:cubicBezTo>
                  <a:cubicBezTo>
                    <a:pt x="340" y="725"/>
                    <a:pt x="340" y="725"/>
                    <a:pt x="341" y="725"/>
                  </a:cubicBezTo>
                  <a:cubicBezTo>
                    <a:pt x="344" y="724"/>
                    <a:pt x="348" y="723"/>
                    <a:pt x="351" y="722"/>
                  </a:cubicBezTo>
                  <a:cubicBezTo>
                    <a:pt x="359" y="720"/>
                    <a:pt x="363" y="719"/>
                    <a:pt x="366" y="719"/>
                  </a:cubicBezTo>
                  <a:cubicBezTo>
                    <a:pt x="370" y="719"/>
                    <a:pt x="373" y="720"/>
                    <a:pt x="380" y="722"/>
                  </a:cubicBezTo>
                  <a:cubicBezTo>
                    <a:pt x="381" y="722"/>
                    <a:pt x="382" y="722"/>
                    <a:pt x="383" y="722"/>
                  </a:cubicBezTo>
                  <a:cubicBezTo>
                    <a:pt x="384" y="722"/>
                    <a:pt x="384" y="722"/>
                    <a:pt x="385" y="722"/>
                  </a:cubicBezTo>
                  <a:cubicBezTo>
                    <a:pt x="397" y="716"/>
                    <a:pt x="409" y="710"/>
                    <a:pt x="418" y="700"/>
                  </a:cubicBezTo>
                  <a:cubicBezTo>
                    <a:pt x="422" y="696"/>
                    <a:pt x="426" y="691"/>
                    <a:pt x="430" y="686"/>
                  </a:cubicBezTo>
                  <a:cubicBezTo>
                    <a:pt x="435" y="681"/>
                    <a:pt x="441" y="676"/>
                    <a:pt x="444" y="668"/>
                  </a:cubicBezTo>
                  <a:cubicBezTo>
                    <a:pt x="445" y="666"/>
                    <a:pt x="448" y="662"/>
                    <a:pt x="451" y="661"/>
                  </a:cubicBezTo>
                  <a:cubicBezTo>
                    <a:pt x="456" y="659"/>
                    <a:pt x="457" y="656"/>
                    <a:pt x="455" y="651"/>
                  </a:cubicBezTo>
                  <a:cubicBezTo>
                    <a:pt x="453" y="647"/>
                    <a:pt x="454" y="643"/>
                    <a:pt x="454" y="640"/>
                  </a:cubicBezTo>
                  <a:cubicBezTo>
                    <a:pt x="455" y="635"/>
                    <a:pt x="456" y="632"/>
                    <a:pt x="461" y="631"/>
                  </a:cubicBezTo>
                  <a:cubicBezTo>
                    <a:pt x="465" y="629"/>
                    <a:pt x="468" y="627"/>
                    <a:pt x="472" y="625"/>
                  </a:cubicBezTo>
                  <a:cubicBezTo>
                    <a:pt x="483" y="619"/>
                    <a:pt x="485" y="609"/>
                    <a:pt x="480" y="598"/>
                  </a:cubicBezTo>
                  <a:cubicBezTo>
                    <a:pt x="479" y="596"/>
                    <a:pt x="478" y="593"/>
                    <a:pt x="477" y="591"/>
                  </a:cubicBezTo>
                  <a:cubicBezTo>
                    <a:pt x="473" y="587"/>
                    <a:pt x="475" y="582"/>
                    <a:pt x="477" y="578"/>
                  </a:cubicBezTo>
                  <a:cubicBezTo>
                    <a:pt x="479" y="576"/>
                    <a:pt x="481" y="575"/>
                    <a:pt x="483" y="573"/>
                  </a:cubicBezTo>
                  <a:cubicBezTo>
                    <a:pt x="487" y="568"/>
                    <a:pt x="493" y="564"/>
                    <a:pt x="495" y="557"/>
                  </a:cubicBezTo>
                  <a:cubicBezTo>
                    <a:pt x="495" y="556"/>
                    <a:pt x="498" y="554"/>
                    <a:pt x="499" y="553"/>
                  </a:cubicBezTo>
                  <a:cubicBezTo>
                    <a:pt x="503" y="551"/>
                    <a:pt x="506" y="549"/>
                    <a:pt x="510" y="548"/>
                  </a:cubicBezTo>
                  <a:cubicBezTo>
                    <a:pt x="523" y="543"/>
                    <a:pt x="529" y="533"/>
                    <a:pt x="534" y="521"/>
                  </a:cubicBezTo>
                  <a:cubicBezTo>
                    <a:pt x="535" y="520"/>
                    <a:pt x="535" y="518"/>
                    <a:pt x="535" y="517"/>
                  </a:cubicBezTo>
                  <a:cubicBezTo>
                    <a:pt x="533" y="512"/>
                    <a:pt x="531" y="508"/>
                    <a:pt x="530" y="503"/>
                  </a:cubicBezTo>
                  <a:cubicBezTo>
                    <a:pt x="530" y="499"/>
                    <a:pt x="529" y="494"/>
                    <a:pt x="531" y="492"/>
                  </a:cubicBezTo>
                  <a:cubicBezTo>
                    <a:pt x="534" y="487"/>
                    <a:pt x="531" y="484"/>
                    <a:pt x="530" y="481"/>
                  </a:cubicBezTo>
                  <a:cubicBezTo>
                    <a:pt x="525" y="470"/>
                    <a:pt x="518" y="461"/>
                    <a:pt x="519" y="448"/>
                  </a:cubicBezTo>
                  <a:cubicBezTo>
                    <a:pt x="514" y="440"/>
                    <a:pt x="518" y="432"/>
                    <a:pt x="521" y="423"/>
                  </a:cubicBezTo>
                  <a:cubicBezTo>
                    <a:pt x="522" y="419"/>
                    <a:pt x="523" y="415"/>
                    <a:pt x="526" y="412"/>
                  </a:cubicBezTo>
                  <a:cubicBezTo>
                    <a:pt x="532" y="404"/>
                    <a:pt x="538" y="397"/>
                    <a:pt x="545" y="390"/>
                  </a:cubicBezTo>
                  <a:cubicBezTo>
                    <a:pt x="546" y="388"/>
                    <a:pt x="549" y="387"/>
                    <a:pt x="550" y="385"/>
                  </a:cubicBezTo>
                  <a:cubicBezTo>
                    <a:pt x="557" y="370"/>
                    <a:pt x="570" y="361"/>
                    <a:pt x="583" y="352"/>
                  </a:cubicBezTo>
                  <a:cubicBezTo>
                    <a:pt x="591" y="346"/>
                    <a:pt x="598" y="339"/>
                    <a:pt x="602" y="329"/>
                  </a:cubicBezTo>
                  <a:cubicBezTo>
                    <a:pt x="609" y="312"/>
                    <a:pt x="619" y="297"/>
                    <a:pt x="628" y="280"/>
                  </a:cubicBezTo>
                  <a:cubicBezTo>
                    <a:pt x="630" y="275"/>
                    <a:pt x="633" y="270"/>
                    <a:pt x="629" y="264"/>
                  </a:cubicBezTo>
                  <a:cubicBezTo>
                    <a:pt x="628" y="263"/>
                    <a:pt x="629" y="260"/>
                    <a:pt x="628" y="259"/>
                  </a:cubicBezTo>
                  <a:cubicBezTo>
                    <a:pt x="628" y="257"/>
                    <a:pt x="628" y="257"/>
                    <a:pt x="628" y="257"/>
                  </a:cubicBezTo>
                  <a:cubicBezTo>
                    <a:pt x="627" y="257"/>
                    <a:pt x="626" y="257"/>
                    <a:pt x="626" y="258"/>
                  </a:cubicBezTo>
                  <a:cubicBezTo>
                    <a:pt x="618" y="261"/>
                    <a:pt x="610" y="264"/>
                    <a:pt x="601" y="266"/>
                  </a:cubicBezTo>
                  <a:cubicBezTo>
                    <a:pt x="594" y="267"/>
                    <a:pt x="587" y="268"/>
                    <a:pt x="579" y="271"/>
                  </a:cubicBezTo>
                  <a:cubicBezTo>
                    <a:pt x="578" y="271"/>
                    <a:pt x="576" y="271"/>
                    <a:pt x="575" y="271"/>
                  </a:cubicBezTo>
                  <a:cubicBezTo>
                    <a:pt x="567" y="271"/>
                    <a:pt x="558" y="266"/>
                    <a:pt x="557" y="259"/>
                  </a:cubicBezTo>
                  <a:cubicBezTo>
                    <a:pt x="556" y="247"/>
                    <a:pt x="548" y="241"/>
                    <a:pt x="542" y="234"/>
                  </a:cubicBezTo>
                  <a:cubicBezTo>
                    <a:pt x="536" y="228"/>
                    <a:pt x="529" y="224"/>
                    <a:pt x="523" y="219"/>
                  </a:cubicBezTo>
                  <a:cubicBezTo>
                    <a:pt x="521" y="217"/>
                    <a:pt x="520" y="215"/>
                    <a:pt x="519" y="212"/>
                  </a:cubicBezTo>
                  <a:cubicBezTo>
                    <a:pt x="518" y="209"/>
                    <a:pt x="518" y="204"/>
                    <a:pt x="516" y="201"/>
                  </a:cubicBezTo>
                  <a:cubicBezTo>
                    <a:pt x="513" y="197"/>
                    <a:pt x="509" y="192"/>
                    <a:pt x="506" y="188"/>
                  </a:cubicBezTo>
                  <a:cubicBezTo>
                    <a:pt x="500" y="182"/>
                    <a:pt x="496" y="175"/>
                    <a:pt x="497" y="166"/>
                  </a:cubicBezTo>
                  <a:cubicBezTo>
                    <a:pt x="497" y="162"/>
                    <a:pt x="496" y="158"/>
                    <a:pt x="493" y="155"/>
                  </a:cubicBezTo>
                  <a:cubicBezTo>
                    <a:pt x="489" y="150"/>
                    <a:pt x="485" y="144"/>
                    <a:pt x="482" y="138"/>
                  </a:cubicBezTo>
                  <a:cubicBezTo>
                    <a:pt x="478" y="130"/>
                    <a:pt x="475" y="122"/>
                    <a:pt x="470" y="115"/>
                  </a:cubicBezTo>
                  <a:cubicBezTo>
                    <a:pt x="464" y="104"/>
                    <a:pt x="458" y="93"/>
                    <a:pt x="452" y="83"/>
                  </a:cubicBezTo>
                  <a:cubicBezTo>
                    <a:pt x="449" y="80"/>
                    <a:pt x="451" y="78"/>
                    <a:pt x="452" y="76"/>
                  </a:cubicBezTo>
                  <a:cubicBezTo>
                    <a:pt x="451" y="75"/>
                    <a:pt x="450" y="74"/>
                    <a:pt x="450" y="73"/>
                  </a:cubicBezTo>
                  <a:cubicBezTo>
                    <a:pt x="450" y="71"/>
                    <a:pt x="450" y="69"/>
                    <a:pt x="450" y="66"/>
                  </a:cubicBezTo>
                  <a:cubicBezTo>
                    <a:pt x="450" y="65"/>
                    <a:pt x="450" y="63"/>
                    <a:pt x="449" y="63"/>
                  </a:cubicBezTo>
                  <a:cubicBezTo>
                    <a:pt x="446" y="62"/>
                    <a:pt x="442" y="60"/>
                    <a:pt x="438" y="60"/>
                  </a:cubicBezTo>
                  <a:cubicBezTo>
                    <a:pt x="437" y="60"/>
                    <a:pt x="435" y="60"/>
                    <a:pt x="433" y="61"/>
                  </a:cubicBezTo>
                  <a:cubicBezTo>
                    <a:pt x="430" y="63"/>
                    <a:pt x="427" y="64"/>
                    <a:pt x="424" y="64"/>
                  </a:cubicBezTo>
                  <a:cubicBezTo>
                    <a:pt x="423" y="64"/>
                    <a:pt x="422" y="64"/>
                    <a:pt x="421" y="64"/>
                  </a:cubicBezTo>
                  <a:cubicBezTo>
                    <a:pt x="415" y="61"/>
                    <a:pt x="408" y="62"/>
                    <a:pt x="402" y="60"/>
                  </a:cubicBezTo>
                  <a:cubicBezTo>
                    <a:pt x="390" y="58"/>
                    <a:pt x="379" y="56"/>
                    <a:pt x="368" y="49"/>
                  </a:cubicBezTo>
                  <a:cubicBezTo>
                    <a:pt x="367" y="48"/>
                    <a:pt x="365" y="47"/>
                    <a:pt x="364" y="47"/>
                  </a:cubicBezTo>
                  <a:cubicBezTo>
                    <a:pt x="360" y="45"/>
                    <a:pt x="357" y="44"/>
                    <a:pt x="353" y="44"/>
                  </a:cubicBezTo>
                  <a:cubicBezTo>
                    <a:pt x="352" y="44"/>
                    <a:pt x="350" y="44"/>
                    <a:pt x="348" y="44"/>
                  </a:cubicBezTo>
                  <a:cubicBezTo>
                    <a:pt x="346" y="44"/>
                    <a:pt x="344" y="45"/>
                    <a:pt x="344" y="46"/>
                  </a:cubicBezTo>
                  <a:cubicBezTo>
                    <a:pt x="342" y="50"/>
                    <a:pt x="338" y="53"/>
                    <a:pt x="342" y="58"/>
                  </a:cubicBezTo>
                  <a:cubicBezTo>
                    <a:pt x="342" y="59"/>
                    <a:pt x="342" y="61"/>
                    <a:pt x="341" y="62"/>
                  </a:cubicBezTo>
                  <a:cubicBezTo>
                    <a:pt x="339" y="65"/>
                    <a:pt x="337" y="67"/>
                    <a:pt x="334" y="69"/>
                  </a:cubicBezTo>
                  <a:cubicBezTo>
                    <a:pt x="333" y="70"/>
                    <a:pt x="333" y="71"/>
                    <a:pt x="332" y="71"/>
                  </a:cubicBezTo>
                  <a:cubicBezTo>
                    <a:pt x="331" y="71"/>
                    <a:pt x="330" y="70"/>
                    <a:pt x="329" y="70"/>
                  </a:cubicBezTo>
                  <a:cubicBezTo>
                    <a:pt x="323" y="66"/>
                    <a:pt x="317" y="64"/>
                    <a:pt x="311" y="63"/>
                  </a:cubicBezTo>
                  <a:cubicBezTo>
                    <a:pt x="304" y="62"/>
                    <a:pt x="300" y="60"/>
                    <a:pt x="297" y="54"/>
                  </a:cubicBezTo>
                  <a:cubicBezTo>
                    <a:pt x="295" y="50"/>
                    <a:pt x="292" y="47"/>
                    <a:pt x="287" y="46"/>
                  </a:cubicBezTo>
                  <a:cubicBezTo>
                    <a:pt x="283" y="46"/>
                    <a:pt x="278" y="44"/>
                    <a:pt x="274" y="44"/>
                  </a:cubicBezTo>
                  <a:cubicBezTo>
                    <a:pt x="266" y="43"/>
                    <a:pt x="261" y="38"/>
                    <a:pt x="255" y="32"/>
                  </a:cubicBezTo>
                  <a:cubicBezTo>
                    <a:pt x="254" y="30"/>
                    <a:pt x="253" y="29"/>
                    <a:pt x="254" y="26"/>
                  </a:cubicBezTo>
                  <a:cubicBezTo>
                    <a:pt x="255" y="25"/>
                    <a:pt x="255" y="22"/>
                    <a:pt x="256" y="21"/>
                  </a:cubicBezTo>
                  <a:cubicBezTo>
                    <a:pt x="258" y="18"/>
                    <a:pt x="258" y="16"/>
                    <a:pt x="255" y="14"/>
                  </a:cubicBezTo>
                  <a:cubicBezTo>
                    <a:pt x="254" y="13"/>
                    <a:pt x="254" y="10"/>
                    <a:pt x="254" y="9"/>
                  </a:cubicBezTo>
                  <a:cubicBezTo>
                    <a:pt x="255" y="4"/>
                    <a:pt x="252" y="0"/>
                    <a:pt x="247"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18" name="Freeform 6"/>
            <p:cNvSpPr>
              <a:spLocks noEditPoints="1"/>
            </p:cNvSpPr>
            <p:nvPr/>
          </p:nvSpPr>
          <p:spPr bwMode="auto">
            <a:xfrm>
              <a:off x="4671" y="2744"/>
              <a:ext cx="268" cy="210"/>
            </a:xfrm>
            <a:custGeom>
              <a:avLst/>
              <a:gdLst/>
              <a:ahLst/>
              <a:cxnLst>
                <a:cxn ang="0">
                  <a:pos x="589" y="57"/>
                </a:cxn>
                <a:cxn ang="0">
                  <a:pos x="563" y="145"/>
                </a:cxn>
                <a:cxn ang="0">
                  <a:pos x="635" y="155"/>
                </a:cxn>
                <a:cxn ang="0">
                  <a:pos x="758" y="122"/>
                </a:cxn>
                <a:cxn ang="0">
                  <a:pos x="785" y="164"/>
                </a:cxn>
                <a:cxn ang="0">
                  <a:pos x="666" y="226"/>
                </a:cxn>
                <a:cxn ang="0">
                  <a:pos x="585" y="291"/>
                </a:cxn>
                <a:cxn ang="0">
                  <a:pos x="492" y="399"/>
                </a:cxn>
                <a:cxn ang="0">
                  <a:pos x="396" y="387"/>
                </a:cxn>
                <a:cxn ang="0">
                  <a:pos x="363" y="523"/>
                </a:cxn>
                <a:cxn ang="0">
                  <a:pos x="424" y="548"/>
                </a:cxn>
                <a:cxn ang="0">
                  <a:pos x="414" y="553"/>
                </a:cxn>
                <a:cxn ang="0">
                  <a:pos x="330" y="529"/>
                </a:cxn>
                <a:cxn ang="0">
                  <a:pos x="238" y="412"/>
                </a:cxn>
                <a:cxn ang="0">
                  <a:pos x="177" y="293"/>
                </a:cxn>
                <a:cxn ang="0">
                  <a:pos x="228" y="179"/>
                </a:cxn>
                <a:cxn ang="0">
                  <a:pos x="156" y="85"/>
                </a:cxn>
                <a:cxn ang="0">
                  <a:pos x="49" y="101"/>
                </a:cxn>
                <a:cxn ang="0">
                  <a:pos x="130" y="31"/>
                </a:cxn>
                <a:cxn ang="0">
                  <a:pos x="262" y="19"/>
                </a:cxn>
                <a:cxn ang="0">
                  <a:pos x="445" y="28"/>
                </a:cxn>
                <a:cxn ang="0">
                  <a:pos x="513" y="42"/>
                </a:cxn>
                <a:cxn ang="0">
                  <a:pos x="596" y="41"/>
                </a:cxn>
                <a:cxn ang="0">
                  <a:pos x="481" y="213"/>
                </a:cxn>
                <a:cxn ang="0">
                  <a:pos x="482" y="263"/>
                </a:cxn>
                <a:cxn ang="0">
                  <a:pos x="520" y="280"/>
                </a:cxn>
                <a:cxn ang="0">
                  <a:pos x="561" y="260"/>
                </a:cxn>
                <a:cxn ang="0">
                  <a:pos x="553" y="225"/>
                </a:cxn>
                <a:cxn ang="0">
                  <a:pos x="682" y="25"/>
                </a:cxn>
                <a:cxn ang="0">
                  <a:pos x="610" y="9"/>
                </a:cxn>
                <a:cxn ang="0">
                  <a:pos x="524" y="29"/>
                </a:cxn>
                <a:cxn ang="0">
                  <a:pos x="464" y="24"/>
                </a:cxn>
                <a:cxn ang="0">
                  <a:pos x="331" y="22"/>
                </a:cxn>
                <a:cxn ang="0">
                  <a:pos x="127" y="23"/>
                </a:cxn>
                <a:cxn ang="0">
                  <a:pos x="71" y="73"/>
                </a:cxn>
                <a:cxn ang="0">
                  <a:pos x="3" y="140"/>
                </a:cxn>
                <a:cxn ang="0">
                  <a:pos x="195" y="103"/>
                </a:cxn>
                <a:cxn ang="0">
                  <a:pos x="226" y="224"/>
                </a:cxn>
                <a:cxn ang="0">
                  <a:pos x="171" y="337"/>
                </a:cxn>
                <a:cxn ang="0">
                  <a:pos x="212" y="412"/>
                </a:cxn>
                <a:cxn ang="0">
                  <a:pos x="327" y="537"/>
                </a:cxn>
                <a:cxn ang="0">
                  <a:pos x="433" y="598"/>
                </a:cxn>
                <a:cxn ang="0">
                  <a:pos x="452" y="596"/>
                </a:cxn>
                <a:cxn ang="0">
                  <a:pos x="411" y="484"/>
                </a:cxn>
                <a:cxn ang="0">
                  <a:pos x="422" y="404"/>
                </a:cxn>
                <a:cxn ang="0">
                  <a:pos x="497" y="444"/>
                </a:cxn>
                <a:cxn ang="0">
                  <a:pos x="578" y="305"/>
                </a:cxn>
                <a:cxn ang="0">
                  <a:pos x="684" y="258"/>
                </a:cxn>
                <a:cxn ang="0">
                  <a:pos x="692" y="207"/>
                </a:cxn>
                <a:cxn ang="0">
                  <a:pos x="785" y="156"/>
                </a:cxn>
                <a:cxn ang="0">
                  <a:pos x="756" y="105"/>
                </a:cxn>
                <a:cxn ang="0">
                  <a:pos x="612" y="175"/>
                </a:cxn>
                <a:cxn ang="0">
                  <a:pos x="541" y="96"/>
                </a:cxn>
                <a:cxn ang="0">
                  <a:pos x="631" y="51"/>
                </a:cxn>
                <a:cxn ang="0">
                  <a:pos x="645" y="21"/>
                </a:cxn>
                <a:cxn ang="0">
                  <a:pos x="545" y="236"/>
                </a:cxn>
                <a:cxn ang="0">
                  <a:pos x="538" y="242"/>
                </a:cxn>
                <a:cxn ang="0">
                  <a:pos x="511" y="229"/>
                </a:cxn>
                <a:cxn ang="0">
                  <a:pos x="588" y="254"/>
                </a:cxn>
                <a:cxn ang="0">
                  <a:pos x="535" y="281"/>
                </a:cxn>
              </a:cxnLst>
              <a:rect l="0" t="0" r="r" b="b"/>
              <a:pathLst>
                <a:path w="796" h="623">
                  <a:moveTo>
                    <a:pt x="624" y="11"/>
                  </a:moveTo>
                  <a:cubicBezTo>
                    <a:pt x="624" y="15"/>
                    <a:pt x="625" y="19"/>
                    <a:pt x="629" y="24"/>
                  </a:cubicBezTo>
                  <a:cubicBezTo>
                    <a:pt x="631" y="27"/>
                    <a:pt x="633" y="29"/>
                    <a:pt x="636" y="30"/>
                  </a:cubicBezTo>
                  <a:cubicBezTo>
                    <a:pt x="635" y="32"/>
                    <a:pt x="635" y="34"/>
                    <a:pt x="635" y="36"/>
                  </a:cubicBezTo>
                  <a:cubicBezTo>
                    <a:pt x="635" y="37"/>
                    <a:pt x="636" y="38"/>
                    <a:pt x="637" y="39"/>
                  </a:cubicBezTo>
                  <a:cubicBezTo>
                    <a:pt x="635" y="40"/>
                    <a:pt x="632" y="41"/>
                    <a:pt x="630" y="43"/>
                  </a:cubicBezTo>
                  <a:cubicBezTo>
                    <a:pt x="628" y="41"/>
                    <a:pt x="625" y="40"/>
                    <a:pt x="622" y="39"/>
                  </a:cubicBezTo>
                  <a:cubicBezTo>
                    <a:pt x="622" y="39"/>
                    <a:pt x="621" y="39"/>
                    <a:pt x="620" y="39"/>
                  </a:cubicBezTo>
                  <a:cubicBezTo>
                    <a:pt x="615" y="39"/>
                    <a:pt x="612" y="43"/>
                    <a:pt x="611" y="44"/>
                  </a:cubicBezTo>
                  <a:cubicBezTo>
                    <a:pt x="609" y="47"/>
                    <a:pt x="608" y="52"/>
                    <a:pt x="610" y="55"/>
                  </a:cubicBezTo>
                  <a:cubicBezTo>
                    <a:pt x="610" y="55"/>
                    <a:pt x="610" y="55"/>
                    <a:pt x="609" y="55"/>
                  </a:cubicBezTo>
                  <a:cubicBezTo>
                    <a:pt x="605" y="57"/>
                    <a:pt x="601" y="58"/>
                    <a:pt x="596" y="59"/>
                  </a:cubicBezTo>
                  <a:cubicBezTo>
                    <a:pt x="596" y="59"/>
                    <a:pt x="595" y="58"/>
                    <a:pt x="595" y="58"/>
                  </a:cubicBezTo>
                  <a:cubicBezTo>
                    <a:pt x="594" y="58"/>
                    <a:pt x="594" y="58"/>
                    <a:pt x="593" y="58"/>
                  </a:cubicBezTo>
                  <a:cubicBezTo>
                    <a:pt x="592" y="57"/>
                    <a:pt x="590" y="57"/>
                    <a:pt x="589" y="57"/>
                  </a:cubicBezTo>
                  <a:cubicBezTo>
                    <a:pt x="584" y="57"/>
                    <a:pt x="581" y="60"/>
                    <a:pt x="580" y="61"/>
                  </a:cubicBezTo>
                  <a:cubicBezTo>
                    <a:pt x="579" y="63"/>
                    <a:pt x="577" y="65"/>
                    <a:pt x="577" y="68"/>
                  </a:cubicBezTo>
                  <a:cubicBezTo>
                    <a:pt x="577" y="68"/>
                    <a:pt x="577" y="69"/>
                    <a:pt x="576" y="69"/>
                  </a:cubicBezTo>
                  <a:cubicBezTo>
                    <a:pt x="566" y="72"/>
                    <a:pt x="556" y="78"/>
                    <a:pt x="547" y="84"/>
                  </a:cubicBezTo>
                  <a:cubicBezTo>
                    <a:pt x="544" y="86"/>
                    <a:pt x="540" y="88"/>
                    <a:pt x="537" y="90"/>
                  </a:cubicBezTo>
                  <a:cubicBezTo>
                    <a:pt x="532" y="92"/>
                    <a:pt x="529" y="97"/>
                    <a:pt x="526" y="102"/>
                  </a:cubicBezTo>
                  <a:cubicBezTo>
                    <a:pt x="525" y="103"/>
                    <a:pt x="525" y="103"/>
                    <a:pt x="525" y="103"/>
                  </a:cubicBezTo>
                  <a:cubicBezTo>
                    <a:pt x="525" y="104"/>
                    <a:pt x="525" y="104"/>
                    <a:pt x="525" y="104"/>
                  </a:cubicBezTo>
                  <a:cubicBezTo>
                    <a:pt x="523" y="106"/>
                    <a:pt x="520" y="111"/>
                    <a:pt x="522" y="116"/>
                  </a:cubicBezTo>
                  <a:cubicBezTo>
                    <a:pt x="523" y="119"/>
                    <a:pt x="525" y="121"/>
                    <a:pt x="528" y="122"/>
                  </a:cubicBezTo>
                  <a:cubicBezTo>
                    <a:pt x="528" y="123"/>
                    <a:pt x="528" y="123"/>
                    <a:pt x="528" y="124"/>
                  </a:cubicBezTo>
                  <a:cubicBezTo>
                    <a:pt x="534" y="137"/>
                    <a:pt x="543" y="139"/>
                    <a:pt x="550" y="139"/>
                  </a:cubicBezTo>
                  <a:cubicBezTo>
                    <a:pt x="550" y="139"/>
                    <a:pt x="550" y="139"/>
                    <a:pt x="550" y="139"/>
                  </a:cubicBezTo>
                  <a:cubicBezTo>
                    <a:pt x="551" y="139"/>
                    <a:pt x="551" y="139"/>
                    <a:pt x="551" y="139"/>
                  </a:cubicBezTo>
                  <a:cubicBezTo>
                    <a:pt x="555" y="139"/>
                    <a:pt x="559" y="142"/>
                    <a:pt x="563" y="145"/>
                  </a:cubicBezTo>
                  <a:cubicBezTo>
                    <a:pt x="569" y="150"/>
                    <a:pt x="576" y="152"/>
                    <a:pt x="582" y="154"/>
                  </a:cubicBezTo>
                  <a:cubicBezTo>
                    <a:pt x="583" y="154"/>
                    <a:pt x="585" y="154"/>
                    <a:pt x="586" y="154"/>
                  </a:cubicBezTo>
                  <a:cubicBezTo>
                    <a:pt x="585" y="156"/>
                    <a:pt x="584" y="158"/>
                    <a:pt x="584" y="160"/>
                  </a:cubicBezTo>
                  <a:cubicBezTo>
                    <a:pt x="583" y="162"/>
                    <a:pt x="582" y="164"/>
                    <a:pt x="581" y="166"/>
                  </a:cubicBezTo>
                  <a:cubicBezTo>
                    <a:pt x="580" y="169"/>
                    <a:pt x="579" y="173"/>
                    <a:pt x="581" y="177"/>
                  </a:cubicBezTo>
                  <a:cubicBezTo>
                    <a:pt x="583" y="181"/>
                    <a:pt x="585" y="185"/>
                    <a:pt x="587" y="188"/>
                  </a:cubicBezTo>
                  <a:cubicBezTo>
                    <a:pt x="588" y="189"/>
                    <a:pt x="588" y="189"/>
                    <a:pt x="588" y="189"/>
                  </a:cubicBezTo>
                  <a:cubicBezTo>
                    <a:pt x="590" y="192"/>
                    <a:pt x="593" y="193"/>
                    <a:pt x="596" y="193"/>
                  </a:cubicBezTo>
                  <a:cubicBezTo>
                    <a:pt x="598" y="193"/>
                    <a:pt x="599" y="193"/>
                    <a:pt x="600" y="192"/>
                  </a:cubicBezTo>
                  <a:cubicBezTo>
                    <a:pt x="601" y="192"/>
                    <a:pt x="602" y="191"/>
                    <a:pt x="604" y="191"/>
                  </a:cubicBezTo>
                  <a:cubicBezTo>
                    <a:pt x="609" y="189"/>
                    <a:pt x="616" y="187"/>
                    <a:pt x="619" y="178"/>
                  </a:cubicBezTo>
                  <a:cubicBezTo>
                    <a:pt x="620" y="177"/>
                    <a:pt x="620" y="175"/>
                    <a:pt x="621" y="174"/>
                  </a:cubicBezTo>
                  <a:cubicBezTo>
                    <a:pt x="622" y="171"/>
                    <a:pt x="623" y="169"/>
                    <a:pt x="623" y="166"/>
                  </a:cubicBezTo>
                  <a:cubicBezTo>
                    <a:pt x="625" y="161"/>
                    <a:pt x="627" y="159"/>
                    <a:pt x="629" y="158"/>
                  </a:cubicBezTo>
                  <a:cubicBezTo>
                    <a:pt x="632" y="157"/>
                    <a:pt x="633" y="156"/>
                    <a:pt x="635" y="155"/>
                  </a:cubicBezTo>
                  <a:cubicBezTo>
                    <a:pt x="636" y="155"/>
                    <a:pt x="636" y="155"/>
                    <a:pt x="637" y="154"/>
                  </a:cubicBezTo>
                  <a:cubicBezTo>
                    <a:pt x="651" y="147"/>
                    <a:pt x="653" y="146"/>
                    <a:pt x="661" y="134"/>
                  </a:cubicBezTo>
                  <a:cubicBezTo>
                    <a:pt x="663" y="131"/>
                    <a:pt x="666" y="125"/>
                    <a:pt x="662" y="117"/>
                  </a:cubicBezTo>
                  <a:cubicBezTo>
                    <a:pt x="662" y="116"/>
                    <a:pt x="662" y="116"/>
                    <a:pt x="662" y="116"/>
                  </a:cubicBezTo>
                  <a:cubicBezTo>
                    <a:pt x="672" y="111"/>
                    <a:pt x="676" y="102"/>
                    <a:pt x="679" y="95"/>
                  </a:cubicBezTo>
                  <a:cubicBezTo>
                    <a:pt x="681" y="90"/>
                    <a:pt x="684" y="88"/>
                    <a:pt x="689" y="88"/>
                  </a:cubicBezTo>
                  <a:cubicBezTo>
                    <a:pt x="689" y="88"/>
                    <a:pt x="690" y="88"/>
                    <a:pt x="690" y="88"/>
                  </a:cubicBezTo>
                  <a:cubicBezTo>
                    <a:pt x="700" y="89"/>
                    <a:pt x="709" y="92"/>
                    <a:pt x="716" y="98"/>
                  </a:cubicBezTo>
                  <a:cubicBezTo>
                    <a:pt x="717" y="98"/>
                    <a:pt x="717" y="98"/>
                    <a:pt x="717" y="99"/>
                  </a:cubicBezTo>
                  <a:cubicBezTo>
                    <a:pt x="709" y="111"/>
                    <a:pt x="719" y="120"/>
                    <a:pt x="722" y="123"/>
                  </a:cubicBezTo>
                  <a:cubicBezTo>
                    <a:pt x="724" y="125"/>
                    <a:pt x="727" y="127"/>
                    <a:pt x="731" y="127"/>
                  </a:cubicBezTo>
                  <a:cubicBezTo>
                    <a:pt x="735" y="127"/>
                    <a:pt x="737" y="126"/>
                    <a:pt x="739" y="125"/>
                  </a:cubicBezTo>
                  <a:cubicBezTo>
                    <a:pt x="740" y="124"/>
                    <a:pt x="742" y="123"/>
                    <a:pt x="744" y="122"/>
                  </a:cubicBezTo>
                  <a:cubicBezTo>
                    <a:pt x="748" y="120"/>
                    <a:pt x="752" y="118"/>
                    <a:pt x="756" y="115"/>
                  </a:cubicBezTo>
                  <a:cubicBezTo>
                    <a:pt x="755" y="118"/>
                    <a:pt x="756" y="120"/>
                    <a:pt x="758" y="122"/>
                  </a:cubicBezTo>
                  <a:cubicBezTo>
                    <a:pt x="760" y="125"/>
                    <a:pt x="759" y="125"/>
                    <a:pt x="758" y="127"/>
                  </a:cubicBezTo>
                  <a:cubicBezTo>
                    <a:pt x="757" y="129"/>
                    <a:pt x="755" y="132"/>
                    <a:pt x="758" y="138"/>
                  </a:cubicBezTo>
                  <a:cubicBezTo>
                    <a:pt x="759" y="141"/>
                    <a:pt x="761" y="143"/>
                    <a:pt x="762" y="146"/>
                  </a:cubicBezTo>
                  <a:cubicBezTo>
                    <a:pt x="763" y="148"/>
                    <a:pt x="763" y="148"/>
                    <a:pt x="763" y="148"/>
                  </a:cubicBezTo>
                  <a:cubicBezTo>
                    <a:pt x="763" y="148"/>
                    <a:pt x="763" y="148"/>
                    <a:pt x="764" y="148"/>
                  </a:cubicBezTo>
                  <a:cubicBezTo>
                    <a:pt x="763" y="148"/>
                    <a:pt x="763" y="148"/>
                    <a:pt x="763" y="149"/>
                  </a:cubicBezTo>
                  <a:cubicBezTo>
                    <a:pt x="763" y="149"/>
                    <a:pt x="763" y="149"/>
                    <a:pt x="763" y="149"/>
                  </a:cubicBezTo>
                  <a:cubicBezTo>
                    <a:pt x="762" y="150"/>
                    <a:pt x="758" y="152"/>
                    <a:pt x="758" y="157"/>
                  </a:cubicBezTo>
                  <a:cubicBezTo>
                    <a:pt x="758" y="159"/>
                    <a:pt x="759" y="162"/>
                    <a:pt x="763" y="165"/>
                  </a:cubicBezTo>
                  <a:cubicBezTo>
                    <a:pt x="765" y="167"/>
                    <a:pt x="768" y="168"/>
                    <a:pt x="771" y="168"/>
                  </a:cubicBezTo>
                  <a:cubicBezTo>
                    <a:pt x="772" y="168"/>
                    <a:pt x="772" y="168"/>
                    <a:pt x="773" y="167"/>
                  </a:cubicBezTo>
                  <a:cubicBezTo>
                    <a:pt x="776" y="167"/>
                    <a:pt x="777" y="166"/>
                    <a:pt x="778" y="165"/>
                  </a:cubicBezTo>
                  <a:cubicBezTo>
                    <a:pt x="779" y="165"/>
                    <a:pt x="779" y="165"/>
                    <a:pt x="779" y="165"/>
                  </a:cubicBezTo>
                  <a:cubicBezTo>
                    <a:pt x="779" y="165"/>
                    <a:pt x="779" y="165"/>
                    <a:pt x="780" y="165"/>
                  </a:cubicBezTo>
                  <a:cubicBezTo>
                    <a:pt x="782" y="165"/>
                    <a:pt x="784" y="164"/>
                    <a:pt x="785" y="164"/>
                  </a:cubicBezTo>
                  <a:cubicBezTo>
                    <a:pt x="786" y="164"/>
                    <a:pt x="787" y="165"/>
                    <a:pt x="787" y="165"/>
                  </a:cubicBezTo>
                  <a:cubicBezTo>
                    <a:pt x="787" y="165"/>
                    <a:pt x="787" y="165"/>
                    <a:pt x="787" y="165"/>
                  </a:cubicBezTo>
                  <a:cubicBezTo>
                    <a:pt x="787" y="166"/>
                    <a:pt x="786" y="167"/>
                    <a:pt x="785" y="168"/>
                  </a:cubicBezTo>
                  <a:cubicBezTo>
                    <a:pt x="784" y="169"/>
                    <a:pt x="782" y="170"/>
                    <a:pt x="781" y="170"/>
                  </a:cubicBezTo>
                  <a:cubicBezTo>
                    <a:pt x="780" y="171"/>
                    <a:pt x="779" y="171"/>
                    <a:pt x="779" y="172"/>
                  </a:cubicBezTo>
                  <a:cubicBezTo>
                    <a:pt x="768" y="177"/>
                    <a:pt x="757" y="182"/>
                    <a:pt x="745" y="184"/>
                  </a:cubicBezTo>
                  <a:cubicBezTo>
                    <a:pt x="741" y="185"/>
                    <a:pt x="738" y="185"/>
                    <a:pt x="734" y="185"/>
                  </a:cubicBezTo>
                  <a:cubicBezTo>
                    <a:pt x="731" y="185"/>
                    <a:pt x="729" y="185"/>
                    <a:pt x="725" y="184"/>
                  </a:cubicBezTo>
                  <a:cubicBezTo>
                    <a:pt x="722" y="184"/>
                    <a:pt x="719" y="184"/>
                    <a:pt x="716" y="184"/>
                  </a:cubicBezTo>
                  <a:cubicBezTo>
                    <a:pt x="706" y="184"/>
                    <a:pt x="695" y="187"/>
                    <a:pt x="686" y="192"/>
                  </a:cubicBezTo>
                  <a:cubicBezTo>
                    <a:pt x="682" y="194"/>
                    <a:pt x="679" y="196"/>
                    <a:pt x="675" y="197"/>
                  </a:cubicBezTo>
                  <a:cubicBezTo>
                    <a:pt x="673" y="198"/>
                    <a:pt x="670" y="199"/>
                    <a:pt x="668" y="200"/>
                  </a:cubicBezTo>
                  <a:cubicBezTo>
                    <a:pt x="665" y="202"/>
                    <a:pt x="662" y="203"/>
                    <a:pt x="659" y="206"/>
                  </a:cubicBezTo>
                  <a:cubicBezTo>
                    <a:pt x="656" y="209"/>
                    <a:pt x="655" y="215"/>
                    <a:pt x="656" y="219"/>
                  </a:cubicBezTo>
                  <a:cubicBezTo>
                    <a:pt x="658" y="223"/>
                    <a:pt x="662" y="226"/>
                    <a:pt x="666" y="226"/>
                  </a:cubicBezTo>
                  <a:cubicBezTo>
                    <a:pt x="668" y="226"/>
                    <a:pt x="670" y="225"/>
                    <a:pt x="672" y="224"/>
                  </a:cubicBezTo>
                  <a:cubicBezTo>
                    <a:pt x="678" y="221"/>
                    <a:pt x="685" y="218"/>
                    <a:pt x="692" y="215"/>
                  </a:cubicBezTo>
                  <a:cubicBezTo>
                    <a:pt x="689" y="219"/>
                    <a:pt x="688" y="224"/>
                    <a:pt x="691" y="231"/>
                  </a:cubicBezTo>
                  <a:cubicBezTo>
                    <a:pt x="691" y="231"/>
                    <a:pt x="691" y="231"/>
                    <a:pt x="691" y="231"/>
                  </a:cubicBezTo>
                  <a:cubicBezTo>
                    <a:pt x="690" y="231"/>
                    <a:pt x="690" y="231"/>
                    <a:pt x="689" y="232"/>
                  </a:cubicBezTo>
                  <a:cubicBezTo>
                    <a:pt x="681" y="234"/>
                    <a:pt x="674" y="236"/>
                    <a:pt x="667" y="239"/>
                  </a:cubicBezTo>
                  <a:cubicBezTo>
                    <a:pt x="663" y="241"/>
                    <a:pt x="659" y="243"/>
                    <a:pt x="655" y="244"/>
                  </a:cubicBezTo>
                  <a:cubicBezTo>
                    <a:pt x="651" y="247"/>
                    <a:pt x="646" y="249"/>
                    <a:pt x="641" y="251"/>
                  </a:cubicBezTo>
                  <a:cubicBezTo>
                    <a:pt x="633" y="254"/>
                    <a:pt x="627" y="260"/>
                    <a:pt x="626" y="268"/>
                  </a:cubicBezTo>
                  <a:cubicBezTo>
                    <a:pt x="626" y="268"/>
                    <a:pt x="626" y="268"/>
                    <a:pt x="626" y="269"/>
                  </a:cubicBezTo>
                  <a:cubicBezTo>
                    <a:pt x="625" y="269"/>
                    <a:pt x="625" y="269"/>
                    <a:pt x="624" y="269"/>
                  </a:cubicBezTo>
                  <a:cubicBezTo>
                    <a:pt x="620" y="272"/>
                    <a:pt x="615" y="273"/>
                    <a:pt x="609" y="275"/>
                  </a:cubicBezTo>
                  <a:cubicBezTo>
                    <a:pt x="608" y="275"/>
                    <a:pt x="608" y="275"/>
                    <a:pt x="607" y="275"/>
                  </a:cubicBezTo>
                  <a:cubicBezTo>
                    <a:pt x="603" y="276"/>
                    <a:pt x="593" y="279"/>
                    <a:pt x="590" y="287"/>
                  </a:cubicBezTo>
                  <a:cubicBezTo>
                    <a:pt x="589" y="289"/>
                    <a:pt x="588" y="289"/>
                    <a:pt x="585" y="291"/>
                  </a:cubicBezTo>
                  <a:cubicBezTo>
                    <a:pt x="584" y="291"/>
                    <a:pt x="584" y="292"/>
                    <a:pt x="583" y="292"/>
                  </a:cubicBezTo>
                  <a:cubicBezTo>
                    <a:pt x="580" y="294"/>
                    <a:pt x="576" y="296"/>
                    <a:pt x="573" y="299"/>
                  </a:cubicBezTo>
                  <a:cubicBezTo>
                    <a:pt x="571" y="300"/>
                    <a:pt x="570" y="301"/>
                    <a:pt x="569" y="303"/>
                  </a:cubicBezTo>
                  <a:cubicBezTo>
                    <a:pt x="568" y="303"/>
                    <a:pt x="568" y="303"/>
                    <a:pt x="568" y="303"/>
                  </a:cubicBezTo>
                  <a:cubicBezTo>
                    <a:pt x="565" y="303"/>
                    <a:pt x="560" y="304"/>
                    <a:pt x="558" y="310"/>
                  </a:cubicBezTo>
                  <a:cubicBezTo>
                    <a:pt x="557" y="311"/>
                    <a:pt x="557" y="312"/>
                    <a:pt x="557" y="312"/>
                  </a:cubicBezTo>
                  <a:cubicBezTo>
                    <a:pt x="555" y="315"/>
                    <a:pt x="552" y="322"/>
                    <a:pt x="556" y="329"/>
                  </a:cubicBezTo>
                  <a:cubicBezTo>
                    <a:pt x="557" y="330"/>
                    <a:pt x="557" y="331"/>
                    <a:pt x="554" y="335"/>
                  </a:cubicBezTo>
                  <a:cubicBezTo>
                    <a:pt x="553" y="335"/>
                    <a:pt x="553" y="335"/>
                    <a:pt x="553" y="335"/>
                  </a:cubicBezTo>
                  <a:cubicBezTo>
                    <a:pt x="548" y="343"/>
                    <a:pt x="543" y="346"/>
                    <a:pt x="537" y="348"/>
                  </a:cubicBezTo>
                  <a:cubicBezTo>
                    <a:pt x="533" y="349"/>
                    <a:pt x="530" y="351"/>
                    <a:pt x="528" y="353"/>
                  </a:cubicBezTo>
                  <a:cubicBezTo>
                    <a:pt x="527" y="354"/>
                    <a:pt x="526" y="354"/>
                    <a:pt x="525" y="355"/>
                  </a:cubicBezTo>
                  <a:cubicBezTo>
                    <a:pt x="523" y="356"/>
                    <a:pt x="521" y="357"/>
                    <a:pt x="519" y="359"/>
                  </a:cubicBezTo>
                  <a:cubicBezTo>
                    <a:pt x="515" y="361"/>
                    <a:pt x="510" y="364"/>
                    <a:pt x="506" y="368"/>
                  </a:cubicBezTo>
                  <a:cubicBezTo>
                    <a:pt x="496" y="376"/>
                    <a:pt x="491" y="387"/>
                    <a:pt x="492" y="399"/>
                  </a:cubicBezTo>
                  <a:cubicBezTo>
                    <a:pt x="491" y="398"/>
                    <a:pt x="489" y="397"/>
                    <a:pt x="488" y="396"/>
                  </a:cubicBezTo>
                  <a:cubicBezTo>
                    <a:pt x="487" y="395"/>
                    <a:pt x="486" y="393"/>
                    <a:pt x="485" y="392"/>
                  </a:cubicBezTo>
                  <a:cubicBezTo>
                    <a:pt x="485" y="392"/>
                    <a:pt x="485" y="392"/>
                    <a:pt x="485" y="392"/>
                  </a:cubicBezTo>
                  <a:cubicBezTo>
                    <a:pt x="482" y="389"/>
                    <a:pt x="478" y="387"/>
                    <a:pt x="474" y="387"/>
                  </a:cubicBezTo>
                  <a:cubicBezTo>
                    <a:pt x="472" y="387"/>
                    <a:pt x="470" y="388"/>
                    <a:pt x="468" y="389"/>
                  </a:cubicBezTo>
                  <a:cubicBezTo>
                    <a:pt x="467" y="389"/>
                    <a:pt x="467" y="389"/>
                    <a:pt x="467" y="388"/>
                  </a:cubicBezTo>
                  <a:cubicBezTo>
                    <a:pt x="463" y="386"/>
                    <a:pt x="458" y="384"/>
                    <a:pt x="454" y="383"/>
                  </a:cubicBezTo>
                  <a:cubicBezTo>
                    <a:pt x="453" y="383"/>
                    <a:pt x="452" y="382"/>
                    <a:pt x="451" y="382"/>
                  </a:cubicBezTo>
                  <a:cubicBezTo>
                    <a:pt x="449" y="381"/>
                    <a:pt x="447" y="380"/>
                    <a:pt x="445" y="380"/>
                  </a:cubicBezTo>
                  <a:cubicBezTo>
                    <a:pt x="443" y="380"/>
                    <a:pt x="442" y="381"/>
                    <a:pt x="440" y="381"/>
                  </a:cubicBezTo>
                  <a:cubicBezTo>
                    <a:pt x="439" y="382"/>
                    <a:pt x="438" y="382"/>
                    <a:pt x="436" y="383"/>
                  </a:cubicBezTo>
                  <a:cubicBezTo>
                    <a:pt x="431" y="385"/>
                    <a:pt x="424" y="387"/>
                    <a:pt x="420" y="395"/>
                  </a:cubicBezTo>
                  <a:cubicBezTo>
                    <a:pt x="419" y="394"/>
                    <a:pt x="417" y="394"/>
                    <a:pt x="416" y="394"/>
                  </a:cubicBezTo>
                  <a:cubicBezTo>
                    <a:pt x="413" y="393"/>
                    <a:pt x="412" y="393"/>
                    <a:pt x="410" y="392"/>
                  </a:cubicBezTo>
                  <a:cubicBezTo>
                    <a:pt x="406" y="388"/>
                    <a:pt x="402" y="387"/>
                    <a:pt x="396" y="387"/>
                  </a:cubicBezTo>
                  <a:cubicBezTo>
                    <a:pt x="391" y="387"/>
                    <a:pt x="386" y="389"/>
                    <a:pt x="382" y="390"/>
                  </a:cubicBezTo>
                  <a:cubicBezTo>
                    <a:pt x="379" y="392"/>
                    <a:pt x="376" y="394"/>
                    <a:pt x="374" y="396"/>
                  </a:cubicBezTo>
                  <a:cubicBezTo>
                    <a:pt x="373" y="397"/>
                    <a:pt x="372" y="398"/>
                    <a:pt x="371" y="398"/>
                  </a:cubicBezTo>
                  <a:cubicBezTo>
                    <a:pt x="368" y="399"/>
                    <a:pt x="366" y="400"/>
                    <a:pt x="363" y="401"/>
                  </a:cubicBezTo>
                  <a:cubicBezTo>
                    <a:pt x="361" y="401"/>
                    <a:pt x="359" y="402"/>
                    <a:pt x="358" y="403"/>
                  </a:cubicBezTo>
                  <a:cubicBezTo>
                    <a:pt x="348" y="405"/>
                    <a:pt x="342" y="413"/>
                    <a:pt x="341" y="423"/>
                  </a:cubicBezTo>
                  <a:cubicBezTo>
                    <a:pt x="339" y="429"/>
                    <a:pt x="337" y="435"/>
                    <a:pt x="335" y="442"/>
                  </a:cubicBezTo>
                  <a:cubicBezTo>
                    <a:pt x="333" y="447"/>
                    <a:pt x="331" y="453"/>
                    <a:pt x="329" y="459"/>
                  </a:cubicBezTo>
                  <a:cubicBezTo>
                    <a:pt x="329" y="460"/>
                    <a:pt x="329" y="460"/>
                    <a:pt x="329" y="461"/>
                  </a:cubicBezTo>
                  <a:cubicBezTo>
                    <a:pt x="328" y="467"/>
                    <a:pt x="326" y="473"/>
                    <a:pt x="329" y="481"/>
                  </a:cubicBezTo>
                  <a:cubicBezTo>
                    <a:pt x="330" y="484"/>
                    <a:pt x="331" y="487"/>
                    <a:pt x="332" y="490"/>
                  </a:cubicBezTo>
                  <a:cubicBezTo>
                    <a:pt x="333" y="496"/>
                    <a:pt x="335" y="503"/>
                    <a:pt x="339" y="509"/>
                  </a:cubicBezTo>
                  <a:cubicBezTo>
                    <a:pt x="343" y="515"/>
                    <a:pt x="347" y="517"/>
                    <a:pt x="351" y="519"/>
                  </a:cubicBezTo>
                  <a:cubicBezTo>
                    <a:pt x="353" y="520"/>
                    <a:pt x="353" y="520"/>
                    <a:pt x="353" y="520"/>
                  </a:cubicBezTo>
                  <a:cubicBezTo>
                    <a:pt x="356" y="522"/>
                    <a:pt x="359" y="523"/>
                    <a:pt x="363" y="523"/>
                  </a:cubicBezTo>
                  <a:cubicBezTo>
                    <a:pt x="366" y="523"/>
                    <a:pt x="369" y="522"/>
                    <a:pt x="372" y="522"/>
                  </a:cubicBezTo>
                  <a:cubicBezTo>
                    <a:pt x="373" y="521"/>
                    <a:pt x="374" y="521"/>
                    <a:pt x="375" y="521"/>
                  </a:cubicBezTo>
                  <a:cubicBezTo>
                    <a:pt x="381" y="519"/>
                    <a:pt x="388" y="518"/>
                    <a:pt x="394" y="514"/>
                  </a:cubicBezTo>
                  <a:cubicBezTo>
                    <a:pt x="401" y="509"/>
                    <a:pt x="405" y="503"/>
                    <a:pt x="407" y="496"/>
                  </a:cubicBezTo>
                  <a:cubicBezTo>
                    <a:pt x="408" y="492"/>
                    <a:pt x="409" y="492"/>
                    <a:pt x="411" y="492"/>
                  </a:cubicBezTo>
                  <a:cubicBezTo>
                    <a:pt x="414" y="492"/>
                    <a:pt x="416" y="491"/>
                    <a:pt x="417" y="490"/>
                  </a:cubicBezTo>
                  <a:cubicBezTo>
                    <a:pt x="417" y="490"/>
                    <a:pt x="417" y="490"/>
                    <a:pt x="418" y="490"/>
                  </a:cubicBezTo>
                  <a:cubicBezTo>
                    <a:pt x="419" y="490"/>
                    <a:pt x="420" y="490"/>
                    <a:pt x="420" y="490"/>
                  </a:cubicBezTo>
                  <a:cubicBezTo>
                    <a:pt x="419" y="494"/>
                    <a:pt x="417" y="497"/>
                    <a:pt x="416" y="501"/>
                  </a:cubicBezTo>
                  <a:cubicBezTo>
                    <a:pt x="412" y="510"/>
                    <a:pt x="407" y="520"/>
                    <a:pt x="403" y="529"/>
                  </a:cubicBezTo>
                  <a:cubicBezTo>
                    <a:pt x="400" y="535"/>
                    <a:pt x="402" y="540"/>
                    <a:pt x="403" y="542"/>
                  </a:cubicBezTo>
                  <a:cubicBezTo>
                    <a:pt x="403" y="542"/>
                    <a:pt x="403" y="543"/>
                    <a:pt x="403" y="543"/>
                  </a:cubicBezTo>
                  <a:cubicBezTo>
                    <a:pt x="405" y="547"/>
                    <a:pt x="408" y="549"/>
                    <a:pt x="412" y="549"/>
                  </a:cubicBezTo>
                  <a:cubicBezTo>
                    <a:pt x="413" y="549"/>
                    <a:pt x="415" y="549"/>
                    <a:pt x="416" y="549"/>
                  </a:cubicBezTo>
                  <a:cubicBezTo>
                    <a:pt x="418" y="548"/>
                    <a:pt x="421" y="548"/>
                    <a:pt x="424" y="548"/>
                  </a:cubicBezTo>
                  <a:cubicBezTo>
                    <a:pt x="428" y="548"/>
                    <a:pt x="432" y="547"/>
                    <a:pt x="437" y="546"/>
                  </a:cubicBezTo>
                  <a:cubicBezTo>
                    <a:pt x="437" y="546"/>
                    <a:pt x="437" y="546"/>
                    <a:pt x="438" y="546"/>
                  </a:cubicBezTo>
                  <a:cubicBezTo>
                    <a:pt x="439" y="546"/>
                    <a:pt x="442" y="546"/>
                    <a:pt x="445" y="547"/>
                  </a:cubicBezTo>
                  <a:cubicBezTo>
                    <a:pt x="445" y="547"/>
                    <a:pt x="446" y="547"/>
                    <a:pt x="447" y="548"/>
                  </a:cubicBezTo>
                  <a:cubicBezTo>
                    <a:pt x="447" y="548"/>
                    <a:pt x="447" y="548"/>
                    <a:pt x="447" y="549"/>
                  </a:cubicBezTo>
                  <a:cubicBezTo>
                    <a:pt x="445" y="556"/>
                    <a:pt x="443" y="564"/>
                    <a:pt x="443" y="572"/>
                  </a:cubicBezTo>
                  <a:cubicBezTo>
                    <a:pt x="443" y="573"/>
                    <a:pt x="443" y="573"/>
                    <a:pt x="443" y="574"/>
                  </a:cubicBezTo>
                  <a:cubicBezTo>
                    <a:pt x="443" y="575"/>
                    <a:pt x="443" y="576"/>
                    <a:pt x="443" y="577"/>
                  </a:cubicBezTo>
                  <a:cubicBezTo>
                    <a:pt x="439" y="583"/>
                    <a:pt x="440" y="589"/>
                    <a:pt x="442" y="594"/>
                  </a:cubicBezTo>
                  <a:cubicBezTo>
                    <a:pt x="440" y="593"/>
                    <a:pt x="439" y="592"/>
                    <a:pt x="437" y="591"/>
                  </a:cubicBezTo>
                  <a:cubicBezTo>
                    <a:pt x="436" y="591"/>
                    <a:pt x="436" y="590"/>
                    <a:pt x="436" y="588"/>
                  </a:cubicBezTo>
                  <a:cubicBezTo>
                    <a:pt x="436" y="585"/>
                    <a:pt x="436" y="579"/>
                    <a:pt x="432" y="576"/>
                  </a:cubicBezTo>
                  <a:cubicBezTo>
                    <a:pt x="427" y="573"/>
                    <a:pt x="425" y="567"/>
                    <a:pt x="423" y="561"/>
                  </a:cubicBezTo>
                  <a:cubicBezTo>
                    <a:pt x="423" y="560"/>
                    <a:pt x="423" y="560"/>
                    <a:pt x="423" y="560"/>
                  </a:cubicBezTo>
                  <a:cubicBezTo>
                    <a:pt x="420" y="554"/>
                    <a:pt x="417" y="553"/>
                    <a:pt x="414" y="553"/>
                  </a:cubicBezTo>
                  <a:cubicBezTo>
                    <a:pt x="410" y="553"/>
                    <a:pt x="407" y="556"/>
                    <a:pt x="406" y="557"/>
                  </a:cubicBezTo>
                  <a:cubicBezTo>
                    <a:pt x="406" y="557"/>
                    <a:pt x="406" y="557"/>
                    <a:pt x="406" y="557"/>
                  </a:cubicBezTo>
                  <a:cubicBezTo>
                    <a:pt x="406" y="557"/>
                    <a:pt x="406" y="557"/>
                    <a:pt x="406" y="557"/>
                  </a:cubicBezTo>
                  <a:cubicBezTo>
                    <a:pt x="405" y="557"/>
                    <a:pt x="403" y="556"/>
                    <a:pt x="402" y="556"/>
                  </a:cubicBezTo>
                  <a:cubicBezTo>
                    <a:pt x="399" y="555"/>
                    <a:pt x="395" y="553"/>
                    <a:pt x="391" y="551"/>
                  </a:cubicBezTo>
                  <a:cubicBezTo>
                    <a:pt x="389" y="551"/>
                    <a:pt x="389" y="551"/>
                    <a:pt x="389" y="551"/>
                  </a:cubicBezTo>
                  <a:cubicBezTo>
                    <a:pt x="384" y="548"/>
                    <a:pt x="381" y="546"/>
                    <a:pt x="379" y="543"/>
                  </a:cubicBezTo>
                  <a:cubicBezTo>
                    <a:pt x="375" y="534"/>
                    <a:pt x="367" y="530"/>
                    <a:pt x="361" y="527"/>
                  </a:cubicBezTo>
                  <a:cubicBezTo>
                    <a:pt x="359" y="527"/>
                    <a:pt x="359" y="527"/>
                    <a:pt x="359" y="527"/>
                  </a:cubicBezTo>
                  <a:cubicBezTo>
                    <a:pt x="358" y="526"/>
                    <a:pt x="356" y="526"/>
                    <a:pt x="354" y="526"/>
                  </a:cubicBezTo>
                  <a:cubicBezTo>
                    <a:pt x="352" y="526"/>
                    <a:pt x="350" y="526"/>
                    <a:pt x="349" y="527"/>
                  </a:cubicBezTo>
                  <a:cubicBezTo>
                    <a:pt x="347" y="527"/>
                    <a:pt x="345" y="528"/>
                    <a:pt x="344" y="529"/>
                  </a:cubicBezTo>
                  <a:cubicBezTo>
                    <a:pt x="343" y="529"/>
                    <a:pt x="343" y="529"/>
                    <a:pt x="343" y="529"/>
                  </a:cubicBezTo>
                  <a:cubicBezTo>
                    <a:pt x="340" y="530"/>
                    <a:pt x="338" y="531"/>
                    <a:pt x="337" y="531"/>
                  </a:cubicBezTo>
                  <a:cubicBezTo>
                    <a:pt x="335" y="531"/>
                    <a:pt x="333" y="530"/>
                    <a:pt x="330" y="529"/>
                  </a:cubicBezTo>
                  <a:cubicBezTo>
                    <a:pt x="324" y="527"/>
                    <a:pt x="318" y="524"/>
                    <a:pt x="312" y="521"/>
                  </a:cubicBezTo>
                  <a:cubicBezTo>
                    <a:pt x="305" y="517"/>
                    <a:pt x="296" y="513"/>
                    <a:pt x="288" y="509"/>
                  </a:cubicBezTo>
                  <a:cubicBezTo>
                    <a:pt x="282" y="507"/>
                    <a:pt x="278" y="502"/>
                    <a:pt x="273" y="497"/>
                  </a:cubicBezTo>
                  <a:cubicBezTo>
                    <a:pt x="272" y="496"/>
                    <a:pt x="271" y="495"/>
                    <a:pt x="270" y="494"/>
                  </a:cubicBezTo>
                  <a:cubicBezTo>
                    <a:pt x="270" y="493"/>
                    <a:pt x="270" y="491"/>
                    <a:pt x="270" y="491"/>
                  </a:cubicBezTo>
                  <a:cubicBezTo>
                    <a:pt x="276" y="480"/>
                    <a:pt x="272" y="471"/>
                    <a:pt x="269" y="465"/>
                  </a:cubicBezTo>
                  <a:cubicBezTo>
                    <a:pt x="268" y="464"/>
                    <a:pt x="268" y="463"/>
                    <a:pt x="267" y="461"/>
                  </a:cubicBezTo>
                  <a:cubicBezTo>
                    <a:pt x="266" y="459"/>
                    <a:pt x="265" y="458"/>
                    <a:pt x="264" y="457"/>
                  </a:cubicBezTo>
                  <a:cubicBezTo>
                    <a:pt x="262" y="448"/>
                    <a:pt x="256" y="442"/>
                    <a:pt x="251" y="438"/>
                  </a:cubicBezTo>
                  <a:cubicBezTo>
                    <a:pt x="250" y="437"/>
                    <a:pt x="249" y="436"/>
                    <a:pt x="248" y="435"/>
                  </a:cubicBezTo>
                  <a:cubicBezTo>
                    <a:pt x="248" y="435"/>
                    <a:pt x="248" y="434"/>
                    <a:pt x="248" y="434"/>
                  </a:cubicBezTo>
                  <a:cubicBezTo>
                    <a:pt x="249" y="433"/>
                    <a:pt x="248" y="430"/>
                    <a:pt x="248" y="429"/>
                  </a:cubicBezTo>
                  <a:cubicBezTo>
                    <a:pt x="247" y="428"/>
                    <a:pt x="247" y="427"/>
                    <a:pt x="246" y="426"/>
                  </a:cubicBezTo>
                  <a:cubicBezTo>
                    <a:pt x="245" y="424"/>
                    <a:pt x="244" y="421"/>
                    <a:pt x="243" y="419"/>
                  </a:cubicBezTo>
                  <a:cubicBezTo>
                    <a:pt x="241" y="416"/>
                    <a:pt x="239" y="414"/>
                    <a:pt x="238" y="412"/>
                  </a:cubicBezTo>
                  <a:cubicBezTo>
                    <a:pt x="232" y="405"/>
                    <a:pt x="230" y="396"/>
                    <a:pt x="229" y="385"/>
                  </a:cubicBezTo>
                  <a:cubicBezTo>
                    <a:pt x="227" y="376"/>
                    <a:pt x="220" y="369"/>
                    <a:pt x="211" y="369"/>
                  </a:cubicBezTo>
                  <a:cubicBezTo>
                    <a:pt x="211" y="369"/>
                    <a:pt x="210" y="369"/>
                    <a:pt x="210" y="369"/>
                  </a:cubicBezTo>
                  <a:cubicBezTo>
                    <a:pt x="207" y="369"/>
                    <a:pt x="204" y="371"/>
                    <a:pt x="201" y="373"/>
                  </a:cubicBezTo>
                  <a:cubicBezTo>
                    <a:pt x="202" y="361"/>
                    <a:pt x="196" y="351"/>
                    <a:pt x="185" y="346"/>
                  </a:cubicBezTo>
                  <a:cubicBezTo>
                    <a:pt x="181" y="344"/>
                    <a:pt x="180" y="342"/>
                    <a:pt x="179" y="337"/>
                  </a:cubicBezTo>
                  <a:cubicBezTo>
                    <a:pt x="179" y="333"/>
                    <a:pt x="178" y="329"/>
                    <a:pt x="178" y="326"/>
                  </a:cubicBezTo>
                  <a:cubicBezTo>
                    <a:pt x="177" y="326"/>
                    <a:pt x="177" y="325"/>
                    <a:pt x="177" y="324"/>
                  </a:cubicBezTo>
                  <a:cubicBezTo>
                    <a:pt x="178" y="323"/>
                    <a:pt x="179" y="322"/>
                    <a:pt x="179" y="320"/>
                  </a:cubicBezTo>
                  <a:cubicBezTo>
                    <a:pt x="180" y="315"/>
                    <a:pt x="176" y="311"/>
                    <a:pt x="175" y="310"/>
                  </a:cubicBezTo>
                  <a:cubicBezTo>
                    <a:pt x="175" y="309"/>
                    <a:pt x="174" y="309"/>
                    <a:pt x="174" y="309"/>
                  </a:cubicBezTo>
                  <a:cubicBezTo>
                    <a:pt x="174" y="309"/>
                    <a:pt x="174" y="308"/>
                    <a:pt x="174" y="308"/>
                  </a:cubicBezTo>
                  <a:cubicBezTo>
                    <a:pt x="174" y="307"/>
                    <a:pt x="173" y="307"/>
                    <a:pt x="173" y="307"/>
                  </a:cubicBezTo>
                  <a:cubicBezTo>
                    <a:pt x="173" y="307"/>
                    <a:pt x="173" y="307"/>
                    <a:pt x="173" y="307"/>
                  </a:cubicBezTo>
                  <a:cubicBezTo>
                    <a:pt x="177" y="301"/>
                    <a:pt x="178" y="296"/>
                    <a:pt x="177" y="293"/>
                  </a:cubicBezTo>
                  <a:cubicBezTo>
                    <a:pt x="183" y="287"/>
                    <a:pt x="187" y="280"/>
                    <a:pt x="189" y="273"/>
                  </a:cubicBezTo>
                  <a:cubicBezTo>
                    <a:pt x="190" y="269"/>
                    <a:pt x="193" y="265"/>
                    <a:pt x="196" y="262"/>
                  </a:cubicBezTo>
                  <a:cubicBezTo>
                    <a:pt x="207" y="253"/>
                    <a:pt x="214" y="241"/>
                    <a:pt x="219" y="229"/>
                  </a:cubicBezTo>
                  <a:cubicBezTo>
                    <a:pt x="220" y="230"/>
                    <a:pt x="221" y="230"/>
                    <a:pt x="221" y="231"/>
                  </a:cubicBezTo>
                  <a:cubicBezTo>
                    <a:pt x="223" y="232"/>
                    <a:pt x="224" y="232"/>
                    <a:pt x="226" y="232"/>
                  </a:cubicBezTo>
                  <a:cubicBezTo>
                    <a:pt x="230" y="232"/>
                    <a:pt x="234" y="229"/>
                    <a:pt x="235" y="227"/>
                  </a:cubicBezTo>
                  <a:cubicBezTo>
                    <a:pt x="239" y="223"/>
                    <a:pt x="242" y="218"/>
                    <a:pt x="245" y="213"/>
                  </a:cubicBezTo>
                  <a:cubicBezTo>
                    <a:pt x="246" y="212"/>
                    <a:pt x="246" y="212"/>
                    <a:pt x="246" y="212"/>
                  </a:cubicBezTo>
                  <a:cubicBezTo>
                    <a:pt x="247" y="210"/>
                    <a:pt x="248" y="208"/>
                    <a:pt x="248" y="206"/>
                  </a:cubicBezTo>
                  <a:cubicBezTo>
                    <a:pt x="248" y="205"/>
                    <a:pt x="248" y="201"/>
                    <a:pt x="243" y="198"/>
                  </a:cubicBezTo>
                  <a:cubicBezTo>
                    <a:pt x="243" y="198"/>
                    <a:pt x="243" y="197"/>
                    <a:pt x="243" y="197"/>
                  </a:cubicBezTo>
                  <a:cubicBezTo>
                    <a:pt x="242" y="194"/>
                    <a:pt x="241" y="189"/>
                    <a:pt x="236" y="186"/>
                  </a:cubicBezTo>
                  <a:cubicBezTo>
                    <a:pt x="236" y="186"/>
                    <a:pt x="235" y="185"/>
                    <a:pt x="234" y="184"/>
                  </a:cubicBezTo>
                  <a:cubicBezTo>
                    <a:pt x="233" y="183"/>
                    <a:pt x="232" y="182"/>
                    <a:pt x="231" y="181"/>
                  </a:cubicBezTo>
                  <a:cubicBezTo>
                    <a:pt x="230" y="180"/>
                    <a:pt x="229" y="180"/>
                    <a:pt x="228" y="179"/>
                  </a:cubicBezTo>
                  <a:cubicBezTo>
                    <a:pt x="227" y="179"/>
                    <a:pt x="227" y="178"/>
                    <a:pt x="227" y="178"/>
                  </a:cubicBezTo>
                  <a:cubicBezTo>
                    <a:pt x="232" y="172"/>
                    <a:pt x="229" y="166"/>
                    <a:pt x="228" y="164"/>
                  </a:cubicBezTo>
                  <a:cubicBezTo>
                    <a:pt x="228" y="164"/>
                    <a:pt x="228" y="163"/>
                    <a:pt x="227" y="163"/>
                  </a:cubicBezTo>
                  <a:cubicBezTo>
                    <a:pt x="227" y="162"/>
                    <a:pt x="227" y="162"/>
                    <a:pt x="227" y="161"/>
                  </a:cubicBezTo>
                  <a:cubicBezTo>
                    <a:pt x="228" y="159"/>
                    <a:pt x="229" y="156"/>
                    <a:pt x="231" y="154"/>
                  </a:cubicBezTo>
                  <a:cubicBezTo>
                    <a:pt x="233" y="151"/>
                    <a:pt x="236" y="144"/>
                    <a:pt x="233" y="138"/>
                  </a:cubicBezTo>
                  <a:cubicBezTo>
                    <a:pt x="232" y="136"/>
                    <a:pt x="232" y="136"/>
                    <a:pt x="232" y="134"/>
                  </a:cubicBezTo>
                  <a:cubicBezTo>
                    <a:pt x="234" y="128"/>
                    <a:pt x="234" y="123"/>
                    <a:pt x="231" y="118"/>
                  </a:cubicBezTo>
                  <a:cubicBezTo>
                    <a:pt x="229" y="113"/>
                    <a:pt x="224" y="109"/>
                    <a:pt x="219" y="108"/>
                  </a:cubicBezTo>
                  <a:cubicBezTo>
                    <a:pt x="215" y="106"/>
                    <a:pt x="211" y="104"/>
                    <a:pt x="207" y="101"/>
                  </a:cubicBezTo>
                  <a:cubicBezTo>
                    <a:pt x="205" y="99"/>
                    <a:pt x="202" y="98"/>
                    <a:pt x="200" y="96"/>
                  </a:cubicBezTo>
                  <a:cubicBezTo>
                    <a:pt x="199" y="96"/>
                    <a:pt x="199" y="96"/>
                    <a:pt x="199" y="96"/>
                  </a:cubicBezTo>
                  <a:cubicBezTo>
                    <a:pt x="197" y="94"/>
                    <a:pt x="194" y="93"/>
                    <a:pt x="190" y="92"/>
                  </a:cubicBezTo>
                  <a:cubicBezTo>
                    <a:pt x="183" y="92"/>
                    <a:pt x="176" y="90"/>
                    <a:pt x="169" y="88"/>
                  </a:cubicBezTo>
                  <a:cubicBezTo>
                    <a:pt x="165" y="87"/>
                    <a:pt x="160" y="86"/>
                    <a:pt x="156" y="85"/>
                  </a:cubicBezTo>
                  <a:cubicBezTo>
                    <a:pt x="154" y="84"/>
                    <a:pt x="152" y="84"/>
                    <a:pt x="150" y="84"/>
                  </a:cubicBezTo>
                  <a:cubicBezTo>
                    <a:pt x="147" y="84"/>
                    <a:pt x="145" y="85"/>
                    <a:pt x="142" y="86"/>
                  </a:cubicBezTo>
                  <a:cubicBezTo>
                    <a:pt x="138" y="88"/>
                    <a:pt x="133" y="90"/>
                    <a:pt x="129" y="91"/>
                  </a:cubicBezTo>
                  <a:cubicBezTo>
                    <a:pt x="128" y="92"/>
                    <a:pt x="127" y="92"/>
                    <a:pt x="126" y="92"/>
                  </a:cubicBezTo>
                  <a:cubicBezTo>
                    <a:pt x="124" y="93"/>
                    <a:pt x="122" y="94"/>
                    <a:pt x="120" y="94"/>
                  </a:cubicBezTo>
                  <a:cubicBezTo>
                    <a:pt x="120" y="94"/>
                    <a:pt x="119" y="94"/>
                    <a:pt x="118" y="93"/>
                  </a:cubicBezTo>
                  <a:cubicBezTo>
                    <a:pt x="117" y="92"/>
                    <a:pt x="115" y="91"/>
                    <a:pt x="112" y="91"/>
                  </a:cubicBezTo>
                  <a:cubicBezTo>
                    <a:pt x="110" y="91"/>
                    <a:pt x="109" y="91"/>
                    <a:pt x="108" y="92"/>
                  </a:cubicBezTo>
                  <a:cubicBezTo>
                    <a:pt x="107" y="92"/>
                    <a:pt x="107" y="92"/>
                    <a:pt x="107" y="92"/>
                  </a:cubicBezTo>
                  <a:cubicBezTo>
                    <a:pt x="100" y="93"/>
                    <a:pt x="94" y="96"/>
                    <a:pt x="87" y="101"/>
                  </a:cubicBezTo>
                  <a:cubicBezTo>
                    <a:pt x="81" y="106"/>
                    <a:pt x="74" y="109"/>
                    <a:pt x="66" y="110"/>
                  </a:cubicBezTo>
                  <a:cubicBezTo>
                    <a:pt x="65" y="110"/>
                    <a:pt x="64" y="110"/>
                    <a:pt x="62" y="111"/>
                  </a:cubicBezTo>
                  <a:cubicBezTo>
                    <a:pt x="62" y="110"/>
                    <a:pt x="62" y="109"/>
                    <a:pt x="61" y="108"/>
                  </a:cubicBezTo>
                  <a:cubicBezTo>
                    <a:pt x="60" y="104"/>
                    <a:pt x="56" y="101"/>
                    <a:pt x="51" y="101"/>
                  </a:cubicBezTo>
                  <a:cubicBezTo>
                    <a:pt x="51" y="101"/>
                    <a:pt x="50" y="101"/>
                    <a:pt x="49" y="101"/>
                  </a:cubicBezTo>
                  <a:cubicBezTo>
                    <a:pt x="49" y="101"/>
                    <a:pt x="50" y="101"/>
                    <a:pt x="50" y="101"/>
                  </a:cubicBezTo>
                  <a:cubicBezTo>
                    <a:pt x="53" y="95"/>
                    <a:pt x="52" y="91"/>
                    <a:pt x="51" y="87"/>
                  </a:cubicBezTo>
                  <a:cubicBezTo>
                    <a:pt x="57" y="84"/>
                    <a:pt x="63" y="82"/>
                    <a:pt x="72" y="81"/>
                  </a:cubicBezTo>
                  <a:cubicBezTo>
                    <a:pt x="78" y="81"/>
                    <a:pt x="85" y="80"/>
                    <a:pt x="92" y="77"/>
                  </a:cubicBezTo>
                  <a:cubicBezTo>
                    <a:pt x="97" y="75"/>
                    <a:pt x="101" y="72"/>
                    <a:pt x="105" y="69"/>
                  </a:cubicBezTo>
                  <a:cubicBezTo>
                    <a:pt x="106" y="68"/>
                    <a:pt x="107" y="67"/>
                    <a:pt x="108" y="67"/>
                  </a:cubicBezTo>
                  <a:cubicBezTo>
                    <a:pt x="110" y="65"/>
                    <a:pt x="111" y="63"/>
                    <a:pt x="111" y="60"/>
                  </a:cubicBezTo>
                  <a:cubicBezTo>
                    <a:pt x="111" y="59"/>
                    <a:pt x="111" y="57"/>
                    <a:pt x="110" y="55"/>
                  </a:cubicBezTo>
                  <a:cubicBezTo>
                    <a:pt x="116" y="54"/>
                    <a:pt x="121" y="51"/>
                    <a:pt x="125" y="48"/>
                  </a:cubicBezTo>
                  <a:cubicBezTo>
                    <a:pt x="126" y="48"/>
                    <a:pt x="126" y="48"/>
                    <a:pt x="127" y="47"/>
                  </a:cubicBezTo>
                  <a:cubicBezTo>
                    <a:pt x="131" y="45"/>
                    <a:pt x="132" y="42"/>
                    <a:pt x="132" y="40"/>
                  </a:cubicBezTo>
                  <a:cubicBezTo>
                    <a:pt x="133" y="36"/>
                    <a:pt x="130" y="33"/>
                    <a:pt x="129" y="32"/>
                  </a:cubicBezTo>
                  <a:cubicBezTo>
                    <a:pt x="129" y="32"/>
                    <a:pt x="129" y="32"/>
                    <a:pt x="129" y="32"/>
                  </a:cubicBezTo>
                  <a:cubicBezTo>
                    <a:pt x="129" y="32"/>
                    <a:pt x="129" y="31"/>
                    <a:pt x="128" y="31"/>
                  </a:cubicBezTo>
                  <a:cubicBezTo>
                    <a:pt x="129" y="31"/>
                    <a:pt x="130" y="31"/>
                    <a:pt x="130" y="31"/>
                  </a:cubicBezTo>
                  <a:cubicBezTo>
                    <a:pt x="131" y="30"/>
                    <a:pt x="132" y="30"/>
                    <a:pt x="133" y="30"/>
                  </a:cubicBezTo>
                  <a:cubicBezTo>
                    <a:pt x="133" y="30"/>
                    <a:pt x="134" y="30"/>
                    <a:pt x="134" y="30"/>
                  </a:cubicBezTo>
                  <a:cubicBezTo>
                    <a:pt x="135" y="30"/>
                    <a:pt x="136" y="30"/>
                    <a:pt x="136" y="30"/>
                  </a:cubicBezTo>
                  <a:cubicBezTo>
                    <a:pt x="144" y="30"/>
                    <a:pt x="151" y="27"/>
                    <a:pt x="156" y="25"/>
                  </a:cubicBezTo>
                  <a:cubicBezTo>
                    <a:pt x="170" y="19"/>
                    <a:pt x="181" y="17"/>
                    <a:pt x="192" y="17"/>
                  </a:cubicBezTo>
                  <a:cubicBezTo>
                    <a:pt x="195" y="17"/>
                    <a:pt x="198" y="16"/>
                    <a:pt x="201" y="15"/>
                  </a:cubicBezTo>
                  <a:cubicBezTo>
                    <a:pt x="202" y="15"/>
                    <a:pt x="204" y="15"/>
                    <a:pt x="205" y="14"/>
                  </a:cubicBezTo>
                  <a:cubicBezTo>
                    <a:pt x="205" y="14"/>
                    <a:pt x="206" y="14"/>
                    <a:pt x="208" y="14"/>
                  </a:cubicBezTo>
                  <a:cubicBezTo>
                    <a:pt x="211" y="14"/>
                    <a:pt x="215" y="14"/>
                    <a:pt x="219" y="12"/>
                  </a:cubicBezTo>
                  <a:cubicBezTo>
                    <a:pt x="219" y="12"/>
                    <a:pt x="220" y="12"/>
                    <a:pt x="222" y="12"/>
                  </a:cubicBezTo>
                  <a:cubicBezTo>
                    <a:pt x="223" y="12"/>
                    <a:pt x="224" y="12"/>
                    <a:pt x="224" y="12"/>
                  </a:cubicBezTo>
                  <a:cubicBezTo>
                    <a:pt x="230" y="14"/>
                    <a:pt x="236" y="15"/>
                    <a:pt x="241" y="15"/>
                  </a:cubicBezTo>
                  <a:cubicBezTo>
                    <a:pt x="246" y="16"/>
                    <a:pt x="251" y="16"/>
                    <a:pt x="256" y="18"/>
                  </a:cubicBezTo>
                  <a:cubicBezTo>
                    <a:pt x="257" y="19"/>
                    <a:pt x="258" y="19"/>
                    <a:pt x="260" y="19"/>
                  </a:cubicBezTo>
                  <a:cubicBezTo>
                    <a:pt x="260" y="19"/>
                    <a:pt x="261" y="19"/>
                    <a:pt x="262" y="19"/>
                  </a:cubicBezTo>
                  <a:cubicBezTo>
                    <a:pt x="262" y="19"/>
                    <a:pt x="262" y="19"/>
                    <a:pt x="262" y="19"/>
                  </a:cubicBezTo>
                  <a:cubicBezTo>
                    <a:pt x="275" y="19"/>
                    <a:pt x="289" y="21"/>
                    <a:pt x="306" y="27"/>
                  </a:cubicBezTo>
                  <a:cubicBezTo>
                    <a:pt x="314" y="29"/>
                    <a:pt x="322" y="30"/>
                    <a:pt x="331" y="30"/>
                  </a:cubicBezTo>
                  <a:cubicBezTo>
                    <a:pt x="339" y="30"/>
                    <a:pt x="347" y="29"/>
                    <a:pt x="356" y="27"/>
                  </a:cubicBezTo>
                  <a:cubicBezTo>
                    <a:pt x="360" y="26"/>
                    <a:pt x="364" y="25"/>
                    <a:pt x="368" y="23"/>
                  </a:cubicBezTo>
                  <a:cubicBezTo>
                    <a:pt x="371" y="23"/>
                    <a:pt x="373" y="22"/>
                    <a:pt x="376" y="21"/>
                  </a:cubicBezTo>
                  <a:cubicBezTo>
                    <a:pt x="379" y="22"/>
                    <a:pt x="381" y="23"/>
                    <a:pt x="384" y="23"/>
                  </a:cubicBezTo>
                  <a:cubicBezTo>
                    <a:pt x="388" y="23"/>
                    <a:pt x="392" y="22"/>
                    <a:pt x="395" y="20"/>
                  </a:cubicBezTo>
                  <a:cubicBezTo>
                    <a:pt x="396" y="20"/>
                    <a:pt x="397" y="21"/>
                    <a:pt x="398" y="21"/>
                  </a:cubicBezTo>
                  <a:cubicBezTo>
                    <a:pt x="400" y="22"/>
                    <a:pt x="401" y="23"/>
                    <a:pt x="403" y="24"/>
                  </a:cubicBezTo>
                  <a:cubicBezTo>
                    <a:pt x="406" y="25"/>
                    <a:pt x="408" y="26"/>
                    <a:pt x="411" y="26"/>
                  </a:cubicBezTo>
                  <a:cubicBezTo>
                    <a:pt x="413" y="26"/>
                    <a:pt x="414" y="25"/>
                    <a:pt x="416" y="25"/>
                  </a:cubicBezTo>
                  <a:cubicBezTo>
                    <a:pt x="418" y="23"/>
                    <a:pt x="421" y="23"/>
                    <a:pt x="424" y="23"/>
                  </a:cubicBezTo>
                  <a:cubicBezTo>
                    <a:pt x="429" y="23"/>
                    <a:pt x="434" y="25"/>
                    <a:pt x="440" y="27"/>
                  </a:cubicBezTo>
                  <a:cubicBezTo>
                    <a:pt x="442" y="27"/>
                    <a:pt x="443" y="28"/>
                    <a:pt x="445" y="28"/>
                  </a:cubicBezTo>
                  <a:cubicBezTo>
                    <a:pt x="446" y="28"/>
                    <a:pt x="447" y="29"/>
                    <a:pt x="448" y="29"/>
                  </a:cubicBezTo>
                  <a:cubicBezTo>
                    <a:pt x="450" y="30"/>
                    <a:pt x="451" y="30"/>
                    <a:pt x="452" y="31"/>
                  </a:cubicBezTo>
                  <a:cubicBezTo>
                    <a:pt x="452" y="31"/>
                    <a:pt x="453" y="32"/>
                    <a:pt x="453" y="33"/>
                  </a:cubicBezTo>
                  <a:cubicBezTo>
                    <a:pt x="454" y="37"/>
                    <a:pt x="459" y="41"/>
                    <a:pt x="464" y="41"/>
                  </a:cubicBezTo>
                  <a:cubicBezTo>
                    <a:pt x="464" y="41"/>
                    <a:pt x="464" y="41"/>
                    <a:pt x="464" y="41"/>
                  </a:cubicBezTo>
                  <a:cubicBezTo>
                    <a:pt x="467" y="41"/>
                    <a:pt x="467" y="41"/>
                    <a:pt x="467" y="41"/>
                  </a:cubicBezTo>
                  <a:cubicBezTo>
                    <a:pt x="473" y="41"/>
                    <a:pt x="479" y="41"/>
                    <a:pt x="486" y="40"/>
                  </a:cubicBezTo>
                  <a:cubicBezTo>
                    <a:pt x="486" y="40"/>
                    <a:pt x="486" y="40"/>
                    <a:pt x="486" y="40"/>
                  </a:cubicBezTo>
                  <a:cubicBezTo>
                    <a:pt x="487" y="39"/>
                    <a:pt x="488" y="39"/>
                    <a:pt x="488" y="39"/>
                  </a:cubicBezTo>
                  <a:cubicBezTo>
                    <a:pt x="488" y="40"/>
                    <a:pt x="489" y="40"/>
                    <a:pt x="489" y="41"/>
                  </a:cubicBezTo>
                  <a:cubicBezTo>
                    <a:pt x="489" y="42"/>
                    <a:pt x="490" y="42"/>
                    <a:pt x="490" y="43"/>
                  </a:cubicBezTo>
                  <a:cubicBezTo>
                    <a:pt x="491" y="44"/>
                    <a:pt x="491" y="45"/>
                    <a:pt x="492" y="47"/>
                  </a:cubicBezTo>
                  <a:cubicBezTo>
                    <a:pt x="495" y="51"/>
                    <a:pt x="498" y="52"/>
                    <a:pt x="501" y="52"/>
                  </a:cubicBezTo>
                  <a:cubicBezTo>
                    <a:pt x="503" y="52"/>
                    <a:pt x="505" y="51"/>
                    <a:pt x="508" y="49"/>
                  </a:cubicBezTo>
                  <a:cubicBezTo>
                    <a:pt x="511" y="47"/>
                    <a:pt x="512" y="44"/>
                    <a:pt x="513" y="42"/>
                  </a:cubicBezTo>
                  <a:cubicBezTo>
                    <a:pt x="513" y="42"/>
                    <a:pt x="514" y="41"/>
                    <a:pt x="514" y="41"/>
                  </a:cubicBezTo>
                  <a:cubicBezTo>
                    <a:pt x="517" y="40"/>
                    <a:pt x="520" y="39"/>
                    <a:pt x="522" y="38"/>
                  </a:cubicBezTo>
                  <a:cubicBezTo>
                    <a:pt x="524" y="37"/>
                    <a:pt x="525" y="37"/>
                    <a:pt x="526" y="37"/>
                  </a:cubicBezTo>
                  <a:cubicBezTo>
                    <a:pt x="528" y="36"/>
                    <a:pt x="530" y="36"/>
                    <a:pt x="531" y="36"/>
                  </a:cubicBezTo>
                  <a:cubicBezTo>
                    <a:pt x="533" y="36"/>
                    <a:pt x="534" y="36"/>
                    <a:pt x="536" y="37"/>
                  </a:cubicBezTo>
                  <a:cubicBezTo>
                    <a:pt x="538" y="37"/>
                    <a:pt x="539" y="37"/>
                    <a:pt x="540" y="38"/>
                  </a:cubicBezTo>
                  <a:cubicBezTo>
                    <a:pt x="543" y="39"/>
                    <a:pt x="546" y="40"/>
                    <a:pt x="549" y="41"/>
                  </a:cubicBezTo>
                  <a:cubicBezTo>
                    <a:pt x="552" y="41"/>
                    <a:pt x="554" y="42"/>
                    <a:pt x="556" y="42"/>
                  </a:cubicBezTo>
                  <a:cubicBezTo>
                    <a:pt x="559" y="42"/>
                    <a:pt x="562" y="41"/>
                    <a:pt x="564" y="40"/>
                  </a:cubicBezTo>
                  <a:cubicBezTo>
                    <a:pt x="565" y="39"/>
                    <a:pt x="566" y="39"/>
                    <a:pt x="567" y="39"/>
                  </a:cubicBezTo>
                  <a:cubicBezTo>
                    <a:pt x="569" y="39"/>
                    <a:pt x="572" y="40"/>
                    <a:pt x="576" y="44"/>
                  </a:cubicBezTo>
                  <a:cubicBezTo>
                    <a:pt x="577" y="45"/>
                    <a:pt x="579" y="47"/>
                    <a:pt x="583" y="47"/>
                  </a:cubicBezTo>
                  <a:cubicBezTo>
                    <a:pt x="587" y="47"/>
                    <a:pt x="589" y="45"/>
                    <a:pt x="590" y="45"/>
                  </a:cubicBezTo>
                  <a:cubicBezTo>
                    <a:pt x="590" y="44"/>
                    <a:pt x="590" y="44"/>
                    <a:pt x="590" y="44"/>
                  </a:cubicBezTo>
                  <a:cubicBezTo>
                    <a:pt x="592" y="43"/>
                    <a:pt x="594" y="42"/>
                    <a:pt x="596" y="41"/>
                  </a:cubicBezTo>
                  <a:cubicBezTo>
                    <a:pt x="599" y="38"/>
                    <a:pt x="602" y="36"/>
                    <a:pt x="604" y="36"/>
                  </a:cubicBezTo>
                  <a:cubicBezTo>
                    <a:pt x="604" y="36"/>
                    <a:pt x="605" y="36"/>
                    <a:pt x="605" y="36"/>
                  </a:cubicBezTo>
                  <a:cubicBezTo>
                    <a:pt x="605" y="36"/>
                    <a:pt x="606" y="37"/>
                    <a:pt x="606" y="37"/>
                  </a:cubicBezTo>
                  <a:cubicBezTo>
                    <a:pt x="609" y="37"/>
                    <a:pt x="612" y="35"/>
                    <a:pt x="613" y="34"/>
                  </a:cubicBezTo>
                  <a:cubicBezTo>
                    <a:pt x="613" y="34"/>
                    <a:pt x="613" y="34"/>
                    <a:pt x="613" y="33"/>
                  </a:cubicBezTo>
                  <a:cubicBezTo>
                    <a:pt x="620" y="30"/>
                    <a:pt x="623" y="25"/>
                    <a:pt x="623" y="19"/>
                  </a:cubicBezTo>
                  <a:cubicBezTo>
                    <a:pt x="623" y="17"/>
                    <a:pt x="622" y="15"/>
                    <a:pt x="621" y="13"/>
                  </a:cubicBezTo>
                  <a:cubicBezTo>
                    <a:pt x="621" y="13"/>
                    <a:pt x="621" y="13"/>
                    <a:pt x="621" y="13"/>
                  </a:cubicBezTo>
                  <a:cubicBezTo>
                    <a:pt x="622" y="12"/>
                    <a:pt x="623" y="12"/>
                    <a:pt x="624" y="11"/>
                  </a:cubicBezTo>
                  <a:close/>
                  <a:moveTo>
                    <a:pt x="495" y="207"/>
                  </a:moveTo>
                  <a:cubicBezTo>
                    <a:pt x="493" y="207"/>
                    <a:pt x="492" y="206"/>
                    <a:pt x="491" y="206"/>
                  </a:cubicBezTo>
                  <a:cubicBezTo>
                    <a:pt x="491" y="206"/>
                    <a:pt x="491" y="206"/>
                    <a:pt x="491" y="206"/>
                  </a:cubicBezTo>
                  <a:cubicBezTo>
                    <a:pt x="489" y="206"/>
                    <a:pt x="487" y="207"/>
                    <a:pt x="486" y="208"/>
                  </a:cubicBezTo>
                  <a:cubicBezTo>
                    <a:pt x="486" y="208"/>
                    <a:pt x="486" y="208"/>
                    <a:pt x="486" y="208"/>
                  </a:cubicBezTo>
                  <a:cubicBezTo>
                    <a:pt x="484" y="209"/>
                    <a:pt x="482" y="210"/>
                    <a:pt x="481" y="213"/>
                  </a:cubicBezTo>
                  <a:cubicBezTo>
                    <a:pt x="481" y="213"/>
                    <a:pt x="481" y="213"/>
                    <a:pt x="481" y="214"/>
                  </a:cubicBezTo>
                  <a:cubicBezTo>
                    <a:pt x="480" y="214"/>
                    <a:pt x="479" y="216"/>
                    <a:pt x="478" y="217"/>
                  </a:cubicBezTo>
                  <a:cubicBezTo>
                    <a:pt x="477" y="218"/>
                    <a:pt x="476" y="218"/>
                    <a:pt x="476" y="219"/>
                  </a:cubicBezTo>
                  <a:cubicBezTo>
                    <a:pt x="475" y="220"/>
                    <a:pt x="474" y="220"/>
                    <a:pt x="473" y="221"/>
                  </a:cubicBezTo>
                  <a:cubicBezTo>
                    <a:pt x="471" y="223"/>
                    <a:pt x="470" y="226"/>
                    <a:pt x="470" y="228"/>
                  </a:cubicBezTo>
                  <a:cubicBezTo>
                    <a:pt x="471" y="231"/>
                    <a:pt x="472" y="233"/>
                    <a:pt x="475" y="234"/>
                  </a:cubicBezTo>
                  <a:cubicBezTo>
                    <a:pt x="476" y="235"/>
                    <a:pt x="477" y="235"/>
                    <a:pt x="478" y="236"/>
                  </a:cubicBezTo>
                  <a:cubicBezTo>
                    <a:pt x="480" y="236"/>
                    <a:pt x="481" y="237"/>
                    <a:pt x="483" y="238"/>
                  </a:cubicBezTo>
                  <a:cubicBezTo>
                    <a:pt x="485" y="239"/>
                    <a:pt x="487" y="240"/>
                    <a:pt x="489" y="240"/>
                  </a:cubicBezTo>
                  <a:cubicBezTo>
                    <a:pt x="494" y="240"/>
                    <a:pt x="497" y="237"/>
                    <a:pt x="498" y="236"/>
                  </a:cubicBezTo>
                  <a:cubicBezTo>
                    <a:pt x="499" y="236"/>
                    <a:pt x="499" y="236"/>
                    <a:pt x="499" y="236"/>
                  </a:cubicBezTo>
                  <a:cubicBezTo>
                    <a:pt x="501" y="235"/>
                    <a:pt x="502" y="234"/>
                    <a:pt x="503" y="234"/>
                  </a:cubicBezTo>
                  <a:cubicBezTo>
                    <a:pt x="498" y="237"/>
                    <a:pt x="494" y="241"/>
                    <a:pt x="491" y="247"/>
                  </a:cubicBezTo>
                  <a:cubicBezTo>
                    <a:pt x="489" y="251"/>
                    <a:pt x="487" y="255"/>
                    <a:pt x="484" y="259"/>
                  </a:cubicBezTo>
                  <a:cubicBezTo>
                    <a:pt x="483" y="260"/>
                    <a:pt x="482" y="262"/>
                    <a:pt x="482" y="263"/>
                  </a:cubicBezTo>
                  <a:cubicBezTo>
                    <a:pt x="482" y="263"/>
                    <a:pt x="482" y="263"/>
                    <a:pt x="482" y="263"/>
                  </a:cubicBezTo>
                  <a:cubicBezTo>
                    <a:pt x="476" y="271"/>
                    <a:pt x="475" y="276"/>
                    <a:pt x="483" y="283"/>
                  </a:cubicBezTo>
                  <a:cubicBezTo>
                    <a:pt x="483" y="284"/>
                    <a:pt x="483" y="284"/>
                    <a:pt x="483" y="284"/>
                  </a:cubicBezTo>
                  <a:cubicBezTo>
                    <a:pt x="486" y="286"/>
                    <a:pt x="489" y="288"/>
                    <a:pt x="492" y="288"/>
                  </a:cubicBezTo>
                  <a:cubicBezTo>
                    <a:pt x="494" y="288"/>
                    <a:pt x="496" y="287"/>
                    <a:pt x="498" y="286"/>
                  </a:cubicBezTo>
                  <a:cubicBezTo>
                    <a:pt x="498" y="286"/>
                    <a:pt x="498" y="286"/>
                    <a:pt x="499" y="286"/>
                  </a:cubicBezTo>
                  <a:cubicBezTo>
                    <a:pt x="508" y="281"/>
                    <a:pt x="511" y="272"/>
                    <a:pt x="514" y="266"/>
                  </a:cubicBezTo>
                  <a:cubicBezTo>
                    <a:pt x="514" y="265"/>
                    <a:pt x="514" y="265"/>
                    <a:pt x="514" y="265"/>
                  </a:cubicBezTo>
                  <a:cubicBezTo>
                    <a:pt x="516" y="261"/>
                    <a:pt x="518" y="257"/>
                    <a:pt x="522" y="254"/>
                  </a:cubicBezTo>
                  <a:cubicBezTo>
                    <a:pt x="522" y="255"/>
                    <a:pt x="522" y="256"/>
                    <a:pt x="522" y="257"/>
                  </a:cubicBezTo>
                  <a:cubicBezTo>
                    <a:pt x="523" y="261"/>
                    <a:pt x="526" y="264"/>
                    <a:pt x="529" y="266"/>
                  </a:cubicBezTo>
                  <a:cubicBezTo>
                    <a:pt x="528" y="266"/>
                    <a:pt x="528" y="266"/>
                    <a:pt x="528" y="266"/>
                  </a:cubicBezTo>
                  <a:cubicBezTo>
                    <a:pt x="525" y="268"/>
                    <a:pt x="523" y="270"/>
                    <a:pt x="522" y="272"/>
                  </a:cubicBezTo>
                  <a:cubicBezTo>
                    <a:pt x="522" y="273"/>
                    <a:pt x="522" y="273"/>
                    <a:pt x="521" y="274"/>
                  </a:cubicBezTo>
                  <a:cubicBezTo>
                    <a:pt x="520" y="276"/>
                    <a:pt x="520" y="278"/>
                    <a:pt x="520" y="280"/>
                  </a:cubicBezTo>
                  <a:cubicBezTo>
                    <a:pt x="521" y="282"/>
                    <a:pt x="522" y="284"/>
                    <a:pt x="524" y="285"/>
                  </a:cubicBezTo>
                  <a:cubicBezTo>
                    <a:pt x="524" y="285"/>
                    <a:pt x="524" y="286"/>
                    <a:pt x="525" y="286"/>
                  </a:cubicBezTo>
                  <a:cubicBezTo>
                    <a:pt x="526" y="287"/>
                    <a:pt x="528" y="288"/>
                    <a:pt x="531" y="289"/>
                  </a:cubicBezTo>
                  <a:cubicBezTo>
                    <a:pt x="532" y="289"/>
                    <a:pt x="533" y="289"/>
                    <a:pt x="535" y="289"/>
                  </a:cubicBezTo>
                  <a:cubicBezTo>
                    <a:pt x="541" y="289"/>
                    <a:pt x="546" y="286"/>
                    <a:pt x="550" y="284"/>
                  </a:cubicBezTo>
                  <a:cubicBezTo>
                    <a:pt x="551" y="283"/>
                    <a:pt x="553" y="282"/>
                    <a:pt x="554" y="282"/>
                  </a:cubicBezTo>
                  <a:cubicBezTo>
                    <a:pt x="556" y="281"/>
                    <a:pt x="557" y="280"/>
                    <a:pt x="558" y="279"/>
                  </a:cubicBezTo>
                  <a:cubicBezTo>
                    <a:pt x="559" y="278"/>
                    <a:pt x="559" y="278"/>
                    <a:pt x="560" y="278"/>
                  </a:cubicBezTo>
                  <a:cubicBezTo>
                    <a:pt x="562" y="276"/>
                    <a:pt x="563" y="274"/>
                    <a:pt x="563" y="272"/>
                  </a:cubicBezTo>
                  <a:cubicBezTo>
                    <a:pt x="564" y="270"/>
                    <a:pt x="563" y="267"/>
                    <a:pt x="561" y="266"/>
                  </a:cubicBezTo>
                  <a:cubicBezTo>
                    <a:pt x="561" y="265"/>
                    <a:pt x="560" y="265"/>
                    <a:pt x="560" y="264"/>
                  </a:cubicBezTo>
                  <a:cubicBezTo>
                    <a:pt x="559" y="263"/>
                    <a:pt x="557" y="262"/>
                    <a:pt x="556" y="260"/>
                  </a:cubicBezTo>
                  <a:cubicBezTo>
                    <a:pt x="556" y="260"/>
                    <a:pt x="556" y="260"/>
                    <a:pt x="557" y="259"/>
                  </a:cubicBezTo>
                  <a:cubicBezTo>
                    <a:pt x="558" y="259"/>
                    <a:pt x="559" y="260"/>
                    <a:pt x="560" y="260"/>
                  </a:cubicBezTo>
                  <a:cubicBezTo>
                    <a:pt x="561" y="260"/>
                    <a:pt x="561" y="260"/>
                    <a:pt x="561" y="260"/>
                  </a:cubicBezTo>
                  <a:cubicBezTo>
                    <a:pt x="561" y="260"/>
                    <a:pt x="561" y="260"/>
                    <a:pt x="561" y="261"/>
                  </a:cubicBezTo>
                  <a:cubicBezTo>
                    <a:pt x="561" y="266"/>
                    <a:pt x="564" y="271"/>
                    <a:pt x="573" y="271"/>
                  </a:cubicBezTo>
                  <a:cubicBezTo>
                    <a:pt x="573" y="271"/>
                    <a:pt x="573" y="271"/>
                    <a:pt x="573" y="271"/>
                  </a:cubicBezTo>
                  <a:cubicBezTo>
                    <a:pt x="574" y="271"/>
                    <a:pt x="574" y="271"/>
                    <a:pt x="574" y="271"/>
                  </a:cubicBezTo>
                  <a:cubicBezTo>
                    <a:pt x="575" y="271"/>
                    <a:pt x="575" y="271"/>
                    <a:pt x="575" y="271"/>
                  </a:cubicBezTo>
                  <a:cubicBezTo>
                    <a:pt x="575" y="271"/>
                    <a:pt x="576" y="271"/>
                    <a:pt x="577" y="271"/>
                  </a:cubicBezTo>
                  <a:cubicBezTo>
                    <a:pt x="584" y="271"/>
                    <a:pt x="590" y="269"/>
                    <a:pt x="595" y="263"/>
                  </a:cubicBezTo>
                  <a:cubicBezTo>
                    <a:pt x="596" y="262"/>
                    <a:pt x="599" y="259"/>
                    <a:pt x="598" y="254"/>
                  </a:cubicBezTo>
                  <a:cubicBezTo>
                    <a:pt x="598" y="251"/>
                    <a:pt x="596" y="249"/>
                    <a:pt x="593" y="248"/>
                  </a:cubicBezTo>
                  <a:cubicBezTo>
                    <a:pt x="593" y="248"/>
                    <a:pt x="593" y="248"/>
                    <a:pt x="593" y="248"/>
                  </a:cubicBezTo>
                  <a:cubicBezTo>
                    <a:pt x="590" y="245"/>
                    <a:pt x="587" y="244"/>
                    <a:pt x="583" y="244"/>
                  </a:cubicBezTo>
                  <a:cubicBezTo>
                    <a:pt x="579" y="244"/>
                    <a:pt x="576" y="246"/>
                    <a:pt x="574" y="247"/>
                  </a:cubicBezTo>
                  <a:cubicBezTo>
                    <a:pt x="574" y="243"/>
                    <a:pt x="573" y="238"/>
                    <a:pt x="570" y="235"/>
                  </a:cubicBezTo>
                  <a:cubicBezTo>
                    <a:pt x="567" y="231"/>
                    <a:pt x="563" y="228"/>
                    <a:pt x="558" y="226"/>
                  </a:cubicBezTo>
                  <a:cubicBezTo>
                    <a:pt x="557" y="225"/>
                    <a:pt x="555" y="225"/>
                    <a:pt x="553" y="225"/>
                  </a:cubicBezTo>
                  <a:cubicBezTo>
                    <a:pt x="550" y="225"/>
                    <a:pt x="547" y="226"/>
                    <a:pt x="545" y="227"/>
                  </a:cubicBezTo>
                  <a:cubicBezTo>
                    <a:pt x="545" y="227"/>
                    <a:pt x="545" y="227"/>
                    <a:pt x="545" y="226"/>
                  </a:cubicBezTo>
                  <a:cubicBezTo>
                    <a:pt x="544" y="226"/>
                    <a:pt x="544" y="226"/>
                    <a:pt x="544" y="226"/>
                  </a:cubicBezTo>
                  <a:cubicBezTo>
                    <a:pt x="546" y="223"/>
                    <a:pt x="546" y="218"/>
                    <a:pt x="544" y="215"/>
                  </a:cubicBezTo>
                  <a:cubicBezTo>
                    <a:pt x="544" y="215"/>
                    <a:pt x="543" y="214"/>
                    <a:pt x="543" y="213"/>
                  </a:cubicBezTo>
                  <a:cubicBezTo>
                    <a:pt x="541" y="210"/>
                    <a:pt x="539" y="207"/>
                    <a:pt x="535" y="204"/>
                  </a:cubicBezTo>
                  <a:cubicBezTo>
                    <a:pt x="532" y="202"/>
                    <a:pt x="528" y="201"/>
                    <a:pt x="524" y="201"/>
                  </a:cubicBezTo>
                  <a:cubicBezTo>
                    <a:pt x="523" y="200"/>
                    <a:pt x="522" y="200"/>
                    <a:pt x="521" y="200"/>
                  </a:cubicBezTo>
                  <a:cubicBezTo>
                    <a:pt x="520" y="200"/>
                    <a:pt x="520" y="200"/>
                    <a:pt x="519" y="200"/>
                  </a:cubicBezTo>
                  <a:cubicBezTo>
                    <a:pt x="517" y="200"/>
                    <a:pt x="515" y="200"/>
                    <a:pt x="514" y="202"/>
                  </a:cubicBezTo>
                  <a:cubicBezTo>
                    <a:pt x="512" y="203"/>
                    <a:pt x="510" y="204"/>
                    <a:pt x="506" y="204"/>
                  </a:cubicBezTo>
                  <a:cubicBezTo>
                    <a:pt x="503" y="205"/>
                    <a:pt x="499" y="205"/>
                    <a:pt x="496" y="207"/>
                  </a:cubicBezTo>
                  <a:cubicBezTo>
                    <a:pt x="495" y="207"/>
                    <a:pt x="495" y="207"/>
                    <a:pt x="495" y="207"/>
                  </a:cubicBezTo>
                  <a:close/>
                  <a:moveTo>
                    <a:pt x="682" y="25"/>
                  </a:moveTo>
                  <a:cubicBezTo>
                    <a:pt x="682" y="25"/>
                    <a:pt x="682" y="25"/>
                    <a:pt x="682" y="25"/>
                  </a:cubicBezTo>
                  <a:cubicBezTo>
                    <a:pt x="678" y="30"/>
                    <a:pt x="674" y="34"/>
                    <a:pt x="669" y="36"/>
                  </a:cubicBezTo>
                  <a:cubicBezTo>
                    <a:pt x="668" y="36"/>
                    <a:pt x="667" y="36"/>
                    <a:pt x="666" y="36"/>
                  </a:cubicBezTo>
                  <a:cubicBezTo>
                    <a:pt x="670" y="34"/>
                    <a:pt x="673" y="32"/>
                    <a:pt x="676" y="28"/>
                  </a:cubicBezTo>
                  <a:cubicBezTo>
                    <a:pt x="678" y="26"/>
                    <a:pt x="680" y="25"/>
                    <a:pt x="682" y="25"/>
                  </a:cubicBezTo>
                  <a:close/>
                  <a:moveTo>
                    <a:pt x="494" y="414"/>
                  </a:moveTo>
                  <a:cubicBezTo>
                    <a:pt x="494" y="415"/>
                    <a:pt x="494" y="416"/>
                    <a:pt x="494" y="418"/>
                  </a:cubicBezTo>
                  <a:cubicBezTo>
                    <a:pt x="494" y="418"/>
                    <a:pt x="494" y="418"/>
                    <a:pt x="494" y="418"/>
                  </a:cubicBezTo>
                  <a:cubicBezTo>
                    <a:pt x="494" y="420"/>
                    <a:pt x="494" y="423"/>
                    <a:pt x="496" y="426"/>
                  </a:cubicBezTo>
                  <a:cubicBezTo>
                    <a:pt x="496" y="427"/>
                    <a:pt x="497" y="428"/>
                    <a:pt x="496" y="430"/>
                  </a:cubicBezTo>
                  <a:cubicBezTo>
                    <a:pt x="496" y="429"/>
                    <a:pt x="495" y="429"/>
                    <a:pt x="495" y="428"/>
                  </a:cubicBezTo>
                  <a:cubicBezTo>
                    <a:pt x="492" y="422"/>
                    <a:pt x="491" y="419"/>
                    <a:pt x="493" y="415"/>
                  </a:cubicBezTo>
                  <a:cubicBezTo>
                    <a:pt x="493" y="415"/>
                    <a:pt x="494" y="414"/>
                    <a:pt x="494" y="414"/>
                  </a:cubicBezTo>
                  <a:close/>
                  <a:moveTo>
                    <a:pt x="631" y="0"/>
                  </a:moveTo>
                  <a:cubicBezTo>
                    <a:pt x="629" y="0"/>
                    <a:pt x="628" y="0"/>
                    <a:pt x="627" y="1"/>
                  </a:cubicBezTo>
                  <a:cubicBezTo>
                    <a:pt x="621" y="4"/>
                    <a:pt x="616" y="6"/>
                    <a:pt x="610" y="9"/>
                  </a:cubicBezTo>
                  <a:cubicBezTo>
                    <a:pt x="608" y="10"/>
                    <a:pt x="605" y="11"/>
                    <a:pt x="610" y="14"/>
                  </a:cubicBezTo>
                  <a:cubicBezTo>
                    <a:pt x="617" y="17"/>
                    <a:pt x="616" y="23"/>
                    <a:pt x="609" y="27"/>
                  </a:cubicBezTo>
                  <a:cubicBezTo>
                    <a:pt x="608" y="27"/>
                    <a:pt x="607" y="29"/>
                    <a:pt x="606" y="29"/>
                  </a:cubicBezTo>
                  <a:cubicBezTo>
                    <a:pt x="606" y="29"/>
                    <a:pt x="606" y="29"/>
                    <a:pt x="606" y="29"/>
                  </a:cubicBezTo>
                  <a:cubicBezTo>
                    <a:pt x="605" y="28"/>
                    <a:pt x="605" y="28"/>
                    <a:pt x="604" y="28"/>
                  </a:cubicBezTo>
                  <a:cubicBezTo>
                    <a:pt x="597" y="28"/>
                    <a:pt x="592" y="34"/>
                    <a:pt x="586" y="37"/>
                  </a:cubicBezTo>
                  <a:cubicBezTo>
                    <a:pt x="585" y="38"/>
                    <a:pt x="584" y="39"/>
                    <a:pt x="583" y="39"/>
                  </a:cubicBezTo>
                  <a:cubicBezTo>
                    <a:pt x="583" y="39"/>
                    <a:pt x="582" y="39"/>
                    <a:pt x="581" y="38"/>
                  </a:cubicBezTo>
                  <a:cubicBezTo>
                    <a:pt x="577" y="34"/>
                    <a:pt x="573" y="31"/>
                    <a:pt x="567" y="31"/>
                  </a:cubicBezTo>
                  <a:cubicBezTo>
                    <a:pt x="565" y="31"/>
                    <a:pt x="562" y="31"/>
                    <a:pt x="560" y="33"/>
                  </a:cubicBezTo>
                  <a:cubicBezTo>
                    <a:pt x="559" y="34"/>
                    <a:pt x="557" y="34"/>
                    <a:pt x="556" y="34"/>
                  </a:cubicBezTo>
                  <a:cubicBezTo>
                    <a:pt x="554" y="34"/>
                    <a:pt x="553" y="33"/>
                    <a:pt x="551" y="33"/>
                  </a:cubicBezTo>
                  <a:cubicBezTo>
                    <a:pt x="547" y="32"/>
                    <a:pt x="543" y="30"/>
                    <a:pt x="539" y="29"/>
                  </a:cubicBezTo>
                  <a:cubicBezTo>
                    <a:pt x="536" y="28"/>
                    <a:pt x="533" y="28"/>
                    <a:pt x="531" y="28"/>
                  </a:cubicBezTo>
                  <a:cubicBezTo>
                    <a:pt x="529" y="28"/>
                    <a:pt x="526" y="28"/>
                    <a:pt x="524" y="29"/>
                  </a:cubicBezTo>
                  <a:cubicBezTo>
                    <a:pt x="519" y="30"/>
                    <a:pt x="516" y="32"/>
                    <a:pt x="511" y="33"/>
                  </a:cubicBezTo>
                  <a:cubicBezTo>
                    <a:pt x="506" y="34"/>
                    <a:pt x="507" y="40"/>
                    <a:pt x="503" y="43"/>
                  </a:cubicBezTo>
                  <a:cubicBezTo>
                    <a:pt x="502" y="43"/>
                    <a:pt x="501" y="44"/>
                    <a:pt x="501" y="44"/>
                  </a:cubicBezTo>
                  <a:cubicBezTo>
                    <a:pt x="500" y="44"/>
                    <a:pt x="499" y="43"/>
                    <a:pt x="499" y="42"/>
                  </a:cubicBezTo>
                  <a:cubicBezTo>
                    <a:pt x="498" y="41"/>
                    <a:pt x="497" y="39"/>
                    <a:pt x="496" y="37"/>
                  </a:cubicBezTo>
                  <a:cubicBezTo>
                    <a:pt x="494" y="32"/>
                    <a:pt x="492" y="31"/>
                    <a:pt x="490" y="31"/>
                  </a:cubicBezTo>
                  <a:cubicBezTo>
                    <a:pt x="488" y="31"/>
                    <a:pt x="487" y="31"/>
                    <a:pt x="484" y="32"/>
                  </a:cubicBezTo>
                  <a:cubicBezTo>
                    <a:pt x="478" y="33"/>
                    <a:pt x="471" y="33"/>
                    <a:pt x="464" y="33"/>
                  </a:cubicBezTo>
                  <a:cubicBezTo>
                    <a:pt x="464" y="33"/>
                    <a:pt x="464" y="33"/>
                    <a:pt x="464" y="33"/>
                  </a:cubicBezTo>
                  <a:cubicBezTo>
                    <a:pt x="462" y="33"/>
                    <a:pt x="461" y="31"/>
                    <a:pt x="460" y="30"/>
                  </a:cubicBezTo>
                  <a:cubicBezTo>
                    <a:pt x="460" y="30"/>
                    <a:pt x="462" y="28"/>
                    <a:pt x="463" y="27"/>
                  </a:cubicBezTo>
                  <a:cubicBezTo>
                    <a:pt x="463" y="27"/>
                    <a:pt x="463" y="27"/>
                    <a:pt x="464" y="27"/>
                  </a:cubicBezTo>
                  <a:cubicBezTo>
                    <a:pt x="464" y="26"/>
                    <a:pt x="465" y="26"/>
                    <a:pt x="466" y="25"/>
                  </a:cubicBezTo>
                  <a:cubicBezTo>
                    <a:pt x="465" y="25"/>
                    <a:pt x="464" y="24"/>
                    <a:pt x="464" y="24"/>
                  </a:cubicBezTo>
                  <a:cubicBezTo>
                    <a:pt x="464" y="24"/>
                    <a:pt x="464" y="24"/>
                    <a:pt x="464" y="24"/>
                  </a:cubicBezTo>
                  <a:cubicBezTo>
                    <a:pt x="463" y="24"/>
                    <a:pt x="463" y="24"/>
                    <a:pt x="463" y="24"/>
                  </a:cubicBezTo>
                  <a:cubicBezTo>
                    <a:pt x="457" y="24"/>
                    <a:pt x="452" y="22"/>
                    <a:pt x="447" y="20"/>
                  </a:cubicBezTo>
                  <a:cubicBezTo>
                    <a:pt x="440" y="18"/>
                    <a:pt x="432" y="15"/>
                    <a:pt x="424" y="15"/>
                  </a:cubicBezTo>
                  <a:cubicBezTo>
                    <a:pt x="420" y="15"/>
                    <a:pt x="416" y="16"/>
                    <a:pt x="412" y="17"/>
                  </a:cubicBezTo>
                  <a:cubicBezTo>
                    <a:pt x="412" y="18"/>
                    <a:pt x="412" y="18"/>
                    <a:pt x="411" y="18"/>
                  </a:cubicBezTo>
                  <a:cubicBezTo>
                    <a:pt x="410" y="18"/>
                    <a:pt x="408" y="17"/>
                    <a:pt x="406" y="16"/>
                  </a:cubicBezTo>
                  <a:cubicBezTo>
                    <a:pt x="403" y="15"/>
                    <a:pt x="400" y="13"/>
                    <a:pt x="397" y="12"/>
                  </a:cubicBezTo>
                  <a:cubicBezTo>
                    <a:pt x="397" y="12"/>
                    <a:pt x="396" y="12"/>
                    <a:pt x="395" y="12"/>
                  </a:cubicBezTo>
                  <a:cubicBezTo>
                    <a:pt x="394" y="12"/>
                    <a:pt x="393" y="12"/>
                    <a:pt x="393" y="12"/>
                  </a:cubicBezTo>
                  <a:cubicBezTo>
                    <a:pt x="390" y="14"/>
                    <a:pt x="387" y="15"/>
                    <a:pt x="384" y="15"/>
                  </a:cubicBezTo>
                  <a:cubicBezTo>
                    <a:pt x="382" y="15"/>
                    <a:pt x="381" y="15"/>
                    <a:pt x="379" y="13"/>
                  </a:cubicBezTo>
                  <a:cubicBezTo>
                    <a:pt x="378" y="13"/>
                    <a:pt x="378" y="13"/>
                    <a:pt x="377" y="13"/>
                  </a:cubicBezTo>
                  <a:cubicBezTo>
                    <a:pt x="376" y="13"/>
                    <a:pt x="375" y="13"/>
                    <a:pt x="374" y="13"/>
                  </a:cubicBezTo>
                  <a:cubicBezTo>
                    <a:pt x="367" y="15"/>
                    <a:pt x="361" y="18"/>
                    <a:pt x="354" y="19"/>
                  </a:cubicBezTo>
                  <a:cubicBezTo>
                    <a:pt x="346" y="21"/>
                    <a:pt x="338" y="22"/>
                    <a:pt x="331" y="22"/>
                  </a:cubicBezTo>
                  <a:cubicBezTo>
                    <a:pt x="323" y="22"/>
                    <a:pt x="316" y="21"/>
                    <a:pt x="309" y="19"/>
                  </a:cubicBezTo>
                  <a:cubicBezTo>
                    <a:pt x="293" y="14"/>
                    <a:pt x="278" y="11"/>
                    <a:pt x="262" y="11"/>
                  </a:cubicBezTo>
                  <a:cubicBezTo>
                    <a:pt x="262" y="11"/>
                    <a:pt x="262" y="11"/>
                    <a:pt x="262" y="11"/>
                  </a:cubicBezTo>
                  <a:cubicBezTo>
                    <a:pt x="261" y="11"/>
                    <a:pt x="261" y="11"/>
                    <a:pt x="260" y="11"/>
                  </a:cubicBezTo>
                  <a:cubicBezTo>
                    <a:pt x="260" y="11"/>
                    <a:pt x="259" y="11"/>
                    <a:pt x="259" y="11"/>
                  </a:cubicBezTo>
                  <a:cubicBezTo>
                    <a:pt x="249" y="6"/>
                    <a:pt x="237" y="8"/>
                    <a:pt x="227" y="4"/>
                  </a:cubicBezTo>
                  <a:cubicBezTo>
                    <a:pt x="226" y="4"/>
                    <a:pt x="224" y="4"/>
                    <a:pt x="222" y="4"/>
                  </a:cubicBezTo>
                  <a:cubicBezTo>
                    <a:pt x="219" y="4"/>
                    <a:pt x="217" y="4"/>
                    <a:pt x="215" y="5"/>
                  </a:cubicBezTo>
                  <a:cubicBezTo>
                    <a:pt x="211" y="7"/>
                    <a:pt x="207" y="6"/>
                    <a:pt x="203" y="6"/>
                  </a:cubicBezTo>
                  <a:cubicBezTo>
                    <a:pt x="200" y="7"/>
                    <a:pt x="196" y="8"/>
                    <a:pt x="192" y="9"/>
                  </a:cubicBezTo>
                  <a:cubicBezTo>
                    <a:pt x="178" y="9"/>
                    <a:pt x="166" y="13"/>
                    <a:pt x="153" y="18"/>
                  </a:cubicBezTo>
                  <a:cubicBezTo>
                    <a:pt x="148" y="20"/>
                    <a:pt x="142" y="22"/>
                    <a:pt x="136" y="22"/>
                  </a:cubicBezTo>
                  <a:cubicBezTo>
                    <a:pt x="136" y="22"/>
                    <a:pt x="135" y="22"/>
                    <a:pt x="135" y="22"/>
                  </a:cubicBezTo>
                  <a:cubicBezTo>
                    <a:pt x="134" y="22"/>
                    <a:pt x="134" y="22"/>
                    <a:pt x="133" y="22"/>
                  </a:cubicBezTo>
                  <a:cubicBezTo>
                    <a:pt x="131" y="22"/>
                    <a:pt x="129" y="22"/>
                    <a:pt x="127" y="23"/>
                  </a:cubicBezTo>
                  <a:cubicBezTo>
                    <a:pt x="123" y="25"/>
                    <a:pt x="117" y="24"/>
                    <a:pt x="116" y="29"/>
                  </a:cubicBezTo>
                  <a:cubicBezTo>
                    <a:pt x="116" y="31"/>
                    <a:pt x="120" y="34"/>
                    <a:pt x="123" y="37"/>
                  </a:cubicBezTo>
                  <a:cubicBezTo>
                    <a:pt x="124" y="38"/>
                    <a:pt x="125" y="39"/>
                    <a:pt x="123" y="40"/>
                  </a:cubicBezTo>
                  <a:cubicBezTo>
                    <a:pt x="118" y="43"/>
                    <a:pt x="113" y="47"/>
                    <a:pt x="108" y="47"/>
                  </a:cubicBezTo>
                  <a:cubicBezTo>
                    <a:pt x="106" y="47"/>
                    <a:pt x="105" y="47"/>
                    <a:pt x="103" y="46"/>
                  </a:cubicBezTo>
                  <a:cubicBezTo>
                    <a:pt x="101" y="45"/>
                    <a:pt x="98" y="45"/>
                    <a:pt x="95" y="45"/>
                  </a:cubicBezTo>
                  <a:cubicBezTo>
                    <a:pt x="86" y="45"/>
                    <a:pt x="77" y="48"/>
                    <a:pt x="71" y="53"/>
                  </a:cubicBezTo>
                  <a:cubicBezTo>
                    <a:pt x="69" y="54"/>
                    <a:pt x="68" y="55"/>
                    <a:pt x="71" y="56"/>
                  </a:cubicBezTo>
                  <a:cubicBezTo>
                    <a:pt x="76" y="57"/>
                    <a:pt x="81" y="60"/>
                    <a:pt x="87" y="60"/>
                  </a:cubicBezTo>
                  <a:cubicBezTo>
                    <a:pt x="90" y="60"/>
                    <a:pt x="92" y="59"/>
                    <a:pt x="95" y="57"/>
                  </a:cubicBezTo>
                  <a:cubicBezTo>
                    <a:pt x="97" y="56"/>
                    <a:pt x="98" y="55"/>
                    <a:pt x="99" y="55"/>
                  </a:cubicBezTo>
                  <a:cubicBezTo>
                    <a:pt x="100" y="55"/>
                    <a:pt x="101" y="56"/>
                    <a:pt x="102" y="57"/>
                  </a:cubicBezTo>
                  <a:cubicBezTo>
                    <a:pt x="103" y="58"/>
                    <a:pt x="104" y="60"/>
                    <a:pt x="103" y="60"/>
                  </a:cubicBezTo>
                  <a:cubicBezTo>
                    <a:pt x="99" y="64"/>
                    <a:pt x="94" y="68"/>
                    <a:pt x="89" y="70"/>
                  </a:cubicBezTo>
                  <a:cubicBezTo>
                    <a:pt x="83" y="72"/>
                    <a:pt x="77" y="73"/>
                    <a:pt x="71" y="73"/>
                  </a:cubicBezTo>
                  <a:cubicBezTo>
                    <a:pt x="62" y="74"/>
                    <a:pt x="53" y="76"/>
                    <a:pt x="45" y="82"/>
                  </a:cubicBezTo>
                  <a:cubicBezTo>
                    <a:pt x="42" y="84"/>
                    <a:pt x="41" y="86"/>
                    <a:pt x="43" y="88"/>
                  </a:cubicBezTo>
                  <a:cubicBezTo>
                    <a:pt x="44" y="91"/>
                    <a:pt x="45" y="93"/>
                    <a:pt x="43" y="96"/>
                  </a:cubicBezTo>
                  <a:cubicBezTo>
                    <a:pt x="41" y="99"/>
                    <a:pt x="41" y="102"/>
                    <a:pt x="37" y="103"/>
                  </a:cubicBezTo>
                  <a:cubicBezTo>
                    <a:pt x="34" y="103"/>
                    <a:pt x="32" y="105"/>
                    <a:pt x="30" y="107"/>
                  </a:cubicBezTo>
                  <a:cubicBezTo>
                    <a:pt x="30" y="107"/>
                    <a:pt x="30" y="109"/>
                    <a:pt x="30" y="109"/>
                  </a:cubicBezTo>
                  <a:cubicBezTo>
                    <a:pt x="34" y="110"/>
                    <a:pt x="38" y="114"/>
                    <a:pt x="42" y="114"/>
                  </a:cubicBezTo>
                  <a:cubicBezTo>
                    <a:pt x="43" y="114"/>
                    <a:pt x="45" y="113"/>
                    <a:pt x="47" y="112"/>
                  </a:cubicBezTo>
                  <a:cubicBezTo>
                    <a:pt x="48" y="111"/>
                    <a:pt x="50" y="109"/>
                    <a:pt x="51" y="109"/>
                  </a:cubicBezTo>
                  <a:cubicBezTo>
                    <a:pt x="52" y="109"/>
                    <a:pt x="53" y="110"/>
                    <a:pt x="54" y="111"/>
                  </a:cubicBezTo>
                  <a:cubicBezTo>
                    <a:pt x="56" y="115"/>
                    <a:pt x="51" y="116"/>
                    <a:pt x="50" y="118"/>
                  </a:cubicBezTo>
                  <a:cubicBezTo>
                    <a:pt x="49" y="118"/>
                    <a:pt x="48" y="118"/>
                    <a:pt x="48" y="118"/>
                  </a:cubicBezTo>
                  <a:cubicBezTo>
                    <a:pt x="34" y="127"/>
                    <a:pt x="18" y="133"/>
                    <a:pt x="3" y="138"/>
                  </a:cubicBezTo>
                  <a:cubicBezTo>
                    <a:pt x="2" y="139"/>
                    <a:pt x="1" y="139"/>
                    <a:pt x="0" y="139"/>
                  </a:cubicBezTo>
                  <a:cubicBezTo>
                    <a:pt x="1" y="140"/>
                    <a:pt x="2" y="140"/>
                    <a:pt x="3" y="140"/>
                  </a:cubicBezTo>
                  <a:cubicBezTo>
                    <a:pt x="3" y="140"/>
                    <a:pt x="3" y="140"/>
                    <a:pt x="3" y="140"/>
                  </a:cubicBezTo>
                  <a:cubicBezTo>
                    <a:pt x="7" y="140"/>
                    <a:pt x="11" y="140"/>
                    <a:pt x="15" y="139"/>
                  </a:cubicBezTo>
                  <a:cubicBezTo>
                    <a:pt x="27" y="134"/>
                    <a:pt x="40" y="130"/>
                    <a:pt x="51" y="124"/>
                  </a:cubicBezTo>
                  <a:cubicBezTo>
                    <a:pt x="56" y="121"/>
                    <a:pt x="61" y="119"/>
                    <a:pt x="68" y="118"/>
                  </a:cubicBezTo>
                  <a:cubicBezTo>
                    <a:pt x="76" y="116"/>
                    <a:pt x="84" y="113"/>
                    <a:pt x="91" y="108"/>
                  </a:cubicBezTo>
                  <a:cubicBezTo>
                    <a:pt x="97" y="104"/>
                    <a:pt x="102" y="101"/>
                    <a:pt x="109" y="100"/>
                  </a:cubicBezTo>
                  <a:cubicBezTo>
                    <a:pt x="110" y="99"/>
                    <a:pt x="111" y="99"/>
                    <a:pt x="112" y="99"/>
                  </a:cubicBezTo>
                  <a:cubicBezTo>
                    <a:pt x="113" y="99"/>
                    <a:pt x="113" y="99"/>
                    <a:pt x="113" y="99"/>
                  </a:cubicBezTo>
                  <a:cubicBezTo>
                    <a:pt x="116" y="101"/>
                    <a:pt x="118" y="102"/>
                    <a:pt x="120" y="102"/>
                  </a:cubicBezTo>
                  <a:cubicBezTo>
                    <a:pt x="124" y="102"/>
                    <a:pt x="128" y="100"/>
                    <a:pt x="131" y="99"/>
                  </a:cubicBezTo>
                  <a:cubicBezTo>
                    <a:pt x="136" y="98"/>
                    <a:pt x="141" y="96"/>
                    <a:pt x="146" y="93"/>
                  </a:cubicBezTo>
                  <a:cubicBezTo>
                    <a:pt x="148" y="92"/>
                    <a:pt x="149" y="92"/>
                    <a:pt x="150" y="92"/>
                  </a:cubicBezTo>
                  <a:cubicBezTo>
                    <a:pt x="151" y="92"/>
                    <a:pt x="153" y="92"/>
                    <a:pt x="154" y="93"/>
                  </a:cubicBezTo>
                  <a:cubicBezTo>
                    <a:pt x="166" y="95"/>
                    <a:pt x="177" y="100"/>
                    <a:pt x="190" y="100"/>
                  </a:cubicBezTo>
                  <a:cubicBezTo>
                    <a:pt x="192" y="100"/>
                    <a:pt x="194" y="102"/>
                    <a:pt x="195" y="103"/>
                  </a:cubicBezTo>
                  <a:cubicBezTo>
                    <a:pt x="203" y="107"/>
                    <a:pt x="209" y="113"/>
                    <a:pt x="217" y="115"/>
                  </a:cubicBezTo>
                  <a:cubicBezTo>
                    <a:pt x="223" y="118"/>
                    <a:pt x="227" y="124"/>
                    <a:pt x="225" y="131"/>
                  </a:cubicBezTo>
                  <a:cubicBezTo>
                    <a:pt x="223" y="135"/>
                    <a:pt x="224" y="138"/>
                    <a:pt x="226" y="142"/>
                  </a:cubicBezTo>
                  <a:cubicBezTo>
                    <a:pt x="227" y="144"/>
                    <a:pt x="225" y="148"/>
                    <a:pt x="224" y="150"/>
                  </a:cubicBezTo>
                  <a:cubicBezTo>
                    <a:pt x="222" y="153"/>
                    <a:pt x="220" y="157"/>
                    <a:pt x="219" y="160"/>
                  </a:cubicBezTo>
                  <a:cubicBezTo>
                    <a:pt x="218" y="162"/>
                    <a:pt x="220" y="165"/>
                    <a:pt x="221" y="167"/>
                  </a:cubicBezTo>
                  <a:cubicBezTo>
                    <a:pt x="222" y="170"/>
                    <a:pt x="223" y="171"/>
                    <a:pt x="220" y="174"/>
                  </a:cubicBezTo>
                  <a:cubicBezTo>
                    <a:pt x="217" y="177"/>
                    <a:pt x="217" y="179"/>
                    <a:pt x="219" y="182"/>
                  </a:cubicBezTo>
                  <a:cubicBezTo>
                    <a:pt x="221" y="184"/>
                    <a:pt x="224" y="186"/>
                    <a:pt x="226" y="188"/>
                  </a:cubicBezTo>
                  <a:cubicBezTo>
                    <a:pt x="228" y="189"/>
                    <a:pt x="230" y="191"/>
                    <a:pt x="232" y="193"/>
                  </a:cubicBezTo>
                  <a:cubicBezTo>
                    <a:pt x="236" y="196"/>
                    <a:pt x="234" y="203"/>
                    <a:pt x="239" y="205"/>
                  </a:cubicBezTo>
                  <a:cubicBezTo>
                    <a:pt x="239" y="205"/>
                    <a:pt x="240" y="206"/>
                    <a:pt x="240" y="206"/>
                  </a:cubicBezTo>
                  <a:cubicBezTo>
                    <a:pt x="240" y="206"/>
                    <a:pt x="240" y="207"/>
                    <a:pt x="240" y="207"/>
                  </a:cubicBezTo>
                  <a:cubicBezTo>
                    <a:pt x="236" y="213"/>
                    <a:pt x="233" y="218"/>
                    <a:pt x="229" y="223"/>
                  </a:cubicBezTo>
                  <a:cubicBezTo>
                    <a:pt x="228" y="223"/>
                    <a:pt x="227" y="224"/>
                    <a:pt x="226" y="224"/>
                  </a:cubicBezTo>
                  <a:cubicBezTo>
                    <a:pt x="226" y="224"/>
                    <a:pt x="226" y="224"/>
                    <a:pt x="226" y="224"/>
                  </a:cubicBezTo>
                  <a:cubicBezTo>
                    <a:pt x="224" y="223"/>
                    <a:pt x="222" y="222"/>
                    <a:pt x="224" y="219"/>
                  </a:cubicBezTo>
                  <a:cubicBezTo>
                    <a:pt x="224" y="218"/>
                    <a:pt x="224" y="218"/>
                    <a:pt x="225" y="217"/>
                  </a:cubicBezTo>
                  <a:cubicBezTo>
                    <a:pt x="222" y="217"/>
                    <a:pt x="220" y="217"/>
                    <a:pt x="217" y="217"/>
                  </a:cubicBezTo>
                  <a:cubicBezTo>
                    <a:pt x="217" y="217"/>
                    <a:pt x="216" y="217"/>
                    <a:pt x="216" y="217"/>
                  </a:cubicBezTo>
                  <a:cubicBezTo>
                    <a:pt x="215" y="217"/>
                    <a:pt x="215" y="218"/>
                    <a:pt x="214" y="220"/>
                  </a:cubicBezTo>
                  <a:cubicBezTo>
                    <a:pt x="209" y="233"/>
                    <a:pt x="202" y="246"/>
                    <a:pt x="191" y="256"/>
                  </a:cubicBezTo>
                  <a:cubicBezTo>
                    <a:pt x="186" y="260"/>
                    <a:pt x="183" y="265"/>
                    <a:pt x="182" y="270"/>
                  </a:cubicBezTo>
                  <a:cubicBezTo>
                    <a:pt x="179" y="278"/>
                    <a:pt x="175" y="283"/>
                    <a:pt x="170" y="288"/>
                  </a:cubicBezTo>
                  <a:cubicBezTo>
                    <a:pt x="169" y="290"/>
                    <a:pt x="167" y="293"/>
                    <a:pt x="167" y="293"/>
                  </a:cubicBezTo>
                  <a:cubicBezTo>
                    <a:pt x="171" y="296"/>
                    <a:pt x="168" y="300"/>
                    <a:pt x="166" y="302"/>
                  </a:cubicBezTo>
                  <a:cubicBezTo>
                    <a:pt x="164" y="306"/>
                    <a:pt x="166" y="309"/>
                    <a:pt x="167" y="313"/>
                  </a:cubicBezTo>
                  <a:cubicBezTo>
                    <a:pt x="168" y="315"/>
                    <a:pt x="175" y="318"/>
                    <a:pt x="168" y="322"/>
                  </a:cubicBezTo>
                  <a:cubicBezTo>
                    <a:pt x="168" y="322"/>
                    <a:pt x="169" y="324"/>
                    <a:pt x="169" y="325"/>
                  </a:cubicBezTo>
                  <a:cubicBezTo>
                    <a:pt x="170" y="329"/>
                    <a:pt x="171" y="333"/>
                    <a:pt x="171" y="337"/>
                  </a:cubicBezTo>
                  <a:cubicBezTo>
                    <a:pt x="172" y="345"/>
                    <a:pt x="174" y="350"/>
                    <a:pt x="182" y="354"/>
                  </a:cubicBezTo>
                  <a:cubicBezTo>
                    <a:pt x="191" y="357"/>
                    <a:pt x="195" y="367"/>
                    <a:pt x="192" y="378"/>
                  </a:cubicBezTo>
                  <a:cubicBezTo>
                    <a:pt x="191" y="382"/>
                    <a:pt x="191" y="385"/>
                    <a:pt x="193" y="389"/>
                  </a:cubicBezTo>
                  <a:cubicBezTo>
                    <a:pt x="196" y="394"/>
                    <a:pt x="198" y="399"/>
                    <a:pt x="201" y="404"/>
                  </a:cubicBezTo>
                  <a:cubicBezTo>
                    <a:pt x="202" y="407"/>
                    <a:pt x="203" y="409"/>
                    <a:pt x="201" y="412"/>
                  </a:cubicBezTo>
                  <a:cubicBezTo>
                    <a:pt x="197" y="418"/>
                    <a:pt x="199" y="422"/>
                    <a:pt x="204" y="426"/>
                  </a:cubicBezTo>
                  <a:cubicBezTo>
                    <a:pt x="207" y="428"/>
                    <a:pt x="210" y="430"/>
                    <a:pt x="213" y="433"/>
                  </a:cubicBezTo>
                  <a:cubicBezTo>
                    <a:pt x="214" y="434"/>
                    <a:pt x="214" y="437"/>
                    <a:pt x="214" y="438"/>
                  </a:cubicBezTo>
                  <a:cubicBezTo>
                    <a:pt x="210" y="443"/>
                    <a:pt x="212" y="446"/>
                    <a:pt x="216" y="449"/>
                  </a:cubicBezTo>
                  <a:cubicBezTo>
                    <a:pt x="217" y="450"/>
                    <a:pt x="218" y="452"/>
                    <a:pt x="218" y="453"/>
                  </a:cubicBezTo>
                  <a:cubicBezTo>
                    <a:pt x="218" y="458"/>
                    <a:pt x="223" y="460"/>
                    <a:pt x="225" y="463"/>
                  </a:cubicBezTo>
                  <a:cubicBezTo>
                    <a:pt x="226" y="464"/>
                    <a:pt x="227" y="464"/>
                    <a:pt x="228" y="464"/>
                  </a:cubicBezTo>
                  <a:cubicBezTo>
                    <a:pt x="228" y="463"/>
                    <a:pt x="229" y="462"/>
                    <a:pt x="228" y="462"/>
                  </a:cubicBezTo>
                  <a:cubicBezTo>
                    <a:pt x="224" y="452"/>
                    <a:pt x="220" y="442"/>
                    <a:pt x="219" y="432"/>
                  </a:cubicBezTo>
                  <a:cubicBezTo>
                    <a:pt x="218" y="424"/>
                    <a:pt x="215" y="418"/>
                    <a:pt x="212" y="412"/>
                  </a:cubicBezTo>
                  <a:cubicBezTo>
                    <a:pt x="209" y="405"/>
                    <a:pt x="206" y="397"/>
                    <a:pt x="204" y="390"/>
                  </a:cubicBezTo>
                  <a:cubicBezTo>
                    <a:pt x="202" y="385"/>
                    <a:pt x="206" y="377"/>
                    <a:pt x="210" y="377"/>
                  </a:cubicBezTo>
                  <a:cubicBezTo>
                    <a:pt x="211" y="377"/>
                    <a:pt x="211" y="377"/>
                    <a:pt x="211" y="377"/>
                  </a:cubicBezTo>
                  <a:cubicBezTo>
                    <a:pt x="216" y="377"/>
                    <a:pt x="220" y="381"/>
                    <a:pt x="221" y="386"/>
                  </a:cubicBezTo>
                  <a:cubicBezTo>
                    <a:pt x="222" y="397"/>
                    <a:pt x="224" y="408"/>
                    <a:pt x="232" y="417"/>
                  </a:cubicBezTo>
                  <a:cubicBezTo>
                    <a:pt x="233" y="419"/>
                    <a:pt x="235" y="421"/>
                    <a:pt x="236" y="423"/>
                  </a:cubicBezTo>
                  <a:cubicBezTo>
                    <a:pt x="237" y="426"/>
                    <a:pt x="239" y="429"/>
                    <a:pt x="240" y="432"/>
                  </a:cubicBezTo>
                  <a:cubicBezTo>
                    <a:pt x="236" y="436"/>
                    <a:pt x="240" y="438"/>
                    <a:pt x="242" y="440"/>
                  </a:cubicBezTo>
                  <a:cubicBezTo>
                    <a:pt x="248" y="446"/>
                    <a:pt x="255" y="451"/>
                    <a:pt x="257" y="460"/>
                  </a:cubicBezTo>
                  <a:cubicBezTo>
                    <a:pt x="257" y="462"/>
                    <a:pt x="259" y="463"/>
                    <a:pt x="260" y="465"/>
                  </a:cubicBezTo>
                  <a:cubicBezTo>
                    <a:pt x="263" y="472"/>
                    <a:pt x="268" y="478"/>
                    <a:pt x="263" y="487"/>
                  </a:cubicBezTo>
                  <a:cubicBezTo>
                    <a:pt x="262" y="489"/>
                    <a:pt x="262" y="492"/>
                    <a:pt x="261" y="494"/>
                  </a:cubicBezTo>
                  <a:cubicBezTo>
                    <a:pt x="261" y="495"/>
                    <a:pt x="261" y="497"/>
                    <a:pt x="262" y="498"/>
                  </a:cubicBezTo>
                  <a:cubicBezTo>
                    <a:pt x="269" y="505"/>
                    <a:pt x="275" y="512"/>
                    <a:pt x="285" y="517"/>
                  </a:cubicBezTo>
                  <a:cubicBezTo>
                    <a:pt x="299" y="523"/>
                    <a:pt x="313" y="530"/>
                    <a:pt x="327" y="537"/>
                  </a:cubicBezTo>
                  <a:cubicBezTo>
                    <a:pt x="330" y="538"/>
                    <a:pt x="334" y="539"/>
                    <a:pt x="337" y="539"/>
                  </a:cubicBezTo>
                  <a:cubicBezTo>
                    <a:pt x="340" y="539"/>
                    <a:pt x="343" y="538"/>
                    <a:pt x="346" y="537"/>
                  </a:cubicBezTo>
                  <a:cubicBezTo>
                    <a:pt x="348" y="536"/>
                    <a:pt x="349" y="535"/>
                    <a:pt x="351" y="534"/>
                  </a:cubicBezTo>
                  <a:cubicBezTo>
                    <a:pt x="352" y="534"/>
                    <a:pt x="353" y="534"/>
                    <a:pt x="354" y="534"/>
                  </a:cubicBezTo>
                  <a:cubicBezTo>
                    <a:pt x="355" y="534"/>
                    <a:pt x="355" y="534"/>
                    <a:pt x="356" y="534"/>
                  </a:cubicBezTo>
                  <a:cubicBezTo>
                    <a:pt x="362" y="537"/>
                    <a:pt x="369" y="540"/>
                    <a:pt x="372" y="546"/>
                  </a:cubicBezTo>
                  <a:cubicBezTo>
                    <a:pt x="375" y="552"/>
                    <a:pt x="380" y="555"/>
                    <a:pt x="386" y="558"/>
                  </a:cubicBezTo>
                  <a:cubicBezTo>
                    <a:pt x="390" y="560"/>
                    <a:pt x="395" y="562"/>
                    <a:pt x="400" y="564"/>
                  </a:cubicBezTo>
                  <a:cubicBezTo>
                    <a:pt x="402" y="565"/>
                    <a:pt x="404" y="565"/>
                    <a:pt x="406" y="565"/>
                  </a:cubicBezTo>
                  <a:cubicBezTo>
                    <a:pt x="408" y="565"/>
                    <a:pt x="410" y="564"/>
                    <a:pt x="412" y="562"/>
                  </a:cubicBezTo>
                  <a:cubicBezTo>
                    <a:pt x="413" y="561"/>
                    <a:pt x="413" y="561"/>
                    <a:pt x="414" y="561"/>
                  </a:cubicBezTo>
                  <a:cubicBezTo>
                    <a:pt x="414" y="561"/>
                    <a:pt x="415" y="562"/>
                    <a:pt x="415" y="563"/>
                  </a:cubicBezTo>
                  <a:cubicBezTo>
                    <a:pt x="418" y="570"/>
                    <a:pt x="420" y="577"/>
                    <a:pt x="427" y="582"/>
                  </a:cubicBezTo>
                  <a:cubicBezTo>
                    <a:pt x="428" y="583"/>
                    <a:pt x="428" y="586"/>
                    <a:pt x="428" y="588"/>
                  </a:cubicBezTo>
                  <a:cubicBezTo>
                    <a:pt x="428" y="593"/>
                    <a:pt x="429" y="596"/>
                    <a:pt x="433" y="598"/>
                  </a:cubicBezTo>
                  <a:cubicBezTo>
                    <a:pt x="439" y="601"/>
                    <a:pt x="443" y="606"/>
                    <a:pt x="448" y="610"/>
                  </a:cubicBezTo>
                  <a:cubicBezTo>
                    <a:pt x="450" y="612"/>
                    <a:pt x="452" y="614"/>
                    <a:pt x="454" y="614"/>
                  </a:cubicBezTo>
                  <a:cubicBezTo>
                    <a:pt x="458" y="614"/>
                    <a:pt x="462" y="616"/>
                    <a:pt x="465" y="618"/>
                  </a:cubicBezTo>
                  <a:cubicBezTo>
                    <a:pt x="468" y="620"/>
                    <a:pt x="471" y="621"/>
                    <a:pt x="475" y="623"/>
                  </a:cubicBezTo>
                  <a:cubicBezTo>
                    <a:pt x="475" y="623"/>
                    <a:pt x="475" y="623"/>
                    <a:pt x="475" y="623"/>
                  </a:cubicBezTo>
                  <a:cubicBezTo>
                    <a:pt x="477" y="623"/>
                    <a:pt x="479" y="620"/>
                    <a:pt x="478" y="618"/>
                  </a:cubicBezTo>
                  <a:cubicBezTo>
                    <a:pt x="477" y="615"/>
                    <a:pt x="479" y="614"/>
                    <a:pt x="481" y="612"/>
                  </a:cubicBezTo>
                  <a:cubicBezTo>
                    <a:pt x="484" y="610"/>
                    <a:pt x="488" y="610"/>
                    <a:pt x="491" y="607"/>
                  </a:cubicBezTo>
                  <a:cubicBezTo>
                    <a:pt x="491" y="607"/>
                    <a:pt x="491" y="607"/>
                    <a:pt x="491" y="607"/>
                  </a:cubicBezTo>
                  <a:cubicBezTo>
                    <a:pt x="489" y="606"/>
                    <a:pt x="488" y="605"/>
                    <a:pt x="486" y="605"/>
                  </a:cubicBezTo>
                  <a:cubicBezTo>
                    <a:pt x="484" y="605"/>
                    <a:pt x="481" y="607"/>
                    <a:pt x="478" y="608"/>
                  </a:cubicBezTo>
                  <a:cubicBezTo>
                    <a:pt x="475" y="609"/>
                    <a:pt x="473" y="611"/>
                    <a:pt x="470" y="611"/>
                  </a:cubicBezTo>
                  <a:cubicBezTo>
                    <a:pt x="469" y="611"/>
                    <a:pt x="468" y="610"/>
                    <a:pt x="466" y="609"/>
                  </a:cubicBezTo>
                  <a:cubicBezTo>
                    <a:pt x="463" y="607"/>
                    <a:pt x="459" y="605"/>
                    <a:pt x="456" y="602"/>
                  </a:cubicBezTo>
                  <a:cubicBezTo>
                    <a:pt x="454" y="600"/>
                    <a:pt x="453" y="598"/>
                    <a:pt x="452" y="596"/>
                  </a:cubicBezTo>
                  <a:cubicBezTo>
                    <a:pt x="449" y="591"/>
                    <a:pt x="447" y="586"/>
                    <a:pt x="450" y="580"/>
                  </a:cubicBezTo>
                  <a:cubicBezTo>
                    <a:pt x="451" y="578"/>
                    <a:pt x="451" y="575"/>
                    <a:pt x="451" y="573"/>
                  </a:cubicBezTo>
                  <a:cubicBezTo>
                    <a:pt x="451" y="565"/>
                    <a:pt x="453" y="558"/>
                    <a:pt x="455" y="550"/>
                  </a:cubicBezTo>
                  <a:cubicBezTo>
                    <a:pt x="456" y="547"/>
                    <a:pt x="453" y="541"/>
                    <a:pt x="451" y="540"/>
                  </a:cubicBezTo>
                  <a:cubicBezTo>
                    <a:pt x="447" y="539"/>
                    <a:pt x="442" y="538"/>
                    <a:pt x="438" y="538"/>
                  </a:cubicBezTo>
                  <a:cubicBezTo>
                    <a:pt x="436" y="538"/>
                    <a:pt x="435" y="538"/>
                    <a:pt x="434" y="538"/>
                  </a:cubicBezTo>
                  <a:cubicBezTo>
                    <a:pt x="427" y="541"/>
                    <a:pt x="419" y="538"/>
                    <a:pt x="412" y="541"/>
                  </a:cubicBezTo>
                  <a:cubicBezTo>
                    <a:pt x="412" y="541"/>
                    <a:pt x="412" y="541"/>
                    <a:pt x="412" y="541"/>
                  </a:cubicBezTo>
                  <a:cubicBezTo>
                    <a:pt x="412" y="541"/>
                    <a:pt x="411" y="541"/>
                    <a:pt x="411" y="540"/>
                  </a:cubicBezTo>
                  <a:cubicBezTo>
                    <a:pt x="410" y="538"/>
                    <a:pt x="408" y="536"/>
                    <a:pt x="410" y="532"/>
                  </a:cubicBezTo>
                  <a:cubicBezTo>
                    <a:pt x="417" y="518"/>
                    <a:pt x="423" y="503"/>
                    <a:pt x="430" y="489"/>
                  </a:cubicBezTo>
                  <a:cubicBezTo>
                    <a:pt x="431" y="486"/>
                    <a:pt x="430" y="485"/>
                    <a:pt x="428" y="484"/>
                  </a:cubicBezTo>
                  <a:cubicBezTo>
                    <a:pt x="425" y="482"/>
                    <a:pt x="423" y="482"/>
                    <a:pt x="421" y="482"/>
                  </a:cubicBezTo>
                  <a:cubicBezTo>
                    <a:pt x="419" y="482"/>
                    <a:pt x="418" y="482"/>
                    <a:pt x="416" y="482"/>
                  </a:cubicBezTo>
                  <a:cubicBezTo>
                    <a:pt x="414" y="483"/>
                    <a:pt x="413" y="484"/>
                    <a:pt x="411" y="484"/>
                  </a:cubicBezTo>
                  <a:cubicBezTo>
                    <a:pt x="404" y="484"/>
                    <a:pt x="401" y="488"/>
                    <a:pt x="399" y="494"/>
                  </a:cubicBezTo>
                  <a:cubicBezTo>
                    <a:pt x="398" y="500"/>
                    <a:pt x="395" y="504"/>
                    <a:pt x="390" y="507"/>
                  </a:cubicBezTo>
                  <a:cubicBezTo>
                    <a:pt x="384" y="511"/>
                    <a:pt x="377" y="512"/>
                    <a:pt x="370" y="514"/>
                  </a:cubicBezTo>
                  <a:cubicBezTo>
                    <a:pt x="367" y="514"/>
                    <a:pt x="365" y="515"/>
                    <a:pt x="363" y="515"/>
                  </a:cubicBezTo>
                  <a:cubicBezTo>
                    <a:pt x="361" y="515"/>
                    <a:pt x="359" y="514"/>
                    <a:pt x="357" y="513"/>
                  </a:cubicBezTo>
                  <a:cubicBezTo>
                    <a:pt x="353" y="511"/>
                    <a:pt x="349" y="509"/>
                    <a:pt x="346" y="505"/>
                  </a:cubicBezTo>
                  <a:cubicBezTo>
                    <a:pt x="340" y="497"/>
                    <a:pt x="340" y="487"/>
                    <a:pt x="337" y="479"/>
                  </a:cubicBezTo>
                  <a:cubicBezTo>
                    <a:pt x="334" y="472"/>
                    <a:pt x="336" y="467"/>
                    <a:pt x="337" y="461"/>
                  </a:cubicBezTo>
                  <a:cubicBezTo>
                    <a:pt x="340" y="448"/>
                    <a:pt x="346" y="437"/>
                    <a:pt x="348" y="424"/>
                  </a:cubicBezTo>
                  <a:cubicBezTo>
                    <a:pt x="349" y="418"/>
                    <a:pt x="353" y="413"/>
                    <a:pt x="360" y="410"/>
                  </a:cubicBezTo>
                  <a:cubicBezTo>
                    <a:pt x="365" y="409"/>
                    <a:pt x="369" y="407"/>
                    <a:pt x="373" y="406"/>
                  </a:cubicBezTo>
                  <a:cubicBezTo>
                    <a:pt x="378" y="405"/>
                    <a:pt x="381" y="400"/>
                    <a:pt x="385" y="398"/>
                  </a:cubicBezTo>
                  <a:cubicBezTo>
                    <a:pt x="389" y="396"/>
                    <a:pt x="393" y="395"/>
                    <a:pt x="396" y="395"/>
                  </a:cubicBezTo>
                  <a:cubicBezTo>
                    <a:pt x="399" y="395"/>
                    <a:pt x="403" y="396"/>
                    <a:pt x="405" y="398"/>
                  </a:cubicBezTo>
                  <a:cubicBezTo>
                    <a:pt x="410" y="402"/>
                    <a:pt x="416" y="401"/>
                    <a:pt x="422" y="404"/>
                  </a:cubicBezTo>
                  <a:cubicBezTo>
                    <a:pt x="422" y="404"/>
                    <a:pt x="423" y="404"/>
                    <a:pt x="423" y="404"/>
                  </a:cubicBezTo>
                  <a:cubicBezTo>
                    <a:pt x="425" y="404"/>
                    <a:pt x="426" y="403"/>
                    <a:pt x="426" y="401"/>
                  </a:cubicBezTo>
                  <a:cubicBezTo>
                    <a:pt x="428" y="392"/>
                    <a:pt x="437" y="392"/>
                    <a:pt x="444" y="388"/>
                  </a:cubicBezTo>
                  <a:cubicBezTo>
                    <a:pt x="444" y="388"/>
                    <a:pt x="444" y="388"/>
                    <a:pt x="445" y="388"/>
                  </a:cubicBezTo>
                  <a:cubicBezTo>
                    <a:pt x="446" y="388"/>
                    <a:pt x="447" y="389"/>
                    <a:pt x="448" y="389"/>
                  </a:cubicBezTo>
                  <a:cubicBezTo>
                    <a:pt x="453" y="391"/>
                    <a:pt x="458" y="393"/>
                    <a:pt x="463" y="395"/>
                  </a:cubicBezTo>
                  <a:cubicBezTo>
                    <a:pt x="465" y="396"/>
                    <a:pt x="466" y="397"/>
                    <a:pt x="468" y="397"/>
                  </a:cubicBezTo>
                  <a:cubicBezTo>
                    <a:pt x="469" y="397"/>
                    <a:pt x="470" y="397"/>
                    <a:pt x="472" y="396"/>
                  </a:cubicBezTo>
                  <a:cubicBezTo>
                    <a:pt x="473" y="395"/>
                    <a:pt x="473" y="395"/>
                    <a:pt x="474" y="395"/>
                  </a:cubicBezTo>
                  <a:cubicBezTo>
                    <a:pt x="476" y="395"/>
                    <a:pt x="477" y="396"/>
                    <a:pt x="479" y="397"/>
                  </a:cubicBezTo>
                  <a:cubicBezTo>
                    <a:pt x="480" y="399"/>
                    <a:pt x="482" y="401"/>
                    <a:pt x="483" y="402"/>
                  </a:cubicBezTo>
                  <a:cubicBezTo>
                    <a:pt x="487" y="405"/>
                    <a:pt x="488" y="408"/>
                    <a:pt x="486" y="412"/>
                  </a:cubicBezTo>
                  <a:cubicBezTo>
                    <a:pt x="481" y="423"/>
                    <a:pt x="489" y="431"/>
                    <a:pt x="491" y="440"/>
                  </a:cubicBezTo>
                  <a:cubicBezTo>
                    <a:pt x="491" y="441"/>
                    <a:pt x="493" y="441"/>
                    <a:pt x="494" y="442"/>
                  </a:cubicBezTo>
                  <a:cubicBezTo>
                    <a:pt x="495" y="443"/>
                    <a:pt x="496" y="444"/>
                    <a:pt x="497" y="444"/>
                  </a:cubicBezTo>
                  <a:cubicBezTo>
                    <a:pt x="498" y="444"/>
                    <a:pt x="498" y="443"/>
                    <a:pt x="499" y="442"/>
                  </a:cubicBezTo>
                  <a:cubicBezTo>
                    <a:pt x="502" y="435"/>
                    <a:pt x="508" y="430"/>
                    <a:pt x="502" y="422"/>
                  </a:cubicBezTo>
                  <a:cubicBezTo>
                    <a:pt x="502" y="421"/>
                    <a:pt x="502" y="419"/>
                    <a:pt x="502" y="417"/>
                  </a:cubicBezTo>
                  <a:cubicBezTo>
                    <a:pt x="502" y="413"/>
                    <a:pt x="501" y="409"/>
                    <a:pt x="500" y="404"/>
                  </a:cubicBezTo>
                  <a:cubicBezTo>
                    <a:pt x="498" y="393"/>
                    <a:pt x="502" y="382"/>
                    <a:pt x="511" y="374"/>
                  </a:cubicBezTo>
                  <a:cubicBezTo>
                    <a:pt x="517" y="369"/>
                    <a:pt x="524" y="366"/>
                    <a:pt x="530" y="361"/>
                  </a:cubicBezTo>
                  <a:cubicBezTo>
                    <a:pt x="533" y="359"/>
                    <a:pt x="536" y="356"/>
                    <a:pt x="539" y="355"/>
                  </a:cubicBezTo>
                  <a:cubicBezTo>
                    <a:pt x="548" y="353"/>
                    <a:pt x="554" y="347"/>
                    <a:pt x="560" y="340"/>
                  </a:cubicBezTo>
                  <a:cubicBezTo>
                    <a:pt x="563" y="336"/>
                    <a:pt x="567" y="331"/>
                    <a:pt x="563" y="325"/>
                  </a:cubicBezTo>
                  <a:cubicBezTo>
                    <a:pt x="560" y="321"/>
                    <a:pt x="564" y="317"/>
                    <a:pt x="565" y="314"/>
                  </a:cubicBezTo>
                  <a:cubicBezTo>
                    <a:pt x="566" y="312"/>
                    <a:pt x="567" y="311"/>
                    <a:pt x="568" y="311"/>
                  </a:cubicBezTo>
                  <a:cubicBezTo>
                    <a:pt x="569" y="311"/>
                    <a:pt x="570" y="312"/>
                    <a:pt x="571" y="314"/>
                  </a:cubicBezTo>
                  <a:cubicBezTo>
                    <a:pt x="572" y="315"/>
                    <a:pt x="572" y="316"/>
                    <a:pt x="572" y="317"/>
                  </a:cubicBezTo>
                  <a:cubicBezTo>
                    <a:pt x="573" y="316"/>
                    <a:pt x="574" y="315"/>
                    <a:pt x="573" y="314"/>
                  </a:cubicBezTo>
                  <a:cubicBezTo>
                    <a:pt x="573" y="310"/>
                    <a:pt x="575" y="307"/>
                    <a:pt x="578" y="305"/>
                  </a:cubicBezTo>
                  <a:cubicBezTo>
                    <a:pt x="580" y="303"/>
                    <a:pt x="583" y="301"/>
                    <a:pt x="587" y="299"/>
                  </a:cubicBezTo>
                  <a:cubicBezTo>
                    <a:pt x="591" y="297"/>
                    <a:pt x="595" y="296"/>
                    <a:pt x="597" y="291"/>
                  </a:cubicBezTo>
                  <a:cubicBezTo>
                    <a:pt x="599" y="286"/>
                    <a:pt x="604" y="284"/>
                    <a:pt x="609" y="283"/>
                  </a:cubicBezTo>
                  <a:cubicBezTo>
                    <a:pt x="616" y="281"/>
                    <a:pt x="623" y="280"/>
                    <a:pt x="629" y="276"/>
                  </a:cubicBezTo>
                  <a:cubicBezTo>
                    <a:pt x="631" y="274"/>
                    <a:pt x="634" y="273"/>
                    <a:pt x="634" y="269"/>
                  </a:cubicBezTo>
                  <a:cubicBezTo>
                    <a:pt x="635" y="264"/>
                    <a:pt x="638" y="260"/>
                    <a:pt x="644" y="258"/>
                  </a:cubicBezTo>
                  <a:cubicBezTo>
                    <a:pt x="653" y="255"/>
                    <a:pt x="661" y="250"/>
                    <a:pt x="670" y="247"/>
                  </a:cubicBezTo>
                  <a:cubicBezTo>
                    <a:pt x="677" y="244"/>
                    <a:pt x="684" y="241"/>
                    <a:pt x="691" y="239"/>
                  </a:cubicBezTo>
                  <a:cubicBezTo>
                    <a:pt x="691" y="239"/>
                    <a:pt x="692" y="239"/>
                    <a:pt x="693" y="239"/>
                  </a:cubicBezTo>
                  <a:cubicBezTo>
                    <a:pt x="695" y="239"/>
                    <a:pt x="697" y="240"/>
                    <a:pt x="699" y="240"/>
                  </a:cubicBezTo>
                  <a:cubicBezTo>
                    <a:pt x="701" y="241"/>
                    <a:pt x="701" y="243"/>
                    <a:pt x="699" y="244"/>
                  </a:cubicBezTo>
                  <a:cubicBezTo>
                    <a:pt x="698" y="244"/>
                    <a:pt x="696" y="245"/>
                    <a:pt x="695" y="245"/>
                  </a:cubicBezTo>
                  <a:cubicBezTo>
                    <a:pt x="690" y="247"/>
                    <a:pt x="684" y="249"/>
                    <a:pt x="680" y="254"/>
                  </a:cubicBezTo>
                  <a:cubicBezTo>
                    <a:pt x="678" y="256"/>
                    <a:pt x="680" y="256"/>
                    <a:pt x="681" y="257"/>
                  </a:cubicBezTo>
                  <a:cubicBezTo>
                    <a:pt x="682" y="258"/>
                    <a:pt x="683" y="258"/>
                    <a:pt x="684" y="258"/>
                  </a:cubicBezTo>
                  <a:cubicBezTo>
                    <a:pt x="685" y="258"/>
                    <a:pt x="686" y="257"/>
                    <a:pt x="687" y="257"/>
                  </a:cubicBezTo>
                  <a:cubicBezTo>
                    <a:pt x="694" y="254"/>
                    <a:pt x="700" y="250"/>
                    <a:pt x="707" y="248"/>
                  </a:cubicBezTo>
                  <a:cubicBezTo>
                    <a:pt x="714" y="246"/>
                    <a:pt x="721" y="244"/>
                    <a:pt x="727" y="239"/>
                  </a:cubicBezTo>
                  <a:cubicBezTo>
                    <a:pt x="728" y="238"/>
                    <a:pt x="729" y="238"/>
                    <a:pt x="729" y="237"/>
                  </a:cubicBezTo>
                  <a:cubicBezTo>
                    <a:pt x="728" y="237"/>
                    <a:pt x="727" y="236"/>
                    <a:pt x="726" y="236"/>
                  </a:cubicBezTo>
                  <a:cubicBezTo>
                    <a:pt x="726" y="236"/>
                    <a:pt x="726" y="236"/>
                    <a:pt x="726" y="236"/>
                  </a:cubicBezTo>
                  <a:cubicBezTo>
                    <a:pt x="725" y="237"/>
                    <a:pt x="723" y="237"/>
                    <a:pt x="721" y="237"/>
                  </a:cubicBezTo>
                  <a:cubicBezTo>
                    <a:pt x="719" y="238"/>
                    <a:pt x="717" y="239"/>
                    <a:pt x="715" y="239"/>
                  </a:cubicBezTo>
                  <a:cubicBezTo>
                    <a:pt x="713" y="239"/>
                    <a:pt x="711" y="238"/>
                    <a:pt x="709" y="237"/>
                  </a:cubicBezTo>
                  <a:cubicBezTo>
                    <a:pt x="704" y="235"/>
                    <a:pt x="701" y="232"/>
                    <a:pt x="698" y="227"/>
                  </a:cubicBezTo>
                  <a:cubicBezTo>
                    <a:pt x="696" y="223"/>
                    <a:pt x="697" y="221"/>
                    <a:pt x="700" y="219"/>
                  </a:cubicBezTo>
                  <a:cubicBezTo>
                    <a:pt x="704" y="216"/>
                    <a:pt x="707" y="212"/>
                    <a:pt x="709" y="207"/>
                  </a:cubicBezTo>
                  <a:cubicBezTo>
                    <a:pt x="709" y="207"/>
                    <a:pt x="708" y="205"/>
                    <a:pt x="708" y="205"/>
                  </a:cubicBezTo>
                  <a:cubicBezTo>
                    <a:pt x="708" y="205"/>
                    <a:pt x="708" y="205"/>
                    <a:pt x="708" y="205"/>
                  </a:cubicBezTo>
                  <a:cubicBezTo>
                    <a:pt x="702" y="206"/>
                    <a:pt x="697" y="205"/>
                    <a:pt x="692" y="207"/>
                  </a:cubicBezTo>
                  <a:cubicBezTo>
                    <a:pt x="684" y="209"/>
                    <a:pt x="676" y="213"/>
                    <a:pt x="668" y="217"/>
                  </a:cubicBezTo>
                  <a:cubicBezTo>
                    <a:pt x="667" y="217"/>
                    <a:pt x="667" y="218"/>
                    <a:pt x="666" y="218"/>
                  </a:cubicBezTo>
                  <a:cubicBezTo>
                    <a:pt x="665" y="218"/>
                    <a:pt x="664" y="217"/>
                    <a:pt x="664" y="216"/>
                  </a:cubicBezTo>
                  <a:cubicBezTo>
                    <a:pt x="663" y="215"/>
                    <a:pt x="664" y="212"/>
                    <a:pt x="665" y="211"/>
                  </a:cubicBezTo>
                  <a:cubicBezTo>
                    <a:pt x="667" y="210"/>
                    <a:pt x="669" y="209"/>
                    <a:pt x="671" y="208"/>
                  </a:cubicBezTo>
                  <a:cubicBezTo>
                    <a:pt x="677" y="205"/>
                    <a:pt x="684" y="203"/>
                    <a:pt x="690" y="199"/>
                  </a:cubicBezTo>
                  <a:cubicBezTo>
                    <a:pt x="698" y="194"/>
                    <a:pt x="707" y="192"/>
                    <a:pt x="716" y="192"/>
                  </a:cubicBezTo>
                  <a:cubicBezTo>
                    <a:pt x="719" y="192"/>
                    <a:pt x="721" y="192"/>
                    <a:pt x="724" y="192"/>
                  </a:cubicBezTo>
                  <a:cubicBezTo>
                    <a:pt x="728" y="193"/>
                    <a:pt x="731" y="193"/>
                    <a:pt x="734" y="193"/>
                  </a:cubicBezTo>
                  <a:cubicBezTo>
                    <a:pt x="738" y="193"/>
                    <a:pt x="742" y="193"/>
                    <a:pt x="746" y="192"/>
                  </a:cubicBezTo>
                  <a:cubicBezTo>
                    <a:pt x="759" y="189"/>
                    <a:pt x="771" y="185"/>
                    <a:pt x="782" y="179"/>
                  </a:cubicBezTo>
                  <a:cubicBezTo>
                    <a:pt x="785" y="177"/>
                    <a:pt x="788" y="176"/>
                    <a:pt x="791" y="174"/>
                  </a:cubicBezTo>
                  <a:cubicBezTo>
                    <a:pt x="793" y="171"/>
                    <a:pt x="796" y="167"/>
                    <a:pt x="796" y="164"/>
                  </a:cubicBezTo>
                  <a:cubicBezTo>
                    <a:pt x="796" y="162"/>
                    <a:pt x="792" y="158"/>
                    <a:pt x="789" y="157"/>
                  </a:cubicBezTo>
                  <a:cubicBezTo>
                    <a:pt x="788" y="157"/>
                    <a:pt x="787" y="156"/>
                    <a:pt x="785" y="156"/>
                  </a:cubicBezTo>
                  <a:cubicBezTo>
                    <a:pt x="782" y="156"/>
                    <a:pt x="779" y="157"/>
                    <a:pt x="777" y="157"/>
                  </a:cubicBezTo>
                  <a:cubicBezTo>
                    <a:pt x="775" y="157"/>
                    <a:pt x="774" y="159"/>
                    <a:pt x="772" y="160"/>
                  </a:cubicBezTo>
                  <a:cubicBezTo>
                    <a:pt x="772" y="160"/>
                    <a:pt x="771" y="160"/>
                    <a:pt x="771" y="160"/>
                  </a:cubicBezTo>
                  <a:cubicBezTo>
                    <a:pt x="770" y="160"/>
                    <a:pt x="768" y="159"/>
                    <a:pt x="767" y="159"/>
                  </a:cubicBezTo>
                  <a:cubicBezTo>
                    <a:pt x="765" y="157"/>
                    <a:pt x="767" y="156"/>
                    <a:pt x="768" y="155"/>
                  </a:cubicBezTo>
                  <a:cubicBezTo>
                    <a:pt x="770" y="153"/>
                    <a:pt x="774" y="152"/>
                    <a:pt x="774" y="150"/>
                  </a:cubicBezTo>
                  <a:cubicBezTo>
                    <a:pt x="774" y="148"/>
                    <a:pt x="771" y="146"/>
                    <a:pt x="770" y="144"/>
                  </a:cubicBezTo>
                  <a:cubicBezTo>
                    <a:pt x="768" y="141"/>
                    <a:pt x="767" y="137"/>
                    <a:pt x="765" y="134"/>
                  </a:cubicBezTo>
                  <a:cubicBezTo>
                    <a:pt x="765" y="133"/>
                    <a:pt x="764" y="132"/>
                    <a:pt x="764" y="132"/>
                  </a:cubicBezTo>
                  <a:cubicBezTo>
                    <a:pt x="768" y="127"/>
                    <a:pt x="768" y="122"/>
                    <a:pt x="764" y="117"/>
                  </a:cubicBezTo>
                  <a:cubicBezTo>
                    <a:pt x="763" y="117"/>
                    <a:pt x="764" y="115"/>
                    <a:pt x="764" y="114"/>
                  </a:cubicBezTo>
                  <a:cubicBezTo>
                    <a:pt x="769" y="110"/>
                    <a:pt x="762" y="106"/>
                    <a:pt x="763" y="102"/>
                  </a:cubicBezTo>
                  <a:cubicBezTo>
                    <a:pt x="763" y="102"/>
                    <a:pt x="762" y="101"/>
                    <a:pt x="761" y="101"/>
                  </a:cubicBezTo>
                  <a:cubicBezTo>
                    <a:pt x="761" y="101"/>
                    <a:pt x="761" y="101"/>
                    <a:pt x="761" y="101"/>
                  </a:cubicBezTo>
                  <a:cubicBezTo>
                    <a:pt x="759" y="102"/>
                    <a:pt x="757" y="103"/>
                    <a:pt x="756" y="105"/>
                  </a:cubicBezTo>
                  <a:cubicBezTo>
                    <a:pt x="750" y="111"/>
                    <a:pt x="742" y="114"/>
                    <a:pt x="735" y="118"/>
                  </a:cubicBezTo>
                  <a:cubicBezTo>
                    <a:pt x="733" y="119"/>
                    <a:pt x="732" y="119"/>
                    <a:pt x="731" y="119"/>
                  </a:cubicBezTo>
                  <a:cubicBezTo>
                    <a:pt x="730" y="119"/>
                    <a:pt x="729" y="118"/>
                    <a:pt x="727" y="117"/>
                  </a:cubicBezTo>
                  <a:cubicBezTo>
                    <a:pt x="722" y="112"/>
                    <a:pt x="719" y="108"/>
                    <a:pt x="725" y="102"/>
                  </a:cubicBezTo>
                  <a:cubicBezTo>
                    <a:pt x="727" y="99"/>
                    <a:pt x="724" y="94"/>
                    <a:pt x="721" y="91"/>
                  </a:cubicBezTo>
                  <a:cubicBezTo>
                    <a:pt x="712" y="84"/>
                    <a:pt x="702" y="81"/>
                    <a:pt x="690" y="80"/>
                  </a:cubicBezTo>
                  <a:cubicBezTo>
                    <a:pt x="690" y="80"/>
                    <a:pt x="690" y="80"/>
                    <a:pt x="689" y="80"/>
                  </a:cubicBezTo>
                  <a:cubicBezTo>
                    <a:pt x="681" y="80"/>
                    <a:pt x="675" y="84"/>
                    <a:pt x="672" y="92"/>
                  </a:cubicBezTo>
                  <a:cubicBezTo>
                    <a:pt x="669" y="99"/>
                    <a:pt x="665" y="105"/>
                    <a:pt x="658" y="109"/>
                  </a:cubicBezTo>
                  <a:cubicBezTo>
                    <a:pt x="653" y="111"/>
                    <a:pt x="653" y="116"/>
                    <a:pt x="655" y="120"/>
                  </a:cubicBezTo>
                  <a:cubicBezTo>
                    <a:pt x="657" y="123"/>
                    <a:pt x="657" y="127"/>
                    <a:pt x="655" y="130"/>
                  </a:cubicBezTo>
                  <a:cubicBezTo>
                    <a:pt x="647" y="140"/>
                    <a:pt x="647" y="140"/>
                    <a:pt x="633" y="147"/>
                  </a:cubicBezTo>
                  <a:cubicBezTo>
                    <a:pt x="631" y="148"/>
                    <a:pt x="629" y="150"/>
                    <a:pt x="627" y="151"/>
                  </a:cubicBezTo>
                  <a:cubicBezTo>
                    <a:pt x="621" y="153"/>
                    <a:pt x="618" y="158"/>
                    <a:pt x="616" y="163"/>
                  </a:cubicBezTo>
                  <a:cubicBezTo>
                    <a:pt x="615" y="167"/>
                    <a:pt x="613" y="171"/>
                    <a:pt x="612" y="175"/>
                  </a:cubicBezTo>
                  <a:cubicBezTo>
                    <a:pt x="609" y="182"/>
                    <a:pt x="602" y="182"/>
                    <a:pt x="597" y="185"/>
                  </a:cubicBezTo>
                  <a:cubicBezTo>
                    <a:pt x="597" y="185"/>
                    <a:pt x="596" y="185"/>
                    <a:pt x="596" y="185"/>
                  </a:cubicBezTo>
                  <a:cubicBezTo>
                    <a:pt x="596" y="185"/>
                    <a:pt x="595" y="185"/>
                    <a:pt x="595" y="185"/>
                  </a:cubicBezTo>
                  <a:cubicBezTo>
                    <a:pt x="592" y="181"/>
                    <a:pt x="590" y="177"/>
                    <a:pt x="588" y="174"/>
                  </a:cubicBezTo>
                  <a:cubicBezTo>
                    <a:pt x="587" y="172"/>
                    <a:pt x="588" y="170"/>
                    <a:pt x="589" y="169"/>
                  </a:cubicBezTo>
                  <a:cubicBezTo>
                    <a:pt x="590" y="165"/>
                    <a:pt x="592" y="160"/>
                    <a:pt x="594" y="156"/>
                  </a:cubicBezTo>
                  <a:cubicBezTo>
                    <a:pt x="596" y="149"/>
                    <a:pt x="596" y="149"/>
                    <a:pt x="589" y="147"/>
                  </a:cubicBezTo>
                  <a:cubicBezTo>
                    <a:pt x="582" y="145"/>
                    <a:pt x="574" y="144"/>
                    <a:pt x="568" y="139"/>
                  </a:cubicBezTo>
                  <a:cubicBezTo>
                    <a:pt x="563" y="135"/>
                    <a:pt x="557" y="131"/>
                    <a:pt x="551" y="131"/>
                  </a:cubicBezTo>
                  <a:cubicBezTo>
                    <a:pt x="550" y="131"/>
                    <a:pt x="550" y="131"/>
                    <a:pt x="550" y="131"/>
                  </a:cubicBezTo>
                  <a:cubicBezTo>
                    <a:pt x="550" y="131"/>
                    <a:pt x="550" y="131"/>
                    <a:pt x="550" y="131"/>
                  </a:cubicBezTo>
                  <a:cubicBezTo>
                    <a:pt x="542" y="131"/>
                    <a:pt x="538" y="127"/>
                    <a:pt x="536" y="121"/>
                  </a:cubicBezTo>
                  <a:cubicBezTo>
                    <a:pt x="535" y="119"/>
                    <a:pt x="535" y="116"/>
                    <a:pt x="534" y="116"/>
                  </a:cubicBezTo>
                  <a:cubicBezTo>
                    <a:pt x="527" y="114"/>
                    <a:pt x="530" y="110"/>
                    <a:pt x="532" y="107"/>
                  </a:cubicBezTo>
                  <a:cubicBezTo>
                    <a:pt x="535" y="103"/>
                    <a:pt x="537" y="99"/>
                    <a:pt x="541" y="96"/>
                  </a:cubicBezTo>
                  <a:cubicBezTo>
                    <a:pt x="554" y="89"/>
                    <a:pt x="565" y="81"/>
                    <a:pt x="579" y="76"/>
                  </a:cubicBezTo>
                  <a:cubicBezTo>
                    <a:pt x="581" y="76"/>
                    <a:pt x="583" y="76"/>
                    <a:pt x="584" y="75"/>
                  </a:cubicBezTo>
                  <a:cubicBezTo>
                    <a:pt x="585" y="74"/>
                    <a:pt x="587" y="73"/>
                    <a:pt x="586" y="71"/>
                  </a:cubicBezTo>
                  <a:cubicBezTo>
                    <a:pt x="585" y="67"/>
                    <a:pt x="586" y="65"/>
                    <a:pt x="589" y="65"/>
                  </a:cubicBezTo>
                  <a:cubicBezTo>
                    <a:pt x="589" y="65"/>
                    <a:pt x="590" y="65"/>
                    <a:pt x="591" y="66"/>
                  </a:cubicBezTo>
                  <a:cubicBezTo>
                    <a:pt x="593" y="66"/>
                    <a:pt x="595" y="67"/>
                    <a:pt x="597" y="67"/>
                  </a:cubicBezTo>
                  <a:cubicBezTo>
                    <a:pt x="597" y="67"/>
                    <a:pt x="597" y="67"/>
                    <a:pt x="598" y="67"/>
                  </a:cubicBezTo>
                  <a:cubicBezTo>
                    <a:pt x="606" y="65"/>
                    <a:pt x="614" y="62"/>
                    <a:pt x="622" y="60"/>
                  </a:cubicBezTo>
                  <a:cubicBezTo>
                    <a:pt x="626" y="59"/>
                    <a:pt x="624" y="58"/>
                    <a:pt x="623" y="57"/>
                  </a:cubicBezTo>
                  <a:cubicBezTo>
                    <a:pt x="621" y="55"/>
                    <a:pt x="619" y="53"/>
                    <a:pt x="617" y="51"/>
                  </a:cubicBezTo>
                  <a:cubicBezTo>
                    <a:pt x="617" y="51"/>
                    <a:pt x="617" y="49"/>
                    <a:pt x="617" y="49"/>
                  </a:cubicBezTo>
                  <a:cubicBezTo>
                    <a:pt x="618" y="48"/>
                    <a:pt x="619" y="47"/>
                    <a:pt x="620" y="47"/>
                  </a:cubicBezTo>
                  <a:cubicBezTo>
                    <a:pt x="620" y="47"/>
                    <a:pt x="620" y="47"/>
                    <a:pt x="620" y="47"/>
                  </a:cubicBezTo>
                  <a:cubicBezTo>
                    <a:pt x="622" y="48"/>
                    <a:pt x="625" y="49"/>
                    <a:pt x="627" y="50"/>
                  </a:cubicBezTo>
                  <a:cubicBezTo>
                    <a:pt x="628" y="51"/>
                    <a:pt x="629" y="51"/>
                    <a:pt x="631" y="51"/>
                  </a:cubicBezTo>
                  <a:cubicBezTo>
                    <a:pt x="632" y="51"/>
                    <a:pt x="633" y="51"/>
                    <a:pt x="634" y="50"/>
                  </a:cubicBezTo>
                  <a:cubicBezTo>
                    <a:pt x="640" y="45"/>
                    <a:pt x="648" y="44"/>
                    <a:pt x="655" y="44"/>
                  </a:cubicBezTo>
                  <a:cubicBezTo>
                    <a:pt x="657" y="44"/>
                    <a:pt x="659" y="44"/>
                    <a:pt x="661" y="44"/>
                  </a:cubicBezTo>
                  <a:cubicBezTo>
                    <a:pt x="662" y="44"/>
                    <a:pt x="664" y="45"/>
                    <a:pt x="665" y="45"/>
                  </a:cubicBezTo>
                  <a:cubicBezTo>
                    <a:pt x="667" y="45"/>
                    <a:pt x="669" y="44"/>
                    <a:pt x="671" y="44"/>
                  </a:cubicBezTo>
                  <a:cubicBezTo>
                    <a:pt x="681" y="40"/>
                    <a:pt x="687" y="32"/>
                    <a:pt x="693" y="24"/>
                  </a:cubicBezTo>
                  <a:cubicBezTo>
                    <a:pt x="695" y="22"/>
                    <a:pt x="694" y="21"/>
                    <a:pt x="692" y="20"/>
                  </a:cubicBezTo>
                  <a:cubicBezTo>
                    <a:pt x="688" y="18"/>
                    <a:pt x="685" y="17"/>
                    <a:pt x="682" y="17"/>
                  </a:cubicBezTo>
                  <a:cubicBezTo>
                    <a:pt x="677" y="17"/>
                    <a:pt x="673" y="19"/>
                    <a:pt x="670" y="23"/>
                  </a:cubicBezTo>
                  <a:cubicBezTo>
                    <a:pt x="664" y="30"/>
                    <a:pt x="657" y="33"/>
                    <a:pt x="649" y="37"/>
                  </a:cubicBezTo>
                  <a:cubicBezTo>
                    <a:pt x="649" y="37"/>
                    <a:pt x="648" y="37"/>
                    <a:pt x="648" y="37"/>
                  </a:cubicBezTo>
                  <a:cubicBezTo>
                    <a:pt x="647" y="37"/>
                    <a:pt x="645" y="36"/>
                    <a:pt x="644" y="36"/>
                  </a:cubicBezTo>
                  <a:cubicBezTo>
                    <a:pt x="643" y="35"/>
                    <a:pt x="642" y="33"/>
                    <a:pt x="644" y="31"/>
                  </a:cubicBezTo>
                  <a:cubicBezTo>
                    <a:pt x="645" y="29"/>
                    <a:pt x="646" y="27"/>
                    <a:pt x="647" y="26"/>
                  </a:cubicBezTo>
                  <a:cubicBezTo>
                    <a:pt x="652" y="22"/>
                    <a:pt x="647" y="22"/>
                    <a:pt x="645" y="21"/>
                  </a:cubicBezTo>
                  <a:cubicBezTo>
                    <a:pt x="644" y="21"/>
                    <a:pt x="643" y="21"/>
                    <a:pt x="642" y="21"/>
                  </a:cubicBezTo>
                  <a:cubicBezTo>
                    <a:pt x="642" y="21"/>
                    <a:pt x="641" y="21"/>
                    <a:pt x="641" y="21"/>
                  </a:cubicBezTo>
                  <a:cubicBezTo>
                    <a:pt x="640" y="22"/>
                    <a:pt x="639" y="22"/>
                    <a:pt x="638" y="22"/>
                  </a:cubicBezTo>
                  <a:cubicBezTo>
                    <a:pt x="637" y="22"/>
                    <a:pt x="636" y="21"/>
                    <a:pt x="635" y="20"/>
                  </a:cubicBezTo>
                  <a:cubicBezTo>
                    <a:pt x="632" y="16"/>
                    <a:pt x="631" y="12"/>
                    <a:pt x="634" y="8"/>
                  </a:cubicBezTo>
                  <a:cubicBezTo>
                    <a:pt x="635" y="6"/>
                    <a:pt x="638" y="4"/>
                    <a:pt x="635" y="1"/>
                  </a:cubicBezTo>
                  <a:cubicBezTo>
                    <a:pt x="633" y="0"/>
                    <a:pt x="632" y="0"/>
                    <a:pt x="631" y="0"/>
                  </a:cubicBezTo>
                  <a:close/>
                  <a:moveTo>
                    <a:pt x="494" y="216"/>
                  </a:moveTo>
                  <a:cubicBezTo>
                    <a:pt x="496" y="216"/>
                    <a:pt x="497" y="215"/>
                    <a:pt x="499" y="214"/>
                  </a:cubicBezTo>
                  <a:cubicBezTo>
                    <a:pt x="505" y="211"/>
                    <a:pt x="513" y="213"/>
                    <a:pt x="519" y="208"/>
                  </a:cubicBezTo>
                  <a:cubicBezTo>
                    <a:pt x="523" y="209"/>
                    <a:pt x="528" y="209"/>
                    <a:pt x="531" y="211"/>
                  </a:cubicBezTo>
                  <a:cubicBezTo>
                    <a:pt x="534" y="213"/>
                    <a:pt x="535" y="217"/>
                    <a:pt x="537" y="220"/>
                  </a:cubicBezTo>
                  <a:cubicBezTo>
                    <a:pt x="538" y="220"/>
                    <a:pt x="538" y="221"/>
                    <a:pt x="537" y="222"/>
                  </a:cubicBezTo>
                  <a:cubicBezTo>
                    <a:pt x="533" y="227"/>
                    <a:pt x="537" y="230"/>
                    <a:pt x="541" y="234"/>
                  </a:cubicBezTo>
                  <a:cubicBezTo>
                    <a:pt x="542" y="235"/>
                    <a:pt x="543" y="236"/>
                    <a:pt x="545" y="236"/>
                  </a:cubicBezTo>
                  <a:cubicBezTo>
                    <a:pt x="546" y="236"/>
                    <a:pt x="547" y="236"/>
                    <a:pt x="548" y="235"/>
                  </a:cubicBezTo>
                  <a:cubicBezTo>
                    <a:pt x="549" y="234"/>
                    <a:pt x="552" y="233"/>
                    <a:pt x="553" y="233"/>
                  </a:cubicBezTo>
                  <a:cubicBezTo>
                    <a:pt x="554" y="233"/>
                    <a:pt x="554" y="233"/>
                    <a:pt x="555" y="233"/>
                  </a:cubicBezTo>
                  <a:cubicBezTo>
                    <a:pt x="558" y="234"/>
                    <a:pt x="562" y="237"/>
                    <a:pt x="564" y="240"/>
                  </a:cubicBezTo>
                  <a:cubicBezTo>
                    <a:pt x="566" y="243"/>
                    <a:pt x="566" y="246"/>
                    <a:pt x="564" y="249"/>
                  </a:cubicBezTo>
                  <a:cubicBezTo>
                    <a:pt x="563" y="251"/>
                    <a:pt x="561" y="252"/>
                    <a:pt x="560" y="252"/>
                  </a:cubicBezTo>
                  <a:cubicBezTo>
                    <a:pt x="559" y="252"/>
                    <a:pt x="558" y="251"/>
                    <a:pt x="556" y="250"/>
                  </a:cubicBezTo>
                  <a:cubicBezTo>
                    <a:pt x="556" y="250"/>
                    <a:pt x="555" y="250"/>
                    <a:pt x="555" y="250"/>
                  </a:cubicBezTo>
                  <a:cubicBezTo>
                    <a:pt x="553" y="250"/>
                    <a:pt x="552" y="251"/>
                    <a:pt x="551" y="253"/>
                  </a:cubicBezTo>
                  <a:cubicBezTo>
                    <a:pt x="549" y="257"/>
                    <a:pt x="546" y="260"/>
                    <a:pt x="542" y="261"/>
                  </a:cubicBezTo>
                  <a:cubicBezTo>
                    <a:pt x="540" y="262"/>
                    <a:pt x="540" y="262"/>
                    <a:pt x="539" y="262"/>
                  </a:cubicBezTo>
                  <a:cubicBezTo>
                    <a:pt x="538" y="262"/>
                    <a:pt x="537" y="262"/>
                    <a:pt x="536" y="261"/>
                  </a:cubicBezTo>
                  <a:cubicBezTo>
                    <a:pt x="529" y="257"/>
                    <a:pt x="528" y="255"/>
                    <a:pt x="534" y="248"/>
                  </a:cubicBezTo>
                  <a:cubicBezTo>
                    <a:pt x="534" y="248"/>
                    <a:pt x="535" y="247"/>
                    <a:pt x="535" y="247"/>
                  </a:cubicBezTo>
                  <a:cubicBezTo>
                    <a:pt x="536" y="245"/>
                    <a:pt x="537" y="244"/>
                    <a:pt x="538" y="242"/>
                  </a:cubicBezTo>
                  <a:cubicBezTo>
                    <a:pt x="536" y="242"/>
                    <a:pt x="534" y="241"/>
                    <a:pt x="534" y="241"/>
                  </a:cubicBezTo>
                  <a:cubicBezTo>
                    <a:pt x="522" y="241"/>
                    <a:pt x="511" y="251"/>
                    <a:pt x="506" y="262"/>
                  </a:cubicBezTo>
                  <a:cubicBezTo>
                    <a:pt x="504" y="269"/>
                    <a:pt x="502" y="275"/>
                    <a:pt x="495" y="278"/>
                  </a:cubicBezTo>
                  <a:cubicBezTo>
                    <a:pt x="494" y="279"/>
                    <a:pt x="493" y="280"/>
                    <a:pt x="492" y="280"/>
                  </a:cubicBezTo>
                  <a:cubicBezTo>
                    <a:pt x="491" y="280"/>
                    <a:pt x="490" y="279"/>
                    <a:pt x="489" y="278"/>
                  </a:cubicBezTo>
                  <a:cubicBezTo>
                    <a:pt x="484" y="273"/>
                    <a:pt x="484" y="273"/>
                    <a:pt x="488" y="267"/>
                  </a:cubicBezTo>
                  <a:cubicBezTo>
                    <a:pt x="492" y="262"/>
                    <a:pt x="496" y="256"/>
                    <a:pt x="498" y="250"/>
                  </a:cubicBezTo>
                  <a:cubicBezTo>
                    <a:pt x="502" y="242"/>
                    <a:pt x="509" y="239"/>
                    <a:pt x="516" y="237"/>
                  </a:cubicBezTo>
                  <a:cubicBezTo>
                    <a:pt x="520" y="235"/>
                    <a:pt x="524" y="235"/>
                    <a:pt x="528" y="234"/>
                  </a:cubicBezTo>
                  <a:cubicBezTo>
                    <a:pt x="529" y="234"/>
                    <a:pt x="530" y="233"/>
                    <a:pt x="531" y="233"/>
                  </a:cubicBezTo>
                  <a:cubicBezTo>
                    <a:pt x="530" y="232"/>
                    <a:pt x="529" y="231"/>
                    <a:pt x="528" y="231"/>
                  </a:cubicBezTo>
                  <a:cubicBezTo>
                    <a:pt x="527" y="230"/>
                    <a:pt x="526" y="230"/>
                    <a:pt x="525" y="230"/>
                  </a:cubicBezTo>
                  <a:cubicBezTo>
                    <a:pt x="525" y="230"/>
                    <a:pt x="524" y="230"/>
                    <a:pt x="524" y="230"/>
                  </a:cubicBezTo>
                  <a:cubicBezTo>
                    <a:pt x="522" y="231"/>
                    <a:pt x="521" y="232"/>
                    <a:pt x="519" y="232"/>
                  </a:cubicBezTo>
                  <a:cubicBezTo>
                    <a:pt x="516" y="232"/>
                    <a:pt x="514" y="230"/>
                    <a:pt x="511" y="229"/>
                  </a:cubicBezTo>
                  <a:cubicBezTo>
                    <a:pt x="509" y="227"/>
                    <a:pt x="506" y="226"/>
                    <a:pt x="503" y="226"/>
                  </a:cubicBezTo>
                  <a:cubicBezTo>
                    <a:pt x="500" y="226"/>
                    <a:pt x="498" y="227"/>
                    <a:pt x="495" y="229"/>
                  </a:cubicBezTo>
                  <a:cubicBezTo>
                    <a:pt x="493" y="230"/>
                    <a:pt x="491" y="232"/>
                    <a:pt x="489" y="232"/>
                  </a:cubicBezTo>
                  <a:cubicBezTo>
                    <a:pt x="488" y="232"/>
                    <a:pt x="488" y="232"/>
                    <a:pt x="487" y="231"/>
                  </a:cubicBezTo>
                  <a:cubicBezTo>
                    <a:pt x="484" y="230"/>
                    <a:pt x="481" y="228"/>
                    <a:pt x="478" y="227"/>
                  </a:cubicBezTo>
                  <a:cubicBezTo>
                    <a:pt x="481" y="225"/>
                    <a:pt x="484" y="224"/>
                    <a:pt x="485" y="221"/>
                  </a:cubicBezTo>
                  <a:cubicBezTo>
                    <a:pt x="486" y="219"/>
                    <a:pt x="493" y="220"/>
                    <a:pt x="489" y="215"/>
                  </a:cubicBezTo>
                  <a:cubicBezTo>
                    <a:pt x="490" y="215"/>
                    <a:pt x="491" y="214"/>
                    <a:pt x="491" y="214"/>
                  </a:cubicBezTo>
                  <a:cubicBezTo>
                    <a:pt x="491" y="214"/>
                    <a:pt x="491" y="214"/>
                    <a:pt x="491" y="214"/>
                  </a:cubicBezTo>
                  <a:cubicBezTo>
                    <a:pt x="492" y="215"/>
                    <a:pt x="493" y="216"/>
                    <a:pt x="494" y="216"/>
                  </a:cubicBezTo>
                  <a:close/>
                  <a:moveTo>
                    <a:pt x="573" y="263"/>
                  </a:moveTo>
                  <a:cubicBezTo>
                    <a:pt x="571" y="263"/>
                    <a:pt x="569" y="263"/>
                    <a:pt x="569" y="261"/>
                  </a:cubicBezTo>
                  <a:cubicBezTo>
                    <a:pt x="569" y="259"/>
                    <a:pt x="569" y="257"/>
                    <a:pt x="572" y="257"/>
                  </a:cubicBezTo>
                  <a:cubicBezTo>
                    <a:pt x="576" y="255"/>
                    <a:pt x="579" y="252"/>
                    <a:pt x="583" y="252"/>
                  </a:cubicBezTo>
                  <a:cubicBezTo>
                    <a:pt x="585" y="252"/>
                    <a:pt x="587" y="253"/>
                    <a:pt x="588" y="254"/>
                  </a:cubicBezTo>
                  <a:cubicBezTo>
                    <a:pt x="590" y="255"/>
                    <a:pt x="592" y="255"/>
                    <a:pt x="590" y="257"/>
                  </a:cubicBezTo>
                  <a:cubicBezTo>
                    <a:pt x="586" y="261"/>
                    <a:pt x="582" y="263"/>
                    <a:pt x="577" y="263"/>
                  </a:cubicBezTo>
                  <a:cubicBezTo>
                    <a:pt x="576" y="263"/>
                    <a:pt x="576" y="263"/>
                    <a:pt x="575" y="263"/>
                  </a:cubicBezTo>
                  <a:cubicBezTo>
                    <a:pt x="574" y="263"/>
                    <a:pt x="574" y="263"/>
                    <a:pt x="573" y="263"/>
                  </a:cubicBezTo>
                  <a:cubicBezTo>
                    <a:pt x="573" y="263"/>
                    <a:pt x="573" y="263"/>
                    <a:pt x="573" y="263"/>
                  </a:cubicBezTo>
                  <a:close/>
                  <a:moveTo>
                    <a:pt x="535" y="281"/>
                  </a:moveTo>
                  <a:cubicBezTo>
                    <a:pt x="534" y="281"/>
                    <a:pt x="533" y="281"/>
                    <a:pt x="532" y="281"/>
                  </a:cubicBezTo>
                  <a:cubicBezTo>
                    <a:pt x="531" y="281"/>
                    <a:pt x="530" y="279"/>
                    <a:pt x="528" y="278"/>
                  </a:cubicBezTo>
                  <a:cubicBezTo>
                    <a:pt x="529" y="276"/>
                    <a:pt x="530" y="274"/>
                    <a:pt x="531" y="273"/>
                  </a:cubicBezTo>
                  <a:cubicBezTo>
                    <a:pt x="537" y="271"/>
                    <a:pt x="542" y="268"/>
                    <a:pt x="548" y="266"/>
                  </a:cubicBezTo>
                  <a:cubicBezTo>
                    <a:pt x="548" y="266"/>
                    <a:pt x="548" y="266"/>
                    <a:pt x="549" y="266"/>
                  </a:cubicBezTo>
                  <a:cubicBezTo>
                    <a:pt x="549" y="266"/>
                    <a:pt x="550" y="266"/>
                    <a:pt x="551" y="266"/>
                  </a:cubicBezTo>
                  <a:cubicBezTo>
                    <a:pt x="552" y="268"/>
                    <a:pt x="554" y="269"/>
                    <a:pt x="555" y="271"/>
                  </a:cubicBezTo>
                  <a:cubicBezTo>
                    <a:pt x="554" y="272"/>
                    <a:pt x="552" y="274"/>
                    <a:pt x="550" y="275"/>
                  </a:cubicBezTo>
                  <a:cubicBezTo>
                    <a:pt x="545" y="277"/>
                    <a:pt x="540" y="281"/>
                    <a:pt x="535" y="281"/>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19" name="Freeform 7"/>
            <p:cNvSpPr>
              <a:spLocks noEditPoints="1"/>
            </p:cNvSpPr>
            <p:nvPr/>
          </p:nvSpPr>
          <p:spPr bwMode="auto">
            <a:xfrm>
              <a:off x="4829" y="2938"/>
              <a:ext cx="146" cy="221"/>
            </a:xfrm>
            <a:custGeom>
              <a:avLst/>
              <a:gdLst/>
              <a:ahLst/>
              <a:cxnLst>
                <a:cxn ang="0">
                  <a:pos x="138" y="27"/>
                </a:cxn>
                <a:cxn ang="0">
                  <a:pos x="174" y="34"/>
                </a:cxn>
                <a:cxn ang="0">
                  <a:pos x="244" y="73"/>
                </a:cxn>
                <a:cxn ang="0">
                  <a:pos x="273" y="98"/>
                </a:cxn>
                <a:cxn ang="0">
                  <a:pos x="263" y="146"/>
                </a:cxn>
                <a:cxn ang="0">
                  <a:pos x="286" y="150"/>
                </a:cxn>
                <a:cxn ang="0">
                  <a:pos x="309" y="146"/>
                </a:cxn>
                <a:cxn ang="0">
                  <a:pos x="330" y="146"/>
                </a:cxn>
                <a:cxn ang="0">
                  <a:pos x="352" y="157"/>
                </a:cxn>
                <a:cxn ang="0">
                  <a:pos x="420" y="211"/>
                </a:cxn>
                <a:cxn ang="0">
                  <a:pos x="396" y="244"/>
                </a:cxn>
                <a:cxn ang="0">
                  <a:pos x="368" y="347"/>
                </a:cxn>
                <a:cxn ang="0">
                  <a:pos x="319" y="368"/>
                </a:cxn>
                <a:cxn ang="0">
                  <a:pos x="288" y="450"/>
                </a:cxn>
                <a:cxn ang="0">
                  <a:pos x="243" y="462"/>
                </a:cxn>
                <a:cxn ang="0">
                  <a:pos x="245" y="482"/>
                </a:cxn>
                <a:cxn ang="0">
                  <a:pos x="236" y="508"/>
                </a:cxn>
                <a:cxn ang="0">
                  <a:pos x="218" y="529"/>
                </a:cxn>
                <a:cxn ang="0">
                  <a:pos x="208" y="557"/>
                </a:cxn>
                <a:cxn ang="0">
                  <a:pos x="209" y="621"/>
                </a:cxn>
                <a:cxn ang="0">
                  <a:pos x="183" y="634"/>
                </a:cxn>
                <a:cxn ang="0">
                  <a:pos x="161" y="567"/>
                </a:cxn>
                <a:cxn ang="0">
                  <a:pos x="134" y="507"/>
                </a:cxn>
                <a:cxn ang="0">
                  <a:pos x="128" y="426"/>
                </a:cxn>
                <a:cxn ang="0">
                  <a:pos x="124" y="326"/>
                </a:cxn>
                <a:cxn ang="0">
                  <a:pos x="24" y="191"/>
                </a:cxn>
                <a:cxn ang="0">
                  <a:pos x="15" y="160"/>
                </a:cxn>
                <a:cxn ang="0">
                  <a:pos x="10" y="140"/>
                </a:cxn>
                <a:cxn ang="0">
                  <a:pos x="43" y="82"/>
                </a:cxn>
                <a:cxn ang="0">
                  <a:pos x="40" y="47"/>
                </a:cxn>
                <a:cxn ang="0">
                  <a:pos x="63" y="28"/>
                </a:cxn>
                <a:cxn ang="0">
                  <a:pos x="92" y="40"/>
                </a:cxn>
                <a:cxn ang="0">
                  <a:pos x="108" y="16"/>
                </a:cxn>
                <a:cxn ang="0">
                  <a:pos x="55" y="25"/>
                </a:cxn>
                <a:cxn ang="0">
                  <a:pos x="25" y="29"/>
                </a:cxn>
                <a:cxn ang="0">
                  <a:pos x="35" y="57"/>
                </a:cxn>
                <a:cxn ang="0">
                  <a:pos x="6" y="147"/>
                </a:cxn>
                <a:cxn ang="0">
                  <a:pos x="17" y="195"/>
                </a:cxn>
                <a:cxn ang="0">
                  <a:pos x="117" y="327"/>
                </a:cxn>
                <a:cxn ang="0">
                  <a:pos x="123" y="443"/>
                </a:cxn>
                <a:cxn ang="0">
                  <a:pos x="145" y="548"/>
                </a:cxn>
                <a:cxn ang="0">
                  <a:pos x="146" y="594"/>
                </a:cxn>
                <a:cxn ang="0">
                  <a:pos x="192" y="654"/>
                </a:cxn>
                <a:cxn ang="0">
                  <a:pos x="217" y="645"/>
                </a:cxn>
                <a:cxn ang="0">
                  <a:pos x="215" y="572"/>
                </a:cxn>
                <a:cxn ang="0">
                  <a:pos x="209" y="534"/>
                </a:cxn>
                <a:cxn ang="0">
                  <a:pos x="229" y="516"/>
                </a:cxn>
                <a:cxn ang="0">
                  <a:pos x="263" y="494"/>
                </a:cxn>
                <a:cxn ang="0">
                  <a:pos x="265" y="473"/>
                </a:cxn>
                <a:cxn ang="0">
                  <a:pos x="318" y="386"/>
                </a:cxn>
                <a:cxn ang="0">
                  <a:pos x="367" y="357"/>
                </a:cxn>
                <a:cxn ang="0">
                  <a:pos x="401" y="250"/>
                </a:cxn>
                <a:cxn ang="0">
                  <a:pos x="390" y="157"/>
                </a:cxn>
                <a:cxn ang="0">
                  <a:pos x="337" y="153"/>
                </a:cxn>
                <a:cxn ang="0">
                  <a:pos x="299" y="143"/>
                </a:cxn>
                <a:cxn ang="0">
                  <a:pos x="294" y="139"/>
                </a:cxn>
                <a:cxn ang="0">
                  <a:pos x="270" y="140"/>
                </a:cxn>
                <a:cxn ang="0">
                  <a:pos x="281" y="97"/>
                </a:cxn>
                <a:cxn ang="0">
                  <a:pos x="236" y="67"/>
                </a:cxn>
                <a:cxn ang="0">
                  <a:pos x="158" y="21"/>
                </a:cxn>
                <a:cxn ang="0">
                  <a:pos x="109" y="4"/>
                </a:cxn>
                <a:cxn ang="0">
                  <a:pos x="92" y="32"/>
                </a:cxn>
                <a:cxn ang="0">
                  <a:pos x="91" y="0"/>
                </a:cxn>
              </a:cxnLst>
              <a:rect l="0" t="0" r="r" b="b"/>
              <a:pathLst>
                <a:path w="434" h="655">
                  <a:moveTo>
                    <a:pt x="111" y="13"/>
                  </a:moveTo>
                  <a:cubicBezTo>
                    <a:pt x="112" y="14"/>
                    <a:pt x="113" y="14"/>
                    <a:pt x="115" y="15"/>
                  </a:cubicBezTo>
                  <a:cubicBezTo>
                    <a:pt x="115" y="15"/>
                    <a:pt x="115" y="15"/>
                    <a:pt x="115" y="16"/>
                  </a:cubicBezTo>
                  <a:cubicBezTo>
                    <a:pt x="118" y="23"/>
                    <a:pt x="126" y="24"/>
                    <a:pt x="129" y="25"/>
                  </a:cubicBezTo>
                  <a:cubicBezTo>
                    <a:pt x="130" y="25"/>
                    <a:pt x="131" y="25"/>
                    <a:pt x="131" y="25"/>
                  </a:cubicBezTo>
                  <a:cubicBezTo>
                    <a:pt x="133" y="26"/>
                    <a:pt x="136" y="26"/>
                    <a:pt x="138" y="27"/>
                  </a:cubicBezTo>
                  <a:cubicBezTo>
                    <a:pt x="142" y="28"/>
                    <a:pt x="145" y="28"/>
                    <a:pt x="148" y="29"/>
                  </a:cubicBezTo>
                  <a:cubicBezTo>
                    <a:pt x="150" y="30"/>
                    <a:pt x="151" y="30"/>
                    <a:pt x="153" y="30"/>
                  </a:cubicBezTo>
                  <a:cubicBezTo>
                    <a:pt x="156" y="30"/>
                    <a:pt x="159" y="29"/>
                    <a:pt x="161" y="28"/>
                  </a:cubicBezTo>
                  <a:cubicBezTo>
                    <a:pt x="161" y="28"/>
                    <a:pt x="162" y="28"/>
                    <a:pt x="162" y="28"/>
                  </a:cubicBezTo>
                  <a:cubicBezTo>
                    <a:pt x="163" y="28"/>
                    <a:pt x="164" y="28"/>
                    <a:pt x="165" y="29"/>
                  </a:cubicBezTo>
                  <a:cubicBezTo>
                    <a:pt x="168" y="31"/>
                    <a:pt x="171" y="32"/>
                    <a:pt x="174" y="34"/>
                  </a:cubicBezTo>
                  <a:cubicBezTo>
                    <a:pt x="182" y="37"/>
                    <a:pt x="189" y="40"/>
                    <a:pt x="195" y="46"/>
                  </a:cubicBezTo>
                  <a:cubicBezTo>
                    <a:pt x="197" y="48"/>
                    <a:pt x="198" y="49"/>
                    <a:pt x="199" y="50"/>
                  </a:cubicBezTo>
                  <a:cubicBezTo>
                    <a:pt x="206" y="66"/>
                    <a:pt x="221" y="70"/>
                    <a:pt x="232" y="74"/>
                  </a:cubicBezTo>
                  <a:cubicBezTo>
                    <a:pt x="233" y="75"/>
                    <a:pt x="235" y="75"/>
                    <a:pt x="236" y="75"/>
                  </a:cubicBezTo>
                  <a:cubicBezTo>
                    <a:pt x="239" y="75"/>
                    <a:pt x="241" y="74"/>
                    <a:pt x="243" y="73"/>
                  </a:cubicBezTo>
                  <a:cubicBezTo>
                    <a:pt x="243" y="73"/>
                    <a:pt x="244" y="73"/>
                    <a:pt x="244" y="73"/>
                  </a:cubicBezTo>
                  <a:cubicBezTo>
                    <a:pt x="246" y="73"/>
                    <a:pt x="248" y="73"/>
                    <a:pt x="250" y="74"/>
                  </a:cubicBezTo>
                  <a:cubicBezTo>
                    <a:pt x="251" y="74"/>
                    <a:pt x="251" y="74"/>
                    <a:pt x="252" y="75"/>
                  </a:cubicBezTo>
                  <a:cubicBezTo>
                    <a:pt x="255" y="75"/>
                    <a:pt x="257" y="77"/>
                    <a:pt x="260" y="79"/>
                  </a:cubicBezTo>
                  <a:cubicBezTo>
                    <a:pt x="261" y="79"/>
                    <a:pt x="262" y="80"/>
                    <a:pt x="263" y="81"/>
                  </a:cubicBezTo>
                  <a:cubicBezTo>
                    <a:pt x="264" y="82"/>
                    <a:pt x="265" y="83"/>
                    <a:pt x="266" y="84"/>
                  </a:cubicBezTo>
                  <a:cubicBezTo>
                    <a:pt x="270" y="88"/>
                    <a:pt x="272" y="92"/>
                    <a:pt x="273" y="98"/>
                  </a:cubicBezTo>
                  <a:cubicBezTo>
                    <a:pt x="274" y="99"/>
                    <a:pt x="274" y="99"/>
                    <a:pt x="274" y="100"/>
                  </a:cubicBezTo>
                  <a:cubicBezTo>
                    <a:pt x="274" y="102"/>
                    <a:pt x="274" y="107"/>
                    <a:pt x="278" y="111"/>
                  </a:cubicBezTo>
                  <a:cubicBezTo>
                    <a:pt x="278" y="111"/>
                    <a:pt x="278" y="111"/>
                    <a:pt x="278" y="111"/>
                  </a:cubicBezTo>
                  <a:cubicBezTo>
                    <a:pt x="277" y="114"/>
                    <a:pt x="276" y="115"/>
                    <a:pt x="275" y="116"/>
                  </a:cubicBezTo>
                  <a:cubicBezTo>
                    <a:pt x="269" y="119"/>
                    <a:pt x="263" y="125"/>
                    <a:pt x="260" y="131"/>
                  </a:cubicBezTo>
                  <a:cubicBezTo>
                    <a:pt x="256" y="138"/>
                    <a:pt x="259" y="143"/>
                    <a:pt x="263" y="146"/>
                  </a:cubicBezTo>
                  <a:cubicBezTo>
                    <a:pt x="265" y="147"/>
                    <a:pt x="267" y="148"/>
                    <a:pt x="270" y="148"/>
                  </a:cubicBezTo>
                  <a:cubicBezTo>
                    <a:pt x="273" y="148"/>
                    <a:pt x="276" y="147"/>
                    <a:pt x="278" y="145"/>
                  </a:cubicBezTo>
                  <a:cubicBezTo>
                    <a:pt x="279" y="144"/>
                    <a:pt x="280" y="143"/>
                    <a:pt x="280" y="142"/>
                  </a:cubicBezTo>
                  <a:cubicBezTo>
                    <a:pt x="280" y="142"/>
                    <a:pt x="280" y="142"/>
                    <a:pt x="280" y="142"/>
                  </a:cubicBezTo>
                  <a:cubicBezTo>
                    <a:pt x="281" y="146"/>
                    <a:pt x="283" y="149"/>
                    <a:pt x="286" y="150"/>
                  </a:cubicBezTo>
                  <a:cubicBezTo>
                    <a:pt x="286" y="150"/>
                    <a:pt x="286" y="150"/>
                    <a:pt x="286" y="150"/>
                  </a:cubicBezTo>
                  <a:cubicBezTo>
                    <a:pt x="286" y="150"/>
                    <a:pt x="286" y="150"/>
                    <a:pt x="286" y="150"/>
                  </a:cubicBezTo>
                  <a:cubicBezTo>
                    <a:pt x="286" y="150"/>
                    <a:pt x="288" y="151"/>
                    <a:pt x="290" y="151"/>
                  </a:cubicBezTo>
                  <a:cubicBezTo>
                    <a:pt x="290" y="151"/>
                    <a:pt x="290" y="151"/>
                    <a:pt x="290" y="151"/>
                  </a:cubicBezTo>
                  <a:cubicBezTo>
                    <a:pt x="292" y="152"/>
                    <a:pt x="294" y="153"/>
                    <a:pt x="297" y="153"/>
                  </a:cubicBezTo>
                  <a:cubicBezTo>
                    <a:pt x="299" y="153"/>
                    <a:pt x="302" y="152"/>
                    <a:pt x="305" y="149"/>
                  </a:cubicBezTo>
                  <a:cubicBezTo>
                    <a:pt x="306" y="148"/>
                    <a:pt x="307" y="147"/>
                    <a:pt x="309" y="146"/>
                  </a:cubicBezTo>
                  <a:cubicBezTo>
                    <a:pt x="310" y="145"/>
                    <a:pt x="312" y="144"/>
                    <a:pt x="313" y="143"/>
                  </a:cubicBezTo>
                  <a:cubicBezTo>
                    <a:pt x="316" y="141"/>
                    <a:pt x="317" y="140"/>
                    <a:pt x="317" y="140"/>
                  </a:cubicBezTo>
                  <a:cubicBezTo>
                    <a:pt x="318" y="140"/>
                    <a:pt x="319" y="140"/>
                    <a:pt x="322" y="142"/>
                  </a:cubicBezTo>
                  <a:cubicBezTo>
                    <a:pt x="324" y="143"/>
                    <a:pt x="326" y="144"/>
                    <a:pt x="328" y="145"/>
                  </a:cubicBezTo>
                  <a:cubicBezTo>
                    <a:pt x="329" y="145"/>
                    <a:pt x="329" y="145"/>
                    <a:pt x="329" y="145"/>
                  </a:cubicBezTo>
                  <a:cubicBezTo>
                    <a:pt x="329" y="146"/>
                    <a:pt x="329" y="146"/>
                    <a:pt x="330" y="146"/>
                  </a:cubicBezTo>
                  <a:cubicBezTo>
                    <a:pt x="328" y="150"/>
                    <a:pt x="329" y="155"/>
                    <a:pt x="331" y="158"/>
                  </a:cubicBezTo>
                  <a:cubicBezTo>
                    <a:pt x="331" y="158"/>
                    <a:pt x="331" y="158"/>
                    <a:pt x="331" y="158"/>
                  </a:cubicBezTo>
                  <a:cubicBezTo>
                    <a:pt x="332" y="159"/>
                    <a:pt x="334" y="163"/>
                    <a:pt x="340" y="163"/>
                  </a:cubicBezTo>
                  <a:cubicBezTo>
                    <a:pt x="343" y="163"/>
                    <a:pt x="345" y="162"/>
                    <a:pt x="348" y="160"/>
                  </a:cubicBezTo>
                  <a:cubicBezTo>
                    <a:pt x="350" y="158"/>
                    <a:pt x="351" y="157"/>
                    <a:pt x="352" y="157"/>
                  </a:cubicBezTo>
                  <a:cubicBezTo>
                    <a:pt x="352" y="157"/>
                    <a:pt x="352" y="157"/>
                    <a:pt x="352" y="157"/>
                  </a:cubicBezTo>
                  <a:cubicBezTo>
                    <a:pt x="358" y="159"/>
                    <a:pt x="364" y="159"/>
                    <a:pt x="370" y="160"/>
                  </a:cubicBezTo>
                  <a:cubicBezTo>
                    <a:pt x="375" y="161"/>
                    <a:pt x="379" y="161"/>
                    <a:pt x="383" y="162"/>
                  </a:cubicBezTo>
                  <a:cubicBezTo>
                    <a:pt x="389" y="173"/>
                    <a:pt x="400" y="180"/>
                    <a:pt x="416" y="184"/>
                  </a:cubicBezTo>
                  <a:cubicBezTo>
                    <a:pt x="421" y="185"/>
                    <a:pt x="422" y="185"/>
                    <a:pt x="423" y="191"/>
                  </a:cubicBezTo>
                  <a:cubicBezTo>
                    <a:pt x="425" y="196"/>
                    <a:pt x="424" y="200"/>
                    <a:pt x="422" y="206"/>
                  </a:cubicBezTo>
                  <a:cubicBezTo>
                    <a:pt x="421" y="207"/>
                    <a:pt x="420" y="209"/>
                    <a:pt x="420" y="211"/>
                  </a:cubicBezTo>
                  <a:cubicBezTo>
                    <a:pt x="419" y="212"/>
                    <a:pt x="417" y="215"/>
                    <a:pt x="415" y="217"/>
                  </a:cubicBezTo>
                  <a:cubicBezTo>
                    <a:pt x="414" y="218"/>
                    <a:pt x="412" y="220"/>
                    <a:pt x="411" y="222"/>
                  </a:cubicBezTo>
                  <a:cubicBezTo>
                    <a:pt x="409" y="225"/>
                    <a:pt x="407" y="227"/>
                    <a:pt x="406" y="229"/>
                  </a:cubicBezTo>
                  <a:cubicBezTo>
                    <a:pt x="405" y="231"/>
                    <a:pt x="404" y="232"/>
                    <a:pt x="403" y="233"/>
                  </a:cubicBezTo>
                  <a:cubicBezTo>
                    <a:pt x="403" y="235"/>
                    <a:pt x="402" y="236"/>
                    <a:pt x="401" y="237"/>
                  </a:cubicBezTo>
                  <a:cubicBezTo>
                    <a:pt x="400" y="240"/>
                    <a:pt x="398" y="242"/>
                    <a:pt x="396" y="244"/>
                  </a:cubicBezTo>
                  <a:cubicBezTo>
                    <a:pt x="390" y="248"/>
                    <a:pt x="384" y="257"/>
                    <a:pt x="388" y="273"/>
                  </a:cubicBezTo>
                  <a:cubicBezTo>
                    <a:pt x="389" y="280"/>
                    <a:pt x="389" y="284"/>
                    <a:pt x="388" y="289"/>
                  </a:cubicBezTo>
                  <a:cubicBezTo>
                    <a:pt x="386" y="294"/>
                    <a:pt x="386" y="298"/>
                    <a:pt x="385" y="303"/>
                  </a:cubicBezTo>
                  <a:cubicBezTo>
                    <a:pt x="385" y="304"/>
                    <a:pt x="385" y="306"/>
                    <a:pt x="385" y="307"/>
                  </a:cubicBezTo>
                  <a:cubicBezTo>
                    <a:pt x="383" y="321"/>
                    <a:pt x="378" y="333"/>
                    <a:pt x="373" y="343"/>
                  </a:cubicBezTo>
                  <a:cubicBezTo>
                    <a:pt x="372" y="344"/>
                    <a:pt x="371" y="345"/>
                    <a:pt x="368" y="347"/>
                  </a:cubicBezTo>
                  <a:cubicBezTo>
                    <a:pt x="368" y="348"/>
                    <a:pt x="367" y="348"/>
                    <a:pt x="365" y="349"/>
                  </a:cubicBezTo>
                  <a:cubicBezTo>
                    <a:pt x="365" y="349"/>
                    <a:pt x="365" y="349"/>
                    <a:pt x="365" y="349"/>
                  </a:cubicBezTo>
                  <a:cubicBezTo>
                    <a:pt x="362" y="348"/>
                    <a:pt x="359" y="347"/>
                    <a:pt x="357" y="347"/>
                  </a:cubicBezTo>
                  <a:cubicBezTo>
                    <a:pt x="352" y="347"/>
                    <a:pt x="348" y="349"/>
                    <a:pt x="344" y="353"/>
                  </a:cubicBezTo>
                  <a:cubicBezTo>
                    <a:pt x="342" y="355"/>
                    <a:pt x="341" y="356"/>
                    <a:pt x="340" y="356"/>
                  </a:cubicBezTo>
                  <a:cubicBezTo>
                    <a:pt x="331" y="358"/>
                    <a:pt x="325" y="363"/>
                    <a:pt x="319" y="368"/>
                  </a:cubicBezTo>
                  <a:cubicBezTo>
                    <a:pt x="317" y="369"/>
                    <a:pt x="316" y="371"/>
                    <a:pt x="314" y="372"/>
                  </a:cubicBezTo>
                  <a:cubicBezTo>
                    <a:pt x="309" y="376"/>
                    <a:pt x="307" y="383"/>
                    <a:pt x="311" y="390"/>
                  </a:cubicBezTo>
                  <a:cubicBezTo>
                    <a:pt x="314" y="396"/>
                    <a:pt x="313" y="403"/>
                    <a:pt x="307" y="410"/>
                  </a:cubicBezTo>
                  <a:cubicBezTo>
                    <a:pt x="303" y="416"/>
                    <a:pt x="302" y="420"/>
                    <a:pt x="302" y="425"/>
                  </a:cubicBezTo>
                  <a:cubicBezTo>
                    <a:pt x="303" y="426"/>
                    <a:pt x="303" y="429"/>
                    <a:pt x="299" y="433"/>
                  </a:cubicBezTo>
                  <a:cubicBezTo>
                    <a:pt x="294" y="438"/>
                    <a:pt x="291" y="444"/>
                    <a:pt x="288" y="450"/>
                  </a:cubicBezTo>
                  <a:cubicBezTo>
                    <a:pt x="286" y="454"/>
                    <a:pt x="284" y="457"/>
                    <a:pt x="282" y="460"/>
                  </a:cubicBezTo>
                  <a:cubicBezTo>
                    <a:pt x="279" y="464"/>
                    <a:pt x="276" y="468"/>
                    <a:pt x="273" y="468"/>
                  </a:cubicBezTo>
                  <a:cubicBezTo>
                    <a:pt x="272" y="468"/>
                    <a:pt x="270" y="467"/>
                    <a:pt x="269" y="466"/>
                  </a:cubicBezTo>
                  <a:cubicBezTo>
                    <a:pt x="264" y="464"/>
                    <a:pt x="257" y="461"/>
                    <a:pt x="250" y="461"/>
                  </a:cubicBezTo>
                  <a:cubicBezTo>
                    <a:pt x="249" y="461"/>
                    <a:pt x="249" y="461"/>
                    <a:pt x="248" y="461"/>
                  </a:cubicBezTo>
                  <a:cubicBezTo>
                    <a:pt x="246" y="461"/>
                    <a:pt x="244" y="462"/>
                    <a:pt x="243" y="462"/>
                  </a:cubicBezTo>
                  <a:cubicBezTo>
                    <a:pt x="243" y="462"/>
                    <a:pt x="243" y="463"/>
                    <a:pt x="243" y="463"/>
                  </a:cubicBezTo>
                  <a:cubicBezTo>
                    <a:pt x="241" y="463"/>
                    <a:pt x="239" y="465"/>
                    <a:pt x="238" y="467"/>
                  </a:cubicBezTo>
                  <a:cubicBezTo>
                    <a:pt x="237" y="469"/>
                    <a:pt x="237" y="471"/>
                    <a:pt x="238" y="473"/>
                  </a:cubicBezTo>
                  <a:cubicBezTo>
                    <a:pt x="238" y="473"/>
                    <a:pt x="238" y="474"/>
                    <a:pt x="238" y="474"/>
                  </a:cubicBezTo>
                  <a:cubicBezTo>
                    <a:pt x="239" y="475"/>
                    <a:pt x="239" y="476"/>
                    <a:pt x="240" y="478"/>
                  </a:cubicBezTo>
                  <a:cubicBezTo>
                    <a:pt x="241" y="480"/>
                    <a:pt x="244" y="481"/>
                    <a:pt x="245" y="482"/>
                  </a:cubicBezTo>
                  <a:cubicBezTo>
                    <a:pt x="251" y="486"/>
                    <a:pt x="253" y="488"/>
                    <a:pt x="256" y="496"/>
                  </a:cubicBezTo>
                  <a:cubicBezTo>
                    <a:pt x="256" y="497"/>
                    <a:pt x="256" y="497"/>
                    <a:pt x="256" y="498"/>
                  </a:cubicBezTo>
                  <a:cubicBezTo>
                    <a:pt x="256" y="499"/>
                    <a:pt x="255" y="500"/>
                    <a:pt x="255" y="501"/>
                  </a:cubicBezTo>
                  <a:cubicBezTo>
                    <a:pt x="254" y="501"/>
                    <a:pt x="254" y="502"/>
                    <a:pt x="254" y="502"/>
                  </a:cubicBezTo>
                  <a:cubicBezTo>
                    <a:pt x="248" y="505"/>
                    <a:pt x="243" y="508"/>
                    <a:pt x="238" y="508"/>
                  </a:cubicBezTo>
                  <a:cubicBezTo>
                    <a:pt x="237" y="508"/>
                    <a:pt x="237" y="508"/>
                    <a:pt x="236" y="508"/>
                  </a:cubicBezTo>
                  <a:cubicBezTo>
                    <a:pt x="235" y="508"/>
                    <a:pt x="233" y="508"/>
                    <a:pt x="232" y="508"/>
                  </a:cubicBezTo>
                  <a:cubicBezTo>
                    <a:pt x="231" y="508"/>
                    <a:pt x="229" y="508"/>
                    <a:pt x="228" y="508"/>
                  </a:cubicBezTo>
                  <a:cubicBezTo>
                    <a:pt x="224" y="509"/>
                    <a:pt x="220" y="511"/>
                    <a:pt x="219" y="515"/>
                  </a:cubicBezTo>
                  <a:cubicBezTo>
                    <a:pt x="217" y="519"/>
                    <a:pt x="218" y="524"/>
                    <a:pt x="220" y="527"/>
                  </a:cubicBezTo>
                  <a:cubicBezTo>
                    <a:pt x="221" y="528"/>
                    <a:pt x="221" y="529"/>
                    <a:pt x="221" y="530"/>
                  </a:cubicBezTo>
                  <a:cubicBezTo>
                    <a:pt x="220" y="529"/>
                    <a:pt x="219" y="529"/>
                    <a:pt x="218" y="529"/>
                  </a:cubicBezTo>
                  <a:cubicBezTo>
                    <a:pt x="217" y="528"/>
                    <a:pt x="216" y="528"/>
                    <a:pt x="216" y="528"/>
                  </a:cubicBezTo>
                  <a:cubicBezTo>
                    <a:pt x="214" y="526"/>
                    <a:pt x="211" y="526"/>
                    <a:pt x="209" y="526"/>
                  </a:cubicBezTo>
                  <a:cubicBezTo>
                    <a:pt x="205" y="526"/>
                    <a:pt x="202" y="528"/>
                    <a:pt x="200" y="531"/>
                  </a:cubicBezTo>
                  <a:cubicBezTo>
                    <a:pt x="199" y="533"/>
                    <a:pt x="196" y="538"/>
                    <a:pt x="199" y="543"/>
                  </a:cubicBezTo>
                  <a:cubicBezTo>
                    <a:pt x="199" y="544"/>
                    <a:pt x="199" y="544"/>
                    <a:pt x="199" y="544"/>
                  </a:cubicBezTo>
                  <a:cubicBezTo>
                    <a:pt x="201" y="548"/>
                    <a:pt x="203" y="553"/>
                    <a:pt x="208" y="557"/>
                  </a:cubicBezTo>
                  <a:cubicBezTo>
                    <a:pt x="206" y="561"/>
                    <a:pt x="205" y="565"/>
                    <a:pt x="207" y="569"/>
                  </a:cubicBezTo>
                  <a:cubicBezTo>
                    <a:pt x="205" y="572"/>
                    <a:pt x="203" y="574"/>
                    <a:pt x="201" y="576"/>
                  </a:cubicBezTo>
                  <a:cubicBezTo>
                    <a:pt x="196" y="582"/>
                    <a:pt x="198" y="588"/>
                    <a:pt x="200" y="592"/>
                  </a:cubicBezTo>
                  <a:cubicBezTo>
                    <a:pt x="202" y="597"/>
                    <a:pt x="206" y="601"/>
                    <a:pt x="212" y="605"/>
                  </a:cubicBezTo>
                  <a:cubicBezTo>
                    <a:pt x="214" y="606"/>
                    <a:pt x="215" y="609"/>
                    <a:pt x="213" y="611"/>
                  </a:cubicBezTo>
                  <a:cubicBezTo>
                    <a:pt x="212" y="614"/>
                    <a:pt x="210" y="617"/>
                    <a:pt x="209" y="621"/>
                  </a:cubicBezTo>
                  <a:cubicBezTo>
                    <a:pt x="203" y="631"/>
                    <a:pt x="205" y="639"/>
                    <a:pt x="208" y="645"/>
                  </a:cubicBezTo>
                  <a:cubicBezTo>
                    <a:pt x="207" y="646"/>
                    <a:pt x="206" y="646"/>
                    <a:pt x="205" y="647"/>
                  </a:cubicBezTo>
                  <a:cubicBezTo>
                    <a:pt x="205" y="647"/>
                    <a:pt x="205" y="646"/>
                    <a:pt x="205" y="646"/>
                  </a:cubicBezTo>
                  <a:cubicBezTo>
                    <a:pt x="203" y="645"/>
                    <a:pt x="200" y="644"/>
                    <a:pt x="197" y="644"/>
                  </a:cubicBezTo>
                  <a:cubicBezTo>
                    <a:pt x="196" y="644"/>
                    <a:pt x="195" y="644"/>
                    <a:pt x="194" y="644"/>
                  </a:cubicBezTo>
                  <a:cubicBezTo>
                    <a:pt x="191" y="640"/>
                    <a:pt x="188" y="636"/>
                    <a:pt x="183" y="634"/>
                  </a:cubicBezTo>
                  <a:cubicBezTo>
                    <a:pt x="181" y="630"/>
                    <a:pt x="179" y="627"/>
                    <a:pt x="177" y="624"/>
                  </a:cubicBezTo>
                  <a:cubicBezTo>
                    <a:pt x="174" y="621"/>
                    <a:pt x="172" y="617"/>
                    <a:pt x="171" y="614"/>
                  </a:cubicBezTo>
                  <a:cubicBezTo>
                    <a:pt x="170" y="608"/>
                    <a:pt x="167" y="598"/>
                    <a:pt x="158" y="591"/>
                  </a:cubicBezTo>
                  <a:cubicBezTo>
                    <a:pt x="161" y="588"/>
                    <a:pt x="161" y="584"/>
                    <a:pt x="162" y="582"/>
                  </a:cubicBezTo>
                  <a:cubicBezTo>
                    <a:pt x="162" y="581"/>
                    <a:pt x="163" y="580"/>
                    <a:pt x="163" y="579"/>
                  </a:cubicBezTo>
                  <a:cubicBezTo>
                    <a:pt x="165" y="574"/>
                    <a:pt x="162" y="569"/>
                    <a:pt x="161" y="567"/>
                  </a:cubicBezTo>
                  <a:cubicBezTo>
                    <a:pt x="160" y="565"/>
                    <a:pt x="159" y="564"/>
                    <a:pt x="158" y="562"/>
                  </a:cubicBezTo>
                  <a:cubicBezTo>
                    <a:pt x="157" y="561"/>
                    <a:pt x="156" y="560"/>
                    <a:pt x="156" y="559"/>
                  </a:cubicBezTo>
                  <a:cubicBezTo>
                    <a:pt x="159" y="551"/>
                    <a:pt x="153" y="544"/>
                    <a:pt x="150" y="542"/>
                  </a:cubicBezTo>
                  <a:cubicBezTo>
                    <a:pt x="147" y="539"/>
                    <a:pt x="144" y="536"/>
                    <a:pt x="140" y="532"/>
                  </a:cubicBezTo>
                  <a:cubicBezTo>
                    <a:pt x="137" y="529"/>
                    <a:pt x="136" y="526"/>
                    <a:pt x="137" y="525"/>
                  </a:cubicBezTo>
                  <a:cubicBezTo>
                    <a:pt x="140" y="518"/>
                    <a:pt x="139" y="511"/>
                    <a:pt x="134" y="507"/>
                  </a:cubicBezTo>
                  <a:cubicBezTo>
                    <a:pt x="132" y="505"/>
                    <a:pt x="131" y="502"/>
                    <a:pt x="133" y="496"/>
                  </a:cubicBezTo>
                  <a:cubicBezTo>
                    <a:pt x="135" y="490"/>
                    <a:pt x="135" y="484"/>
                    <a:pt x="135" y="479"/>
                  </a:cubicBezTo>
                  <a:cubicBezTo>
                    <a:pt x="135" y="476"/>
                    <a:pt x="135" y="474"/>
                    <a:pt x="135" y="472"/>
                  </a:cubicBezTo>
                  <a:cubicBezTo>
                    <a:pt x="135" y="462"/>
                    <a:pt x="134" y="451"/>
                    <a:pt x="130" y="441"/>
                  </a:cubicBezTo>
                  <a:cubicBezTo>
                    <a:pt x="130" y="439"/>
                    <a:pt x="130" y="437"/>
                    <a:pt x="129" y="434"/>
                  </a:cubicBezTo>
                  <a:cubicBezTo>
                    <a:pt x="129" y="432"/>
                    <a:pt x="129" y="429"/>
                    <a:pt x="128" y="426"/>
                  </a:cubicBezTo>
                  <a:cubicBezTo>
                    <a:pt x="127" y="420"/>
                    <a:pt x="126" y="413"/>
                    <a:pt x="126" y="405"/>
                  </a:cubicBezTo>
                  <a:cubicBezTo>
                    <a:pt x="126" y="403"/>
                    <a:pt x="126" y="401"/>
                    <a:pt x="126" y="399"/>
                  </a:cubicBezTo>
                  <a:cubicBezTo>
                    <a:pt x="126" y="397"/>
                    <a:pt x="126" y="395"/>
                    <a:pt x="127" y="392"/>
                  </a:cubicBezTo>
                  <a:cubicBezTo>
                    <a:pt x="130" y="385"/>
                    <a:pt x="129" y="377"/>
                    <a:pt x="124" y="370"/>
                  </a:cubicBezTo>
                  <a:cubicBezTo>
                    <a:pt x="124" y="369"/>
                    <a:pt x="123" y="369"/>
                    <a:pt x="124" y="366"/>
                  </a:cubicBezTo>
                  <a:cubicBezTo>
                    <a:pt x="129" y="352"/>
                    <a:pt x="127" y="338"/>
                    <a:pt x="124" y="326"/>
                  </a:cubicBezTo>
                  <a:cubicBezTo>
                    <a:pt x="121" y="312"/>
                    <a:pt x="114" y="301"/>
                    <a:pt x="101" y="292"/>
                  </a:cubicBezTo>
                  <a:cubicBezTo>
                    <a:pt x="93" y="286"/>
                    <a:pt x="85" y="280"/>
                    <a:pt x="75" y="276"/>
                  </a:cubicBezTo>
                  <a:cubicBezTo>
                    <a:pt x="67" y="273"/>
                    <a:pt x="62" y="266"/>
                    <a:pt x="59" y="255"/>
                  </a:cubicBezTo>
                  <a:cubicBezTo>
                    <a:pt x="57" y="250"/>
                    <a:pt x="54" y="245"/>
                    <a:pt x="50" y="241"/>
                  </a:cubicBezTo>
                  <a:cubicBezTo>
                    <a:pt x="42" y="233"/>
                    <a:pt x="37" y="224"/>
                    <a:pt x="34" y="213"/>
                  </a:cubicBezTo>
                  <a:cubicBezTo>
                    <a:pt x="31" y="205"/>
                    <a:pt x="28" y="198"/>
                    <a:pt x="24" y="191"/>
                  </a:cubicBezTo>
                  <a:cubicBezTo>
                    <a:pt x="21" y="186"/>
                    <a:pt x="17" y="182"/>
                    <a:pt x="13" y="181"/>
                  </a:cubicBezTo>
                  <a:cubicBezTo>
                    <a:pt x="11" y="180"/>
                    <a:pt x="11" y="180"/>
                    <a:pt x="10" y="175"/>
                  </a:cubicBezTo>
                  <a:cubicBezTo>
                    <a:pt x="9" y="174"/>
                    <a:pt x="9" y="174"/>
                    <a:pt x="9" y="174"/>
                  </a:cubicBezTo>
                  <a:cubicBezTo>
                    <a:pt x="8" y="170"/>
                    <a:pt x="9" y="169"/>
                    <a:pt x="10" y="168"/>
                  </a:cubicBezTo>
                  <a:cubicBezTo>
                    <a:pt x="12" y="166"/>
                    <a:pt x="13" y="164"/>
                    <a:pt x="14" y="161"/>
                  </a:cubicBezTo>
                  <a:cubicBezTo>
                    <a:pt x="15" y="161"/>
                    <a:pt x="15" y="160"/>
                    <a:pt x="15" y="160"/>
                  </a:cubicBezTo>
                  <a:cubicBezTo>
                    <a:pt x="16" y="158"/>
                    <a:pt x="17" y="157"/>
                    <a:pt x="18" y="155"/>
                  </a:cubicBezTo>
                  <a:cubicBezTo>
                    <a:pt x="19" y="154"/>
                    <a:pt x="19" y="154"/>
                    <a:pt x="19" y="154"/>
                  </a:cubicBezTo>
                  <a:cubicBezTo>
                    <a:pt x="20" y="152"/>
                    <a:pt x="20" y="149"/>
                    <a:pt x="19" y="147"/>
                  </a:cubicBezTo>
                  <a:cubicBezTo>
                    <a:pt x="19" y="145"/>
                    <a:pt x="17" y="143"/>
                    <a:pt x="15" y="142"/>
                  </a:cubicBezTo>
                  <a:cubicBezTo>
                    <a:pt x="14" y="142"/>
                    <a:pt x="14" y="142"/>
                    <a:pt x="13" y="141"/>
                  </a:cubicBezTo>
                  <a:cubicBezTo>
                    <a:pt x="12" y="141"/>
                    <a:pt x="11" y="141"/>
                    <a:pt x="10" y="140"/>
                  </a:cubicBezTo>
                  <a:cubicBezTo>
                    <a:pt x="10" y="140"/>
                    <a:pt x="10" y="140"/>
                    <a:pt x="10" y="139"/>
                  </a:cubicBezTo>
                  <a:cubicBezTo>
                    <a:pt x="15" y="129"/>
                    <a:pt x="20" y="120"/>
                    <a:pt x="26" y="113"/>
                  </a:cubicBezTo>
                  <a:cubicBezTo>
                    <a:pt x="27" y="112"/>
                    <a:pt x="28" y="111"/>
                    <a:pt x="29" y="109"/>
                  </a:cubicBezTo>
                  <a:cubicBezTo>
                    <a:pt x="32" y="106"/>
                    <a:pt x="36" y="102"/>
                    <a:pt x="38" y="98"/>
                  </a:cubicBezTo>
                  <a:cubicBezTo>
                    <a:pt x="41" y="94"/>
                    <a:pt x="42" y="89"/>
                    <a:pt x="43" y="85"/>
                  </a:cubicBezTo>
                  <a:cubicBezTo>
                    <a:pt x="43" y="84"/>
                    <a:pt x="43" y="83"/>
                    <a:pt x="43" y="82"/>
                  </a:cubicBezTo>
                  <a:cubicBezTo>
                    <a:pt x="44" y="81"/>
                    <a:pt x="44" y="81"/>
                    <a:pt x="44" y="81"/>
                  </a:cubicBezTo>
                  <a:cubicBezTo>
                    <a:pt x="45" y="76"/>
                    <a:pt x="46" y="70"/>
                    <a:pt x="43" y="63"/>
                  </a:cubicBezTo>
                  <a:cubicBezTo>
                    <a:pt x="43" y="63"/>
                    <a:pt x="43" y="61"/>
                    <a:pt x="43" y="60"/>
                  </a:cubicBezTo>
                  <a:cubicBezTo>
                    <a:pt x="43" y="58"/>
                    <a:pt x="43" y="57"/>
                    <a:pt x="43" y="55"/>
                  </a:cubicBezTo>
                  <a:cubicBezTo>
                    <a:pt x="42" y="53"/>
                    <a:pt x="41" y="51"/>
                    <a:pt x="40" y="50"/>
                  </a:cubicBezTo>
                  <a:cubicBezTo>
                    <a:pt x="40" y="49"/>
                    <a:pt x="41" y="48"/>
                    <a:pt x="40" y="47"/>
                  </a:cubicBezTo>
                  <a:cubicBezTo>
                    <a:pt x="41" y="47"/>
                    <a:pt x="41" y="47"/>
                    <a:pt x="41" y="47"/>
                  </a:cubicBezTo>
                  <a:cubicBezTo>
                    <a:pt x="43" y="47"/>
                    <a:pt x="44" y="46"/>
                    <a:pt x="45" y="46"/>
                  </a:cubicBezTo>
                  <a:cubicBezTo>
                    <a:pt x="50" y="44"/>
                    <a:pt x="54" y="40"/>
                    <a:pt x="57" y="37"/>
                  </a:cubicBezTo>
                  <a:cubicBezTo>
                    <a:pt x="58" y="36"/>
                    <a:pt x="58" y="36"/>
                    <a:pt x="58" y="36"/>
                  </a:cubicBezTo>
                  <a:cubicBezTo>
                    <a:pt x="61" y="33"/>
                    <a:pt x="62" y="30"/>
                    <a:pt x="63" y="28"/>
                  </a:cubicBezTo>
                  <a:cubicBezTo>
                    <a:pt x="63" y="28"/>
                    <a:pt x="63" y="28"/>
                    <a:pt x="63" y="28"/>
                  </a:cubicBezTo>
                  <a:cubicBezTo>
                    <a:pt x="65" y="22"/>
                    <a:pt x="68" y="19"/>
                    <a:pt x="75" y="19"/>
                  </a:cubicBezTo>
                  <a:cubicBezTo>
                    <a:pt x="77" y="19"/>
                    <a:pt x="79" y="18"/>
                    <a:pt x="81" y="17"/>
                  </a:cubicBezTo>
                  <a:cubicBezTo>
                    <a:pt x="81" y="17"/>
                    <a:pt x="80" y="18"/>
                    <a:pt x="80" y="19"/>
                  </a:cubicBezTo>
                  <a:cubicBezTo>
                    <a:pt x="80" y="20"/>
                    <a:pt x="80" y="20"/>
                    <a:pt x="80" y="21"/>
                  </a:cubicBezTo>
                  <a:cubicBezTo>
                    <a:pt x="77" y="29"/>
                    <a:pt x="83" y="35"/>
                    <a:pt x="86" y="38"/>
                  </a:cubicBezTo>
                  <a:cubicBezTo>
                    <a:pt x="87" y="39"/>
                    <a:pt x="89" y="40"/>
                    <a:pt x="92" y="40"/>
                  </a:cubicBezTo>
                  <a:cubicBezTo>
                    <a:pt x="93" y="40"/>
                    <a:pt x="97" y="40"/>
                    <a:pt x="100" y="37"/>
                  </a:cubicBezTo>
                  <a:cubicBezTo>
                    <a:pt x="101" y="35"/>
                    <a:pt x="102" y="34"/>
                    <a:pt x="102" y="33"/>
                  </a:cubicBezTo>
                  <a:cubicBezTo>
                    <a:pt x="103" y="32"/>
                    <a:pt x="104" y="31"/>
                    <a:pt x="104" y="31"/>
                  </a:cubicBezTo>
                  <a:cubicBezTo>
                    <a:pt x="108" y="27"/>
                    <a:pt x="108" y="22"/>
                    <a:pt x="105" y="17"/>
                  </a:cubicBezTo>
                  <a:cubicBezTo>
                    <a:pt x="105" y="17"/>
                    <a:pt x="105" y="17"/>
                    <a:pt x="105" y="17"/>
                  </a:cubicBezTo>
                  <a:cubicBezTo>
                    <a:pt x="106" y="17"/>
                    <a:pt x="107" y="16"/>
                    <a:pt x="108" y="16"/>
                  </a:cubicBezTo>
                  <a:cubicBezTo>
                    <a:pt x="109" y="15"/>
                    <a:pt x="110" y="14"/>
                    <a:pt x="111" y="13"/>
                  </a:cubicBezTo>
                  <a:close/>
                  <a:moveTo>
                    <a:pt x="91" y="0"/>
                  </a:moveTo>
                  <a:cubicBezTo>
                    <a:pt x="90" y="0"/>
                    <a:pt x="90" y="0"/>
                    <a:pt x="89" y="0"/>
                  </a:cubicBezTo>
                  <a:cubicBezTo>
                    <a:pt x="86" y="2"/>
                    <a:pt x="84" y="4"/>
                    <a:pt x="81" y="6"/>
                  </a:cubicBezTo>
                  <a:cubicBezTo>
                    <a:pt x="79" y="8"/>
                    <a:pt x="77" y="11"/>
                    <a:pt x="74" y="11"/>
                  </a:cubicBezTo>
                  <a:cubicBezTo>
                    <a:pt x="65" y="11"/>
                    <a:pt x="58" y="16"/>
                    <a:pt x="55" y="25"/>
                  </a:cubicBezTo>
                  <a:cubicBezTo>
                    <a:pt x="55" y="27"/>
                    <a:pt x="54" y="29"/>
                    <a:pt x="53" y="30"/>
                  </a:cubicBezTo>
                  <a:cubicBezTo>
                    <a:pt x="49" y="33"/>
                    <a:pt x="46" y="37"/>
                    <a:pt x="42" y="39"/>
                  </a:cubicBezTo>
                  <a:cubicBezTo>
                    <a:pt x="42" y="39"/>
                    <a:pt x="41" y="39"/>
                    <a:pt x="41" y="39"/>
                  </a:cubicBezTo>
                  <a:cubicBezTo>
                    <a:pt x="40" y="39"/>
                    <a:pt x="37" y="35"/>
                    <a:pt x="34" y="34"/>
                  </a:cubicBezTo>
                  <a:cubicBezTo>
                    <a:pt x="32" y="32"/>
                    <a:pt x="30" y="30"/>
                    <a:pt x="27" y="29"/>
                  </a:cubicBezTo>
                  <a:cubicBezTo>
                    <a:pt x="26" y="29"/>
                    <a:pt x="26" y="29"/>
                    <a:pt x="25" y="29"/>
                  </a:cubicBezTo>
                  <a:cubicBezTo>
                    <a:pt x="23" y="29"/>
                    <a:pt x="22" y="29"/>
                    <a:pt x="22" y="31"/>
                  </a:cubicBezTo>
                  <a:cubicBezTo>
                    <a:pt x="22" y="31"/>
                    <a:pt x="22" y="31"/>
                    <a:pt x="22" y="31"/>
                  </a:cubicBezTo>
                  <a:cubicBezTo>
                    <a:pt x="25" y="33"/>
                    <a:pt x="28" y="35"/>
                    <a:pt x="31" y="37"/>
                  </a:cubicBezTo>
                  <a:cubicBezTo>
                    <a:pt x="35" y="41"/>
                    <a:pt x="28" y="43"/>
                    <a:pt x="29" y="46"/>
                  </a:cubicBezTo>
                  <a:cubicBezTo>
                    <a:pt x="30" y="47"/>
                    <a:pt x="31" y="47"/>
                    <a:pt x="32" y="48"/>
                  </a:cubicBezTo>
                  <a:cubicBezTo>
                    <a:pt x="30" y="52"/>
                    <a:pt x="34" y="54"/>
                    <a:pt x="35" y="57"/>
                  </a:cubicBezTo>
                  <a:cubicBezTo>
                    <a:pt x="35" y="60"/>
                    <a:pt x="35" y="63"/>
                    <a:pt x="36" y="66"/>
                  </a:cubicBezTo>
                  <a:cubicBezTo>
                    <a:pt x="38" y="71"/>
                    <a:pt x="37" y="75"/>
                    <a:pt x="36" y="80"/>
                  </a:cubicBezTo>
                  <a:cubicBezTo>
                    <a:pt x="34" y="85"/>
                    <a:pt x="34" y="90"/>
                    <a:pt x="31" y="94"/>
                  </a:cubicBezTo>
                  <a:cubicBezTo>
                    <a:pt x="28" y="99"/>
                    <a:pt x="24" y="103"/>
                    <a:pt x="20" y="107"/>
                  </a:cubicBezTo>
                  <a:cubicBezTo>
                    <a:pt x="13" y="116"/>
                    <a:pt x="7" y="127"/>
                    <a:pt x="2" y="137"/>
                  </a:cubicBezTo>
                  <a:cubicBezTo>
                    <a:pt x="1" y="140"/>
                    <a:pt x="3" y="146"/>
                    <a:pt x="6" y="147"/>
                  </a:cubicBezTo>
                  <a:cubicBezTo>
                    <a:pt x="8" y="148"/>
                    <a:pt x="10" y="149"/>
                    <a:pt x="12" y="150"/>
                  </a:cubicBezTo>
                  <a:cubicBezTo>
                    <a:pt x="11" y="152"/>
                    <a:pt x="10" y="154"/>
                    <a:pt x="9" y="156"/>
                  </a:cubicBezTo>
                  <a:cubicBezTo>
                    <a:pt x="7" y="158"/>
                    <a:pt x="6" y="161"/>
                    <a:pt x="4" y="163"/>
                  </a:cubicBezTo>
                  <a:cubicBezTo>
                    <a:pt x="0" y="167"/>
                    <a:pt x="0" y="171"/>
                    <a:pt x="2" y="176"/>
                  </a:cubicBezTo>
                  <a:cubicBezTo>
                    <a:pt x="3" y="181"/>
                    <a:pt x="4" y="186"/>
                    <a:pt x="10" y="188"/>
                  </a:cubicBezTo>
                  <a:cubicBezTo>
                    <a:pt x="13" y="189"/>
                    <a:pt x="15" y="192"/>
                    <a:pt x="17" y="195"/>
                  </a:cubicBezTo>
                  <a:cubicBezTo>
                    <a:pt x="20" y="202"/>
                    <a:pt x="24" y="208"/>
                    <a:pt x="26" y="215"/>
                  </a:cubicBezTo>
                  <a:cubicBezTo>
                    <a:pt x="30" y="228"/>
                    <a:pt x="36" y="238"/>
                    <a:pt x="45" y="247"/>
                  </a:cubicBezTo>
                  <a:cubicBezTo>
                    <a:pt x="48" y="250"/>
                    <a:pt x="50" y="254"/>
                    <a:pt x="51" y="258"/>
                  </a:cubicBezTo>
                  <a:cubicBezTo>
                    <a:pt x="55" y="269"/>
                    <a:pt x="61" y="279"/>
                    <a:pt x="72" y="283"/>
                  </a:cubicBezTo>
                  <a:cubicBezTo>
                    <a:pt x="81" y="287"/>
                    <a:pt x="89" y="292"/>
                    <a:pt x="96" y="298"/>
                  </a:cubicBezTo>
                  <a:cubicBezTo>
                    <a:pt x="106" y="306"/>
                    <a:pt x="114" y="315"/>
                    <a:pt x="117" y="327"/>
                  </a:cubicBezTo>
                  <a:cubicBezTo>
                    <a:pt x="119" y="340"/>
                    <a:pt x="121" y="351"/>
                    <a:pt x="117" y="363"/>
                  </a:cubicBezTo>
                  <a:cubicBezTo>
                    <a:pt x="115" y="368"/>
                    <a:pt x="115" y="371"/>
                    <a:pt x="118" y="375"/>
                  </a:cubicBezTo>
                  <a:cubicBezTo>
                    <a:pt x="121" y="379"/>
                    <a:pt x="121" y="385"/>
                    <a:pt x="120" y="389"/>
                  </a:cubicBezTo>
                  <a:cubicBezTo>
                    <a:pt x="118" y="393"/>
                    <a:pt x="118" y="396"/>
                    <a:pt x="118" y="400"/>
                  </a:cubicBezTo>
                  <a:cubicBezTo>
                    <a:pt x="118" y="409"/>
                    <a:pt x="118" y="419"/>
                    <a:pt x="121" y="428"/>
                  </a:cubicBezTo>
                  <a:cubicBezTo>
                    <a:pt x="122" y="433"/>
                    <a:pt x="121" y="438"/>
                    <a:pt x="123" y="443"/>
                  </a:cubicBezTo>
                  <a:cubicBezTo>
                    <a:pt x="126" y="452"/>
                    <a:pt x="127" y="462"/>
                    <a:pt x="127" y="472"/>
                  </a:cubicBezTo>
                  <a:cubicBezTo>
                    <a:pt x="126" y="479"/>
                    <a:pt x="127" y="486"/>
                    <a:pt x="125" y="494"/>
                  </a:cubicBezTo>
                  <a:cubicBezTo>
                    <a:pt x="123" y="499"/>
                    <a:pt x="122" y="507"/>
                    <a:pt x="128" y="512"/>
                  </a:cubicBezTo>
                  <a:cubicBezTo>
                    <a:pt x="131" y="514"/>
                    <a:pt x="131" y="518"/>
                    <a:pt x="130" y="522"/>
                  </a:cubicBezTo>
                  <a:cubicBezTo>
                    <a:pt x="127" y="527"/>
                    <a:pt x="130" y="533"/>
                    <a:pt x="134" y="538"/>
                  </a:cubicBezTo>
                  <a:cubicBezTo>
                    <a:pt x="138" y="541"/>
                    <a:pt x="141" y="545"/>
                    <a:pt x="145" y="548"/>
                  </a:cubicBezTo>
                  <a:cubicBezTo>
                    <a:pt x="148" y="551"/>
                    <a:pt x="150" y="553"/>
                    <a:pt x="147" y="558"/>
                  </a:cubicBezTo>
                  <a:cubicBezTo>
                    <a:pt x="146" y="559"/>
                    <a:pt x="148" y="561"/>
                    <a:pt x="148" y="563"/>
                  </a:cubicBezTo>
                  <a:cubicBezTo>
                    <a:pt x="150" y="566"/>
                    <a:pt x="152" y="568"/>
                    <a:pt x="154" y="571"/>
                  </a:cubicBezTo>
                  <a:cubicBezTo>
                    <a:pt x="155" y="572"/>
                    <a:pt x="156" y="575"/>
                    <a:pt x="156" y="576"/>
                  </a:cubicBezTo>
                  <a:cubicBezTo>
                    <a:pt x="153" y="581"/>
                    <a:pt x="154" y="588"/>
                    <a:pt x="146" y="590"/>
                  </a:cubicBezTo>
                  <a:cubicBezTo>
                    <a:pt x="144" y="590"/>
                    <a:pt x="144" y="593"/>
                    <a:pt x="146" y="594"/>
                  </a:cubicBezTo>
                  <a:cubicBezTo>
                    <a:pt x="157" y="597"/>
                    <a:pt x="161" y="606"/>
                    <a:pt x="163" y="616"/>
                  </a:cubicBezTo>
                  <a:cubicBezTo>
                    <a:pt x="165" y="625"/>
                    <a:pt x="173" y="631"/>
                    <a:pt x="176" y="639"/>
                  </a:cubicBezTo>
                  <a:cubicBezTo>
                    <a:pt x="176" y="640"/>
                    <a:pt x="178" y="640"/>
                    <a:pt x="178" y="641"/>
                  </a:cubicBezTo>
                  <a:cubicBezTo>
                    <a:pt x="184" y="643"/>
                    <a:pt x="186" y="648"/>
                    <a:pt x="189" y="652"/>
                  </a:cubicBezTo>
                  <a:cubicBezTo>
                    <a:pt x="190" y="653"/>
                    <a:pt x="192" y="654"/>
                    <a:pt x="192" y="654"/>
                  </a:cubicBezTo>
                  <a:cubicBezTo>
                    <a:pt x="192" y="654"/>
                    <a:pt x="192" y="654"/>
                    <a:pt x="192" y="654"/>
                  </a:cubicBezTo>
                  <a:cubicBezTo>
                    <a:pt x="194" y="652"/>
                    <a:pt x="195" y="652"/>
                    <a:pt x="197" y="652"/>
                  </a:cubicBezTo>
                  <a:cubicBezTo>
                    <a:pt x="199" y="652"/>
                    <a:pt x="202" y="654"/>
                    <a:pt x="204" y="655"/>
                  </a:cubicBezTo>
                  <a:cubicBezTo>
                    <a:pt x="205" y="655"/>
                    <a:pt x="206" y="655"/>
                    <a:pt x="207" y="655"/>
                  </a:cubicBezTo>
                  <a:cubicBezTo>
                    <a:pt x="207" y="655"/>
                    <a:pt x="207" y="655"/>
                    <a:pt x="207" y="655"/>
                  </a:cubicBezTo>
                  <a:cubicBezTo>
                    <a:pt x="210" y="653"/>
                    <a:pt x="213" y="651"/>
                    <a:pt x="217" y="648"/>
                  </a:cubicBezTo>
                  <a:cubicBezTo>
                    <a:pt x="218" y="647"/>
                    <a:pt x="218" y="646"/>
                    <a:pt x="217" y="645"/>
                  </a:cubicBezTo>
                  <a:cubicBezTo>
                    <a:pt x="212" y="638"/>
                    <a:pt x="212" y="631"/>
                    <a:pt x="216" y="624"/>
                  </a:cubicBezTo>
                  <a:cubicBezTo>
                    <a:pt x="217" y="621"/>
                    <a:pt x="219" y="618"/>
                    <a:pt x="221" y="615"/>
                  </a:cubicBezTo>
                  <a:cubicBezTo>
                    <a:pt x="224" y="609"/>
                    <a:pt x="222" y="602"/>
                    <a:pt x="216" y="598"/>
                  </a:cubicBezTo>
                  <a:cubicBezTo>
                    <a:pt x="212" y="596"/>
                    <a:pt x="209" y="592"/>
                    <a:pt x="207" y="588"/>
                  </a:cubicBezTo>
                  <a:cubicBezTo>
                    <a:pt x="205" y="585"/>
                    <a:pt x="205" y="584"/>
                    <a:pt x="207" y="581"/>
                  </a:cubicBezTo>
                  <a:cubicBezTo>
                    <a:pt x="210" y="579"/>
                    <a:pt x="212" y="575"/>
                    <a:pt x="215" y="572"/>
                  </a:cubicBezTo>
                  <a:cubicBezTo>
                    <a:pt x="215" y="571"/>
                    <a:pt x="216" y="569"/>
                    <a:pt x="216" y="568"/>
                  </a:cubicBezTo>
                  <a:cubicBezTo>
                    <a:pt x="211" y="563"/>
                    <a:pt x="216" y="560"/>
                    <a:pt x="219" y="556"/>
                  </a:cubicBezTo>
                  <a:cubicBezTo>
                    <a:pt x="220" y="555"/>
                    <a:pt x="221" y="554"/>
                    <a:pt x="218" y="554"/>
                  </a:cubicBezTo>
                  <a:cubicBezTo>
                    <a:pt x="211" y="552"/>
                    <a:pt x="209" y="546"/>
                    <a:pt x="206" y="540"/>
                  </a:cubicBezTo>
                  <a:cubicBezTo>
                    <a:pt x="205" y="539"/>
                    <a:pt x="206" y="536"/>
                    <a:pt x="207" y="535"/>
                  </a:cubicBezTo>
                  <a:cubicBezTo>
                    <a:pt x="208" y="534"/>
                    <a:pt x="208" y="534"/>
                    <a:pt x="209" y="534"/>
                  </a:cubicBezTo>
                  <a:cubicBezTo>
                    <a:pt x="210" y="534"/>
                    <a:pt x="211" y="534"/>
                    <a:pt x="212" y="535"/>
                  </a:cubicBezTo>
                  <a:cubicBezTo>
                    <a:pt x="214" y="536"/>
                    <a:pt x="217" y="537"/>
                    <a:pt x="219" y="538"/>
                  </a:cubicBezTo>
                  <a:cubicBezTo>
                    <a:pt x="221" y="540"/>
                    <a:pt x="222" y="540"/>
                    <a:pt x="223" y="540"/>
                  </a:cubicBezTo>
                  <a:cubicBezTo>
                    <a:pt x="224" y="540"/>
                    <a:pt x="225" y="538"/>
                    <a:pt x="226" y="536"/>
                  </a:cubicBezTo>
                  <a:cubicBezTo>
                    <a:pt x="229" y="531"/>
                    <a:pt x="230" y="527"/>
                    <a:pt x="226" y="522"/>
                  </a:cubicBezTo>
                  <a:cubicBezTo>
                    <a:pt x="225" y="520"/>
                    <a:pt x="226" y="516"/>
                    <a:pt x="229" y="516"/>
                  </a:cubicBezTo>
                  <a:cubicBezTo>
                    <a:pt x="230" y="516"/>
                    <a:pt x="231" y="516"/>
                    <a:pt x="232" y="516"/>
                  </a:cubicBezTo>
                  <a:cubicBezTo>
                    <a:pt x="233" y="516"/>
                    <a:pt x="234" y="516"/>
                    <a:pt x="235" y="516"/>
                  </a:cubicBezTo>
                  <a:cubicBezTo>
                    <a:pt x="236" y="516"/>
                    <a:pt x="237" y="516"/>
                    <a:pt x="238" y="516"/>
                  </a:cubicBezTo>
                  <a:cubicBezTo>
                    <a:pt x="245" y="516"/>
                    <a:pt x="251" y="513"/>
                    <a:pt x="258" y="510"/>
                  </a:cubicBezTo>
                  <a:cubicBezTo>
                    <a:pt x="262" y="507"/>
                    <a:pt x="262" y="503"/>
                    <a:pt x="264" y="500"/>
                  </a:cubicBezTo>
                  <a:cubicBezTo>
                    <a:pt x="267" y="497"/>
                    <a:pt x="264" y="496"/>
                    <a:pt x="263" y="494"/>
                  </a:cubicBezTo>
                  <a:cubicBezTo>
                    <a:pt x="260" y="484"/>
                    <a:pt x="257" y="480"/>
                    <a:pt x="249" y="475"/>
                  </a:cubicBezTo>
                  <a:cubicBezTo>
                    <a:pt x="248" y="475"/>
                    <a:pt x="247" y="474"/>
                    <a:pt x="247" y="474"/>
                  </a:cubicBezTo>
                  <a:cubicBezTo>
                    <a:pt x="246" y="473"/>
                    <a:pt x="246" y="471"/>
                    <a:pt x="245" y="470"/>
                  </a:cubicBezTo>
                  <a:cubicBezTo>
                    <a:pt x="246" y="470"/>
                    <a:pt x="247" y="469"/>
                    <a:pt x="248" y="469"/>
                  </a:cubicBezTo>
                  <a:cubicBezTo>
                    <a:pt x="249" y="469"/>
                    <a:pt x="250" y="469"/>
                    <a:pt x="250" y="469"/>
                  </a:cubicBezTo>
                  <a:cubicBezTo>
                    <a:pt x="256" y="469"/>
                    <a:pt x="260" y="471"/>
                    <a:pt x="265" y="473"/>
                  </a:cubicBezTo>
                  <a:cubicBezTo>
                    <a:pt x="268" y="475"/>
                    <a:pt x="270" y="476"/>
                    <a:pt x="273" y="476"/>
                  </a:cubicBezTo>
                  <a:cubicBezTo>
                    <a:pt x="278" y="476"/>
                    <a:pt x="283" y="473"/>
                    <a:pt x="288" y="465"/>
                  </a:cubicBezTo>
                  <a:cubicBezTo>
                    <a:pt x="294" y="457"/>
                    <a:pt x="298" y="446"/>
                    <a:pt x="305" y="439"/>
                  </a:cubicBezTo>
                  <a:cubicBezTo>
                    <a:pt x="309" y="435"/>
                    <a:pt x="311" y="430"/>
                    <a:pt x="310" y="424"/>
                  </a:cubicBezTo>
                  <a:cubicBezTo>
                    <a:pt x="310" y="421"/>
                    <a:pt x="312" y="417"/>
                    <a:pt x="314" y="415"/>
                  </a:cubicBezTo>
                  <a:cubicBezTo>
                    <a:pt x="320" y="406"/>
                    <a:pt x="323" y="396"/>
                    <a:pt x="318" y="386"/>
                  </a:cubicBezTo>
                  <a:cubicBezTo>
                    <a:pt x="316" y="383"/>
                    <a:pt x="316" y="380"/>
                    <a:pt x="319" y="378"/>
                  </a:cubicBezTo>
                  <a:cubicBezTo>
                    <a:pt x="326" y="373"/>
                    <a:pt x="332" y="366"/>
                    <a:pt x="342" y="364"/>
                  </a:cubicBezTo>
                  <a:cubicBezTo>
                    <a:pt x="345" y="363"/>
                    <a:pt x="348" y="361"/>
                    <a:pt x="350" y="359"/>
                  </a:cubicBezTo>
                  <a:cubicBezTo>
                    <a:pt x="352" y="356"/>
                    <a:pt x="354" y="355"/>
                    <a:pt x="357" y="355"/>
                  </a:cubicBezTo>
                  <a:cubicBezTo>
                    <a:pt x="358" y="355"/>
                    <a:pt x="360" y="355"/>
                    <a:pt x="361" y="356"/>
                  </a:cubicBezTo>
                  <a:cubicBezTo>
                    <a:pt x="363" y="357"/>
                    <a:pt x="365" y="357"/>
                    <a:pt x="367" y="357"/>
                  </a:cubicBezTo>
                  <a:cubicBezTo>
                    <a:pt x="368" y="357"/>
                    <a:pt x="368" y="357"/>
                    <a:pt x="369" y="357"/>
                  </a:cubicBezTo>
                  <a:cubicBezTo>
                    <a:pt x="372" y="353"/>
                    <a:pt x="377" y="352"/>
                    <a:pt x="380" y="347"/>
                  </a:cubicBezTo>
                  <a:cubicBezTo>
                    <a:pt x="386" y="335"/>
                    <a:pt x="391" y="322"/>
                    <a:pt x="393" y="308"/>
                  </a:cubicBezTo>
                  <a:cubicBezTo>
                    <a:pt x="393" y="303"/>
                    <a:pt x="393" y="297"/>
                    <a:pt x="395" y="291"/>
                  </a:cubicBezTo>
                  <a:cubicBezTo>
                    <a:pt x="398" y="285"/>
                    <a:pt x="397" y="278"/>
                    <a:pt x="396" y="271"/>
                  </a:cubicBezTo>
                  <a:cubicBezTo>
                    <a:pt x="394" y="264"/>
                    <a:pt x="393" y="255"/>
                    <a:pt x="401" y="250"/>
                  </a:cubicBezTo>
                  <a:cubicBezTo>
                    <a:pt x="405" y="247"/>
                    <a:pt x="407" y="242"/>
                    <a:pt x="410" y="238"/>
                  </a:cubicBezTo>
                  <a:cubicBezTo>
                    <a:pt x="412" y="234"/>
                    <a:pt x="414" y="230"/>
                    <a:pt x="417" y="227"/>
                  </a:cubicBezTo>
                  <a:cubicBezTo>
                    <a:pt x="420" y="222"/>
                    <a:pt x="426" y="218"/>
                    <a:pt x="428" y="213"/>
                  </a:cubicBezTo>
                  <a:cubicBezTo>
                    <a:pt x="430" y="205"/>
                    <a:pt x="434" y="198"/>
                    <a:pt x="431" y="188"/>
                  </a:cubicBezTo>
                  <a:cubicBezTo>
                    <a:pt x="429" y="181"/>
                    <a:pt x="426" y="178"/>
                    <a:pt x="418" y="176"/>
                  </a:cubicBezTo>
                  <a:cubicBezTo>
                    <a:pt x="407" y="173"/>
                    <a:pt x="396" y="169"/>
                    <a:pt x="390" y="157"/>
                  </a:cubicBezTo>
                  <a:cubicBezTo>
                    <a:pt x="389" y="156"/>
                    <a:pt x="387" y="154"/>
                    <a:pt x="386" y="154"/>
                  </a:cubicBezTo>
                  <a:cubicBezTo>
                    <a:pt x="375" y="152"/>
                    <a:pt x="364" y="152"/>
                    <a:pt x="354" y="149"/>
                  </a:cubicBezTo>
                  <a:cubicBezTo>
                    <a:pt x="353" y="149"/>
                    <a:pt x="352" y="149"/>
                    <a:pt x="352" y="149"/>
                  </a:cubicBezTo>
                  <a:cubicBezTo>
                    <a:pt x="348" y="149"/>
                    <a:pt x="345" y="152"/>
                    <a:pt x="342" y="154"/>
                  </a:cubicBezTo>
                  <a:cubicBezTo>
                    <a:pt x="341" y="155"/>
                    <a:pt x="340" y="155"/>
                    <a:pt x="340" y="155"/>
                  </a:cubicBezTo>
                  <a:cubicBezTo>
                    <a:pt x="339" y="155"/>
                    <a:pt x="338" y="154"/>
                    <a:pt x="337" y="153"/>
                  </a:cubicBezTo>
                  <a:cubicBezTo>
                    <a:pt x="337" y="152"/>
                    <a:pt x="336" y="150"/>
                    <a:pt x="337" y="150"/>
                  </a:cubicBezTo>
                  <a:cubicBezTo>
                    <a:pt x="341" y="143"/>
                    <a:pt x="336" y="141"/>
                    <a:pt x="332" y="138"/>
                  </a:cubicBezTo>
                  <a:cubicBezTo>
                    <a:pt x="330" y="137"/>
                    <a:pt x="328" y="136"/>
                    <a:pt x="325" y="135"/>
                  </a:cubicBezTo>
                  <a:cubicBezTo>
                    <a:pt x="322" y="133"/>
                    <a:pt x="319" y="132"/>
                    <a:pt x="317" y="132"/>
                  </a:cubicBezTo>
                  <a:cubicBezTo>
                    <a:pt x="314" y="132"/>
                    <a:pt x="312" y="133"/>
                    <a:pt x="308" y="137"/>
                  </a:cubicBezTo>
                  <a:cubicBezTo>
                    <a:pt x="305" y="139"/>
                    <a:pt x="302" y="141"/>
                    <a:pt x="299" y="143"/>
                  </a:cubicBezTo>
                  <a:cubicBezTo>
                    <a:pt x="298" y="144"/>
                    <a:pt x="298" y="145"/>
                    <a:pt x="297" y="145"/>
                  </a:cubicBezTo>
                  <a:cubicBezTo>
                    <a:pt x="295" y="145"/>
                    <a:pt x="293" y="142"/>
                    <a:pt x="291" y="142"/>
                  </a:cubicBezTo>
                  <a:cubicBezTo>
                    <a:pt x="291" y="142"/>
                    <a:pt x="291" y="143"/>
                    <a:pt x="290" y="143"/>
                  </a:cubicBezTo>
                  <a:cubicBezTo>
                    <a:pt x="290" y="143"/>
                    <a:pt x="290" y="143"/>
                    <a:pt x="290" y="143"/>
                  </a:cubicBezTo>
                  <a:cubicBezTo>
                    <a:pt x="290" y="143"/>
                    <a:pt x="289" y="142"/>
                    <a:pt x="288" y="142"/>
                  </a:cubicBezTo>
                  <a:cubicBezTo>
                    <a:pt x="290" y="141"/>
                    <a:pt x="293" y="141"/>
                    <a:pt x="294" y="139"/>
                  </a:cubicBezTo>
                  <a:cubicBezTo>
                    <a:pt x="296" y="138"/>
                    <a:pt x="298" y="136"/>
                    <a:pt x="300" y="134"/>
                  </a:cubicBezTo>
                  <a:cubicBezTo>
                    <a:pt x="303" y="130"/>
                    <a:pt x="303" y="128"/>
                    <a:pt x="299" y="125"/>
                  </a:cubicBezTo>
                  <a:cubicBezTo>
                    <a:pt x="296" y="123"/>
                    <a:pt x="295" y="123"/>
                    <a:pt x="293" y="123"/>
                  </a:cubicBezTo>
                  <a:cubicBezTo>
                    <a:pt x="290" y="123"/>
                    <a:pt x="288" y="124"/>
                    <a:pt x="285" y="126"/>
                  </a:cubicBezTo>
                  <a:cubicBezTo>
                    <a:pt x="281" y="130"/>
                    <a:pt x="277" y="135"/>
                    <a:pt x="272" y="139"/>
                  </a:cubicBezTo>
                  <a:cubicBezTo>
                    <a:pt x="271" y="140"/>
                    <a:pt x="271" y="140"/>
                    <a:pt x="270" y="140"/>
                  </a:cubicBezTo>
                  <a:cubicBezTo>
                    <a:pt x="269" y="140"/>
                    <a:pt x="268" y="140"/>
                    <a:pt x="268" y="139"/>
                  </a:cubicBezTo>
                  <a:cubicBezTo>
                    <a:pt x="266" y="138"/>
                    <a:pt x="266" y="137"/>
                    <a:pt x="267" y="135"/>
                  </a:cubicBezTo>
                  <a:cubicBezTo>
                    <a:pt x="270" y="130"/>
                    <a:pt x="274" y="126"/>
                    <a:pt x="279" y="123"/>
                  </a:cubicBezTo>
                  <a:cubicBezTo>
                    <a:pt x="285" y="120"/>
                    <a:pt x="285" y="114"/>
                    <a:pt x="287" y="109"/>
                  </a:cubicBezTo>
                  <a:cubicBezTo>
                    <a:pt x="288" y="109"/>
                    <a:pt x="287" y="108"/>
                    <a:pt x="287" y="107"/>
                  </a:cubicBezTo>
                  <a:cubicBezTo>
                    <a:pt x="281" y="106"/>
                    <a:pt x="282" y="100"/>
                    <a:pt x="281" y="97"/>
                  </a:cubicBezTo>
                  <a:cubicBezTo>
                    <a:pt x="280" y="89"/>
                    <a:pt x="277" y="83"/>
                    <a:pt x="271" y="78"/>
                  </a:cubicBezTo>
                  <a:cubicBezTo>
                    <a:pt x="269" y="76"/>
                    <a:pt x="267" y="74"/>
                    <a:pt x="265" y="72"/>
                  </a:cubicBezTo>
                  <a:cubicBezTo>
                    <a:pt x="262" y="70"/>
                    <a:pt x="258" y="68"/>
                    <a:pt x="254" y="67"/>
                  </a:cubicBezTo>
                  <a:cubicBezTo>
                    <a:pt x="251" y="66"/>
                    <a:pt x="248" y="65"/>
                    <a:pt x="244" y="65"/>
                  </a:cubicBezTo>
                  <a:cubicBezTo>
                    <a:pt x="242" y="65"/>
                    <a:pt x="240" y="65"/>
                    <a:pt x="238" y="67"/>
                  </a:cubicBezTo>
                  <a:cubicBezTo>
                    <a:pt x="238" y="67"/>
                    <a:pt x="237" y="67"/>
                    <a:pt x="236" y="67"/>
                  </a:cubicBezTo>
                  <a:cubicBezTo>
                    <a:pt x="236" y="67"/>
                    <a:pt x="235" y="67"/>
                    <a:pt x="235" y="67"/>
                  </a:cubicBezTo>
                  <a:cubicBezTo>
                    <a:pt x="223" y="63"/>
                    <a:pt x="212" y="59"/>
                    <a:pt x="206" y="47"/>
                  </a:cubicBezTo>
                  <a:cubicBezTo>
                    <a:pt x="205" y="44"/>
                    <a:pt x="203" y="42"/>
                    <a:pt x="200" y="40"/>
                  </a:cubicBezTo>
                  <a:cubicBezTo>
                    <a:pt x="191" y="31"/>
                    <a:pt x="179" y="27"/>
                    <a:pt x="168" y="22"/>
                  </a:cubicBezTo>
                  <a:cubicBezTo>
                    <a:pt x="166" y="21"/>
                    <a:pt x="164" y="20"/>
                    <a:pt x="162" y="20"/>
                  </a:cubicBezTo>
                  <a:cubicBezTo>
                    <a:pt x="161" y="20"/>
                    <a:pt x="160" y="20"/>
                    <a:pt x="158" y="21"/>
                  </a:cubicBezTo>
                  <a:cubicBezTo>
                    <a:pt x="156" y="21"/>
                    <a:pt x="154" y="22"/>
                    <a:pt x="153" y="22"/>
                  </a:cubicBezTo>
                  <a:cubicBezTo>
                    <a:pt x="152" y="22"/>
                    <a:pt x="151" y="22"/>
                    <a:pt x="151" y="22"/>
                  </a:cubicBezTo>
                  <a:cubicBezTo>
                    <a:pt x="145" y="20"/>
                    <a:pt x="139" y="19"/>
                    <a:pt x="133" y="17"/>
                  </a:cubicBezTo>
                  <a:cubicBezTo>
                    <a:pt x="130" y="16"/>
                    <a:pt x="123" y="17"/>
                    <a:pt x="122" y="10"/>
                  </a:cubicBezTo>
                  <a:cubicBezTo>
                    <a:pt x="118" y="8"/>
                    <a:pt x="115" y="6"/>
                    <a:pt x="111" y="4"/>
                  </a:cubicBezTo>
                  <a:cubicBezTo>
                    <a:pt x="110" y="4"/>
                    <a:pt x="110" y="4"/>
                    <a:pt x="109" y="4"/>
                  </a:cubicBezTo>
                  <a:cubicBezTo>
                    <a:pt x="106" y="4"/>
                    <a:pt x="105" y="8"/>
                    <a:pt x="103" y="9"/>
                  </a:cubicBezTo>
                  <a:cubicBezTo>
                    <a:pt x="102" y="10"/>
                    <a:pt x="101" y="10"/>
                    <a:pt x="100" y="11"/>
                  </a:cubicBezTo>
                  <a:cubicBezTo>
                    <a:pt x="94" y="15"/>
                    <a:pt x="94" y="15"/>
                    <a:pt x="98" y="21"/>
                  </a:cubicBezTo>
                  <a:cubicBezTo>
                    <a:pt x="99" y="23"/>
                    <a:pt x="99" y="24"/>
                    <a:pt x="98" y="26"/>
                  </a:cubicBezTo>
                  <a:cubicBezTo>
                    <a:pt x="96" y="27"/>
                    <a:pt x="95" y="30"/>
                    <a:pt x="94" y="32"/>
                  </a:cubicBezTo>
                  <a:cubicBezTo>
                    <a:pt x="93" y="32"/>
                    <a:pt x="93" y="32"/>
                    <a:pt x="92" y="32"/>
                  </a:cubicBezTo>
                  <a:cubicBezTo>
                    <a:pt x="92" y="32"/>
                    <a:pt x="91" y="32"/>
                    <a:pt x="91" y="32"/>
                  </a:cubicBezTo>
                  <a:cubicBezTo>
                    <a:pt x="89" y="30"/>
                    <a:pt x="86" y="27"/>
                    <a:pt x="87" y="23"/>
                  </a:cubicBezTo>
                  <a:cubicBezTo>
                    <a:pt x="88" y="20"/>
                    <a:pt x="89" y="18"/>
                    <a:pt x="89" y="15"/>
                  </a:cubicBezTo>
                  <a:cubicBezTo>
                    <a:pt x="89" y="11"/>
                    <a:pt x="91" y="8"/>
                    <a:pt x="92" y="4"/>
                  </a:cubicBezTo>
                  <a:cubicBezTo>
                    <a:pt x="93" y="3"/>
                    <a:pt x="94" y="2"/>
                    <a:pt x="95" y="0"/>
                  </a:cubicBezTo>
                  <a:cubicBezTo>
                    <a:pt x="93" y="0"/>
                    <a:pt x="92" y="0"/>
                    <a:pt x="91"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20" name="Freeform 8"/>
            <p:cNvSpPr>
              <a:spLocks noEditPoints="1"/>
            </p:cNvSpPr>
            <p:nvPr/>
          </p:nvSpPr>
          <p:spPr bwMode="auto">
            <a:xfrm>
              <a:off x="5057" y="2721"/>
              <a:ext cx="479" cy="254"/>
            </a:xfrm>
            <a:custGeom>
              <a:avLst/>
              <a:gdLst/>
              <a:ahLst/>
              <a:cxnLst>
                <a:cxn ang="0">
                  <a:pos x="840" y="65"/>
                </a:cxn>
                <a:cxn ang="0">
                  <a:pos x="1028" y="68"/>
                </a:cxn>
                <a:cxn ang="0">
                  <a:pos x="1206" y="92"/>
                </a:cxn>
                <a:cxn ang="0">
                  <a:pos x="1352" y="139"/>
                </a:cxn>
                <a:cxn ang="0">
                  <a:pos x="1310" y="217"/>
                </a:cxn>
                <a:cxn ang="0">
                  <a:pos x="1151" y="178"/>
                </a:cxn>
                <a:cxn ang="0">
                  <a:pos x="1183" y="335"/>
                </a:cxn>
                <a:cxn ang="0">
                  <a:pos x="1118" y="409"/>
                </a:cxn>
                <a:cxn ang="0">
                  <a:pos x="1038" y="585"/>
                </a:cxn>
                <a:cxn ang="0">
                  <a:pos x="970" y="591"/>
                </a:cxn>
                <a:cxn ang="0">
                  <a:pos x="819" y="598"/>
                </a:cxn>
                <a:cxn ang="0">
                  <a:pos x="719" y="549"/>
                </a:cxn>
                <a:cxn ang="0">
                  <a:pos x="569" y="492"/>
                </a:cxn>
                <a:cxn ang="0">
                  <a:pos x="610" y="546"/>
                </a:cxn>
                <a:cxn ang="0">
                  <a:pos x="404" y="484"/>
                </a:cxn>
                <a:cxn ang="0">
                  <a:pos x="323" y="380"/>
                </a:cxn>
                <a:cxn ang="0">
                  <a:pos x="411" y="315"/>
                </a:cxn>
                <a:cxn ang="0">
                  <a:pos x="281" y="354"/>
                </a:cxn>
                <a:cxn ang="0">
                  <a:pos x="186" y="336"/>
                </a:cxn>
                <a:cxn ang="0">
                  <a:pos x="14" y="363"/>
                </a:cxn>
                <a:cxn ang="0">
                  <a:pos x="148" y="240"/>
                </a:cxn>
                <a:cxn ang="0">
                  <a:pos x="282" y="184"/>
                </a:cxn>
                <a:cxn ang="0">
                  <a:pos x="214" y="166"/>
                </a:cxn>
                <a:cxn ang="0">
                  <a:pos x="226" y="96"/>
                </a:cxn>
                <a:cxn ang="0">
                  <a:pos x="324" y="121"/>
                </a:cxn>
                <a:cxn ang="0">
                  <a:pos x="477" y="105"/>
                </a:cxn>
                <a:cxn ang="0">
                  <a:pos x="552" y="72"/>
                </a:cxn>
                <a:cxn ang="0">
                  <a:pos x="661" y="55"/>
                </a:cxn>
                <a:cxn ang="0">
                  <a:pos x="491" y="371"/>
                </a:cxn>
                <a:cxn ang="0">
                  <a:pos x="516" y="323"/>
                </a:cxn>
                <a:cxn ang="0">
                  <a:pos x="1019" y="716"/>
                </a:cxn>
                <a:cxn ang="0">
                  <a:pos x="725" y="20"/>
                </a:cxn>
                <a:cxn ang="0">
                  <a:pos x="592" y="116"/>
                </a:cxn>
                <a:cxn ang="0">
                  <a:pos x="499" y="86"/>
                </a:cxn>
                <a:cxn ang="0">
                  <a:pos x="370" y="127"/>
                </a:cxn>
                <a:cxn ang="0">
                  <a:pos x="287" y="76"/>
                </a:cxn>
                <a:cxn ang="0">
                  <a:pos x="229" y="178"/>
                </a:cxn>
                <a:cxn ang="0">
                  <a:pos x="277" y="193"/>
                </a:cxn>
                <a:cxn ang="0">
                  <a:pos x="186" y="210"/>
                </a:cxn>
                <a:cxn ang="0">
                  <a:pos x="52" y="285"/>
                </a:cxn>
                <a:cxn ang="0">
                  <a:pos x="104" y="346"/>
                </a:cxn>
                <a:cxn ang="0">
                  <a:pos x="235" y="359"/>
                </a:cxn>
                <a:cxn ang="0">
                  <a:pos x="277" y="398"/>
                </a:cxn>
                <a:cxn ang="0">
                  <a:pos x="375" y="316"/>
                </a:cxn>
                <a:cxn ang="0">
                  <a:pos x="368" y="345"/>
                </a:cxn>
                <a:cxn ang="0">
                  <a:pos x="393" y="434"/>
                </a:cxn>
                <a:cxn ang="0">
                  <a:pos x="499" y="636"/>
                </a:cxn>
                <a:cxn ang="0">
                  <a:pos x="512" y="480"/>
                </a:cxn>
                <a:cxn ang="0">
                  <a:pos x="702" y="535"/>
                </a:cxn>
                <a:cxn ang="0">
                  <a:pos x="824" y="604"/>
                </a:cxn>
                <a:cxn ang="0">
                  <a:pos x="984" y="677"/>
                </a:cxn>
                <a:cxn ang="0">
                  <a:pos x="1047" y="666"/>
                </a:cxn>
                <a:cxn ang="0">
                  <a:pos x="1155" y="512"/>
                </a:cxn>
                <a:cxn ang="0">
                  <a:pos x="1127" y="368"/>
                </a:cxn>
                <a:cxn ang="0">
                  <a:pos x="1224" y="308"/>
                </a:cxn>
                <a:cxn ang="0">
                  <a:pos x="1247" y="154"/>
                </a:cxn>
                <a:cxn ang="0">
                  <a:pos x="1335" y="199"/>
                </a:cxn>
                <a:cxn ang="0">
                  <a:pos x="1366" y="125"/>
                </a:cxn>
                <a:cxn ang="0">
                  <a:pos x="1264" y="84"/>
                </a:cxn>
                <a:cxn ang="0">
                  <a:pos x="1098" y="76"/>
                </a:cxn>
                <a:cxn ang="0">
                  <a:pos x="894" y="57"/>
                </a:cxn>
                <a:cxn ang="0">
                  <a:pos x="698" y="13"/>
                </a:cxn>
                <a:cxn ang="0">
                  <a:pos x="530" y="309"/>
                </a:cxn>
              </a:cxnLst>
              <a:rect l="0" t="0" r="r" b="b"/>
              <a:pathLst>
                <a:path w="1423" h="754">
                  <a:moveTo>
                    <a:pt x="737" y="29"/>
                  </a:moveTo>
                  <a:cubicBezTo>
                    <a:pt x="738" y="29"/>
                    <a:pt x="738" y="30"/>
                    <a:pt x="738" y="30"/>
                  </a:cubicBezTo>
                  <a:cubicBezTo>
                    <a:pt x="740" y="32"/>
                    <a:pt x="743" y="33"/>
                    <a:pt x="745" y="34"/>
                  </a:cubicBezTo>
                  <a:cubicBezTo>
                    <a:pt x="746" y="35"/>
                    <a:pt x="747" y="35"/>
                    <a:pt x="748" y="36"/>
                  </a:cubicBezTo>
                  <a:cubicBezTo>
                    <a:pt x="751" y="38"/>
                    <a:pt x="755" y="39"/>
                    <a:pt x="760" y="39"/>
                  </a:cubicBezTo>
                  <a:cubicBezTo>
                    <a:pt x="763" y="39"/>
                    <a:pt x="766" y="39"/>
                    <a:pt x="768" y="37"/>
                  </a:cubicBezTo>
                  <a:cubicBezTo>
                    <a:pt x="770" y="37"/>
                    <a:pt x="773" y="36"/>
                    <a:pt x="775" y="36"/>
                  </a:cubicBezTo>
                  <a:cubicBezTo>
                    <a:pt x="778" y="36"/>
                    <a:pt x="780" y="36"/>
                    <a:pt x="783" y="37"/>
                  </a:cubicBezTo>
                  <a:cubicBezTo>
                    <a:pt x="784" y="37"/>
                    <a:pt x="784" y="37"/>
                    <a:pt x="784" y="37"/>
                  </a:cubicBezTo>
                  <a:cubicBezTo>
                    <a:pt x="784" y="37"/>
                    <a:pt x="784" y="37"/>
                    <a:pt x="784" y="37"/>
                  </a:cubicBezTo>
                  <a:cubicBezTo>
                    <a:pt x="788" y="37"/>
                    <a:pt x="792" y="38"/>
                    <a:pt x="795" y="39"/>
                  </a:cubicBezTo>
                  <a:cubicBezTo>
                    <a:pt x="792" y="41"/>
                    <a:pt x="789" y="43"/>
                    <a:pt x="786" y="45"/>
                  </a:cubicBezTo>
                  <a:cubicBezTo>
                    <a:pt x="783" y="46"/>
                    <a:pt x="782" y="48"/>
                    <a:pt x="781" y="49"/>
                  </a:cubicBezTo>
                  <a:cubicBezTo>
                    <a:pt x="781" y="49"/>
                    <a:pt x="781" y="49"/>
                    <a:pt x="781" y="50"/>
                  </a:cubicBezTo>
                  <a:cubicBezTo>
                    <a:pt x="780" y="51"/>
                    <a:pt x="779" y="54"/>
                    <a:pt x="779" y="56"/>
                  </a:cubicBezTo>
                  <a:cubicBezTo>
                    <a:pt x="780" y="58"/>
                    <a:pt x="781" y="60"/>
                    <a:pt x="783" y="61"/>
                  </a:cubicBezTo>
                  <a:cubicBezTo>
                    <a:pt x="783" y="61"/>
                    <a:pt x="783" y="62"/>
                    <a:pt x="784" y="62"/>
                  </a:cubicBezTo>
                  <a:cubicBezTo>
                    <a:pt x="785" y="63"/>
                    <a:pt x="787" y="64"/>
                    <a:pt x="790" y="65"/>
                  </a:cubicBezTo>
                  <a:cubicBezTo>
                    <a:pt x="790" y="65"/>
                    <a:pt x="791" y="65"/>
                    <a:pt x="792" y="65"/>
                  </a:cubicBezTo>
                  <a:cubicBezTo>
                    <a:pt x="794" y="65"/>
                    <a:pt x="796" y="65"/>
                    <a:pt x="797" y="64"/>
                  </a:cubicBezTo>
                  <a:cubicBezTo>
                    <a:pt x="798" y="64"/>
                    <a:pt x="798" y="64"/>
                    <a:pt x="798" y="64"/>
                  </a:cubicBezTo>
                  <a:cubicBezTo>
                    <a:pt x="800" y="63"/>
                    <a:pt x="802" y="63"/>
                    <a:pt x="804" y="62"/>
                  </a:cubicBezTo>
                  <a:cubicBezTo>
                    <a:pt x="808" y="61"/>
                    <a:pt x="812" y="60"/>
                    <a:pt x="816" y="59"/>
                  </a:cubicBezTo>
                  <a:cubicBezTo>
                    <a:pt x="816" y="59"/>
                    <a:pt x="817" y="59"/>
                    <a:pt x="817" y="59"/>
                  </a:cubicBezTo>
                  <a:cubicBezTo>
                    <a:pt x="820" y="59"/>
                    <a:pt x="824" y="61"/>
                    <a:pt x="826" y="62"/>
                  </a:cubicBezTo>
                  <a:cubicBezTo>
                    <a:pt x="830" y="63"/>
                    <a:pt x="835" y="65"/>
                    <a:pt x="840" y="65"/>
                  </a:cubicBezTo>
                  <a:cubicBezTo>
                    <a:pt x="844" y="65"/>
                    <a:pt x="847" y="64"/>
                    <a:pt x="851" y="62"/>
                  </a:cubicBezTo>
                  <a:cubicBezTo>
                    <a:pt x="852" y="62"/>
                    <a:pt x="853" y="62"/>
                    <a:pt x="854" y="62"/>
                  </a:cubicBezTo>
                  <a:cubicBezTo>
                    <a:pt x="856" y="62"/>
                    <a:pt x="859" y="62"/>
                    <a:pt x="861" y="63"/>
                  </a:cubicBezTo>
                  <a:cubicBezTo>
                    <a:pt x="862" y="63"/>
                    <a:pt x="863" y="64"/>
                    <a:pt x="865" y="64"/>
                  </a:cubicBezTo>
                  <a:cubicBezTo>
                    <a:pt x="872" y="66"/>
                    <a:pt x="876" y="67"/>
                    <a:pt x="880" y="67"/>
                  </a:cubicBezTo>
                  <a:cubicBezTo>
                    <a:pt x="884" y="67"/>
                    <a:pt x="887" y="66"/>
                    <a:pt x="892" y="65"/>
                  </a:cubicBezTo>
                  <a:cubicBezTo>
                    <a:pt x="895" y="65"/>
                    <a:pt x="895" y="65"/>
                    <a:pt x="895" y="65"/>
                  </a:cubicBezTo>
                  <a:cubicBezTo>
                    <a:pt x="901" y="63"/>
                    <a:pt x="905" y="63"/>
                    <a:pt x="910" y="63"/>
                  </a:cubicBezTo>
                  <a:cubicBezTo>
                    <a:pt x="920" y="63"/>
                    <a:pt x="929" y="66"/>
                    <a:pt x="937" y="72"/>
                  </a:cubicBezTo>
                  <a:cubicBezTo>
                    <a:pt x="942" y="77"/>
                    <a:pt x="948" y="80"/>
                    <a:pt x="954" y="82"/>
                  </a:cubicBezTo>
                  <a:cubicBezTo>
                    <a:pt x="955" y="83"/>
                    <a:pt x="957" y="84"/>
                    <a:pt x="958" y="84"/>
                  </a:cubicBezTo>
                  <a:cubicBezTo>
                    <a:pt x="960" y="85"/>
                    <a:pt x="962" y="85"/>
                    <a:pt x="963" y="85"/>
                  </a:cubicBezTo>
                  <a:cubicBezTo>
                    <a:pt x="966" y="85"/>
                    <a:pt x="968" y="85"/>
                    <a:pt x="970" y="84"/>
                  </a:cubicBezTo>
                  <a:cubicBezTo>
                    <a:pt x="972" y="83"/>
                    <a:pt x="974" y="82"/>
                    <a:pt x="975" y="82"/>
                  </a:cubicBezTo>
                  <a:cubicBezTo>
                    <a:pt x="977" y="81"/>
                    <a:pt x="978" y="80"/>
                    <a:pt x="979" y="80"/>
                  </a:cubicBezTo>
                  <a:cubicBezTo>
                    <a:pt x="979" y="80"/>
                    <a:pt x="979" y="80"/>
                    <a:pt x="979" y="80"/>
                  </a:cubicBezTo>
                  <a:cubicBezTo>
                    <a:pt x="980" y="80"/>
                    <a:pt x="981" y="79"/>
                    <a:pt x="981" y="79"/>
                  </a:cubicBezTo>
                  <a:cubicBezTo>
                    <a:pt x="985" y="80"/>
                    <a:pt x="988" y="80"/>
                    <a:pt x="992" y="81"/>
                  </a:cubicBezTo>
                  <a:cubicBezTo>
                    <a:pt x="994" y="82"/>
                    <a:pt x="996" y="82"/>
                    <a:pt x="998" y="83"/>
                  </a:cubicBezTo>
                  <a:cubicBezTo>
                    <a:pt x="998" y="83"/>
                    <a:pt x="998" y="83"/>
                    <a:pt x="998" y="83"/>
                  </a:cubicBezTo>
                  <a:cubicBezTo>
                    <a:pt x="999" y="83"/>
                    <a:pt x="1001" y="83"/>
                    <a:pt x="1003" y="83"/>
                  </a:cubicBezTo>
                  <a:cubicBezTo>
                    <a:pt x="1004" y="83"/>
                    <a:pt x="1006" y="83"/>
                    <a:pt x="1007" y="82"/>
                  </a:cubicBezTo>
                  <a:cubicBezTo>
                    <a:pt x="1011" y="81"/>
                    <a:pt x="1015" y="78"/>
                    <a:pt x="1019" y="76"/>
                  </a:cubicBezTo>
                  <a:cubicBezTo>
                    <a:pt x="1023" y="74"/>
                    <a:pt x="1024" y="70"/>
                    <a:pt x="1024" y="69"/>
                  </a:cubicBezTo>
                  <a:cubicBezTo>
                    <a:pt x="1024" y="68"/>
                    <a:pt x="1024" y="68"/>
                    <a:pt x="1024" y="68"/>
                  </a:cubicBezTo>
                  <a:cubicBezTo>
                    <a:pt x="1026" y="68"/>
                    <a:pt x="1027" y="68"/>
                    <a:pt x="1028" y="68"/>
                  </a:cubicBezTo>
                  <a:cubicBezTo>
                    <a:pt x="1031" y="68"/>
                    <a:pt x="1033" y="68"/>
                    <a:pt x="1035" y="69"/>
                  </a:cubicBezTo>
                  <a:cubicBezTo>
                    <a:pt x="1037" y="70"/>
                    <a:pt x="1040" y="70"/>
                    <a:pt x="1041" y="70"/>
                  </a:cubicBezTo>
                  <a:cubicBezTo>
                    <a:pt x="1042" y="70"/>
                    <a:pt x="1043" y="70"/>
                    <a:pt x="1044" y="70"/>
                  </a:cubicBezTo>
                  <a:cubicBezTo>
                    <a:pt x="1044" y="70"/>
                    <a:pt x="1045" y="70"/>
                    <a:pt x="1045" y="70"/>
                  </a:cubicBezTo>
                  <a:cubicBezTo>
                    <a:pt x="1045" y="70"/>
                    <a:pt x="1045" y="70"/>
                    <a:pt x="1045" y="70"/>
                  </a:cubicBezTo>
                  <a:cubicBezTo>
                    <a:pt x="1048" y="70"/>
                    <a:pt x="1049" y="70"/>
                    <a:pt x="1050" y="71"/>
                  </a:cubicBezTo>
                  <a:cubicBezTo>
                    <a:pt x="1050" y="71"/>
                    <a:pt x="1050" y="71"/>
                    <a:pt x="1051" y="71"/>
                  </a:cubicBezTo>
                  <a:cubicBezTo>
                    <a:pt x="1053" y="73"/>
                    <a:pt x="1056" y="75"/>
                    <a:pt x="1060" y="75"/>
                  </a:cubicBezTo>
                  <a:cubicBezTo>
                    <a:pt x="1062" y="75"/>
                    <a:pt x="1065" y="74"/>
                    <a:pt x="1068" y="73"/>
                  </a:cubicBezTo>
                  <a:cubicBezTo>
                    <a:pt x="1068" y="73"/>
                    <a:pt x="1068" y="73"/>
                    <a:pt x="1068" y="73"/>
                  </a:cubicBezTo>
                  <a:cubicBezTo>
                    <a:pt x="1073" y="75"/>
                    <a:pt x="1078" y="77"/>
                    <a:pt x="1082" y="79"/>
                  </a:cubicBezTo>
                  <a:cubicBezTo>
                    <a:pt x="1087" y="82"/>
                    <a:pt x="1093" y="84"/>
                    <a:pt x="1098" y="84"/>
                  </a:cubicBezTo>
                  <a:cubicBezTo>
                    <a:pt x="1099" y="84"/>
                    <a:pt x="1100" y="84"/>
                    <a:pt x="1101" y="83"/>
                  </a:cubicBezTo>
                  <a:cubicBezTo>
                    <a:pt x="1102" y="83"/>
                    <a:pt x="1104" y="83"/>
                    <a:pt x="1106" y="83"/>
                  </a:cubicBezTo>
                  <a:cubicBezTo>
                    <a:pt x="1108" y="83"/>
                    <a:pt x="1110" y="83"/>
                    <a:pt x="1112" y="83"/>
                  </a:cubicBezTo>
                  <a:cubicBezTo>
                    <a:pt x="1117" y="84"/>
                    <a:pt x="1120" y="84"/>
                    <a:pt x="1124" y="85"/>
                  </a:cubicBezTo>
                  <a:cubicBezTo>
                    <a:pt x="1126" y="86"/>
                    <a:pt x="1129" y="86"/>
                    <a:pt x="1132" y="86"/>
                  </a:cubicBezTo>
                  <a:cubicBezTo>
                    <a:pt x="1137" y="86"/>
                    <a:pt x="1143" y="85"/>
                    <a:pt x="1147" y="84"/>
                  </a:cubicBezTo>
                  <a:cubicBezTo>
                    <a:pt x="1148" y="84"/>
                    <a:pt x="1150" y="84"/>
                    <a:pt x="1150" y="84"/>
                  </a:cubicBezTo>
                  <a:cubicBezTo>
                    <a:pt x="1151" y="84"/>
                    <a:pt x="1152" y="84"/>
                    <a:pt x="1153" y="84"/>
                  </a:cubicBezTo>
                  <a:cubicBezTo>
                    <a:pt x="1154" y="85"/>
                    <a:pt x="1155" y="86"/>
                    <a:pt x="1156" y="86"/>
                  </a:cubicBezTo>
                  <a:cubicBezTo>
                    <a:pt x="1162" y="89"/>
                    <a:pt x="1169" y="93"/>
                    <a:pt x="1177" y="93"/>
                  </a:cubicBezTo>
                  <a:cubicBezTo>
                    <a:pt x="1182" y="94"/>
                    <a:pt x="1188" y="94"/>
                    <a:pt x="1195" y="94"/>
                  </a:cubicBezTo>
                  <a:cubicBezTo>
                    <a:pt x="1196" y="94"/>
                    <a:pt x="1198" y="94"/>
                    <a:pt x="1199" y="94"/>
                  </a:cubicBezTo>
                  <a:cubicBezTo>
                    <a:pt x="1201" y="94"/>
                    <a:pt x="1203" y="93"/>
                    <a:pt x="1205" y="93"/>
                  </a:cubicBezTo>
                  <a:cubicBezTo>
                    <a:pt x="1205" y="93"/>
                    <a:pt x="1206" y="92"/>
                    <a:pt x="1206" y="92"/>
                  </a:cubicBezTo>
                  <a:cubicBezTo>
                    <a:pt x="1217" y="93"/>
                    <a:pt x="1230" y="94"/>
                    <a:pt x="1241" y="99"/>
                  </a:cubicBezTo>
                  <a:cubicBezTo>
                    <a:pt x="1241" y="99"/>
                    <a:pt x="1241" y="99"/>
                    <a:pt x="1241" y="99"/>
                  </a:cubicBezTo>
                  <a:cubicBezTo>
                    <a:pt x="1242" y="100"/>
                    <a:pt x="1244" y="101"/>
                    <a:pt x="1247" y="101"/>
                  </a:cubicBezTo>
                  <a:cubicBezTo>
                    <a:pt x="1247" y="101"/>
                    <a:pt x="1248" y="101"/>
                    <a:pt x="1249" y="101"/>
                  </a:cubicBezTo>
                  <a:cubicBezTo>
                    <a:pt x="1252" y="100"/>
                    <a:pt x="1255" y="98"/>
                    <a:pt x="1256" y="95"/>
                  </a:cubicBezTo>
                  <a:cubicBezTo>
                    <a:pt x="1257" y="94"/>
                    <a:pt x="1258" y="93"/>
                    <a:pt x="1258" y="91"/>
                  </a:cubicBezTo>
                  <a:cubicBezTo>
                    <a:pt x="1260" y="92"/>
                    <a:pt x="1262" y="92"/>
                    <a:pt x="1264" y="92"/>
                  </a:cubicBezTo>
                  <a:cubicBezTo>
                    <a:pt x="1264" y="92"/>
                    <a:pt x="1264" y="92"/>
                    <a:pt x="1265" y="92"/>
                  </a:cubicBezTo>
                  <a:cubicBezTo>
                    <a:pt x="1265" y="92"/>
                    <a:pt x="1265" y="92"/>
                    <a:pt x="1265" y="92"/>
                  </a:cubicBezTo>
                  <a:cubicBezTo>
                    <a:pt x="1266" y="92"/>
                    <a:pt x="1266" y="92"/>
                    <a:pt x="1267" y="92"/>
                  </a:cubicBezTo>
                  <a:cubicBezTo>
                    <a:pt x="1276" y="92"/>
                    <a:pt x="1286" y="94"/>
                    <a:pt x="1296" y="96"/>
                  </a:cubicBezTo>
                  <a:cubicBezTo>
                    <a:pt x="1302" y="97"/>
                    <a:pt x="1308" y="98"/>
                    <a:pt x="1315" y="99"/>
                  </a:cubicBezTo>
                  <a:cubicBezTo>
                    <a:pt x="1320" y="100"/>
                    <a:pt x="1325" y="102"/>
                    <a:pt x="1331" y="105"/>
                  </a:cubicBezTo>
                  <a:cubicBezTo>
                    <a:pt x="1335" y="107"/>
                    <a:pt x="1338" y="108"/>
                    <a:pt x="1341" y="108"/>
                  </a:cubicBezTo>
                  <a:cubicBezTo>
                    <a:pt x="1342" y="108"/>
                    <a:pt x="1342" y="108"/>
                    <a:pt x="1342" y="108"/>
                  </a:cubicBezTo>
                  <a:cubicBezTo>
                    <a:pt x="1344" y="108"/>
                    <a:pt x="1346" y="108"/>
                    <a:pt x="1348" y="108"/>
                  </a:cubicBezTo>
                  <a:cubicBezTo>
                    <a:pt x="1352" y="109"/>
                    <a:pt x="1356" y="109"/>
                    <a:pt x="1360" y="110"/>
                  </a:cubicBezTo>
                  <a:cubicBezTo>
                    <a:pt x="1359" y="110"/>
                    <a:pt x="1359" y="110"/>
                    <a:pt x="1358" y="111"/>
                  </a:cubicBezTo>
                  <a:cubicBezTo>
                    <a:pt x="1358" y="111"/>
                    <a:pt x="1358" y="111"/>
                    <a:pt x="1357" y="111"/>
                  </a:cubicBezTo>
                  <a:cubicBezTo>
                    <a:pt x="1355" y="112"/>
                    <a:pt x="1354" y="114"/>
                    <a:pt x="1354" y="116"/>
                  </a:cubicBezTo>
                  <a:cubicBezTo>
                    <a:pt x="1353" y="117"/>
                    <a:pt x="1353" y="117"/>
                    <a:pt x="1353" y="118"/>
                  </a:cubicBezTo>
                  <a:cubicBezTo>
                    <a:pt x="1352" y="118"/>
                    <a:pt x="1351" y="118"/>
                    <a:pt x="1350" y="118"/>
                  </a:cubicBezTo>
                  <a:cubicBezTo>
                    <a:pt x="1347" y="119"/>
                    <a:pt x="1343" y="122"/>
                    <a:pt x="1342" y="126"/>
                  </a:cubicBezTo>
                  <a:cubicBezTo>
                    <a:pt x="1341" y="131"/>
                    <a:pt x="1344" y="135"/>
                    <a:pt x="1348" y="137"/>
                  </a:cubicBezTo>
                  <a:cubicBezTo>
                    <a:pt x="1349" y="138"/>
                    <a:pt x="1350" y="138"/>
                    <a:pt x="1351" y="138"/>
                  </a:cubicBezTo>
                  <a:cubicBezTo>
                    <a:pt x="1352" y="138"/>
                    <a:pt x="1352" y="139"/>
                    <a:pt x="1352" y="139"/>
                  </a:cubicBezTo>
                  <a:cubicBezTo>
                    <a:pt x="1357" y="141"/>
                    <a:pt x="1362" y="143"/>
                    <a:pt x="1367" y="145"/>
                  </a:cubicBezTo>
                  <a:cubicBezTo>
                    <a:pt x="1362" y="147"/>
                    <a:pt x="1358" y="151"/>
                    <a:pt x="1355" y="156"/>
                  </a:cubicBezTo>
                  <a:cubicBezTo>
                    <a:pt x="1355" y="157"/>
                    <a:pt x="1354" y="157"/>
                    <a:pt x="1354" y="158"/>
                  </a:cubicBezTo>
                  <a:cubicBezTo>
                    <a:pt x="1354" y="158"/>
                    <a:pt x="1354" y="158"/>
                    <a:pt x="1354" y="158"/>
                  </a:cubicBezTo>
                  <a:cubicBezTo>
                    <a:pt x="1353" y="159"/>
                    <a:pt x="1353" y="159"/>
                    <a:pt x="1352" y="160"/>
                  </a:cubicBezTo>
                  <a:cubicBezTo>
                    <a:pt x="1352" y="160"/>
                    <a:pt x="1352" y="160"/>
                    <a:pt x="1352" y="160"/>
                  </a:cubicBezTo>
                  <a:cubicBezTo>
                    <a:pt x="1348" y="157"/>
                    <a:pt x="1345" y="156"/>
                    <a:pt x="1341" y="156"/>
                  </a:cubicBezTo>
                  <a:cubicBezTo>
                    <a:pt x="1337" y="156"/>
                    <a:pt x="1334" y="157"/>
                    <a:pt x="1330" y="159"/>
                  </a:cubicBezTo>
                  <a:cubicBezTo>
                    <a:pt x="1327" y="160"/>
                    <a:pt x="1324" y="161"/>
                    <a:pt x="1321" y="162"/>
                  </a:cubicBezTo>
                  <a:cubicBezTo>
                    <a:pt x="1319" y="163"/>
                    <a:pt x="1317" y="163"/>
                    <a:pt x="1315" y="164"/>
                  </a:cubicBezTo>
                  <a:cubicBezTo>
                    <a:pt x="1312" y="165"/>
                    <a:pt x="1310" y="166"/>
                    <a:pt x="1307" y="168"/>
                  </a:cubicBezTo>
                  <a:cubicBezTo>
                    <a:pt x="1303" y="171"/>
                    <a:pt x="1300" y="176"/>
                    <a:pt x="1304" y="184"/>
                  </a:cubicBezTo>
                  <a:cubicBezTo>
                    <a:pt x="1305" y="184"/>
                    <a:pt x="1305" y="185"/>
                    <a:pt x="1305" y="186"/>
                  </a:cubicBezTo>
                  <a:cubicBezTo>
                    <a:pt x="1309" y="191"/>
                    <a:pt x="1313" y="199"/>
                    <a:pt x="1323" y="201"/>
                  </a:cubicBezTo>
                  <a:cubicBezTo>
                    <a:pt x="1325" y="201"/>
                    <a:pt x="1327" y="203"/>
                    <a:pt x="1328" y="204"/>
                  </a:cubicBezTo>
                  <a:cubicBezTo>
                    <a:pt x="1329" y="204"/>
                    <a:pt x="1330" y="205"/>
                    <a:pt x="1330" y="205"/>
                  </a:cubicBezTo>
                  <a:cubicBezTo>
                    <a:pt x="1331" y="211"/>
                    <a:pt x="1333" y="215"/>
                    <a:pt x="1336" y="219"/>
                  </a:cubicBezTo>
                  <a:cubicBezTo>
                    <a:pt x="1334" y="221"/>
                    <a:pt x="1333" y="223"/>
                    <a:pt x="1333" y="225"/>
                  </a:cubicBezTo>
                  <a:cubicBezTo>
                    <a:pt x="1332" y="227"/>
                    <a:pt x="1332" y="231"/>
                    <a:pt x="1336" y="235"/>
                  </a:cubicBezTo>
                  <a:cubicBezTo>
                    <a:pt x="1336" y="235"/>
                    <a:pt x="1336" y="235"/>
                    <a:pt x="1336" y="235"/>
                  </a:cubicBezTo>
                  <a:cubicBezTo>
                    <a:pt x="1336" y="235"/>
                    <a:pt x="1336" y="236"/>
                    <a:pt x="1335" y="236"/>
                  </a:cubicBezTo>
                  <a:cubicBezTo>
                    <a:pt x="1335" y="237"/>
                    <a:pt x="1335" y="238"/>
                    <a:pt x="1335" y="239"/>
                  </a:cubicBezTo>
                  <a:cubicBezTo>
                    <a:pt x="1329" y="232"/>
                    <a:pt x="1322" y="228"/>
                    <a:pt x="1316" y="223"/>
                  </a:cubicBezTo>
                  <a:cubicBezTo>
                    <a:pt x="1314" y="222"/>
                    <a:pt x="1314" y="222"/>
                    <a:pt x="1314" y="222"/>
                  </a:cubicBezTo>
                  <a:cubicBezTo>
                    <a:pt x="1314" y="222"/>
                    <a:pt x="1313" y="221"/>
                    <a:pt x="1312" y="220"/>
                  </a:cubicBezTo>
                  <a:cubicBezTo>
                    <a:pt x="1310" y="217"/>
                    <a:pt x="1310" y="217"/>
                    <a:pt x="1310" y="217"/>
                  </a:cubicBezTo>
                  <a:cubicBezTo>
                    <a:pt x="1305" y="211"/>
                    <a:pt x="1299" y="204"/>
                    <a:pt x="1294" y="197"/>
                  </a:cubicBezTo>
                  <a:cubicBezTo>
                    <a:pt x="1298" y="192"/>
                    <a:pt x="1299" y="185"/>
                    <a:pt x="1299" y="177"/>
                  </a:cubicBezTo>
                  <a:cubicBezTo>
                    <a:pt x="1299" y="176"/>
                    <a:pt x="1301" y="173"/>
                    <a:pt x="1302" y="171"/>
                  </a:cubicBezTo>
                  <a:cubicBezTo>
                    <a:pt x="1303" y="170"/>
                    <a:pt x="1303" y="170"/>
                    <a:pt x="1303" y="170"/>
                  </a:cubicBezTo>
                  <a:cubicBezTo>
                    <a:pt x="1306" y="165"/>
                    <a:pt x="1304" y="161"/>
                    <a:pt x="1303" y="158"/>
                  </a:cubicBezTo>
                  <a:cubicBezTo>
                    <a:pt x="1301" y="152"/>
                    <a:pt x="1298" y="148"/>
                    <a:pt x="1294" y="144"/>
                  </a:cubicBezTo>
                  <a:cubicBezTo>
                    <a:pt x="1291" y="141"/>
                    <a:pt x="1288" y="140"/>
                    <a:pt x="1286" y="140"/>
                  </a:cubicBezTo>
                  <a:cubicBezTo>
                    <a:pt x="1283" y="140"/>
                    <a:pt x="1281" y="141"/>
                    <a:pt x="1280" y="142"/>
                  </a:cubicBezTo>
                  <a:cubicBezTo>
                    <a:pt x="1279" y="142"/>
                    <a:pt x="1279" y="142"/>
                    <a:pt x="1279" y="142"/>
                  </a:cubicBezTo>
                  <a:cubicBezTo>
                    <a:pt x="1277" y="143"/>
                    <a:pt x="1272" y="145"/>
                    <a:pt x="1271" y="150"/>
                  </a:cubicBezTo>
                  <a:cubicBezTo>
                    <a:pt x="1271" y="150"/>
                    <a:pt x="1270" y="150"/>
                    <a:pt x="1270" y="151"/>
                  </a:cubicBezTo>
                  <a:cubicBezTo>
                    <a:pt x="1267" y="149"/>
                    <a:pt x="1264" y="149"/>
                    <a:pt x="1262" y="148"/>
                  </a:cubicBezTo>
                  <a:cubicBezTo>
                    <a:pt x="1260" y="148"/>
                    <a:pt x="1259" y="147"/>
                    <a:pt x="1258" y="147"/>
                  </a:cubicBezTo>
                  <a:cubicBezTo>
                    <a:pt x="1255" y="146"/>
                    <a:pt x="1253" y="146"/>
                    <a:pt x="1250" y="146"/>
                  </a:cubicBezTo>
                  <a:cubicBezTo>
                    <a:pt x="1249" y="146"/>
                    <a:pt x="1247" y="146"/>
                    <a:pt x="1246" y="146"/>
                  </a:cubicBezTo>
                  <a:cubicBezTo>
                    <a:pt x="1243" y="146"/>
                    <a:pt x="1237" y="149"/>
                    <a:pt x="1235" y="155"/>
                  </a:cubicBezTo>
                  <a:cubicBezTo>
                    <a:pt x="1235" y="156"/>
                    <a:pt x="1235" y="157"/>
                    <a:pt x="1234" y="158"/>
                  </a:cubicBezTo>
                  <a:cubicBezTo>
                    <a:pt x="1233" y="161"/>
                    <a:pt x="1231" y="166"/>
                    <a:pt x="1232" y="172"/>
                  </a:cubicBezTo>
                  <a:cubicBezTo>
                    <a:pt x="1232" y="172"/>
                    <a:pt x="1231" y="172"/>
                    <a:pt x="1231" y="172"/>
                  </a:cubicBezTo>
                  <a:cubicBezTo>
                    <a:pt x="1230" y="172"/>
                    <a:pt x="1230" y="172"/>
                    <a:pt x="1228" y="171"/>
                  </a:cubicBezTo>
                  <a:cubicBezTo>
                    <a:pt x="1221" y="168"/>
                    <a:pt x="1217" y="166"/>
                    <a:pt x="1211" y="166"/>
                  </a:cubicBezTo>
                  <a:cubicBezTo>
                    <a:pt x="1207" y="166"/>
                    <a:pt x="1202" y="167"/>
                    <a:pt x="1195" y="169"/>
                  </a:cubicBezTo>
                  <a:cubicBezTo>
                    <a:pt x="1194" y="170"/>
                    <a:pt x="1192" y="170"/>
                    <a:pt x="1191" y="170"/>
                  </a:cubicBezTo>
                  <a:cubicBezTo>
                    <a:pt x="1189" y="170"/>
                    <a:pt x="1188" y="170"/>
                    <a:pt x="1186" y="170"/>
                  </a:cubicBezTo>
                  <a:cubicBezTo>
                    <a:pt x="1182" y="168"/>
                    <a:pt x="1179" y="168"/>
                    <a:pt x="1175" y="168"/>
                  </a:cubicBezTo>
                  <a:cubicBezTo>
                    <a:pt x="1166" y="168"/>
                    <a:pt x="1158" y="171"/>
                    <a:pt x="1151" y="178"/>
                  </a:cubicBezTo>
                  <a:cubicBezTo>
                    <a:pt x="1146" y="184"/>
                    <a:pt x="1144" y="190"/>
                    <a:pt x="1143" y="196"/>
                  </a:cubicBezTo>
                  <a:cubicBezTo>
                    <a:pt x="1142" y="202"/>
                    <a:pt x="1140" y="207"/>
                    <a:pt x="1137" y="211"/>
                  </a:cubicBezTo>
                  <a:cubicBezTo>
                    <a:pt x="1134" y="214"/>
                    <a:pt x="1134" y="217"/>
                    <a:pt x="1134" y="219"/>
                  </a:cubicBezTo>
                  <a:cubicBezTo>
                    <a:pt x="1135" y="222"/>
                    <a:pt x="1136" y="224"/>
                    <a:pt x="1139" y="226"/>
                  </a:cubicBezTo>
                  <a:cubicBezTo>
                    <a:pt x="1148" y="232"/>
                    <a:pt x="1158" y="235"/>
                    <a:pt x="1166" y="237"/>
                  </a:cubicBezTo>
                  <a:cubicBezTo>
                    <a:pt x="1167" y="237"/>
                    <a:pt x="1168" y="237"/>
                    <a:pt x="1169" y="237"/>
                  </a:cubicBezTo>
                  <a:cubicBezTo>
                    <a:pt x="1173" y="237"/>
                    <a:pt x="1177" y="235"/>
                    <a:pt x="1179" y="234"/>
                  </a:cubicBezTo>
                  <a:cubicBezTo>
                    <a:pt x="1180" y="233"/>
                    <a:pt x="1180" y="233"/>
                    <a:pt x="1180" y="233"/>
                  </a:cubicBezTo>
                  <a:cubicBezTo>
                    <a:pt x="1181" y="233"/>
                    <a:pt x="1182" y="233"/>
                    <a:pt x="1184" y="235"/>
                  </a:cubicBezTo>
                  <a:cubicBezTo>
                    <a:pt x="1185" y="236"/>
                    <a:pt x="1186" y="237"/>
                    <a:pt x="1187" y="238"/>
                  </a:cubicBezTo>
                  <a:cubicBezTo>
                    <a:pt x="1190" y="240"/>
                    <a:pt x="1192" y="241"/>
                    <a:pt x="1194" y="244"/>
                  </a:cubicBezTo>
                  <a:cubicBezTo>
                    <a:pt x="1197" y="246"/>
                    <a:pt x="1199" y="250"/>
                    <a:pt x="1202" y="253"/>
                  </a:cubicBezTo>
                  <a:cubicBezTo>
                    <a:pt x="1202" y="254"/>
                    <a:pt x="1202" y="255"/>
                    <a:pt x="1203" y="256"/>
                  </a:cubicBezTo>
                  <a:cubicBezTo>
                    <a:pt x="1205" y="260"/>
                    <a:pt x="1208" y="265"/>
                    <a:pt x="1214" y="268"/>
                  </a:cubicBezTo>
                  <a:cubicBezTo>
                    <a:pt x="1215" y="271"/>
                    <a:pt x="1216" y="273"/>
                    <a:pt x="1217" y="275"/>
                  </a:cubicBezTo>
                  <a:cubicBezTo>
                    <a:pt x="1219" y="280"/>
                    <a:pt x="1219" y="281"/>
                    <a:pt x="1218" y="283"/>
                  </a:cubicBezTo>
                  <a:cubicBezTo>
                    <a:pt x="1215" y="288"/>
                    <a:pt x="1215" y="295"/>
                    <a:pt x="1218" y="299"/>
                  </a:cubicBezTo>
                  <a:cubicBezTo>
                    <a:pt x="1219" y="300"/>
                    <a:pt x="1219" y="301"/>
                    <a:pt x="1217" y="305"/>
                  </a:cubicBezTo>
                  <a:cubicBezTo>
                    <a:pt x="1216" y="308"/>
                    <a:pt x="1215" y="312"/>
                    <a:pt x="1213" y="315"/>
                  </a:cubicBezTo>
                  <a:cubicBezTo>
                    <a:pt x="1212" y="318"/>
                    <a:pt x="1211" y="322"/>
                    <a:pt x="1210" y="324"/>
                  </a:cubicBezTo>
                  <a:cubicBezTo>
                    <a:pt x="1210" y="325"/>
                    <a:pt x="1209" y="326"/>
                    <a:pt x="1208" y="326"/>
                  </a:cubicBezTo>
                  <a:cubicBezTo>
                    <a:pt x="1208" y="327"/>
                    <a:pt x="1207" y="327"/>
                    <a:pt x="1206" y="328"/>
                  </a:cubicBezTo>
                  <a:cubicBezTo>
                    <a:pt x="1206" y="328"/>
                    <a:pt x="1206" y="328"/>
                    <a:pt x="1206" y="328"/>
                  </a:cubicBezTo>
                  <a:cubicBezTo>
                    <a:pt x="1204" y="327"/>
                    <a:pt x="1202" y="326"/>
                    <a:pt x="1201" y="326"/>
                  </a:cubicBezTo>
                  <a:cubicBezTo>
                    <a:pt x="1199" y="325"/>
                    <a:pt x="1196" y="324"/>
                    <a:pt x="1195" y="324"/>
                  </a:cubicBezTo>
                  <a:cubicBezTo>
                    <a:pt x="1189" y="324"/>
                    <a:pt x="1184" y="329"/>
                    <a:pt x="1183" y="335"/>
                  </a:cubicBezTo>
                  <a:cubicBezTo>
                    <a:pt x="1183" y="336"/>
                    <a:pt x="1183" y="336"/>
                    <a:pt x="1182" y="338"/>
                  </a:cubicBezTo>
                  <a:cubicBezTo>
                    <a:pt x="1181" y="338"/>
                    <a:pt x="1181" y="339"/>
                    <a:pt x="1181" y="340"/>
                  </a:cubicBezTo>
                  <a:cubicBezTo>
                    <a:pt x="1180" y="340"/>
                    <a:pt x="1180" y="340"/>
                    <a:pt x="1180" y="340"/>
                  </a:cubicBezTo>
                  <a:cubicBezTo>
                    <a:pt x="1176" y="347"/>
                    <a:pt x="1175" y="353"/>
                    <a:pt x="1179" y="357"/>
                  </a:cubicBezTo>
                  <a:cubicBezTo>
                    <a:pt x="1172" y="362"/>
                    <a:pt x="1168" y="365"/>
                    <a:pt x="1168" y="371"/>
                  </a:cubicBezTo>
                  <a:cubicBezTo>
                    <a:pt x="1168" y="371"/>
                    <a:pt x="1168" y="372"/>
                    <a:pt x="1168" y="372"/>
                  </a:cubicBezTo>
                  <a:cubicBezTo>
                    <a:pt x="1164" y="364"/>
                    <a:pt x="1153" y="359"/>
                    <a:pt x="1146" y="359"/>
                  </a:cubicBezTo>
                  <a:cubicBezTo>
                    <a:pt x="1144" y="359"/>
                    <a:pt x="1142" y="359"/>
                    <a:pt x="1140" y="360"/>
                  </a:cubicBezTo>
                  <a:cubicBezTo>
                    <a:pt x="1138" y="361"/>
                    <a:pt x="1136" y="362"/>
                    <a:pt x="1134" y="363"/>
                  </a:cubicBezTo>
                  <a:cubicBezTo>
                    <a:pt x="1134" y="363"/>
                    <a:pt x="1134" y="363"/>
                    <a:pt x="1134" y="364"/>
                  </a:cubicBezTo>
                  <a:cubicBezTo>
                    <a:pt x="1134" y="362"/>
                    <a:pt x="1134" y="359"/>
                    <a:pt x="1132" y="357"/>
                  </a:cubicBezTo>
                  <a:cubicBezTo>
                    <a:pt x="1130" y="353"/>
                    <a:pt x="1127" y="351"/>
                    <a:pt x="1124" y="350"/>
                  </a:cubicBezTo>
                  <a:cubicBezTo>
                    <a:pt x="1124" y="349"/>
                    <a:pt x="1124" y="349"/>
                    <a:pt x="1124" y="349"/>
                  </a:cubicBezTo>
                  <a:cubicBezTo>
                    <a:pt x="1122" y="348"/>
                    <a:pt x="1120" y="347"/>
                    <a:pt x="1118" y="347"/>
                  </a:cubicBezTo>
                  <a:cubicBezTo>
                    <a:pt x="1113" y="347"/>
                    <a:pt x="1110" y="351"/>
                    <a:pt x="1109" y="352"/>
                  </a:cubicBezTo>
                  <a:cubicBezTo>
                    <a:pt x="1107" y="354"/>
                    <a:pt x="1105" y="356"/>
                    <a:pt x="1104" y="358"/>
                  </a:cubicBezTo>
                  <a:cubicBezTo>
                    <a:pt x="1102" y="362"/>
                    <a:pt x="1099" y="364"/>
                    <a:pt x="1095" y="366"/>
                  </a:cubicBezTo>
                  <a:cubicBezTo>
                    <a:pt x="1091" y="367"/>
                    <a:pt x="1088" y="371"/>
                    <a:pt x="1087" y="374"/>
                  </a:cubicBezTo>
                  <a:cubicBezTo>
                    <a:pt x="1087" y="377"/>
                    <a:pt x="1087" y="381"/>
                    <a:pt x="1092" y="386"/>
                  </a:cubicBezTo>
                  <a:cubicBezTo>
                    <a:pt x="1095" y="389"/>
                    <a:pt x="1099" y="392"/>
                    <a:pt x="1102" y="394"/>
                  </a:cubicBezTo>
                  <a:cubicBezTo>
                    <a:pt x="1104" y="395"/>
                    <a:pt x="1106" y="396"/>
                    <a:pt x="1107" y="397"/>
                  </a:cubicBezTo>
                  <a:cubicBezTo>
                    <a:pt x="1109" y="398"/>
                    <a:pt x="1111" y="399"/>
                    <a:pt x="1112" y="400"/>
                  </a:cubicBezTo>
                  <a:cubicBezTo>
                    <a:pt x="1114" y="401"/>
                    <a:pt x="1116" y="402"/>
                    <a:pt x="1118" y="402"/>
                  </a:cubicBezTo>
                  <a:cubicBezTo>
                    <a:pt x="1119" y="402"/>
                    <a:pt x="1120" y="402"/>
                    <a:pt x="1121" y="402"/>
                  </a:cubicBezTo>
                  <a:cubicBezTo>
                    <a:pt x="1120" y="403"/>
                    <a:pt x="1119" y="405"/>
                    <a:pt x="1118" y="408"/>
                  </a:cubicBezTo>
                  <a:cubicBezTo>
                    <a:pt x="1118" y="409"/>
                    <a:pt x="1118" y="409"/>
                    <a:pt x="1118" y="409"/>
                  </a:cubicBezTo>
                  <a:cubicBezTo>
                    <a:pt x="1115" y="420"/>
                    <a:pt x="1117" y="425"/>
                    <a:pt x="1127" y="430"/>
                  </a:cubicBezTo>
                  <a:cubicBezTo>
                    <a:pt x="1128" y="430"/>
                    <a:pt x="1129" y="431"/>
                    <a:pt x="1129" y="433"/>
                  </a:cubicBezTo>
                  <a:cubicBezTo>
                    <a:pt x="1132" y="440"/>
                    <a:pt x="1137" y="450"/>
                    <a:pt x="1149" y="456"/>
                  </a:cubicBezTo>
                  <a:cubicBezTo>
                    <a:pt x="1148" y="457"/>
                    <a:pt x="1148" y="458"/>
                    <a:pt x="1147" y="459"/>
                  </a:cubicBezTo>
                  <a:cubicBezTo>
                    <a:pt x="1147" y="459"/>
                    <a:pt x="1147" y="459"/>
                    <a:pt x="1147" y="459"/>
                  </a:cubicBezTo>
                  <a:cubicBezTo>
                    <a:pt x="1146" y="461"/>
                    <a:pt x="1145" y="463"/>
                    <a:pt x="1146" y="465"/>
                  </a:cubicBezTo>
                  <a:cubicBezTo>
                    <a:pt x="1146" y="468"/>
                    <a:pt x="1148" y="470"/>
                    <a:pt x="1150" y="471"/>
                  </a:cubicBezTo>
                  <a:cubicBezTo>
                    <a:pt x="1150" y="471"/>
                    <a:pt x="1150" y="471"/>
                    <a:pt x="1151" y="471"/>
                  </a:cubicBezTo>
                  <a:cubicBezTo>
                    <a:pt x="1152" y="472"/>
                    <a:pt x="1154" y="473"/>
                    <a:pt x="1157" y="474"/>
                  </a:cubicBezTo>
                  <a:cubicBezTo>
                    <a:pt x="1157" y="474"/>
                    <a:pt x="1157" y="474"/>
                    <a:pt x="1157" y="474"/>
                  </a:cubicBezTo>
                  <a:cubicBezTo>
                    <a:pt x="1156" y="475"/>
                    <a:pt x="1156" y="475"/>
                    <a:pt x="1156" y="475"/>
                  </a:cubicBezTo>
                  <a:cubicBezTo>
                    <a:pt x="1155" y="482"/>
                    <a:pt x="1153" y="488"/>
                    <a:pt x="1151" y="495"/>
                  </a:cubicBezTo>
                  <a:cubicBezTo>
                    <a:pt x="1150" y="500"/>
                    <a:pt x="1148" y="505"/>
                    <a:pt x="1147" y="510"/>
                  </a:cubicBezTo>
                  <a:cubicBezTo>
                    <a:pt x="1147" y="513"/>
                    <a:pt x="1145" y="515"/>
                    <a:pt x="1143" y="517"/>
                  </a:cubicBezTo>
                  <a:cubicBezTo>
                    <a:pt x="1143" y="517"/>
                    <a:pt x="1143" y="517"/>
                    <a:pt x="1143" y="517"/>
                  </a:cubicBezTo>
                  <a:cubicBezTo>
                    <a:pt x="1142" y="518"/>
                    <a:pt x="1140" y="520"/>
                    <a:pt x="1139" y="522"/>
                  </a:cubicBezTo>
                  <a:cubicBezTo>
                    <a:pt x="1136" y="528"/>
                    <a:pt x="1131" y="530"/>
                    <a:pt x="1122" y="532"/>
                  </a:cubicBezTo>
                  <a:cubicBezTo>
                    <a:pt x="1118" y="533"/>
                    <a:pt x="1115" y="535"/>
                    <a:pt x="1112" y="536"/>
                  </a:cubicBezTo>
                  <a:cubicBezTo>
                    <a:pt x="1111" y="537"/>
                    <a:pt x="1109" y="537"/>
                    <a:pt x="1108" y="538"/>
                  </a:cubicBezTo>
                  <a:cubicBezTo>
                    <a:pt x="1108" y="538"/>
                    <a:pt x="1108" y="538"/>
                    <a:pt x="1108" y="538"/>
                  </a:cubicBezTo>
                  <a:cubicBezTo>
                    <a:pt x="1095" y="538"/>
                    <a:pt x="1088" y="541"/>
                    <a:pt x="1081" y="548"/>
                  </a:cubicBezTo>
                  <a:cubicBezTo>
                    <a:pt x="1079" y="546"/>
                    <a:pt x="1077" y="545"/>
                    <a:pt x="1075" y="543"/>
                  </a:cubicBezTo>
                  <a:cubicBezTo>
                    <a:pt x="1072" y="542"/>
                    <a:pt x="1070" y="542"/>
                    <a:pt x="1066" y="542"/>
                  </a:cubicBezTo>
                  <a:cubicBezTo>
                    <a:pt x="1065" y="542"/>
                    <a:pt x="1063" y="542"/>
                    <a:pt x="1061" y="542"/>
                  </a:cubicBezTo>
                  <a:cubicBezTo>
                    <a:pt x="1052" y="545"/>
                    <a:pt x="1045" y="549"/>
                    <a:pt x="1040" y="556"/>
                  </a:cubicBezTo>
                  <a:cubicBezTo>
                    <a:pt x="1032" y="564"/>
                    <a:pt x="1032" y="576"/>
                    <a:pt x="1038" y="585"/>
                  </a:cubicBezTo>
                  <a:cubicBezTo>
                    <a:pt x="1039" y="586"/>
                    <a:pt x="1039" y="586"/>
                    <a:pt x="1039" y="586"/>
                  </a:cubicBezTo>
                  <a:cubicBezTo>
                    <a:pt x="1044" y="592"/>
                    <a:pt x="1049" y="599"/>
                    <a:pt x="1057" y="604"/>
                  </a:cubicBezTo>
                  <a:cubicBezTo>
                    <a:pt x="1059" y="605"/>
                    <a:pt x="1062" y="609"/>
                    <a:pt x="1064" y="612"/>
                  </a:cubicBezTo>
                  <a:cubicBezTo>
                    <a:pt x="1064" y="613"/>
                    <a:pt x="1065" y="614"/>
                    <a:pt x="1065" y="615"/>
                  </a:cubicBezTo>
                  <a:cubicBezTo>
                    <a:pt x="1066" y="616"/>
                    <a:pt x="1066" y="617"/>
                    <a:pt x="1067" y="618"/>
                  </a:cubicBezTo>
                  <a:cubicBezTo>
                    <a:pt x="1068" y="620"/>
                    <a:pt x="1069" y="623"/>
                    <a:pt x="1071" y="626"/>
                  </a:cubicBezTo>
                  <a:cubicBezTo>
                    <a:pt x="1073" y="629"/>
                    <a:pt x="1074" y="634"/>
                    <a:pt x="1075" y="639"/>
                  </a:cubicBezTo>
                  <a:cubicBezTo>
                    <a:pt x="1075" y="641"/>
                    <a:pt x="1075" y="642"/>
                    <a:pt x="1075" y="644"/>
                  </a:cubicBezTo>
                  <a:cubicBezTo>
                    <a:pt x="1076" y="647"/>
                    <a:pt x="1074" y="651"/>
                    <a:pt x="1070" y="653"/>
                  </a:cubicBezTo>
                  <a:cubicBezTo>
                    <a:pt x="1068" y="654"/>
                    <a:pt x="1065" y="656"/>
                    <a:pt x="1062" y="657"/>
                  </a:cubicBezTo>
                  <a:cubicBezTo>
                    <a:pt x="1059" y="658"/>
                    <a:pt x="1056" y="660"/>
                    <a:pt x="1054" y="663"/>
                  </a:cubicBezTo>
                  <a:cubicBezTo>
                    <a:pt x="1052" y="655"/>
                    <a:pt x="1047" y="654"/>
                    <a:pt x="1044" y="654"/>
                  </a:cubicBezTo>
                  <a:cubicBezTo>
                    <a:pt x="1042" y="654"/>
                    <a:pt x="1041" y="654"/>
                    <a:pt x="1039" y="655"/>
                  </a:cubicBezTo>
                  <a:cubicBezTo>
                    <a:pt x="1037" y="652"/>
                    <a:pt x="1035" y="649"/>
                    <a:pt x="1033" y="647"/>
                  </a:cubicBezTo>
                  <a:cubicBezTo>
                    <a:pt x="1032" y="646"/>
                    <a:pt x="1032" y="646"/>
                    <a:pt x="1032" y="646"/>
                  </a:cubicBezTo>
                  <a:cubicBezTo>
                    <a:pt x="1030" y="643"/>
                    <a:pt x="1027" y="640"/>
                    <a:pt x="1022" y="638"/>
                  </a:cubicBezTo>
                  <a:cubicBezTo>
                    <a:pt x="1018" y="636"/>
                    <a:pt x="1015" y="634"/>
                    <a:pt x="1013" y="631"/>
                  </a:cubicBezTo>
                  <a:cubicBezTo>
                    <a:pt x="1011" y="629"/>
                    <a:pt x="1009" y="627"/>
                    <a:pt x="1006" y="626"/>
                  </a:cubicBezTo>
                  <a:cubicBezTo>
                    <a:pt x="1006" y="626"/>
                    <a:pt x="1006" y="626"/>
                    <a:pt x="1006" y="626"/>
                  </a:cubicBezTo>
                  <a:cubicBezTo>
                    <a:pt x="1005" y="625"/>
                    <a:pt x="1002" y="624"/>
                    <a:pt x="999" y="624"/>
                  </a:cubicBezTo>
                  <a:cubicBezTo>
                    <a:pt x="997" y="624"/>
                    <a:pt x="994" y="624"/>
                    <a:pt x="991" y="627"/>
                  </a:cubicBezTo>
                  <a:cubicBezTo>
                    <a:pt x="990" y="628"/>
                    <a:pt x="989" y="628"/>
                    <a:pt x="989" y="629"/>
                  </a:cubicBezTo>
                  <a:cubicBezTo>
                    <a:pt x="986" y="625"/>
                    <a:pt x="984" y="619"/>
                    <a:pt x="983" y="613"/>
                  </a:cubicBezTo>
                  <a:cubicBezTo>
                    <a:pt x="983" y="612"/>
                    <a:pt x="982" y="610"/>
                    <a:pt x="982" y="608"/>
                  </a:cubicBezTo>
                  <a:cubicBezTo>
                    <a:pt x="981" y="607"/>
                    <a:pt x="981" y="607"/>
                    <a:pt x="981" y="606"/>
                  </a:cubicBezTo>
                  <a:cubicBezTo>
                    <a:pt x="980" y="602"/>
                    <a:pt x="979" y="594"/>
                    <a:pt x="970" y="591"/>
                  </a:cubicBezTo>
                  <a:cubicBezTo>
                    <a:pt x="969" y="591"/>
                    <a:pt x="967" y="590"/>
                    <a:pt x="965" y="590"/>
                  </a:cubicBezTo>
                  <a:cubicBezTo>
                    <a:pt x="963" y="590"/>
                    <a:pt x="960" y="591"/>
                    <a:pt x="957" y="594"/>
                  </a:cubicBezTo>
                  <a:cubicBezTo>
                    <a:pt x="955" y="595"/>
                    <a:pt x="954" y="597"/>
                    <a:pt x="953" y="598"/>
                  </a:cubicBezTo>
                  <a:cubicBezTo>
                    <a:pt x="954" y="593"/>
                    <a:pt x="952" y="589"/>
                    <a:pt x="950" y="586"/>
                  </a:cubicBezTo>
                  <a:cubicBezTo>
                    <a:pt x="950" y="586"/>
                    <a:pt x="950" y="586"/>
                    <a:pt x="950" y="585"/>
                  </a:cubicBezTo>
                  <a:cubicBezTo>
                    <a:pt x="949" y="584"/>
                    <a:pt x="948" y="582"/>
                    <a:pt x="948" y="581"/>
                  </a:cubicBezTo>
                  <a:cubicBezTo>
                    <a:pt x="947" y="579"/>
                    <a:pt x="946" y="577"/>
                    <a:pt x="945" y="575"/>
                  </a:cubicBezTo>
                  <a:cubicBezTo>
                    <a:pt x="942" y="568"/>
                    <a:pt x="937" y="559"/>
                    <a:pt x="925" y="556"/>
                  </a:cubicBezTo>
                  <a:cubicBezTo>
                    <a:pt x="925" y="556"/>
                    <a:pt x="925" y="556"/>
                    <a:pt x="924" y="555"/>
                  </a:cubicBezTo>
                  <a:cubicBezTo>
                    <a:pt x="923" y="551"/>
                    <a:pt x="921" y="548"/>
                    <a:pt x="919" y="545"/>
                  </a:cubicBezTo>
                  <a:cubicBezTo>
                    <a:pt x="919" y="543"/>
                    <a:pt x="919" y="543"/>
                    <a:pt x="919" y="543"/>
                  </a:cubicBezTo>
                  <a:cubicBezTo>
                    <a:pt x="917" y="541"/>
                    <a:pt x="913" y="533"/>
                    <a:pt x="904" y="533"/>
                  </a:cubicBezTo>
                  <a:cubicBezTo>
                    <a:pt x="902" y="533"/>
                    <a:pt x="900" y="534"/>
                    <a:pt x="896" y="535"/>
                  </a:cubicBezTo>
                  <a:cubicBezTo>
                    <a:pt x="894" y="536"/>
                    <a:pt x="891" y="536"/>
                    <a:pt x="888" y="537"/>
                  </a:cubicBezTo>
                  <a:cubicBezTo>
                    <a:pt x="886" y="538"/>
                    <a:pt x="883" y="538"/>
                    <a:pt x="880" y="539"/>
                  </a:cubicBezTo>
                  <a:cubicBezTo>
                    <a:pt x="879" y="539"/>
                    <a:pt x="878" y="539"/>
                    <a:pt x="877" y="540"/>
                  </a:cubicBezTo>
                  <a:cubicBezTo>
                    <a:pt x="873" y="540"/>
                    <a:pt x="863" y="542"/>
                    <a:pt x="861" y="553"/>
                  </a:cubicBezTo>
                  <a:cubicBezTo>
                    <a:pt x="861" y="553"/>
                    <a:pt x="861" y="553"/>
                    <a:pt x="861" y="553"/>
                  </a:cubicBezTo>
                  <a:cubicBezTo>
                    <a:pt x="860" y="554"/>
                    <a:pt x="860" y="556"/>
                    <a:pt x="860" y="559"/>
                  </a:cubicBezTo>
                  <a:cubicBezTo>
                    <a:pt x="854" y="561"/>
                    <a:pt x="846" y="566"/>
                    <a:pt x="842" y="576"/>
                  </a:cubicBezTo>
                  <a:cubicBezTo>
                    <a:pt x="842" y="576"/>
                    <a:pt x="841" y="576"/>
                    <a:pt x="841" y="576"/>
                  </a:cubicBezTo>
                  <a:cubicBezTo>
                    <a:pt x="840" y="577"/>
                    <a:pt x="839" y="577"/>
                    <a:pt x="839" y="578"/>
                  </a:cubicBezTo>
                  <a:cubicBezTo>
                    <a:pt x="838" y="579"/>
                    <a:pt x="837" y="579"/>
                    <a:pt x="836" y="580"/>
                  </a:cubicBezTo>
                  <a:cubicBezTo>
                    <a:pt x="834" y="582"/>
                    <a:pt x="830" y="584"/>
                    <a:pt x="829" y="589"/>
                  </a:cubicBezTo>
                  <a:cubicBezTo>
                    <a:pt x="828" y="591"/>
                    <a:pt x="826" y="592"/>
                    <a:pt x="823" y="594"/>
                  </a:cubicBezTo>
                  <a:cubicBezTo>
                    <a:pt x="822" y="595"/>
                    <a:pt x="820" y="596"/>
                    <a:pt x="819" y="598"/>
                  </a:cubicBezTo>
                  <a:cubicBezTo>
                    <a:pt x="803" y="609"/>
                    <a:pt x="801" y="613"/>
                    <a:pt x="807" y="631"/>
                  </a:cubicBezTo>
                  <a:cubicBezTo>
                    <a:pt x="807" y="633"/>
                    <a:pt x="807" y="633"/>
                    <a:pt x="807" y="634"/>
                  </a:cubicBezTo>
                  <a:cubicBezTo>
                    <a:pt x="804" y="640"/>
                    <a:pt x="802" y="647"/>
                    <a:pt x="803" y="655"/>
                  </a:cubicBezTo>
                  <a:cubicBezTo>
                    <a:pt x="804" y="658"/>
                    <a:pt x="803" y="661"/>
                    <a:pt x="800" y="665"/>
                  </a:cubicBezTo>
                  <a:cubicBezTo>
                    <a:pt x="799" y="666"/>
                    <a:pt x="799" y="666"/>
                    <a:pt x="799" y="666"/>
                  </a:cubicBezTo>
                  <a:cubicBezTo>
                    <a:pt x="798" y="669"/>
                    <a:pt x="796" y="671"/>
                    <a:pt x="794" y="674"/>
                  </a:cubicBezTo>
                  <a:cubicBezTo>
                    <a:pt x="793" y="674"/>
                    <a:pt x="793" y="675"/>
                    <a:pt x="792" y="676"/>
                  </a:cubicBezTo>
                  <a:cubicBezTo>
                    <a:pt x="790" y="674"/>
                    <a:pt x="790" y="674"/>
                    <a:pt x="789" y="672"/>
                  </a:cubicBezTo>
                  <a:cubicBezTo>
                    <a:pt x="788" y="664"/>
                    <a:pt x="785" y="657"/>
                    <a:pt x="782" y="650"/>
                  </a:cubicBezTo>
                  <a:cubicBezTo>
                    <a:pt x="781" y="649"/>
                    <a:pt x="781" y="649"/>
                    <a:pt x="780" y="648"/>
                  </a:cubicBezTo>
                  <a:cubicBezTo>
                    <a:pt x="772" y="630"/>
                    <a:pt x="762" y="609"/>
                    <a:pt x="753" y="588"/>
                  </a:cubicBezTo>
                  <a:cubicBezTo>
                    <a:pt x="751" y="584"/>
                    <a:pt x="750" y="579"/>
                    <a:pt x="749" y="573"/>
                  </a:cubicBezTo>
                  <a:cubicBezTo>
                    <a:pt x="748" y="571"/>
                    <a:pt x="748" y="570"/>
                    <a:pt x="748" y="568"/>
                  </a:cubicBezTo>
                  <a:cubicBezTo>
                    <a:pt x="747" y="568"/>
                    <a:pt x="747" y="567"/>
                    <a:pt x="747" y="567"/>
                  </a:cubicBezTo>
                  <a:cubicBezTo>
                    <a:pt x="752" y="560"/>
                    <a:pt x="749" y="554"/>
                    <a:pt x="748" y="550"/>
                  </a:cubicBezTo>
                  <a:cubicBezTo>
                    <a:pt x="748" y="549"/>
                    <a:pt x="747" y="548"/>
                    <a:pt x="747" y="547"/>
                  </a:cubicBezTo>
                  <a:cubicBezTo>
                    <a:pt x="747" y="542"/>
                    <a:pt x="742" y="540"/>
                    <a:pt x="740" y="538"/>
                  </a:cubicBezTo>
                  <a:cubicBezTo>
                    <a:pt x="739" y="538"/>
                    <a:pt x="739" y="538"/>
                    <a:pt x="738" y="538"/>
                  </a:cubicBezTo>
                  <a:cubicBezTo>
                    <a:pt x="737" y="537"/>
                    <a:pt x="736" y="537"/>
                    <a:pt x="734" y="537"/>
                  </a:cubicBezTo>
                  <a:cubicBezTo>
                    <a:pt x="734" y="537"/>
                    <a:pt x="733" y="537"/>
                    <a:pt x="732" y="537"/>
                  </a:cubicBezTo>
                  <a:cubicBezTo>
                    <a:pt x="730" y="537"/>
                    <a:pt x="728" y="539"/>
                    <a:pt x="727" y="541"/>
                  </a:cubicBezTo>
                  <a:cubicBezTo>
                    <a:pt x="727" y="541"/>
                    <a:pt x="727" y="541"/>
                    <a:pt x="727" y="542"/>
                  </a:cubicBezTo>
                  <a:cubicBezTo>
                    <a:pt x="725" y="543"/>
                    <a:pt x="723" y="546"/>
                    <a:pt x="723" y="549"/>
                  </a:cubicBezTo>
                  <a:cubicBezTo>
                    <a:pt x="723" y="550"/>
                    <a:pt x="723" y="550"/>
                    <a:pt x="723" y="550"/>
                  </a:cubicBezTo>
                  <a:cubicBezTo>
                    <a:pt x="723" y="550"/>
                    <a:pt x="723" y="550"/>
                    <a:pt x="723" y="550"/>
                  </a:cubicBezTo>
                  <a:cubicBezTo>
                    <a:pt x="722" y="550"/>
                    <a:pt x="720" y="550"/>
                    <a:pt x="719" y="549"/>
                  </a:cubicBezTo>
                  <a:cubicBezTo>
                    <a:pt x="719" y="548"/>
                    <a:pt x="719" y="548"/>
                    <a:pt x="720" y="548"/>
                  </a:cubicBezTo>
                  <a:cubicBezTo>
                    <a:pt x="722" y="545"/>
                    <a:pt x="724" y="540"/>
                    <a:pt x="721" y="535"/>
                  </a:cubicBezTo>
                  <a:cubicBezTo>
                    <a:pt x="721" y="535"/>
                    <a:pt x="721" y="535"/>
                    <a:pt x="721" y="535"/>
                  </a:cubicBezTo>
                  <a:cubicBezTo>
                    <a:pt x="719" y="529"/>
                    <a:pt x="715" y="528"/>
                    <a:pt x="712" y="528"/>
                  </a:cubicBezTo>
                  <a:cubicBezTo>
                    <a:pt x="711" y="528"/>
                    <a:pt x="709" y="528"/>
                    <a:pt x="708" y="529"/>
                  </a:cubicBezTo>
                  <a:cubicBezTo>
                    <a:pt x="708" y="529"/>
                    <a:pt x="708" y="529"/>
                    <a:pt x="708" y="529"/>
                  </a:cubicBezTo>
                  <a:cubicBezTo>
                    <a:pt x="707" y="529"/>
                    <a:pt x="707" y="528"/>
                    <a:pt x="707" y="528"/>
                  </a:cubicBezTo>
                  <a:cubicBezTo>
                    <a:pt x="704" y="526"/>
                    <a:pt x="702" y="523"/>
                    <a:pt x="698" y="522"/>
                  </a:cubicBezTo>
                  <a:cubicBezTo>
                    <a:pt x="695" y="520"/>
                    <a:pt x="694" y="519"/>
                    <a:pt x="694" y="517"/>
                  </a:cubicBezTo>
                  <a:cubicBezTo>
                    <a:pt x="691" y="511"/>
                    <a:pt x="686" y="509"/>
                    <a:pt x="683" y="507"/>
                  </a:cubicBezTo>
                  <a:cubicBezTo>
                    <a:pt x="683" y="507"/>
                    <a:pt x="682" y="507"/>
                    <a:pt x="682" y="507"/>
                  </a:cubicBezTo>
                  <a:cubicBezTo>
                    <a:pt x="679" y="504"/>
                    <a:pt x="675" y="503"/>
                    <a:pt x="672" y="503"/>
                  </a:cubicBezTo>
                  <a:cubicBezTo>
                    <a:pt x="667" y="503"/>
                    <a:pt x="664" y="505"/>
                    <a:pt x="661" y="507"/>
                  </a:cubicBezTo>
                  <a:cubicBezTo>
                    <a:pt x="660" y="507"/>
                    <a:pt x="659" y="508"/>
                    <a:pt x="657" y="508"/>
                  </a:cubicBezTo>
                  <a:cubicBezTo>
                    <a:pt x="656" y="508"/>
                    <a:pt x="655" y="508"/>
                    <a:pt x="654" y="507"/>
                  </a:cubicBezTo>
                  <a:cubicBezTo>
                    <a:pt x="649" y="506"/>
                    <a:pt x="644" y="505"/>
                    <a:pt x="640" y="505"/>
                  </a:cubicBezTo>
                  <a:cubicBezTo>
                    <a:pt x="635" y="505"/>
                    <a:pt x="631" y="506"/>
                    <a:pt x="627" y="507"/>
                  </a:cubicBezTo>
                  <a:cubicBezTo>
                    <a:pt x="622" y="507"/>
                    <a:pt x="622" y="507"/>
                    <a:pt x="622" y="507"/>
                  </a:cubicBezTo>
                  <a:cubicBezTo>
                    <a:pt x="616" y="506"/>
                    <a:pt x="610" y="505"/>
                    <a:pt x="604" y="503"/>
                  </a:cubicBezTo>
                  <a:cubicBezTo>
                    <a:pt x="604" y="503"/>
                    <a:pt x="604" y="503"/>
                    <a:pt x="604" y="503"/>
                  </a:cubicBezTo>
                  <a:cubicBezTo>
                    <a:pt x="603" y="502"/>
                    <a:pt x="603" y="502"/>
                    <a:pt x="603" y="502"/>
                  </a:cubicBezTo>
                  <a:cubicBezTo>
                    <a:pt x="602" y="501"/>
                    <a:pt x="601" y="499"/>
                    <a:pt x="599" y="497"/>
                  </a:cubicBezTo>
                  <a:cubicBezTo>
                    <a:pt x="598" y="496"/>
                    <a:pt x="598" y="496"/>
                    <a:pt x="598" y="496"/>
                  </a:cubicBezTo>
                  <a:cubicBezTo>
                    <a:pt x="594" y="490"/>
                    <a:pt x="590" y="488"/>
                    <a:pt x="584" y="488"/>
                  </a:cubicBezTo>
                  <a:cubicBezTo>
                    <a:pt x="581" y="488"/>
                    <a:pt x="578" y="488"/>
                    <a:pt x="575" y="490"/>
                  </a:cubicBezTo>
                  <a:cubicBezTo>
                    <a:pt x="573" y="491"/>
                    <a:pt x="571" y="492"/>
                    <a:pt x="569" y="492"/>
                  </a:cubicBezTo>
                  <a:cubicBezTo>
                    <a:pt x="567" y="492"/>
                    <a:pt x="565" y="491"/>
                    <a:pt x="562" y="489"/>
                  </a:cubicBezTo>
                  <a:cubicBezTo>
                    <a:pt x="561" y="488"/>
                    <a:pt x="560" y="488"/>
                    <a:pt x="558" y="487"/>
                  </a:cubicBezTo>
                  <a:cubicBezTo>
                    <a:pt x="548" y="484"/>
                    <a:pt x="543" y="478"/>
                    <a:pt x="540" y="470"/>
                  </a:cubicBezTo>
                  <a:cubicBezTo>
                    <a:pt x="538" y="461"/>
                    <a:pt x="531" y="459"/>
                    <a:pt x="527" y="457"/>
                  </a:cubicBezTo>
                  <a:cubicBezTo>
                    <a:pt x="526" y="457"/>
                    <a:pt x="525" y="456"/>
                    <a:pt x="524" y="456"/>
                  </a:cubicBezTo>
                  <a:cubicBezTo>
                    <a:pt x="522" y="455"/>
                    <a:pt x="521" y="454"/>
                    <a:pt x="519" y="454"/>
                  </a:cubicBezTo>
                  <a:cubicBezTo>
                    <a:pt x="514" y="454"/>
                    <a:pt x="509" y="457"/>
                    <a:pt x="509" y="458"/>
                  </a:cubicBezTo>
                  <a:cubicBezTo>
                    <a:pt x="501" y="463"/>
                    <a:pt x="500" y="478"/>
                    <a:pt x="505" y="485"/>
                  </a:cubicBezTo>
                  <a:cubicBezTo>
                    <a:pt x="506" y="486"/>
                    <a:pt x="507" y="488"/>
                    <a:pt x="508" y="489"/>
                  </a:cubicBezTo>
                  <a:cubicBezTo>
                    <a:pt x="510" y="491"/>
                    <a:pt x="511" y="492"/>
                    <a:pt x="512" y="494"/>
                  </a:cubicBezTo>
                  <a:cubicBezTo>
                    <a:pt x="512" y="495"/>
                    <a:pt x="513" y="496"/>
                    <a:pt x="514" y="497"/>
                  </a:cubicBezTo>
                  <a:cubicBezTo>
                    <a:pt x="516" y="500"/>
                    <a:pt x="517" y="502"/>
                    <a:pt x="518" y="505"/>
                  </a:cubicBezTo>
                  <a:cubicBezTo>
                    <a:pt x="518" y="508"/>
                    <a:pt x="519" y="511"/>
                    <a:pt x="520" y="514"/>
                  </a:cubicBezTo>
                  <a:cubicBezTo>
                    <a:pt x="522" y="516"/>
                    <a:pt x="525" y="524"/>
                    <a:pt x="533" y="524"/>
                  </a:cubicBezTo>
                  <a:cubicBezTo>
                    <a:pt x="534" y="524"/>
                    <a:pt x="536" y="523"/>
                    <a:pt x="537" y="523"/>
                  </a:cubicBezTo>
                  <a:cubicBezTo>
                    <a:pt x="538" y="525"/>
                    <a:pt x="540" y="527"/>
                    <a:pt x="543" y="528"/>
                  </a:cubicBezTo>
                  <a:cubicBezTo>
                    <a:pt x="544" y="528"/>
                    <a:pt x="546" y="528"/>
                    <a:pt x="547" y="529"/>
                  </a:cubicBezTo>
                  <a:cubicBezTo>
                    <a:pt x="547" y="529"/>
                    <a:pt x="547" y="530"/>
                    <a:pt x="548" y="530"/>
                  </a:cubicBezTo>
                  <a:cubicBezTo>
                    <a:pt x="549" y="532"/>
                    <a:pt x="552" y="535"/>
                    <a:pt x="557" y="535"/>
                  </a:cubicBezTo>
                  <a:cubicBezTo>
                    <a:pt x="559" y="535"/>
                    <a:pt x="561" y="534"/>
                    <a:pt x="562" y="533"/>
                  </a:cubicBezTo>
                  <a:cubicBezTo>
                    <a:pt x="563" y="533"/>
                    <a:pt x="564" y="533"/>
                    <a:pt x="565" y="533"/>
                  </a:cubicBezTo>
                  <a:cubicBezTo>
                    <a:pt x="568" y="532"/>
                    <a:pt x="573" y="530"/>
                    <a:pt x="577" y="526"/>
                  </a:cubicBezTo>
                  <a:cubicBezTo>
                    <a:pt x="578" y="524"/>
                    <a:pt x="579" y="523"/>
                    <a:pt x="580" y="522"/>
                  </a:cubicBezTo>
                  <a:cubicBezTo>
                    <a:pt x="581" y="526"/>
                    <a:pt x="584" y="529"/>
                    <a:pt x="591" y="532"/>
                  </a:cubicBezTo>
                  <a:cubicBezTo>
                    <a:pt x="595" y="534"/>
                    <a:pt x="599" y="537"/>
                    <a:pt x="603" y="540"/>
                  </a:cubicBezTo>
                  <a:cubicBezTo>
                    <a:pt x="605" y="542"/>
                    <a:pt x="607" y="544"/>
                    <a:pt x="610" y="546"/>
                  </a:cubicBezTo>
                  <a:cubicBezTo>
                    <a:pt x="603" y="552"/>
                    <a:pt x="599" y="559"/>
                    <a:pt x="595" y="566"/>
                  </a:cubicBezTo>
                  <a:cubicBezTo>
                    <a:pt x="594" y="567"/>
                    <a:pt x="594" y="567"/>
                    <a:pt x="594" y="567"/>
                  </a:cubicBezTo>
                  <a:cubicBezTo>
                    <a:pt x="594" y="567"/>
                    <a:pt x="594" y="567"/>
                    <a:pt x="594" y="567"/>
                  </a:cubicBezTo>
                  <a:cubicBezTo>
                    <a:pt x="589" y="575"/>
                    <a:pt x="585" y="582"/>
                    <a:pt x="578" y="585"/>
                  </a:cubicBezTo>
                  <a:cubicBezTo>
                    <a:pt x="577" y="586"/>
                    <a:pt x="577" y="586"/>
                    <a:pt x="577" y="586"/>
                  </a:cubicBezTo>
                  <a:cubicBezTo>
                    <a:pt x="574" y="587"/>
                    <a:pt x="573" y="588"/>
                    <a:pt x="572" y="588"/>
                  </a:cubicBezTo>
                  <a:cubicBezTo>
                    <a:pt x="557" y="590"/>
                    <a:pt x="551" y="597"/>
                    <a:pt x="548" y="602"/>
                  </a:cubicBezTo>
                  <a:cubicBezTo>
                    <a:pt x="546" y="606"/>
                    <a:pt x="542" y="609"/>
                    <a:pt x="536" y="611"/>
                  </a:cubicBezTo>
                  <a:cubicBezTo>
                    <a:pt x="527" y="615"/>
                    <a:pt x="518" y="619"/>
                    <a:pt x="509" y="623"/>
                  </a:cubicBezTo>
                  <a:cubicBezTo>
                    <a:pt x="505" y="625"/>
                    <a:pt x="501" y="627"/>
                    <a:pt x="496" y="629"/>
                  </a:cubicBezTo>
                  <a:cubicBezTo>
                    <a:pt x="493" y="630"/>
                    <a:pt x="489" y="631"/>
                    <a:pt x="485" y="632"/>
                  </a:cubicBezTo>
                  <a:cubicBezTo>
                    <a:pt x="485" y="630"/>
                    <a:pt x="484" y="628"/>
                    <a:pt x="483" y="626"/>
                  </a:cubicBezTo>
                  <a:cubicBezTo>
                    <a:pt x="480" y="622"/>
                    <a:pt x="479" y="620"/>
                    <a:pt x="479" y="616"/>
                  </a:cubicBezTo>
                  <a:cubicBezTo>
                    <a:pt x="480" y="613"/>
                    <a:pt x="479" y="610"/>
                    <a:pt x="478" y="607"/>
                  </a:cubicBezTo>
                  <a:cubicBezTo>
                    <a:pt x="478" y="605"/>
                    <a:pt x="477" y="603"/>
                    <a:pt x="477" y="602"/>
                  </a:cubicBezTo>
                  <a:cubicBezTo>
                    <a:pt x="478" y="597"/>
                    <a:pt x="474" y="592"/>
                    <a:pt x="472" y="590"/>
                  </a:cubicBezTo>
                  <a:cubicBezTo>
                    <a:pt x="468" y="587"/>
                    <a:pt x="465" y="583"/>
                    <a:pt x="462" y="578"/>
                  </a:cubicBezTo>
                  <a:cubicBezTo>
                    <a:pt x="462" y="577"/>
                    <a:pt x="461" y="576"/>
                    <a:pt x="461" y="575"/>
                  </a:cubicBezTo>
                  <a:cubicBezTo>
                    <a:pt x="461" y="574"/>
                    <a:pt x="460" y="574"/>
                    <a:pt x="460" y="574"/>
                  </a:cubicBezTo>
                  <a:cubicBezTo>
                    <a:pt x="459" y="571"/>
                    <a:pt x="457" y="568"/>
                    <a:pt x="453" y="566"/>
                  </a:cubicBezTo>
                  <a:cubicBezTo>
                    <a:pt x="447" y="562"/>
                    <a:pt x="444" y="555"/>
                    <a:pt x="442" y="545"/>
                  </a:cubicBezTo>
                  <a:cubicBezTo>
                    <a:pt x="440" y="538"/>
                    <a:pt x="437" y="530"/>
                    <a:pt x="430" y="524"/>
                  </a:cubicBezTo>
                  <a:cubicBezTo>
                    <a:pt x="429" y="523"/>
                    <a:pt x="428" y="522"/>
                    <a:pt x="428" y="521"/>
                  </a:cubicBezTo>
                  <a:cubicBezTo>
                    <a:pt x="424" y="513"/>
                    <a:pt x="419" y="508"/>
                    <a:pt x="414" y="502"/>
                  </a:cubicBezTo>
                  <a:cubicBezTo>
                    <a:pt x="413" y="501"/>
                    <a:pt x="412" y="500"/>
                    <a:pt x="411" y="498"/>
                  </a:cubicBezTo>
                  <a:cubicBezTo>
                    <a:pt x="407" y="493"/>
                    <a:pt x="404" y="489"/>
                    <a:pt x="404" y="484"/>
                  </a:cubicBezTo>
                  <a:cubicBezTo>
                    <a:pt x="403" y="480"/>
                    <a:pt x="402" y="477"/>
                    <a:pt x="401" y="474"/>
                  </a:cubicBezTo>
                  <a:cubicBezTo>
                    <a:pt x="399" y="469"/>
                    <a:pt x="394" y="467"/>
                    <a:pt x="390" y="467"/>
                  </a:cubicBezTo>
                  <a:cubicBezTo>
                    <a:pt x="390" y="467"/>
                    <a:pt x="389" y="467"/>
                    <a:pt x="389" y="467"/>
                  </a:cubicBezTo>
                  <a:cubicBezTo>
                    <a:pt x="386" y="468"/>
                    <a:pt x="384" y="469"/>
                    <a:pt x="383" y="471"/>
                  </a:cubicBezTo>
                  <a:cubicBezTo>
                    <a:pt x="381" y="468"/>
                    <a:pt x="379" y="466"/>
                    <a:pt x="377" y="464"/>
                  </a:cubicBezTo>
                  <a:cubicBezTo>
                    <a:pt x="378" y="463"/>
                    <a:pt x="379" y="463"/>
                    <a:pt x="380" y="463"/>
                  </a:cubicBezTo>
                  <a:cubicBezTo>
                    <a:pt x="391" y="460"/>
                    <a:pt x="395" y="456"/>
                    <a:pt x="397" y="445"/>
                  </a:cubicBezTo>
                  <a:cubicBezTo>
                    <a:pt x="397" y="444"/>
                    <a:pt x="397" y="442"/>
                    <a:pt x="397" y="441"/>
                  </a:cubicBezTo>
                  <a:cubicBezTo>
                    <a:pt x="398" y="440"/>
                    <a:pt x="399" y="439"/>
                    <a:pt x="400" y="437"/>
                  </a:cubicBezTo>
                  <a:cubicBezTo>
                    <a:pt x="401" y="435"/>
                    <a:pt x="401" y="432"/>
                    <a:pt x="400" y="430"/>
                  </a:cubicBezTo>
                  <a:cubicBezTo>
                    <a:pt x="400" y="430"/>
                    <a:pt x="400" y="430"/>
                    <a:pt x="400" y="430"/>
                  </a:cubicBezTo>
                  <a:cubicBezTo>
                    <a:pt x="400" y="429"/>
                    <a:pt x="400" y="428"/>
                    <a:pt x="401" y="427"/>
                  </a:cubicBezTo>
                  <a:cubicBezTo>
                    <a:pt x="402" y="423"/>
                    <a:pt x="403" y="418"/>
                    <a:pt x="401" y="412"/>
                  </a:cubicBezTo>
                  <a:cubicBezTo>
                    <a:pt x="404" y="410"/>
                    <a:pt x="406" y="407"/>
                    <a:pt x="405" y="403"/>
                  </a:cubicBezTo>
                  <a:cubicBezTo>
                    <a:pt x="405" y="399"/>
                    <a:pt x="398" y="389"/>
                    <a:pt x="390" y="389"/>
                  </a:cubicBezTo>
                  <a:cubicBezTo>
                    <a:pt x="390" y="389"/>
                    <a:pt x="390" y="389"/>
                    <a:pt x="390" y="389"/>
                  </a:cubicBezTo>
                  <a:cubicBezTo>
                    <a:pt x="387" y="389"/>
                    <a:pt x="383" y="390"/>
                    <a:pt x="379" y="391"/>
                  </a:cubicBezTo>
                  <a:cubicBezTo>
                    <a:pt x="376" y="392"/>
                    <a:pt x="374" y="393"/>
                    <a:pt x="371" y="395"/>
                  </a:cubicBezTo>
                  <a:cubicBezTo>
                    <a:pt x="370" y="395"/>
                    <a:pt x="370" y="395"/>
                    <a:pt x="370" y="395"/>
                  </a:cubicBezTo>
                  <a:cubicBezTo>
                    <a:pt x="369" y="396"/>
                    <a:pt x="368" y="396"/>
                    <a:pt x="368" y="396"/>
                  </a:cubicBezTo>
                  <a:cubicBezTo>
                    <a:pt x="367" y="396"/>
                    <a:pt x="367" y="396"/>
                    <a:pt x="367" y="396"/>
                  </a:cubicBezTo>
                  <a:cubicBezTo>
                    <a:pt x="362" y="392"/>
                    <a:pt x="357" y="389"/>
                    <a:pt x="350" y="389"/>
                  </a:cubicBezTo>
                  <a:cubicBezTo>
                    <a:pt x="346" y="389"/>
                    <a:pt x="342" y="390"/>
                    <a:pt x="338" y="393"/>
                  </a:cubicBezTo>
                  <a:cubicBezTo>
                    <a:pt x="337" y="393"/>
                    <a:pt x="335" y="392"/>
                    <a:pt x="334" y="392"/>
                  </a:cubicBezTo>
                  <a:cubicBezTo>
                    <a:pt x="331" y="391"/>
                    <a:pt x="329" y="391"/>
                    <a:pt x="328" y="390"/>
                  </a:cubicBezTo>
                  <a:cubicBezTo>
                    <a:pt x="324" y="385"/>
                    <a:pt x="323" y="383"/>
                    <a:pt x="323" y="380"/>
                  </a:cubicBezTo>
                  <a:cubicBezTo>
                    <a:pt x="323" y="377"/>
                    <a:pt x="323" y="375"/>
                    <a:pt x="322" y="373"/>
                  </a:cubicBezTo>
                  <a:cubicBezTo>
                    <a:pt x="327" y="373"/>
                    <a:pt x="333" y="370"/>
                    <a:pt x="337" y="362"/>
                  </a:cubicBezTo>
                  <a:cubicBezTo>
                    <a:pt x="338" y="362"/>
                    <a:pt x="338" y="362"/>
                    <a:pt x="338" y="362"/>
                  </a:cubicBezTo>
                  <a:cubicBezTo>
                    <a:pt x="339" y="362"/>
                    <a:pt x="339" y="362"/>
                    <a:pt x="340" y="362"/>
                  </a:cubicBezTo>
                  <a:cubicBezTo>
                    <a:pt x="342" y="363"/>
                    <a:pt x="344" y="363"/>
                    <a:pt x="346" y="363"/>
                  </a:cubicBezTo>
                  <a:cubicBezTo>
                    <a:pt x="350" y="363"/>
                    <a:pt x="353" y="361"/>
                    <a:pt x="357" y="358"/>
                  </a:cubicBezTo>
                  <a:cubicBezTo>
                    <a:pt x="361" y="355"/>
                    <a:pt x="364" y="353"/>
                    <a:pt x="368" y="353"/>
                  </a:cubicBezTo>
                  <a:cubicBezTo>
                    <a:pt x="370" y="353"/>
                    <a:pt x="372" y="354"/>
                    <a:pt x="375" y="355"/>
                  </a:cubicBezTo>
                  <a:cubicBezTo>
                    <a:pt x="376" y="356"/>
                    <a:pt x="377" y="356"/>
                    <a:pt x="378" y="356"/>
                  </a:cubicBezTo>
                  <a:cubicBezTo>
                    <a:pt x="379" y="356"/>
                    <a:pt x="379" y="356"/>
                    <a:pt x="380" y="356"/>
                  </a:cubicBezTo>
                  <a:cubicBezTo>
                    <a:pt x="380" y="356"/>
                    <a:pt x="381" y="355"/>
                    <a:pt x="381" y="355"/>
                  </a:cubicBezTo>
                  <a:cubicBezTo>
                    <a:pt x="384" y="355"/>
                    <a:pt x="386" y="357"/>
                    <a:pt x="389" y="359"/>
                  </a:cubicBezTo>
                  <a:cubicBezTo>
                    <a:pt x="390" y="359"/>
                    <a:pt x="391" y="360"/>
                    <a:pt x="391" y="360"/>
                  </a:cubicBezTo>
                  <a:cubicBezTo>
                    <a:pt x="398" y="364"/>
                    <a:pt x="405" y="366"/>
                    <a:pt x="412" y="367"/>
                  </a:cubicBezTo>
                  <a:cubicBezTo>
                    <a:pt x="414" y="367"/>
                    <a:pt x="415" y="367"/>
                    <a:pt x="417" y="367"/>
                  </a:cubicBezTo>
                  <a:cubicBezTo>
                    <a:pt x="421" y="367"/>
                    <a:pt x="435" y="367"/>
                    <a:pt x="441" y="352"/>
                  </a:cubicBezTo>
                  <a:cubicBezTo>
                    <a:pt x="441" y="352"/>
                    <a:pt x="441" y="351"/>
                    <a:pt x="442" y="351"/>
                  </a:cubicBezTo>
                  <a:cubicBezTo>
                    <a:pt x="442" y="351"/>
                    <a:pt x="442" y="351"/>
                    <a:pt x="442" y="351"/>
                  </a:cubicBezTo>
                  <a:cubicBezTo>
                    <a:pt x="446" y="351"/>
                    <a:pt x="449" y="349"/>
                    <a:pt x="450" y="346"/>
                  </a:cubicBezTo>
                  <a:cubicBezTo>
                    <a:pt x="451" y="342"/>
                    <a:pt x="449" y="337"/>
                    <a:pt x="445" y="336"/>
                  </a:cubicBezTo>
                  <a:cubicBezTo>
                    <a:pt x="444" y="335"/>
                    <a:pt x="444" y="335"/>
                    <a:pt x="444" y="335"/>
                  </a:cubicBezTo>
                  <a:cubicBezTo>
                    <a:pt x="443" y="335"/>
                    <a:pt x="442" y="334"/>
                    <a:pt x="441" y="334"/>
                  </a:cubicBezTo>
                  <a:cubicBezTo>
                    <a:pt x="440" y="334"/>
                    <a:pt x="440" y="333"/>
                    <a:pt x="439" y="333"/>
                  </a:cubicBezTo>
                  <a:cubicBezTo>
                    <a:pt x="435" y="328"/>
                    <a:pt x="429" y="325"/>
                    <a:pt x="424" y="323"/>
                  </a:cubicBezTo>
                  <a:cubicBezTo>
                    <a:pt x="421" y="321"/>
                    <a:pt x="418" y="320"/>
                    <a:pt x="416" y="318"/>
                  </a:cubicBezTo>
                  <a:cubicBezTo>
                    <a:pt x="414" y="316"/>
                    <a:pt x="412" y="315"/>
                    <a:pt x="411" y="315"/>
                  </a:cubicBezTo>
                  <a:cubicBezTo>
                    <a:pt x="410" y="315"/>
                    <a:pt x="410" y="315"/>
                    <a:pt x="410" y="314"/>
                  </a:cubicBezTo>
                  <a:cubicBezTo>
                    <a:pt x="409" y="314"/>
                    <a:pt x="408" y="313"/>
                    <a:pt x="407" y="313"/>
                  </a:cubicBezTo>
                  <a:cubicBezTo>
                    <a:pt x="409" y="311"/>
                    <a:pt x="411" y="307"/>
                    <a:pt x="409" y="302"/>
                  </a:cubicBezTo>
                  <a:cubicBezTo>
                    <a:pt x="411" y="299"/>
                    <a:pt x="412" y="296"/>
                    <a:pt x="412" y="294"/>
                  </a:cubicBezTo>
                  <a:cubicBezTo>
                    <a:pt x="412" y="293"/>
                    <a:pt x="412" y="293"/>
                    <a:pt x="412" y="293"/>
                  </a:cubicBezTo>
                  <a:cubicBezTo>
                    <a:pt x="412" y="290"/>
                    <a:pt x="411" y="287"/>
                    <a:pt x="409" y="285"/>
                  </a:cubicBezTo>
                  <a:cubicBezTo>
                    <a:pt x="408" y="283"/>
                    <a:pt x="405" y="282"/>
                    <a:pt x="403" y="282"/>
                  </a:cubicBezTo>
                  <a:cubicBezTo>
                    <a:pt x="401" y="282"/>
                    <a:pt x="400" y="282"/>
                    <a:pt x="399" y="283"/>
                  </a:cubicBezTo>
                  <a:cubicBezTo>
                    <a:pt x="388" y="287"/>
                    <a:pt x="379" y="291"/>
                    <a:pt x="371" y="294"/>
                  </a:cubicBezTo>
                  <a:cubicBezTo>
                    <a:pt x="368" y="296"/>
                    <a:pt x="367" y="297"/>
                    <a:pt x="366" y="299"/>
                  </a:cubicBezTo>
                  <a:cubicBezTo>
                    <a:pt x="365" y="298"/>
                    <a:pt x="363" y="297"/>
                    <a:pt x="362" y="297"/>
                  </a:cubicBezTo>
                  <a:cubicBezTo>
                    <a:pt x="359" y="296"/>
                    <a:pt x="359" y="295"/>
                    <a:pt x="358" y="294"/>
                  </a:cubicBezTo>
                  <a:cubicBezTo>
                    <a:pt x="356" y="290"/>
                    <a:pt x="352" y="289"/>
                    <a:pt x="349" y="289"/>
                  </a:cubicBezTo>
                  <a:cubicBezTo>
                    <a:pt x="347" y="289"/>
                    <a:pt x="345" y="289"/>
                    <a:pt x="344" y="290"/>
                  </a:cubicBezTo>
                  <a:cubicBezTo>
                    <a:pt x="343" y="291"/>
                    <a:pt x="341" y="292"/>
                    <a:pt x="340" y="292"/>
                  </a:cubicBezTo>
                  <a:cubicBezTo>
                    <a:pt x="336" y="294"/>
                    <a:pt x="330" y="297"/>
                    <a:pt x="327" y="302"/>
                  </a:cubicBezTo>
                  <a:cubicBezTo>
                    <a:pt x="326" y="304"/>
                    <a:pt x="324" y="306"/>
                    <a:pt x="323" y="308"/>
                  </a:cubicBezTo>
                  <a:cubicBezTo>
                    <a:pt x="318" y="316"/>
                    <a:pt x="313" y="324"/>
                    <a:pt x="311" y="335"/>
                  </a:cubicBezTo>
                  <a:cubicBezTo>
                    <a:pt x="311" y="336"/>
                    <a:pt x="311" y="336"/>
                    <a:pt x="311" y="337"/>
                  </a:cubicBezTo>
                  <a:cubicBezTo>
                    <a:pt x="310" y="340"/>
                    <a:pt x="309" y="344"/>
                    <a:pt x="310" y="348"/>
                  </a:cubicBezTo>
                  <a:cubicBezTo>
                    <a:pt x="311" y="348"/>
                    <a:pt x="311" y="349"/>
                    <a:pt x="311" y="349"/>
                  </a:cubicBezTo>
                  <a:cubicBezTo>
                    <a:pt x="310" y="349"/>
                    <a:pt x="310" y="349"/>
                    <a:pt x="309" y="349"/>
                  </a:cubicBezTo>
                  <a:cubicBezTo>
                    <a:pt x="307" y="349"/>
                    <a:pt x="304" y="349"/>
                    <a:pt x="299" y="348"/>
                  </a:cubicBezTo>
                  <a:cubicBezTo>
                    <a:pt x="297" y="347"/>
                    <a:pt x="296" y="347"/>
                    <a:pt x="295" y="347"/>
                  </a:cubicBezTo>
                  <a:cubicBezTo>
                    <a:pt x="289" y="347"/>
                    <a:pt x="285" y="350"/>
                    <a:pt x="282" y="354"/>
                  </a:cubicBezTo>
                  <a:cubicBezTo>
                    <a:pt x="281" y="354"/>
                    <a:pt x="281" y="354"/>
                    <a:pt x="281" y="354"/>
                  </a:cubicBezTo>
                  <a:cubicBezTo>
                    <a:pt x="278" y="354"/>
                    <a:pt x="276" y="354"/>
                    <a:pt x="274" y="355"/>
                  </a:cubicBezTo>
                  <a:cubicBezTo>
                    <a:pt x="270" y="357"/>
                    <a:pt x="268" y="360"/>
                    <a:pt x="267" y="364"/>
                  </a:cubicBezTo>
                  <a:cubicBezTo>
                    <a:pt x="266" y="365"/>
                    <a:pt x="266" y="367"/>
                    <a:pt x="266" y="369"/>
                  </a:cubicBezTo>
                  <a:cubicBezTo>
                    <a:pt x="260" y="367"/>
                    <a:pt x="257" y="363"/>
                    <a:pt x="256" y="356"/>
                  </a:cubicBezTo>
                  <a:cubicBezTo>
                    <a:pt x="256" y="350"/>
                    <a:pt x="254" y="345"/>
                    <a:pt x="251" y="341"/>
                  </a:cubicBezTo>
                  <a:cubicBezTo>
                    <a:pt x="250" y="340"/>
                    <a:pt x="250" y="340"/>
                    <a:pt x="250" y="340"/>
                  </a:cubicBezTo>
                  <a:cubicBezTo>
                    <a:pt x="247" y="333"/>
                    <a:pt x="242" y="329"/>
                    <a:pt x="235" y="328"/>
                  </a:cubicBezTo>
                  <a:cubicBezTo>
                    <a:pt x="234" y="328"/>
                    <a:pt x="233" y="327"/>
                    <a:pt x="233" y="327"/>
                  </a:cubicBezTo>
                  <a:cubicBezTo>
                    <a:pt x="231" y="326"/>
                    <a:pt x="229" y="325"/>
                    <a:pt x="226" y="325"/>
                  </a:cubicBezTo>
                  <a:cubicBezTo>
                    <a:pt x="226" y="325"/>
                    <a:pt x="226" y="325"/>
                    <a:pt x="226" y="325"/>
                  </a:cubicBezTo>
                  <a:cubicBezTo>
                    <a:pt x="226" y="325"/>
                    <a:pt x="225" y="324"/>
                    <a:pt x="225" y="324"/>
                  </a:cubicBezTo>
                  <a:cubicBezTo>
                    <a:pt x="220" y="316"/>
                    <a:pt x="213" y="312"/>
                    <a:pt x="205" y="311"/>
                  </a:cubicBezTo>
                  <a:cubicBezTo>
                    <a:pt x="204" y="311"/>
                    <a:pt x="203" y="309"/>
                    <a:pt x="201" y="307"/>
                  </a:cubicBezTo>
                  <a:cubicBezTo>
                    <a:pt x="200" y="305"/>
                    <a:pt x="197" y="301"/>
                    <a:pt x="192" y="301"/>
                  </a:cubicBezTo>
                  <a:cubicBezTo>
                    <a:pt x="189" y="301"/>
                    <a:pt x="187" y="301"/>
                    <a:pt x="185" y="303"/>
                  </a:cubicBezTo>
                  <a:cubicBezTo>
                    <a:pt x="175" y="309"/>
                    <a:pt x="175" y="315"/>
                    <a:pt x="177" y="320"/>
                  </a:cubicBezTo>
                  <a:cubicBezTo>
                    <a:pt x="177" y="321"/>
                    <a:pt x="177" y="321"/>
                    <a:pt x="177" y="321"/>
                  </a:cubicBezTo>
                  <a:cubicBezTo>
                    <a:pt x="178" y="325"/>
                    <a:pt x="181" y="331"/>
                    <a:pt x="188" y="333"/>
                  </a:cubicBezTo>
                  <a:cubicBezTo>
                    <a:pt x="188" y="333"/>
                    <a:pt x="189" y="334"/>
                    <a:pt x="189" y="335"/>
                  </a:cubicBezTo>
                  <a:cubicBezTo>
                    <a:pt x="192" y="338"/>
                    <a:pt x="194" y="342"/>
                    <a:pt x="197" y="345"/>
                  </a:cubicBezTo>
                  <a:cubicBezTo>
                    <a:pt x="196" y="345"/>
                    <a:pt x="196" y="345"/>
                    <a:pt x="195" y="345"/>
                  </a:cubicBezTo>
                  <a:cubicBezTo>
                    <a:pt x="195" y="345"/>
                    <a:pt x="195" y="345"/>
                    <a:pt x="195" y="345"/>
                  </a:cubicBezTo>
                  <a:cubicBezTo>
                    <a:pt x="194" y="344"/>
                    <a:pt x="194" y="344"/>
                    <a:pt x="193" y="343"/>
                  </a:cubicBezTo>
                  <a:cubicBezTo>
                    <a:pt x="192" y="342"/>
                    <a:pt x="191" y="341"/>
                    <a:pt x="190" y="339"/>
                  </a:cubicBezTo>
                  <a:cubicBezTo>
                    <a:pt x="190" y="339"/>
                    <a:pt x="189" y="339"/>
                    <a:pt x="189" y="339"/>
                  </a:cubicBezTo>
                  <a:cubicBezTo>
                    <a:pt x="189" y="338"/>
                    <a:pt x="188" y="337"/>
                    <a:pt x="186" y="336"/>
                  </a:cubicBezTo>
                  <a:cubicBezTo>
                    <a:pt x="182" y="333"/>
                    <a:pt x="178" y="329"/>
                    <a:pt x="175" y="322"/>
                  </a:cubicBezTo>
                  <a:cubicBezTo>
                    <a:pt x="172" y="316"/>
                    <a:pt x="166" y="311"/>
                    <a:pt x="159" y="311"/>
                  </a:cubicBezTo>
                  <a:cubicBezTo>
                    <a:pt x="155" y="311"/>
                    <a:pt x="151" y="313"/>
                    <a:pt x="148" y="316"/>
                  </a:cubicBezTo>
                  <a:cubicBezTo>
                    <a:pt x="146" y="318"/>
                    <a:pt x="143" y="319"/>
                    <a:pt x="140" y="321"/>
                  </a:cubicBezTo>
                  <a:cubicBezTo>
                    <a:pt x="138" y="321"/>
                    <a:pt x="136" y="322"/>
                    <a:pt x="134" y="324"/>
                  </a:cubicBezTo>
                  <a:cubicBezTo>
                    <a:pt x="133" y="324"/>
                    <a:pt x="132" y="325"/>
                    <a:pt x="131" y="325"/>
                  </a:cubicBezTo>
                  <a:cubicBezTo>
                    <a:pt x="131" y="325"/>
                    <a:pt x="130" y="324"/>
                    <a:pt x="129" y="324"/>
                  </a:cubicBezTo>
                  <a:cubicBezTo>
                    <a:pt x="126" y="323"/>
                    <a:pt x="123" y="322"/>
                    <a:pt x="120" y="322"/>
                  </a:cubicBezTo>
                  <a:cubicBezTo>
                    <a:pt x="115" y="322"/>
                    <a:pt x="110" y="324"/>
                    <a:pt x="106" y="327"/>
                  </a:cubicBezTo>
                  <a:cubicBezTo>
                    <a:pt x="102" y="329"/>
                    <a:pt x="101" y="334"/>
                    <a:pt x="100" y="335"/>
                  </a:cubicBezTo>
                  <a:cubicBezTo>
                    <a:pt x="100" y="337"/>
                    <a:pt x="100" y="338"/>
                    <a:pt x="100" y="339"/>
                  </a:cubicBezTo>
                  <a:cubicBezTo>
                    <a:pt x="100" y="340"/>
                    <a:pt x="99" y="340"/>
                    <a:pt x="99" y="340"/>
                  </a:cubicBezTo>
                  <a:cubicBezTo>
                    <a:pt x="97" y="342"/>
                    <a:pt x="94" y="344"/>
                    <a:pt x="91" y="346"/>
                  </a:cubicBezTo>
                  <a:cubicBezTo>
                    <a:pt x="85" y="350"/>
                    <a:pt x="76" y="356"/>
                    <a:pt x="73" y="366"/>
                  </a:cubicBezTo>
                  <a:cubicBezTo>
                    <a:pt x="72" y="367"/>
                    <a:pt x="71" y="370"/>
                    <a:pt x="71" y="373"/>
                  </a:cubicBezTo>
                  <a:cubicBezTo>
                    <a:pt x="71" y="380"/>
                    <a:pt x="67" y="383"/>
                    <a:pt x="57" y="388"/>
                  </a:cubicBezTo>
                  <a:cubicBezTo>
                    <a:pt x="56" y="388"/>
                    <a:pt x="55" y="389"/>
                    <a:pt x="54" y="389"/>
                  </a:cubicBezTo>
                  <a:cubicBezTo>
                    <a:pt x="54" y="389"/>
                    <a:pt x="54" y="389"/>
                    <a:pt x="52" y="389"/>
                  </a:cubicBezTo>
                  <a:cubicBezTo>
                    <a:pt x="51" y="389"/>
                    <a:pt x="50" y="389"/>
                    <a:pt x="49" y="389"/>
                  </a:cubicBezTo>
                  <a:cubicBezTo>
                    <a:pt x="48" y="389"/>
                    <a:pt x="47" y="389"/>
                    <a:pt x="46" y="389"/>
                  </a:cubicBezTo>
                  <a:cubicBezTo>
                    <a:pt x="46" y="389"/>
                    <a:pt x="45" y="389"/>
                    <a:pt x="45" y="389"/>
                  </a:cubicBezTo>
                  <a:cubicBezTo>
                    <a:pt x="43" y="389"/>
                    <a:pt x="37" y="389"/>
                    <a:pt x="32" y="393"/>
                  </a:cubicBezTo>
                  <a:cubicBezTo>
                    <a:pt x="27" y="388"/>
                    <a:pt x="20" y="385"/>
                    <a:pt x="13" y="385"/>
                  </a:cubicBezTo>
                  <a:cubicBezTo>
                    <a:pt x="13" y="383"/>
                    <a:pt x="13" y="382"/>
                    <a:pt x="12" y="380"/>
                  </a:cubicBezTo>
                  <a:cubicBezTo>
                    <a:pt x="10" y="377"/>
                    <a:pt x="11" y="374"/>
                    <a:pt x="13" y="368"/>
                  </a:cubicBezTo>
                  <a:cubicBezTo>
                    <a:pt x="13" y="366"/>
                    <a:pt x="14" y="364"/>
                    <a:pt x="14" y="363"/>
                  </a:cubicBezTo>
                  <a:cubicBezTo>
                    <a:pt x="16" y="358"/>
                    <a:pt x="17" y="353"/>
                    <a:pt x="17" y="348"/>
                  </a:cubicBezTo>
                  <a:cubicBezTo>
                    <a:pt x="18" y="345"/>
                    <a:pt x="17" y="342"/>
                    <a:pt x="16" y="340"/>
                  </a:cubicBezTo>
                  <a:cubicBezTo>
                    <a:pt x="16" y="340"/>
                    <a:pt x="16" y="340"/>
                    <a:pt x="16" y="340"/>
                  </a:cubicBezTo>
                  <a:cubicBezTo>
                    <a:pt x="16" y="338"/>
                    <a:pt x="16" y="337"/>
                    <a:pt x="16" y="336"/>
                  </a:cubicBezTo>
                  <a:cubicBezTo>
                    <a:pt x="16" y="336"/>
                    <a:pt x="17" y="336"/>
                    <a:pt x="18" y="336"/>
                  </a:cubicBezTo>
                  <a:cubicBezTo>
                    <a:pt x="20" y="336"/>
                    <a:pt x="21" y="335"/>
                    <a:pt x="22" y="335"/>
                  </a:cubicBezTo>
                  <a:cubicBezTo>
                    <a:pt x="23" y="335"/>
                    <a:pt x="23" y="335"/>
                    <a:pt x="23" y="336"/>
                  </a:cubicBezTo>
                  <a:cubicBezTo>
                    <a:pt x="33" y="339"/>
                    <a:pt x="43" y="340"/>
                    <a:pt x="56" y="340"/>
                  </a:cubicBezTo>
                  <a:cubicBezTo>
                    <a:pt x="57" y="340"/>
                    <a:pt x="59" y="340"/>
                    <a:pt x="61" y="340"/>
                  </a:cubicBezTo>
                  <a:cubicBezTo>
                    <a:pt x="73" y="340"/>
                    <a:pt x="77" y="333"/>
                    <a:pt x="78" y="328"/>
                  </a:cubicBezTo>
                  <a:cubicBezTo>
                    <a:pt x="81" y="319"/>
                    <a:pt x="85" y="306"/>
                    <a:pt x="78" y="293"/>
                  </a:cubicBezTo>
                  <a:cubicBezTo>
                    <a:pt x="77" y="290"/>
                    <a:pt x="74" y="287"/>
                    <a:pt x="72" y="286"/>
                  </a:cubicBezTo>
                  <a:cubicBezTo>
                    <a:pt x="72" y="285"/>
                    <a:pt x="72" y="285"/>
                    <a:pt x="73" y="285"/>
                  </a:cubicBezTo>
                  <a:cubicBezTo>
                    <a:pt x="74" y="285"/>
                    <a:pt x="74" y="285"/>
                    <a:pt x="74" y="285"/>
                  </a:cubicBezTo>
                  <a:cubicBezTo>
                    <a:pt x="76" y="284"/>
                    <a:pt x="78" y="282"/>
                    <a:pt x="79" y="281"/>
                  </a:cubicBezTo>
                  <a:cubicBezTo>
                    <a:pt x="79" y="281"/>
                    <a:pt x="79" y="281"/>
                    <a:pt x="79" y="281"/>
                  </a:cubicBezTo>
                  <a:cubicBezTo>
                    <a:pt x="81" y="282"/>
                    <a:pt x="82" y="282"/>
                    <a:pt x="84" y="282"/>
                  </a:cubicBezTo>
                  <a:cubicBezTo>
                    <a:pt x="85" y="282"/>
                    <a:pt x="86" y="282"/>
                    <a:pt x="87" y="281"/>
                  </a:cubicBezTo>
                  <a:cubicBezTo>
                    <a:pt x="88" y="281"/>
                    <a:pt x="89" y="280"/>
                    <a:pt x="91" y="279"/>
                  </a:cubicBezTo>
                  <a:cubicBezTo>
                    <a:pt x="96" y="277"/>
                    <a:pt x="103" y="274"/>
                    <a:pt x="106" y="267"/>
                  </a:cubicBezTo>
                  <a:cubicBezTo>
                    <a:pt x="107" y="265"/>
                    <a:pt x="108" y="265"/>
                    <a:pt x="111" y="263"/>
                  </a:cubicBezTo>
                  <a:cubicBezTo>
                    <a:pt x="112" y="263"/>
                    <a:pt x="113" y="262"/>
                    <a:pt x="114" y="262"/>
                  </a:cubicBezTo>
                  <a:cubicBezTo>
                    <a:pt x="120" y="258"/>
                    <a:pt x="129" y="253"/>
                    <a:pt x="136" y="245"/>
                  </a:cubicBezTo>
                  <a:cubicBezTo>
                    <a:pt x="139" y="240"/>
                    <a:pt x="142" y="240"/>
                    <a:pt x="145" y="240"/>
                  </a:cubicBezTo>
                  <a:cubicBezTo>
                    <a:pt x="146" y="240"/>
                    <a:pt x="146" y="240"/>
                    <a:pt x="146" y="240"/>
                  </a:cubicBezTo>
                  <a:cubicBezTo>
                    <a:pt x="147" y="240"/>
                    <a:pt x="148" y="240"/>
                    <a:pt x="148" y="240"/>
                  </a:cubicBezTo>
                  <a:cubicBezTo>
                    <a:pt x="156" y="240"/>
                    <a:pt x="162" y="236"/>
                    <a:pt x="166" y="229"/>
                  </a:cubicBezTo>
                  <a:cubicBezTo>
                    <a:pt x="166" y="229"/>
                    <a:pt x="166" y="229"/>
                    <a:pt x="166" y="229"/>
                  </a:cubicBezTo>
                  <a:cubicBezTo>
                    <a:pt x="166" y="229"/>
                    <a:pt x="167" y="229"/>
                    <a:pt x="167" y="229"/>
                  </a:cubicBezTo>
                  <a:cubicBezTo>
                    <a:pt x="168" y="231"/>
                    <a:pt x="172" y="235"/>
                    <a:pt x="178" y="235"/>
                  </a:cubicBezTo>
                  <a:cubicBezTo>
                    <a:pt x="181" y="235"/>
                    <a:pt x="184" y="234"/>
                    <a:pt x="186" y="233"/>
                  </a:cubicBezTo>
                  <a:cubicBezTo>
                    <a:pt x="187" y="232"/>
                    <a:pt x="188" y="232"/>
                    <a:pt x="189" y="232"/>
                  </a:cubicBezTo>
                  <a:cubicBezTo>
                    <a:pt x="191" y="232"/>
                    <a:pt x="192" y="232"/>
                    <a:pt x="194" y="234"/>
                  </a:cubicBezTo>
                  <a:cubicBezTo>
                    <a:pt x="197" y="236"/>
                    <a:pt x="200" y="237"/>
                    <a:pt x="203" y="237"/>
                  </a:cubicBezTo>
                  <a:cubicBezTo>
                    <a:pt x="206" y="237"/>
                    <a:pt x="209" y="236"/>
                    <a:pt x="212" y="235"/>
                  </a:cubicBezTo>
                  <a:cubicBezTo>
                    <a:pt x="215" y="233"/>
                    <a:pt x="218" y="232"/>
                    <a:pt x="221" y="231"/>
                  </a:cubicBezTo>
                  <a:cubicBezTo>
                    <a:pt x="223" y="230"/>
                    <a:pt x="225" y="230"/>
                    <a:pt x="227" y="229"/>
                  </a:cubicBezTo>
                  <a:cubicBezTo>
                    <a:pt x="230" y="231"/>
                    <a:pt x="233" y="232"/>
                    <a:pt x="237" y="232"/>
                  </a:cubicBezTo>
                  <a:cubicBezTo>
                    <a:pt x="241" y="232"/>
                    <a:pt x="244" y="231"/>
                    <a:pt x="248" y="229"/>
                  </a:cubicBezTo>
                  <a:cubicBezTo>
                    <a:pt x="249" y="228"/>
                    <a:pt x="250" y="228"/>
                    <a:pt x="250" y="227"/>
                  </a:cubicBezTo>
                  <a:cubicBezTo>
                    <a:pt x="252" y="226"/>
                    <a:pt x="254" y="225"/>
                    <a:pt x="256" y="223"/>
                  </a:cubicBezTo>
                  <a:cubicBezTo>
                    <a:pt x="264" y="217"/>
                    <a:pt x="265" y="210"/>
                    <a:pt x="261" y="203"/>
                  </a:cubicBezTo>
                  <a:cubicBezTo>
                    <a:pt x="261" y="203"/>
                    <a:pt x="261" y="202"/>
                    <a:pt x="261" y="202"/>
                  </a:cubicBezTo>
                  <a:cubicBezTo>
                    <a:pt x="261" y="202"/>
                    <a:pt x="261" y="202"/>
                    <a:pt x="261" y="202"/>
                  </a:cubicBezTo>
                  <a:cubicBezTo>
                    <a:pt x="262" y="202"/>
                    <a:pt x="262" y="203"/>
                    <a:pt x="263" y="203"/>
                  </a:cubicBezTo>
                  <a:cubicBezTo>
                    <a:pt x="263" y="203"/>
                    <a:pt x="264" y="203"/>
                    <a:pt x="264" y="204"/>
                  </a:cubicBezTo>
                  <a:cubicBezTo>
                    <a:pt x="265" y="204"/>
                    <a:pt x="265" y="204"/>
                    <a:pt x="265" y="204"/>
                  </a:cubicBezTo>
                  <a:cubicBezTo>
                    <a:pt x="267" y="205"/>
                    <a:pt x="269" y="206"/>
                    <a:pt x="271" y="206"/>
                  </a:cubicBezTo>
                  <a:cubicBezTo>
                    <a:pt x="273" y="206"/>
                    <a:pt x="275" y="206"/>
                    <a:pt x="276" y="205"/>
                  </a:cubicBezTo>
                  <a:cubicBezTo>
                    <a:pt x="279" y="202"/>
                    <a:pt x="282" y="200"/>
                    <a:pt x="283" y="198"/>
                  </a:cubicBezTo>
                  <a:cubicBezTo>
                    <a:pt x="287" y="193"/>
                    <a:pt x="285" y="187"/>
                    <a:pt x="283" y="185"/>
                  </a:cubicBezTo>
                  <a:cubicBezTo>
                    <a:pt x="282" y="184"/>
                    <a:pt x="282" y="184"/>
                    <a:pt x="282" y="184"/>
                  </a:cubicBezTo>
                  <a:cubicBezTo>
                    <a:pt x="283" y="184"/>
                    <a:pt x="285" y="184"/>
                    <a:pt x="286" y="185"/>
                  </a:cubicBezTo>
                  <a:cubicBezTo>
                    <a:pt x="288" y="186"/>
                    <a:pt x="291" y="186"/>
                    <a:pt x="294" y="186"/>
                  </a:cubicBezTo>
                  <a:cubicBezTo>
                    <a:pt x="301" y="186"/>
                    <a:pt x="306" y="183"/>
                    <a:pt x="311" y="180"/>
                  </a:cubicBezTo>
                  <a:cubicBezTo>
                    <a:pt x="312" y="180"/>
                    <a:pt x="313" y="179"/>
                    <a:pt x="313" y="179"/>
                  </a:cubicBezTo>
                  <a:cubicBezTo>
                    <a:pt x="317" y="177"/>
                    <a:pt x="319" y="173"/>
                    <a:pt x="318" y="169"/>
                  </a:cubicBezTo>
                  <a:cubicBezTo>
                    <a:pt x="318" y="165"/>
                    <a:pt x="315" y="162"/>
                    <a:pt x="311" y="161"/>
                  </a:cubicBezTo>
                  <a:cubicBezTo>
                    <a:pt x="309" y="160"/>
                    <a:pt x="308" y="160"/>
                    <a:pt x="306" y="159"/>
                  </a:cubicBezTo>
                  <a:cubicBezTo>
                    <a:pt x="302" y="158"/>
                    <a:pt x="298" y="157"/>
                    <a:pt x="293" y="157"/>
                  </a:cubicBezTo>
                  <a:cubicBezTo>
                    <a:pt x="292" y="157"/>
                    <a:pt x="290" y="157"/>
                    <a:pt x="288" y="157"/>
                  </a:cubicBezTo>
                  <a:cubicBezTo>
                    <a:pt x="284" y="158"/>
                    <a:pt x="280" y="160"/>
                    <a:pt x="277" y="161"/>
                  </a:cubicBezTo>
                  <a:cubicBezTo>
                    <a:pt x="276" y="161"/>
                    <a:pt x="274" y="162"/>
                    <a:pt x="273" y="162"/>
                  </a:cubicBezTo>
                  <a:cubicBezTo>
                    <a:pt x="271" y="162"/>
                    <a:pt x="269" y="161"/>
                    <a:pt x="267" y="160"/>
                  </a:cubicBezTo>
                  <a:cubicBezTo>
                    <a:pt x="266" y="159"/>
                    <a:pt x="265" y="159"/>
                    <a:pt x="264" y="158"/>
                  </a:cubicBezTo>
                  <a:cubicBezTo>
                    <a:pt x="262" y="157"/>
                    <a:pt x="260" y="157"/>
                    <a:pt x="259" y="156"/>
                  </a:cubicBezTo>
                  <a:cubicBezTo>
                    <a:pt x="258" y="155"/>
                    <a:pt x="258" y="153"/>
                    <a:pt x="260" y="150"/>
                  </a:cubicBezTo>
                  <a:cubicBezTo>
                    <a:pt x="261" y="148"/>
                    <a:pt x="263" y="146"/>
                    <a:pt x="264" y="144"/>
                  </a:cubicBezTo>
                  <a:cubicBezTo>
                    <a:pt x="266" y="142"/>
                    <a:pt x="268" y="140"/>
                    <a:pt x="270" y="137"/>
                  </a:cubicBezTo>
                  <a:cubicBezTo>
                    <a:pt x="273" y="134"/>
                    <a:pt x="275" y="130"/>
                    <a:pt x="276" y="126"/>
                  </a:cubicBezTo>
                  <a:cubicBezTo>
                    <a:pt x="277" y="122"/>
                    <a:pt x="276" y="118"/>
                    <a:pt x="274" y="115"/>
                  </a:cubicBezTo>
                  <a:cubicBezTo>
                    <a:pt x="271" y="112"/>
                    <a:pt x="266" y="108"/>
                    <a:pt x="261" y="108"/>
                  </a:cubicBezTo>
                  <a:cubicBezTo>
                    <a:pt x="259" y="108"/>
                    <a:pt x="257" y="108"/>
                    <a:pt x="256" y="109"/>
                  </a:cubicBezTo>
                  <a:cubicBezTo>
                    <a:pt x="251" y="111"/>
                    <a:pt x="245" y="114"/>
                    <a:pt x="242" y="119"/>
                  </a:cubicBezTo>
                  <a:cubicBezTo>
                    <a:pt x="238" y="127"/>
                    <a:pt x="232" y="131"/>
                    <a:pt x="226" y="133"/>
                  </a:cubicBezTo>
                  <a:cubicBezTo>
                    <a:pt x="218" y="136"/>
                    <a:pt x="215" y="143"/>
                    <a:pt x="213" y="147"/>
                  </a:cubicBezTo>
                  <a:cubicBezTo>
                    <a:pt x="212" y="148"/>
                    <a:pt x="212" y="150"/>
                    <a:pt x="211" y="151"/>
                  </a:cubicBezTo>
                  <a:cubicBezTo>
                    <a:pt x="207" y="156"/>
                    <a:pt x="211" y="164"/>
                    <a:pt x="214" y="166"/>
                  </a:cubicBezTo>
                  <a:cubicBezTo>
                    <a:pt x="216" y="169"/>
                    <a:pt x="219" y="171"/>
                    <a:pt x="221" y="173"/>
                  </a:cubicBezTo>
                  <a:cubicBezTo>
                    <a:pt x="212" y="178"/>
                    <a:pt x="209" y="188"/>
                    <a:pt x="206" y="195"/>
                  </a:cubicBezTo>
                  <a:cubicBezTo>
                    <a:pt x="206" y="196"/>
                    <a:pt x="206" y="196"/>
                    <a:pt x="206" y="196"/>
                  </a:cubicBezTo>
                  <a:cubicBezTo>
                    <a:pt x="205" y="199"/>
                    <a:pt x="203" y="200"/>
                    <a:pt x="198" y="202"/>
                  </a:cubicBezTo>
                  <a:cubicBezTo>
                    <a:pt x="198" y="202"/>
                    <a:pt x="197" y="203"/>
                    <a:pt x="196" y="203"/>
                  </a:cubicBezTo>
                  <a:cubicBezTo>
                    <a:pt x="194" y="201"/>
                    <a:pt x="193" y="200"/>
                    <a:pt x="193" y="197"/>
                  </a:cubicBezTo>
                  <a:cubicBezTo>
                    <a:pt x="191" y="189"/>
                    <a:pt x="186" y="181"/>
                    <a:pt x="179" y="174"/>
                  </a:cubicBezTo>
                  <a:cubicBezTo>
                    <a:pt x="178" y="173"/>
                    <a:pt x="175" y="171"/>
                    <a:pt x="170" y="171"/>
                  </a:cubicBezTo>
                  <a:cubicBezTo>
                    <a:pt x="168" y="171"/>
                    <a:pt x="165" y="171"/>
                    <a:pt x="163" y="173"/>
                  </a:cubicBezTo>
                  <a:cubicBezTo>
                    <a:pt x="161" y="175"/>
                    <a:pt x="158" y="176"/>
                    <a:pt x="155" y="178"/>
                  </a:cubicBezTo>
                  <a:cubicBezTo>
                    <a:pt x="154" y="178"/>
                    <a:pt x="153" y="179"/>
                    <a:pt x="151" y="179"/>
                  </a:cubicBezTo>
                  <a:cubicBezTo>
                    <a:pt x="148" y="179"/>
                    <a:pt x="144" y="176"/>
                    <a:pt x="143" y="173"/>
                  </a:cubicBezTo>
                  <a:cubicBezTo>
                    <a:pt x="143" y="171"/>
                    <a:pt x="145" y="166"/>
                    <a:pt x="141" y="161"/>
                  </a:cubicBezTo>
                  <a:cubicBezTo>
                    <a:pt x="141" y="160"/>
                    <a:pt x="141" y="160"/>
                    <a:pt x="141" y="160"/>
                  </a:cubicBezTo>
                  <a:cubicBezTo>
                    <a:pt x="143" y="159"/>
                    <a:pt x="144" y="157"/>
                    <a:pt x="146" y="156"/>
                  </a:cubicBezTo>
                  <a:cubicBezTo>
                    <a:pt x="149" y="154"/>
                    <a:pt x="151" y="153"/>
                    <a:pt x="153" y="153"/>
                  </a:cubicBezTo>
                  <a:cubicBezTo>
                    <a:pt x="156" y="153"/>
                    <a:pt x="158" y="151"/>
                    <a:pt x="160" y="151"/>
                  </a:cubicBezTo>
                  <a:cubicBezTo>
                    <a:pt x="160" y="151"/>
                    <a:pt x="160" y="150"/>
                    <a:pt x="161" y="150"/>
                  </a:cubicBezTo>
                  <a:cubicBezTo>
                    <a:pt x="168" y="148"/>
                    <a:pt x="173" y="143"/>
                    <a:pt x="178" y="139"/>
                  </a:cubicBezTo>
                  <a:cubicBezTo>
                    <a:pt x="181" y="137"/>
                    <a:pt x="184" y="135"/>
                    <a:pt x="187" y="133"/>
                  </a:cubicBezTo>
                  <a:cubicBezTo>
                    <a:pt x="190" y="131"/>
                    <a:pt x="192" y="128"/>
                    <a:pt x="193" y="126"/>
                  </a:cubicBezTo>
                  <a:cubicBezTo>
                    <a:pt x="193" y="126"/>
                    <a:pt x="193" y="126"/>
                    <a:pt x="193" y="125"/>
                  </a:cubicBezTo>
                  <a:cubicBezTo>
                    <a:pt x="196" y="119"/>
                    <a:pt x="201" y="114"/>
                    <a:pt x="206" y="111"/>
                  </a:cubicBezTo>
                  <a:cubicBezTo>
                    <a:pt x="206" y="111"/>
                    <a:pt x="206" y="111"/>
                    <a:pt x="206" y="111"/>
                  </a:cubicBezTo>
                  <a:cubicBezTo>
                    <a:pt x="208" y="110"/>
                    <a:pt x="212" y="108"/>
                    <a:pt x="213" y="103"/>
                  </a:cubicBezTo>
                  <a:cubicBezTo>
                    <a:pt x="214" y="99"/>
                    <a:pt x="217" y="98"/>
                    <a:pt x="226" y="96"/>
                  </a:cubicBezTo>
                  <a:cubicBezTo>
                    <a:pt x="231" y="95"/>
                    <a:pt x="235" y="93"/>
                    <a:pt x="239" y="91"/>
                  </a:cubicBezTo>
                  <a:cubicBezTo>
                    <a:pt x="243" y="89"/>
                    <a:pt x="246" y="88"/>
                    <a:pt x="250" y="87"/>
                  </a:cubicBezTo>
                  <a:cubicBezTo>
                    <a:pt x="252" y="86"/>
                    <a:pt x="254" y="86"/>
                    <a:pt x="256" y="85"/>
                  </a:cubicBezTo>
                  <a:cubicBezTo>
                    <a:pt x="259" y="84"/>
                    <a:pt x="262" y="83"/>
                    <a:pt x="265" y="83"/>
                  </a:cubicBezTo>
                  <a:cubicBezTo>
                    <a:pt x="266" y="83"/>
                    <a:pt x="268" y="84"/>
                    <a:pt x="269" y="84"/>
                  </a:cubicBezTo>
                  <a:cubicBezTo>
                    <a:pt x="271" y="85"/>
                    <a:pt x="273" y="86"/>
                    <a:pt x="275" y="86"/>
                  </a:cubicBezTo>
                  <a:cubicBezTo>
                    <a:pt x="277" y="86"/>
                    <a:pt x="279" y="86"/>
                    <a:pt x="280" y="85"/>
                  </a:cubicBezTo>
                  <a:cubicBezTo>
                    <a:pt x="282" y="84"/>
                    <a:pt x="285" y="84"/>
                    <a:pt x="287" y="84"/>
                  </a:cubicBezTo>
                  <a:cubicBezTo>
                    <a:pt x="296" y="84"/>
                    <a:pt x="305" y="89"/>
                    <a:pt x="314" y="94"/>
                  </a:cubicBezTo>
                  <a:cubicBezTo>
                    <a:pt x="315" y="94"/>
                    <a:pt x="316" y="95"/>
                    <a:pt x="317" y="96"/>
                  </a:cubicBezTo>
                  <a:cubicBezTo>
                    <a:pt x="319" y="97"/>
                    <a:pt x="322" y="99"/>
                    <a:pt x="326" y="99"/>
                  </a:cubicBezTo>
                  <a:cubicBezTo>
                    <a:pt x="328" y="99"/>
                    <a:pt x="331" y="98"/>
                    <a:pt x="333" y="97"/>
                  </a:cubicBezTo>
                  <a:cubicBezTo>
                    <a:pt x="334" y="97"/>
                    <a:pt x="334" y="96"/>
                    <a:pt x="335" y="96"/>
                  </a:cubicBezTo>
                  <a:cubicBezTo>
                    <a:pt x="336" y="96"/>
                    <a:pt x="338" y="97"/>
                    <a:pt x="341" y="98"/>
                  </a:cubicBezTo>
                  <a:cubicBezTo>
                    <a:pt x="343" y="99"/>
                    <a:pt x="345" y="99"/>
                    <a:pt x="347" y="100"/>
                  </a:cubicBezTo>
                  <a:cubicBezTo>
                    <a:pt x="353" y="101"/>
                    <a:pt x="359" y="103"/>
                    <a:pt x="365" y="105"/>
                  </a:cubicBezTo>
                  <a:cubicBezTo>
                    <a:pt x="365" y="106"/>
                    <a:pt x="366" y="106"/>
                    <a:pt x="366" y="106"/>
                  </a:cubicBezTo>
                  <a:cubicBezTo>
                    <a:pt x="365" y="106"/>
                    <a:pt x="365" y="106"/>
                    <a:pt x="364" y="106"/>
                  </a:cubicBezTo>
                  <a:cubicBezTo>
                    <a:pt x="361" y="106"/>
                    <a:pt x="357" y="105"/>
                    <a:pt x="353" y="104"/>
                  </a:cubicBezTo>
                  <a:cubicBezTo>
                    <a:pt x="345" y="100"/>
                    <a:pt x="337" y="99"/>
                    <a:pt x="330" y="99"/>
                  </a:cubicBezTo>
                  <a:cubicBezTo>
                    <a:pt x="329" y="99"/>
                    <a:pt x="329" y="99"/>
                    <a:pt x="328" y="99"/>
                  </a:cubicBezTo>
                  <a:cubicBezTo>
                    <a:pt x="325" y="99"/>
                    <a:pt x="322" y="100"/>
                    <a:pt x="320" y="101"/>
                  </a:cubicBezTo>
                  <a:cubicBezTo>
                    <a:pt x="316" y="104"/>
                    <a:pt x="315" y="108"/>
                    <a:pt x="315" y="109"/>
                  </a:cubicBezTo>
                  <a:cubicBezTo>
                    <a:pt x="315" y="113"/>
                    <a:pt x="316" y="116"/>
                    <a:pt x="319" y="118"/>
                  </a:cubicBezTo>
                  <a:cubicBezTo>
                    <a:pt x="319" y="118"/>
                    <a:pt x="319" y="118"/>
                    <a:pt x="319" y="118"/>
                  </a:cubicBezTo>
                  <a:cubicBezTo>
                    <a:pt x="320" y="119"/>
                    <a:pt x="322" y="120"/>
                    <a:pt x="324" y="121"/>
                  </a:cubicBezTo>
                  <a:cubicBezTo>
                    <a:pt x="327" y="122"/>
                    <a:pt x="329" y="124"/>
                    <a:pt x="330" y="127"/>
                  </a:cubicBezTo>
                  <a:cubicBezTo>
                    <a:pt x="334" y="137"/>
                    <a:pt x="343" y="140"/>
                    <a:pt x="349" y="142"/>
                  </a:cubicBezTo>
                  <a:cubicBezTo>
                    <a:pt x="351" y="143"/>
                    <a:pt x="353" y="144"/>
                    <a:pt x="354" y="145"/>
                  </a:cubicBezTo>
                  <a:cubicBezTo>
                    <a:pt x="356" y="145"/>
                    <a:pt x="357" y="146"/>
                    <a:pt x="359" y="146"/>
                  </a:cubicBezTo>
                  <a:cubicBezTo>
                    <a:pt x="363" y="146"/>
                    <a:pt x="366" y="144"/>
                    <a:pt x="369" y="142"/>
                  </a:cubicBezTo>
                  <a:cubicBezTo>
                    <a:pt x="370" y="142"/>
                    <a:pt x="370" y="141"/>
                    <a:pt x="371" y="141"/>
                  </a:cubicBezTo>
                  <a:cubicBezTo>
                    <a:pt x="373" y="140"/>
                    <a:pt x="375" y="138"/>
                    <a:pt x="376" y="137"/>
                  </a:cubicBezTo>
                  <a:cubicBezTo>
                    <a:pt x="379" y="136"/>
                    <a:pt x="382" y="134"/>
                    <a:pt x="384" y="132"/>
                  </a:cubicBezTo>
                  <a:cubicBezTo>
                    <a:pt x="385" y="132"/>
                    <a:pt x="385" y="132"/>
                    <a:pt x="386" y="131"/>
                  </a:cubicBezTo>
                  <a:cubicBezTo>
                    <a:pt x="388" y="129"/>
                    <a:pt x="389" y="126"/>
                    <a:pt x="390" y="125"/>
                  </a:cubicBezTo>
                  <a:cubicBezTo>
                    <a:pt x="390" y="124"/>
                    <a:pt x="390" y="124"/>
                    <a:pt x="390" y="123"/>
                  </a:cubicBezTo>
                  <a:cubicBezTo>
                    <a:pt x="391" y="123"/>
                    <a:pt x="393" y="122"/>
                    <a:pt x="396" y="122"/>
                  </a:cubicBezTo>
                  <a:cubicBezTo>
                    <a:pt x="397" y="122"/>
                    <a:pt x="399" y="121"/>
                    <a:pt x="400" y="121"/>
                  </a:cubicBezTo>
                  <a:cubicBezTo>
                    <a:pt x="403" y="121"/>
                    <a:pt x="408" y="120"/>
                    <a:pt x="411" y="115"/>
                  </a:cubicBezTo>
                  <a:cubicBezTo>
                    <a:pt x="411" y="114"/>
                    <a:pt x="411" y="114"/>
                    <a:pt x="411" y="113"/>
                  </a:cubicBezTo>
                  <a:cubicBezTo>
                    <a:pt x="411" y="113"/>
                    <a:pt x="411" y="113"/>
                    <a:pt x="411" y="113"/>
                  </a:cubicBezTo>
                  <a:cubicBezTo>
                    <a:pt x="412" y="114"/>
                    <a:pt x="412" y="114"/>
                    <a:pt x="412" y="114"/>
                  </a:cubicBezTo>
                  <a:cubicBezTo>
                    <a:pt x="414" y="115"/>
                    <a:pt x="417" y="116"/>
                    <a:pt x="421" y="116"/>
                  </a:cubicBezTo>
                  <a:cubicBezTo>
                    <a:pt x="423" y="116"/>
                    <a:pt x="426" y="116"/>
                    <a:pt x="428" y="114"/>
                  </a:cubicBezTo>
                  <a:cubicBezTo>
                    <a:pt x="429" y="114"/>
                    <a:pt x="430" y="113"/>
                    <a:pt x="431" y="113"/>
                  </a:cubicBezTo>
                  <a:cubicBezTo>
                    <a:pt x="434" y="112"/>
                    <a:pt x="437" y="111"/>
                    <a:pt x="440" y="108"/>
                  </a:cubicBezTo>
                  <a:cubicBezTo>
                    <a:pt x="444" y="105"/>
                    <a:pt x="448" y="104"/>
                    <a:pt x="453" y="103"/>
                  </a:cubicBezTo>
                  <a:cubicBezTo>
                    <a:pt x="455" y="102"/>
                    <a:pt x="457" y="102"/>
                    <a:pt x="459" y="101"/>
                  </a:cubicBezTo>
                  <a:cubicBezTo>
                    <a:pt x="460" y="101"/>
                    <a:pt x="460" y="101"/>
                    <a:pt x="460" y="101"/>
                  </a:cubicBezTo>
                  <a:cubicBezTo>
                    <a:pt x="463" y="104"/>
                    <a:pt x="467" y="106"/>
                    <a:pt x="471" y="106"/>
                  </a:cubicBezTo>
                  <a:cubicBezTo>
                    <a:pt x="473" y="106"/>
                    <a:pt x="475" y="106"/>
                    <a:pt x="477" y="105"/>
                  </a:cubicBezTo>
                  <a:cubicBezTo>
                    <a:pt x="479" y="104"/>
                    <a:pt x="481" y="104"/>
                    <a:pt x="483" y="104"/>
                  </a:cubicBezTo>
                  <a:cubicBezTo>
                    <a:pt x="486" y="104"/>
                    <a:pt x="489" y="104"/>
                    <a:pt x="492" y="103"/>
                  </a:cubicBezTo>
                  <a:cubicBezTo>
                    <a:pt x="493" y="103"/>
                    <a:pt x="493" y="103"/>
                    <a:pt x="493" y="103"/>
                  </a:cubicBezTo>
                  <a:cubicBezTo>
                    <a:pt x="495" y="102"/>
                    <a:pt x="497" y="101"/>
                    <a:pt x="498" y="101"/>
                  </a:cubicBezTo>
                  <a:cubicBezTo>
                    <a:pt x="499" y="101"/>
                    <a:pt x="500" y="102"/>
                    <a:pt x="500" y="102"/>
                  </a:cubicBezTo>
                  <a:cubicBezTo>
                    <a:pt x="501" y="102"/>
                    <a:pt x="503" y="103"/>
                    <a:pt x="504" y="103"/>
                  </a:cubicBezTo>
                  <a:cubicBezTo>
                    <a:pt x="508" y="103"/>
                    <a:pt x="510" y="100"/>
                    <a:pt x="512" y="97"/>
                  </a:cubicBezTo>
                  <a:cubicBezTo>
                    <a:pt x="513" y="97"/>
                    <a:pt x="513" y="96"/>
                    <a:pt x="513" y="96"/>
                  </a:cubicBezTo>
                  <a:cubicBezTo>
                    <a:pt x="514" y="95"/>
                    <a:pt x="514" y="95"/>
                    <a:pt x="515" y="94"/>
                  </a:cubicBezTo>
                  <a:cubicBezTo>
                    <a:pt x="516" y="94"/>
                    <a:pt x="518" y="95"/>
                    <a:pt x="520" y="95"/>
                  </a:cubicBezTo>
                  <a:cubicBezTo>
                    <a:pt x="523" y="96"/>
                    <a:pt x="526" y="97"/>
                    <a:pt x="530" y="97"/>
                  </a:cubicBezTo>
                  <a:cubicBezTo>
                    <a:pt x="530" y="97"/>
                    <a:pt x="530" y="98"/>
                    <a:pt x="530" y="98"/>
                  </a:cubicBezTo>
                  <a:cubicBezTo>
                    <a:pt x="532" y="98"/>
                    <a:pt x="534" y="99"/>
                    <a:pt x="536" y="99"/>
                  </a:cubicBezTo>
                  <a:cubicBezTo>
                    <a:pt x="537" y="99"/>
                    <a:pt x="538" y="99"/>
                    <a:pt x="538" y="99"/>
                  </a:cubicBezTo>
                  <a:cubicBezTo>
                    <a:pt x="539" y="99"/>
                    <a:pt x="539" y="99"/>
                    <a:pt x="539" y="99"/>
                  </a:cubicBezTo>
                  <a:cubicBezTo>
                    <a:pt x="541" y="100"/>
                    <a:pt x="542" y="102"/>
                    <a:pt x="544" y="103"/>
                  </a:cubicBezTo>
                  <a:cubicBezTo>
                    <a:pt x="545" y="103"/>
                    <a:pt x="546" y="103"/>
                    <a:pt x="547" y="103"/>
                  </a:cubicBezTo>
                  <a:cubicBezTo>
                    <a:pt x="549" y="103"/>
                    <a:pt x="550" y="103"/>
                    <a:pt x="551" y="102"/>
                  </a:cubicBezTo>
                  <a:cubicBezTo>
                    <a:pt x="554" y="106"/>
                    <a:pt x="557" y="107"/>
                    <a:pt x="560" y="107"/>
                  </a:cubicBezTo>
                  <a:cubicBezTo>
                    <a:pt x="564" y="107"/>
                    <a:pt x="566" y="106"/>
                    <a:pt x="568" y="105"/>
                  </a:cubicBezTo>
                  <a:cubicBezTo>
                    <a:pt x="569" y="104"/>
                    <a:pt x="569" y="104"/>
                    <a:pt x="569" y="104"/>
                  </a:cubicBezTo>
                  <a:cubicBezTo>
                    <a:pt x="573" y="102"/>
                    <a:pt x="576" y="98"/>
                    <a:pt x="576" y="93"/>
                  </a:cubicBezTo>
                  <a:cubicBezTo>
                    <a:pt x="576" y="89"/>
                    <a:pt x="573" y="85"/>
                    <a:pt x="569" y="83"/>
                  </a:cubicBezTo>
                  <a:cubicBezTo>
                    <a:pt x="565" y="80"/>
                    <a:pt x="560" y="78"/>
                    <a:pt x="555" y="76"/>
                  </a:cubicBezTo>
                  <a:cubicBezTo>
                    <a:pt x="555" y="76"/>
                    <a:pt x="554" y="76"/>
                    <a:pt x="554" y="74"/>
                  </a:cubicBezTo>
                  <a:cubicBezTo>
                    <a:pt x="553" y="73"/>
                    <a:pt x="553" y="73"/>
                    <a:pt x="552" y="72"/>
                  </a:cubicBezTo>
                  <a:cubicBezTo>
                    <a:pt x="553" y="71"/>
                    <a:pt x="554" y="71"/>
                    <a:pt x="554" y="70"/>
                  </a:cubicBezTo>
                  <a:cubicBezTo>
                    <a:pt x="556" y="69"/>
                    <a:pt x="558" y="68"/>
                    <a:pt x="560" y="68"/>
                  </a:cubicBezTo>
                  <a:cubicBezTo>
                    <a:pt x="563" y="68"/>
                    <a:pt x="565" y="69"/>
                    <a:pt x="567" y="72"/>
                  </a:cubicBezTo>
                  <a:cubicBezTo>
                    <a:pt x="575" y="81"/>
                    <a:pt x="581" y="89"/>
                    <a:pt x="586" y="97"/>
                  </a:cubicBezTo>
                  <a:cubicBezTo>
                    <a:pt x="587" y="98"/>
                    <a:pt x="587" y="98"/>
                    <a:pt x="587" y="98"/>
                  </a:cubicBezTo>
                  <a:cubicBezTo>
                    <a:pt x="587" y="98"/>
                    <a:pt x="587" y="99"/>
                    <a:pt x="588" y="99"/>
                  </a:cubicBezTo>
                  <a:cubicBezTo>
                    <a:pt x="587" y="100"/>
                    <a:pt x="586" y="101"/>
                    <a:pt x="586" y="102"/>
                  </a:cubicBezTo>
                  <a:cubicBezTo>
                    <a:pt x="585" y="102"/>
                    <a:pt x="585" y="103"/>
                    <a:pt x="584" y="104"/>
                  </a:cubicBezTo>
                  <a:cubicBezTo>
                    <a:pt x="584" y="105"/>
                    <a:pt x="583" y="106"/>
                    <a:pt x="583" y="106"/>
                  </a:cubicBezTo>
                  <a:cubicBezTo>
                    <a:pt x="581" y="110"/>
                    <a:pt x="581" y="114"/>
                    <a:pt x="582" y="117"/>
                  </a:cubicBezTo>
                  <a:cubicBezTo>
                    <a:pt x="584" y="121"/>
                    <a:pt x="587" y="123"/>
                    <a:pt x="591" y="124"/>
                  </a:cubicBezTo>
                  <a:cubicBezTo>
                    <a:pt x="592" y="124"/>
                    <a:pt x="592" y="124"/>
                    <a:pt x="593" y="124"/>
                  </a:cubicBezTo>
                  <a:cubicBezTo>
                    <a:pt x="600" y="124"/>
                    <a:pt x="613" y="116"/>
                    <a:pt x="615" y="109"/>
                  </a:cubicBezTo>
                  <a:cubicBezTo>
                    <a:pt x="620" y="95"/>
                    <a:pt x="617" y="87"/>
                    <a:pt x="604" y="80"/>
                  </a:cubicBezTo>
                  <a:cubicBezTo>
                    <a:pt x="604" y="79"/>
                    <a:pt x="604" y="79"/>
                    <a:pt x="604" y="79"/>
                  </a:cubicBezTo>
                  <a:cubicBezTo>
                    <a:pt x="603" y="79"/>
                    <a:pt x="603" y="79"/>
                    <a:pt x="602" y="78"/>
                  </a:cubicBezTo>
                  <a:cubicBezTo>
                    <a:pt x="610" y="78"/>
                    <a:pt x="616" y="73"/>
                    <a:pt x="621" y="69"/>
                  </a:cubicBezTo>
                  <a:cubicBezTo>
                    <a:pt x="622" y="69"/>
                    <a:pt x="623" y="68"/>
                    <a:pt x="623" y="67"/>
                  </a:cubicBezTo>
                  <a:cubicBezTo>
                    <a:pt x="625" y="66"/>
                    <a:pt x="625" y="66"/>
                    <a:pt x="625" y="66"/>
                  </a:cubicBezTo>
                  <a:cubicBezTo>
                    <a:pt x="629" y="63"/>
                    <a:pt x="632" y="61"/>
                    <a:pt x="636" y="60"/>
                  </a:cubicBezTo>
                  <a:cubicBezTo>
                    <a:pt x="637" y="60"/>
                    <a:pt x="637" y="60"/>
                    <a:pt x="638" y="60"/>
                  </a:cubicBezTo>
                  <a:cubicBezTo>
                    <a:pt x="638" y="60"/>
                    <a:pt x="639" y="59"/>
                    <a:pt x="640" y="59"/>
                  </a:cubicBezTo>
                  <a:cubicBezTo>
                    <a:pt x="642" y="60"/>
                    <a:pt x="645" y="61"/>
                    <a:pt x="647" y="61"/>
                  </a:cubicBezTo>
                  <a:cubicBezTo>
                    <a:pt x="650" y="61"/>
                    <a:pt x="654" y="60"/>
                    <a:pt x="657" y="57"/>
                  </a:cubicBezTo>
                  <a:cubicBezTo>
                    <a:pt x="657" y="57"/>
                    <a:pt x="658" y="56"/>
                    <a:pt x="659" y="56"/>
                  </a:cubicBezTo>
                  <a:cubicBezTo>
                    <a:pt x="660" y="55"/>
                    <a:pt x="660" y="55"/>
                    <a:pt x="661" y="55"/>
                  </a:cubicBezTo>
                  <a:cubicBezTo>
                    <a:pt x="662" y="54"/>
                    <a:pt x="664" y="52"/>
                    <a:pt x="664" y="50"/>
                  </a:cubicBezTo>
                  <a:cubicBezTo>
                    <a:pt x="664" y="48"/>
                    <a:pt x="664" y="47"/>
                    <a:pt x="664" y="46"/>
                  </a:cubicBezTo>
                  <a:cubicBezTo>
                    <a:pt x="665" y="46"/>
                    <a:pt x="666" y="46"/>
                    <a:pt x="668" y="45"/>
                  </a:cubicBezTo>
                  <a:cubicBezTo>
                    <a:pt x="670" y="45"/>
                    <a:pt x="672" y="45"/>
                    <a:pt x="674" y="44"/>
                  </a:cubicBezTo>
                  <a:cubicBezTo>
                    <a:pt x="677" y="44"/>
                    <a:pt x="681" y="43"/>
                    <a:pt x="685" y="42"/>
                  </a:cubicBezTo>
                  <a:cubicBezTo>
                    <a:pt x="689" y="41"/>
                    <a:pt x="691" y="41"/>
                    <a:pt x="693" y="41"/>
                  </a:cubicBezTo>
                  <a:cubicBezTo>
                    <a:pt x="695" y="41"/>
                    <a:pt x="697" y="41"/>
                    <a:pt x="700" y="42"/>
                  </a:cubicBezTo>
                  <a:cubicBezTo>
                    <a:pt x="703" y="43"/>
                    <a:pt x="705" y="43"/>
                    <a:pt x="708" y="43"/>
                  </a:cubicBezTo>
                  <a:cubicBezTo>
                    <a:pt x="713" y="43"/>
                    <a:pt x="718" y="41"/>
                    <a:pt x="721" y="37"/>
                  </a:cubicBezTo>
                  <a:cubicBezTo>
                    <a:pt x="722" y="36"/>
                    <a:pt x="724" y="35"/>
                    <a:pt x="726" y="33"/>
                  </a:cubicBezTo>
                  <a:cubicBezTo>
                    <a:pt x="727" y="32"/>
                    <a:pt x="729" y="31"/>
                    <a:pt x="730" y="30"/>
                  </a:cubicBezTo>
                  <a:cubicBezTo>
                    <a:pt x="731" y="30"/>
                    <a:pt x="731" y="30"/>
                    <a:pt x="731" y="30"/>
                  </a:cubicBezTo>
                  <a:cubicBezTo>
                    <a:pt x="732" y="30"/>
                    <a:pt x="734" y="30"/>
                    <a:pt x="735" y="30"/>
                  </a:cubicBezTo>
                  <a:cubicBezTo>
                    <a:pt x="736" y="30"/>
                    <a:pt x="736" y="29"/>
                    <a:pt x="737" y="29"/>
                  </a:cubicBezTo>
                  <a:close/>
                  <a:moveTo>
                    <a:pt x="507" y="287"/>
                  </a:moveTo>
                  <a:cubicBezTo>
                    <a:pt x="495" y="289"/>
                    <a:pt x="487" y="296"/>
                    <a:pt x="480" y="302"/>
                  </a:cubicBezTo>
                  <a:cubicBezTo>
                    <a:pt x="478" y="303"/>
                    <a:pt x="476" y="305"/>
                    <a:pt x="474" y="307"/>
                  </a:cubicBezTo>
                  <a:cubicBezTo>
                    <a:pt x="472" y="308"/>
                    <a:pt x="471" y="310"/>
                    <a:pt x="470" y="312"/>
                  </a:cubicBezTo>
                  <a:cubicBezTo>
                    <a:pt x="464" y="321"/>
                    <a:pt x="465" y="326"/>
                    <a:pt x="474" y="332"/>
                  </a:cubicBezTo>
                  <a:cubicBezTo>
                    <a:pt x="474" y="332"/>
                    <a:pt x="474" y="332"/>
                    <a:pt x="475" y="333"/>
                  </a:cubicBezTo>
                  <a:cubicBezTo>
                    <a:pt x="475" y="333"/>
                    <a:pt x="475" y="333"/>
                    <a:pt x="475" y="333"/>
                  </a:cubicBezTo>
                  <a:cubicBezTo>
                    <a:pt x="477" y="342"/>
                    <a:pt x="483" y="348"/>
                    <a:pt x="488" y="352"/>
                  </a:cubicBezTo>
                  <a:cubicBezTo>
                    <a:pt x="490" y="353"/>
                    <a:pt x="490" y="353"/>
                    <a:pt x="490" y="353"/>
                  </a:cubicBezTo>
                  <a:cubicBezTo>
                    <a:pt x="492" y="355"/>
                    <a:pt x="494" y="358"/>
                    <a:pt x="495" y="361"/>
                  </a:cubicBezTo>
                  <a:cubicBezTo>
                    <a:pt x="494" y="362"/>
                    <a:pt x="493" y="363"/>
                    <a:pt x="492" y="364"/>
                  </a:cubicBezTo>
                  <a:cubicBezTo>
                    <a:pt x="491" y="366"/>
                    <a:pt x="491" y="369"/>
                    <a:pt x="491" y="371"/>
                  </a:cubicBezTo>
                  <a:cubicBezTo>
                    <a:pt x="492" y="373"/>
                    <a:pt x="494" y="375"/>
                    <a:pt x="495" y="376"/>
                  </a:cubicBezTo>
                  <a:cubicBezTo>
                    <a:pt x="495" y="377"/>
                    <a:pt x="495" y="379"/>
                    <a:pt x="495" y="380"/>
                  </a:cubicBezTo>
                  <a:cubicBezTo>
                    <a:pt x="495" y="381"/>
                    <a:pt x="495" y="381"/>
                    <a:pt x="495" y="382"/>
                  </a:cubicBezTo>
                  <a:cubicBezTo>
                    <a:pt x="495" y="390"/>
                    <a:pt x="498" y="395"/>
                    <a:pt x="505" y="398"/>
                  </a:cubicBezTo>
                  <a:cubicBezTo>
                    <a:pt x="512" y="401"/>
                    <a:pt x="518" y="404"/>
                    <a:pt x="525" y="408"/>
                  </a:cubicBezTo>
                  <a:cubicBezTo>
                    <a:pt x="528" y="409"/>
                    <a:pt x="528" y="409"/>
                    <a:pt x="528" y="409"/>
                  </a:cubicBezTo>
                  <a:cubicBezTo>
                    <a:pt x="529" y="410"/>
                    <a:pt x="532" y="411"/>
                    <a:pt x="534" y="411"/>
                  </a:cubicBezTo>
                  <a:cubicBezTo>
                    <a:pt x="537" y="411"/>
                    <a:pt x="539" y="411"/>
                    <a:pt x="541" y="409"/>
                  </a:cubicBezTo>
                  <a:cubicBezTo>
                    <a:pt x="541" y="409"/>
                    <a:pt x="542" y="409"/>
                    <a:pt x="543" y="408"/>
                  </a:cubicBezTo>
                  <a:cubicBezTo>
                    <a:pt x="545" y="408"/>
                    <a:pt x="547" y="407"/>
                    <a:pt x="549" y="405"/>
                  </a:cubicBezTo>
                  <a:cubicBezTo>
                    <a:pt x="552" y="403"/>
                    <a:pt x="555" y="399"/>
                    <a:pt x="555" y="394"/>
                  </a:cubicBezTo>
                  <a:cubicBezTo>
                    <a:pt x="555" y="393"/>
                    <a:pt x="556" y="391"/>
                    <a:pt x="556" y="390"/>
                  </a:cubicBezTo>
                  <a:cubicBezTo>
                    <a:pt x="556" y="384"/>
                    <a:pt x="556" y="374"/>
                    <a:pt x="548" y="367"/>
                  </a:cubicBezTo>
                  <a:cubicBezTo>
                    <a:pt x="549" y="366"/>
                    <a:pt x="550" y="365"/>
                    <a:pt x="551" y="365"/>
                  </a:cubicBezTo>
                  <a:cubicBezTo>
                    <a:pt x="551" y="364"/>
                    <a:pt x="551" y="364"/>
                    <a:pt x="552" y="364"/>
                  </a:cubicBezTo>
                  <a:cubicBezTo>
                    <a:pt x="554" y="363"/>
                    <a:pt x="555" y="360"/>
                    <a:pt x="556" y="357"/>
                  </a:cubicBezTo>
                  <a:cubicBezTo>
                    <a:pt x="557" y="352"/>
                    <a:pt x="553" y="347"/>
                    <a:pt x="551" y="345"/>
                  </a:cubicBezTo>
                  <a:cubicBezTo>
                    <a:pt x="550" y="344"/>
                    <a:pt x="549" y="342"/>
                    <a:pt x="547" y="340"/>
                  </a:cubicBezTo>
                  <a:cubicBezTo>
                    <a:pt x="547" y="340"/>
                    <a:pt x="547" y="340"/>
                    <a:pt x="547" y="340"/>
                  </a:cubicBezTo>
                  <a:cubicBezTo>
                    <a:pt x="544" y="335"/>
                    <a:pt x="540" y="334"/>
                    <a:pt x="538" y="334"/>
                  </a:cubicBezTo>
                  <a:cubicBezTo>
                    <a:pt x="536" y="334"/>
                    <a:pt x="535" y="334"/>
                    <a:pt x="533" y="335"/>
                  </a:cubicBezTo>
                  <a:cubicBezTo>
                    <a:pt x="531" y="333"/>
                    <a:pt x="529" y="332"/>
                    <a:pt x="527" y="331"/>
                  </a:cubicBezTo>
                  <a:cubicBezTo>
                    <a:pt x="526" y="331"/>
                    <a:pt x="525" y="330"/>
                    <a:pt x="524" y="330"/>
                  </a:cubicBezTo>
                  <a:cubicBezTo>
                    <a:pt x="524" y="329"/>
                    <a:pt x="523" y="329"/>
                    <a:pt x="523" y="329"/>
                  </a:cubicBezTo>
                  <a:cubicBezTo>
                    <a:pt x="520" y="327"/>
                    <a:pt x="518" y="326"/>
                    <a:pt x="516" y="324"/>
                  </a:cubicBezTo>
                  <a:cubicBezTo>
                    <a:pt x="516" y="324"/>
                    <a:pt x="516" y="323"/>
                    <a:pt x="516" y="323"/>
                  </a:cubicBezTo>
                  <a:cubicBezTo>
                    <a:pt x="516" y="323"/>
                    <a:pt x="516" y="322"/>
                    <a:pt x="517" y="322"/>
                  </a:cubicBezTo>
                  <a:cubicBezTo>
                    <a:pt x="517" y="322"/>
                    <a:pt x="518" y="321"/>
                    <a:pt x="518" y="321"/>
                  </a:cubicBezTo>
                  <a:cubicBezTo>
                    <a:pt x="519" y="321"/>
                    <a:pt x="520" y="320"/>
                    <a:pt x="521" y="320"/>
                  </a:cubicBezTo>
                  <a:cubicBezTo>
                    <a:pt x="523" y="321"/>
                    <a:pt x="525" y="322"/>
                    <a:pt x="527" y="322"/>
                  </a:cubicBezTo>
                  <a:cubicBezTo>
                    <a:pt x="531" y="322"/>
                    <a:pt x="534" y="320"/>
                    <a:pt x="535" y="319"/>
                  </a:cubicBezTo>
                  <a:cubicBezTo>
                    <a:pt x="538" y="317"/>
                    <a:pt x="539" y="314"/>
                    <a:pt x="539" y="312"/>
                  </a:cubicBezTo>
                  <a:cubicBezTo>
                    <a:pt x="540" y="308"/>
                    <a:pt x="538" y="306"/>
                    <a:pt x="537" y="304"/>
                  </a:cubicBezTo>
                  <a:cubicBezTo>
                    <a:pt x="533" y="297"/>
                    <a:pt x="526" y="292"/>
                    <a:pt x="521" y="290"/>
                  </a:cubicBezTo>
                  <a:cubicBezTo>
                    <a:pt x="521" y="289"/>
                    <a:pt x="520" y="289"/>
                    <a:pt x="519" y="288"/>
                  </a:cubicBezTo>
                  <a:cubicBezTo>
                    <a:pt x="519" y="287"/>
                    <a:pt x="518" y="287"/>
                    <a:pt x="517" y="286"/>
                  </a:cubicBezTo>
                  <a:cubicBezTo>
                    <a:pt x="516" y="285"/>
                    <a:pt x="514" y="284"/>
                    <a:pt x="512" y="284"/>
                  </a:cubicBezTo>
                  <a:cubicBezTo>
                    <a:pt x="510" y="284"/>
                    <a:pt x="508" y="285"/>
                    <a:pt x="507" y="286"/>
                  </a:cubicBezTo>
                  <a:cubicBezTo>
                    <a:pt x="507" y="286"/>
                    <a:pt x="507" y="287"/>
                    <a:pt x="507" y="287"/>
                  </a:cubicBezTo>
                  <a:close/>
                  <a:moveTo>
                    <a:pt x="1169" y="376"/>
                  </a:moveTo>
                  <a:cubicBezTo>
                    <a:pt x="1170" y="377"/>
                    <a:pt x="1171" y="378"/>
                    <a:pt x="1172" y="379"/>
                  </a:cubicBezTo>
                  <a:cubicBezTo>
                    <a:pt x="1171" y="379"/>
                    <a:pt x="1170" y="379"/>
                    <a:pt x="1169" y="378"/>
                  </a:cubicBezTo>
                  <a:cubicBezTo>
                    <a:pt x="1170" y="378"/>
                    <a:pt x="1170" y="378"/>
                    <a:pt x="1170" y="377"/>
                  </a:cubicBezTo>
                  <a:cubicBezTo>
                    <a:pt x="1169" y="377"/>
                    <a:pt x="1169" y="376"/>
                    <a:pt x="1169" y="376"/>
                  </a:cubicBezTo>
                  <a:close/>
                  <a:moveTo>
                    <a:pt x="1187" y="390"/>
                  </a:moveTo>
                  <a:cubicBezTo>
                    <a:pt x="1188" y="391"/>
                    <a:pt x="1190" y="392"/>
                    <a:pt x="1191" y="393"/>
                  </a:cubicBezTo>
                  <a:cubicBezTo>
                    <a:pt x="1197" y="396"/>
                    <a:pt x="1201" y="400"/>
                    <a:pt x="1204" y="407"/>
                  </a:cubicBezTo>
                  <a:cubicBezTo>
                    <a:pt x="1198" y="410"/>
                    <a:pt x="1198" y="410"/>
                    <a:pt x="1198" y="410"/>
                  </a:cubicBezTo>
                  <a:cubicBezTo>
                    <a:pt x="1196" y="408"/>
                    <a:pt x="1195" y="405"/>
                    <a:pt x="1194" y="402"/>
                  </a:cubicBezTo>
                  <a:cubicBezTo>
                    <a:pt x="1193" y="399"/>
                    <a:pt x="1191" y="394"/>
                    <a:pt x="1187" y="390"/>
                  </a:cubicBezTo>
                  <a:close/>
                  <a:moveTo>
                    <a:pt x="1015" y="714"/>
                  </a:moveTo>
                  <a:cubicBezTo>
                    <a:pt x="1016" y="715"/>
                    <a:pt x="1018" y="715"/>
                    <a:pt x="1019" y="716"/>
                  </a:cubicBezTo>
                  <a:cubicBezTo>
                    <a:pt x="1022" y="718"/>
                    <a:pt x="1023" y="720"/>
                    <a:pt x="1025" y="723"/>
                  </a:cubicBezTo>
                  <a:cubicBezTo>
                    <a:pt x="1027" y="729"/>
                    <a:pt x="1028" y="734"/>
                    <a:pt x="1030" y="740"/>
                  </a:cubicBezTo>
                  <a:cubicBezTo>
                    <a:pt x="1021" y="733"/>
                    <a:pt x="1017" y="725"/>
                    <a:pt x="1015" y="715"/>
                  </a:cubicBezTo>
                  <a:cubicBezTo>
                    <a:pt x="1015" y="715"/>
                    <a:pt x="1015" y="714"/>
                    <a:pt x="1015" y="714"/>
                  </a:cubicBezTo>
                  <a:close/>
                  <a:moveTo>
                    <a:pt x="650" y="0"/>
                  </a:moveTo>
                  <a:cubicBezTo>
                    <a:pt x="646" y="0"/>
                    <a:pt x="643" y="2"/>
                    <a:pt x="640" y="6"/>
                  </a:cubicBezTo>
                  <a:cubicBezTo>
                    <a:pt x="639" y="7"/>
                    <a:pt x="638" y="7"/>
                    <a:pt x="637" y="8"/>
                  </a:cubicBezTo>
                  <a:cubicBezTo>
                    <a:pt x="638" y="9"/>
                    <a:pt x="639" y="10"/>
                    <a:pt x="641" y="10"/>
                  </a:cubicBezTo>
                  <a:cubicBezTo>
                    <a:pt x="642" y="11"/>
                    <a:pt x="644" y="11"/>
                    <a:pt x="646" y="11"/>
                  </a:cubicBezTo>
                  <a:cubicBezTo>
                    <a:pt x="647" y="11"/>
                    <a:pt x="648" y="11"/>
                    <a:pt x="649" y="11"/>
                  </a:cubicBezTo>
                  <a:cubicBezTo>
                    <a:pt x="649" y="11"/>
                    <a:pt x="650" y="11"/>
                    <a:pt x="651" y="11"/>
                  </a:cubicBezTo>
                  <a:cubicBezTo>
                    <a:pt x="651" y="11"/>
                    <a:pt x="651" y="11"/>
                    <a:pt x="651" y="11"/>
                  </a:cubicBezTo>
                  <a:cubicBezTo>
                    <a:pt x="653" y="11"/>
                    <a:pt x="654" y="11"/>
                    <a:pt x="656" y="11"/>
                  </a:cubicBezTo>
                  <a:cubicBezTo>
                    <a:pt x="658" y="11"/>
                    <a:pt x="659" y="11"/>
                    <a:pt x="660" y="11"/>
                  </a:cubicBezTo>
                  <a:cubicBezTo>
                    <a:pt x="668" y="14"/>
                    <a:pt x="676" y="15"/>
                    <a:pt x="684" y="15"/>
                  </a:cubicBezTo>
                  <a:cubicBezTo>
                    <a:pt x="685" y="15"/>
                    <a:pt x="687" y="15"/>
                    <a:pt x="688" y="15"/>
                  </a:cubicBezTo>
                  <a:cubicBezTo>
                    <a:pt x="689" y="15"/>
                    <a:pt x="690" y="15"/>
                    <a:pt x="690" y="15"/>
                  </a:cubicBezTo>
                  <a:cubicBezTo>
                    <a:pt x="692" y="15"/>
                    <a:pt x="694" y="15"/>
                    <a:pt x="695" y="15"/>
                  </a:cubicBezTo>
                  <a:cubicBezTo>
                    <a:pt x="696" y="15"/>
                    <a:pt x="697" y="15"/>
                    <a:pt x="698" y="15"/>
                  </a:cubicBezTo>
                  <a:cubicBezTo>
                    <a:pt x="699" y="15"/>
                    <a:pt x="699" y="15"/>
                    <a:pt x="699" y="15"/>
                  </a:cubicBezTo>
                  <a:cubicBezTo>
                    <a:pt x="702" y="15"/>
                    <a:pt x="700" y="17"/>
                    <a:pt x="700" y="19"/>
                  </a:cubicBezTo>
                  <a:cubicBezTo>
                    <a:pt x="700" y="22"/>
                    <a:pt x="700" y="24"/>
                    <a:pt x="701" y="24"/>
                  </a:cubicBezTo>
                  <a:cubicBezTo>
                    <a:pt x="702" y="24"/>
                    <a:pt x="703" y="23"/>
                    <a:pt x="705" y="22"/>
                  </a:cubicBezTo>
                  <a:cubicBezTo>
                    <a:pt x="706" y="21"/>
                    <a:pt x="707" y="20"/>
                    <a:pt x="708" y="20"/>
                  </a:cubicBezTo>
                  <a:cubicBezTo>
                    <a:pt x="710" y="20"/>
                    <a:pt x="712" y="20"/>
                    <a:pt x="714" y="20"/>
                  </a:cubicBezTo>
                  <a:cubicBezTo>
                    <a:pt x="718" y="20"/>
                    <a:pt x="721" y="20"/>
                    <a:pt x="725" y="20"/>
                  </a:cubicBezTo>
                  <a:cubicBezTo>
                    <a:pt x="725" y="20"/>
                    <a:pt x="726" y="23"/>
                    <a:pt x="725" y="23"/>
                  </a:cubicBezTo>
                  <a:cubicBezTo>
                    <a:pt x="722" y="26"/>
                    <a:pt x="718" y="29"/>
                    <a:pt x="715" y="32"/>
                  </a:cubicBezTo>
                  <a:cubicBezTo>
                    <a:pt x="713" y="34"/>
                    <a:pt x="710" y="35"/>
                    <a:pt x="708" y="35"/>
                  </a:cubicBezTo>
                  <a:cubicBezTo>
                    <a:pt x="706" y="35"/>
                    <a:pt x="704" y="35"/>
                    <a:pt x="702" y="35"/>
                  </a:cubicBezTo>
                  <a:cubicBezTo>
                    <a:pt x="699" y="34"/>
                    <a:pt x="696" y="33"/>
                    <a:pt x="693" y="33"/>
                  </a:cubicBezTo>
                  <a:cubicBezTo>
                    <a:pt x="690" y="33"/>
                    <a:pt x="687" y="34"/>
                    <a:pt x="683" y="34"/>
                  </a:cubicBezTo>
                  <a:cubicBezTo>
                    <a:pt x="678" y="36"/>
                    <a:pt x="672" y="36"/>
                    <a:pt x="666" y="37"/>
                  </a:cubicBezTo>
                  <a:cubicBezTo>
                    <a:pt x="662" y="38"/>
                    <a:pt x="658" y="39"/>
                    <a:pt x="655" y="40"/>
                  </a:cubicBezTo>
                  <a:cubicBezTo>
                    <a:pt x="652" y="40"/>
                    <a:pt x="652" y="42"/>
                    <a:pt x="653" y="44"/>
                  </a:cubicBezTo>
                  <a:cubicBezTo>
                    <a:pt x="654" y="45"/>
                    <a:pt x="655" y="47"/>
                    <a:pt x="656" y="48"/>
                  </a:cubicBezTo>
                  <a:cubicBezTo>
                    <a:pt x="655" y="49"/>
                    <a:pt x="653" y="50"/>
                    <a:pt x="652" y="51"/>
                  </a:cubicBezTo>
                  <a:cubicBezTo>
                    <a:pt x="650" y="52"/>
                    <a:pt x="649" y="53"/>
                    <a:pt x="647" y="53"/>
                  </a:cubicBezTo>
                  <a:cubicBezTo>
                    <a:pt x="646" y="53"/>
                    <a:pt x="644" y="53"/>
                    <a:pt x="643" y="52"/>
                  </a:cubicBezTo>
                  <a:cubicBezTo>
                    <a:pt x="642" y="51"/>
                    <a:pt x="641" y="51"/>
                    <a:pt x="640" y="51"/>
                  </a:cubicBezTo>
                  <a:cubicBezTo>
                    <a:pt x="639" y="51"/>
                    <a:pt x="636" y="52"/>
                    <a:pt x="635" y="52"/>
                  </a:cubicBezTo>
                  <a:cubicBezTo>
                    <a:pt x="628" y="53"/>
                    <a:pt x="624" y="57"/>
                    <a:pt x="619" y="61"/>
                  </a:cubicBezTo>
                  <a:cubicBezTo>
                    <a:pt x="613" y="65"/>
                    <a:pt x="608" y="70"/>
                    <a:pt x="601" y="70"/>
                  </a:cubicBezTo>
                  <a:cubicBezTo>
                    <a:pt x="599" y="70"/>
                    <a:pt x="596" y="70"/>
                    <a:pt x="594" y="69"/>
                  </a:cubicBezTo>
                  <a:cubicBezTo>
                    <a:pt x="593" y="69"/>
                    <a:pt x="593" y="69"/>
                    <a:pt x="593" y="69"/>
                  </a:cubicBezTo>
                  <a:cubicBezTo>
                    <a:pt x="592" y="69"/>
                    <a:pt x="591" y="69"/>
                    <a:pt x="590" y="69"/>
                  </a:cubicBezTo>
                  <a:cubicBezTo>
                    <a:pt x="588" y="69"/>
                    <a:pt x="588" y="71"/>
                    <a:pt x="588" y="73"/>
                  </a:cubicBezTo>
                  <a:cubicBezTo>
                    <a:pt x="588" y="74"/>
                    <a:pt x="589" y="75"/>
                    <a:pt x="589" y="76"/>
                  </a:cubicBezTo>
                  <a:cubicBezTo>
                    <a:pt x="591" y="81"/>
                    <a:pt x="596" y="84"/>
                    <a:pt x="600" y="87"/>
                  </a:cubicBezTo>
                  <a:cubicBezTo>
                    <a:pt x="610" y="92"/>
                    <a:pt x="611" y="96"/>
                    <a:pt x="608" y="106"/>
                  </a:cubicBezTo>
                  <a:cubicBezTo>
                    <a:pt x="606" y="110"/>
                    <a:pt x="597" y="116"/>
                    <a:pt x="593" y="116"/>
                  </a:cubicBezTo>
                  <a:cubicBezTo>
                    <a:pt x="593" y="116"/>
                    <a:pt x="592" y="116"/>
                    <a:pt x="592" y="116"/>
                  </a:cubicBezTo>
                  <a:cubicBezTo>
                    <a:pt x="590" y="115"/>
                    <a:pt x="588" y="113"/>
                    <a:pt x="590" y="111"/>
                  </a:cubicBezTo>
                  <a:cubicBezTo>
                    <a:pt x="591" y="109"/>
                    <a:pt x="592" y="107"/>
                    <a:pt x="592" y="106"/>
                  </a:cubicBezTo>
                  <a:cubicBezTo>
                    <a:pt x="594" y="104"/>
                    <a:pt x="597" y="102"/>
                    <a:pt x="596" y="100"/>
                  </a:cubicBezTo>
                  <a:cubicBezTo>
                    <a:pt x="596" y="97"/>
                    <a:pt x="594" y="95"/>
                    <a:pt x="592" y="92"/>
                  </a:cubicBezTo>
                  <a:cubicBezTo>
                    <a:pt x="586" y="84"/>
                    <a:pt x="580" y="75"/>
                    <a:pt x="574" y="67"/>
                  </a:cubicBezTo>
                  <a:cubicBezTo>
                    <a:pt x="570" y="62"/>
                    <a:pt x="565" y="60"/>
                    <a:pt x="560" y="60"/>
                  </a:cubicBezTo>
                  <a:cubicBezTo>
                    <a:pt x="556" y="60"/>
                    <a:pt x="552" y="61"/>
                    <a:pt x="549" y="64"/>
                  </a:cubicBezTo>
                  <a:cubicBezTo>
                    <a:pt x="542" y="70"/>
                    <a:pt x="543" y="70"/>
                    <a:pt x="546" y="78"/>
                  </a:cubicBezTo>
                  <a:cubicBezTo>
                    <a:pt x="548" y="81"/>
                    <a:pt x="549" y="82"/>
                    <a:pt x="552" y="84"/>
                  </a:cubicBezTo>
                  <a:cubicBezTo>
                    <a:pt x="557" y="85"/>
                    <a:pt x="561" y="87"/>
                    <a:pt x="565" y="90"/>
                  </a:cubicBezTo>
                  <a:cubicBezTo>
                    <a:pt x="569" y="92"/>
                    <a:pt x="569" y="95"/>
                    <a:pt x="565" y="97"/>
                  </a:cubicBezTo>
                  <a:cubicBezTo>
                    <a:pt x="563" y="98"/>
                    <a:pt x="562" y="99"/>
                    <a:pt x="560" y="99"/>
                  </a:cubicBezTo>
                  <a:cubicBezTo>
                    <a:pt x="559" y="99"/>
                    <a:pt x="558" y="98"/>
                    <a:pt x="556" y="97"/>
                  </a:cubicBezTo>
                  <a:cubicBezTo>
                    <a:pt x="555" y="95"/>
                    <a:pt x="552" y="94"/>
                    <a:pt x="550" y="93"/>
                  </a:cubicBezTo>
                  <a:cubicBezTo>
                    <a:pt x="550" y="93"/>
                    <a:pt x="550" y="93"/>
                    <a:pt x="550" y="93"/>
                  </a:cubicBezTo>
                  <a:cubicBezTo>
                    <a:pt x="549" y="93"/>
                    <a:pt x="548" y="95"/>
                    <a:pt x="547" y="95"/>
                  </a:cubicBezTo>
                  <a:cubicBezTo>
                    <a:pt x="544" y="94"/>
                    <a:pt x="542" y="91"/>
                    <a:pt x="539" y="91"/>
                  </a:cubicBezTo>
                  <a:cubicBezTo>
                    <a:pt x="538" y="91"/>
                    <a:pt x="537" y="91"/>
                    <a:pt x="537" y="91"/>
                  </a:cubicBezTo>
                  <a:cubicBezTo>
                    <a:pt x="536" y="91"/>
                    <a:pt x="536" y="91"/>
                    <a:pt x="536" y="91"/>
                  </a:cubicBezTo>
                  <a:cubicBezTo>
                    <a:pt x="535" y="91"/>
                    <a:pt x="533" y="90"/>
                    <a:pt x="532" y="90"/>
                  </a:cubicBezTo>
                  <a:cubicBezTo>
                    <a:pt x="520" y="87"/>
                    <a:pt x="508" y="85"/>
                    <a:pt x="497" y="80"/>
                  </a:cubicBezTo>
                  <a:cubicBezTo>
                    <a:pt x="496" y="80"/>
                    <a:pt x="495" y="80"/>
                    <a:pt x="495" y="80"/>
                  </a:cubicBezTo>
                  <a:cubicBezTo>
                    <a:pt x="491" y="80"/>
                    <a:pt x="487" y="82"/>
                    <a:pt x="488" y="83"/>
                  </a:cubicBezTo>
                  <a:cubicBezTo>
                    <a:pt x="489" y="84"/>
                    <a:pt x="492" y="85"/>
                    <a:pt x="494" y="86"/>
                  </a:cubicBezTo>
                  <a:cubicBezTo>
                    <a:pt x="495" y="86"/>
                    <a:pt x="497" y="87"/>
                    <a:pt x="498" y="87"/>
                  </a:cubicBezTo>
                  <a:cubicBezTo>
                    <a:pt x="499" y="87"/>
                    <a:pt x="499" y="87"/>
                    <a:pt x="499" y="86"/>
                  </a:cubicBezTo>
                  <a:cubicBezTo>
                    <a:pt x="501" y="86"/>
                    <a:pt x="501" y="85"/>
                    <a:pt x="502" y="85"/>
                  </a:cubicBezTo>
                  <a:cubicBezTo>
                    <a:pt x="505" y="85"/>
                    <a:pt x="505" y="89"/>
                    <a:pt x="507" y="91"/>
                  </a:cubicBezTo>
                  <a:cubicBezTo>
                    <a:pt x="506" y="92"/>
                    <a:pt x="504" y="95"/>
                    <a:pt x="504" y="95"/>
                  </a:cubicBezTo>
                  <a:cubicBezTo>
                    <a:pt x="504" y="95"/>
                    <a:pt x="504" y="95"/>
                    <a:pt x="504" y="95"/>
                  </a:cubicBezTo>
                  <a:cubicBezTo>
                    <a:pt x="502" y="94"/>
                    <a:pt x="500" y="93"/>
                    <a:pt x="498" y="93"/>
                  </a:cubicBezTo>
                  <a:cubicBezTo>
                    <a:pt x="496" y="93"/>
                    <a:pt x="493" y="94"/>
                    <a:pt x="490" y="95"/>
                  </a:cubicBezTo>
                  <a:cubicBezTo>
                    <a:pt x="485" y="97"/>
                    <a:pt x="479" y="96"/>
                    <a:pt x="474" y="98"/>
                  </a:cubicBezTo>
                  <a:cubicBezTo>
                    <a:pt x="473" y="98"/>
                    <a:pt x="472" y="98"/>
                    <a:pt x="471" y="98"/>
                  </a:cubicBezTo>
                  <a:cubicBezTo>
                    <a:pt x="469" y="98"/>
                    <a:pt x="467" y="97"/>
                    <a:pt x="466" y="95"/>
                  </a:cubicBezTo>
                  <a:cubicBezTo>
                    <a:pt x="465" y="93"/>
                    <a:pt x="463" y="93"/>
                    <a:pt x="461" y="93"/>
                  </a:cubicBezTo>
                  <a:cubicBezTo>
                    <a:pt x="459" y="93"/>
                    <a:pt x="458" y="93"/>
                    <a:pt x="457" y="93"/>
                  </a:cubicBezTo>
                  <a:cubicBezTo>
                    <a:pt x="449" y="96"/>
                    <a:pt x="441" y="96"/>
                    <a:pt x="435" y="102"/>
                  </a:cubicBezTo>
                  <a:cubicBezTo>
                    <a:pt x="432" y="105"/>
                    <a:pt x="428" y="105"/>
                    <a:pt x="424" y="107"/>
                  </a:cubicBezTo>
                  <a:cubicBezTo>
                    <a:pt x="423" y="108"/>
                    <a:pt x="422" y="108"/>
                    <a:pt x="421" y="108"/>
                  </a:cubicBezTo>
                  <a:cubicBezTo>
                    <a:pt x="419" y="108"/>
                    <a:pt x="417" y="107"/>
                    <a:pt x="416" y="107"/>
                  </a:cubicBezTo>
                  <a:cubicBezTo>
                    <a:pt x="414" y="106"/>
                    <a:pt x="412" y="105"/>
                    <a:pt x="413" y="101"/>
                  </a:cubicBezTo>
                  <a:cubicBezTo>
                    <a:pt x="414" y="99"/>
                    <a:pt x="409" y="98"/>
                    <a:pt x="405" y="98"/>
                  </a:cubicBezTo>
                  <a:cubicBezTo>
                    <a:pt x="403" y="98"/>
                    <a:pt x="402" y="98"/>
                    <a:pt x="401" y="99"/>
                  </a:cubicBezTo>
                  <a:cubicBezTo>
                    <a:pt x="400" y="99"/>
                    <a:pt x="400" y="100"/>
                    <a:pt x="400" y="101"/>
                  </a:cubicBezTo>
                  <a:cubicBezTo>
                    <a:pt x="401" y="102"/>
                    <a:pt x="402" y="104"/>
                    <a:pt x="403" y="106"/>
                  </a:cubicBezTo>
                  <a:cubicBezTo>
                    <a:pt x="405" y="111"/>
                    <a:pt x="404" y="112"/>
                    <a:pt x="399" y="113"/>
                  </a:cubicBezTo>
                  <a:cubicBezTo>
                    <a:pt x="395" y="114"/>
                    <a:pt x="390" y="114"/>
                    <a:pt x="386" y="116"/>
                  </a:cubicBezTo>
                  <a:cubicBezTo>
                    <a:pt x="384" y="117"/>
                    <a:pt x="377" y="117"/>
                    <a:pt x="382" y="123"/>
                  </a:cubicBezTo>
                  <a:cubicBezTo>
                    <a:pt x="382" y="123"/>
                    <a:pt x="381" y="124"/>
                    <a:pt x="381" y="125"/>
                  </a:cubicBezTo>
                  <a:cubicBezTo>
                    <a:pt x="379" y="126"/>
                    <a:pt x="377" y="129"/>
                    <a:pt x="374" y="129"/>
                  </a:cubicBezTo>
                  <a:cubicBezTo>
                    <a:pt x="373" y="129"/>
                    <a:pt x="371" y="128"/>
                    <a:pt x="370" y="127"/>
                  </a:cubicBezTo>
                  <a:cubicBezTo>
                    <a:pt x="368" y="125"/>
                    <a:pt x="364" y="125"/>
                    <a:pt x="362" y="125"/>
                  </a:cubicBezTo>
                  <a:cubicBezTo>
                    <a:pt x="361" y="125"/>
                    <a:pt x="361" y="125"/>
                    <a:pt x="361" y="125"/>
                  </a:cubicBezTo>
                  <a:cubicBezTo>
                    <a:pt x="360" y="125"/>
                    <a:pt x="359" y="125"/>
                    <a:pt x="359" y="125"/>
                  </a:cubicBezTo>
                  <a:cubicBezTo>
                    <a:pt x="359" y="126"/>
                    <a:pt x="360" y="127"/>
                    <a:pt x="360" y="127"/>
                  </a:cubicBezTo>
                  <a:cubicBezTo>
                    <a:pt x="363" y="128"/>
                    <a:pt x="365" y="129"/>
                    <a:pt x="367" y="131"/>
                  </a:cubicBezTo>
                  <a:cubicBezTo>
                    <a:pt x="368" y="131"/>
                    <a:pt x="369" y="133"/>
                    <a:pt x="367" y="134"/>
                  </a:cubicBezTo>
                  <a:cubicBezTo>
                    <a:pt x="365" y="135"/>
                    <a:pt x="361" y="138"/>
                    <a:pt x="359" y="138"/>
                  </a:cubicBezTo>
                  <a:cubicBezTo>
                    <a:pt x="358" y="138"/>
                    <a:pt x="358" y="138"/>
                    <a:pt x="358" y="137"/>
                  </a:cubicBezTo>
                  <a:cubicBezTo>
                    <a:pt x="351" y="134"/>
                    <a:pt x="341" y="133"/>
                    <a:pt x="338" y="124"/>
                  </a:cubicBezTo>
                  <a:cubicBezTo>
                    <a:pt x="336" y="119"/>
                    <a:pt x="332" y="115"/>
                    <a:pt x="326" y="113"/>
                  </a:cubicBezTo>
                  <a:cubicBezTo>
                    <a:pt x="325" y="113"/>
                    <a:pt x="325" y="112"/>
                    <a:pt x="324" y="111"/>
                  </a:cubicBezTo>
                  <a:cubicBezTo>
                    <a:pt x="322" y="110"/>
                    <a:pt x="323" y="109"/>
                    <a:pt x="324" y="108"/>
                  </a:cubicBezTo>
                  <a:cubicBezTo>
                    <a:pt x="325" y="107"/>
                    <a:pt x="327" y="107"/>
                    <a:pt x="328" y="107"/>
                  </a:cubicBezTo>
                  <a:cubicBezTo>
                    <a:pt x="329" y="107"/>
                    <a:pt x="329" y="107"/>
                    <a:pt x="330" y="107"/>
                  </a:cubicBezTo>
                  <a:cubicBezTo>
                    <a:pt x="337" y="107"/>
                    <a:pt x="344" y="109"/>
                    <a:pt x="350" y="111"/>
                  </a:cubicBezTo>
                  <a:cubicBezTo>
                    <a:pt x="355" y="113"/>
                    <a:pt x="360" y="114"/>
                    <a:pt x="364" y="114"/>
                  </a:cubicBezTo>
                  <a:cubicBezTo>
                    <a:pt x="369" y="114"/>
                    <a:pt x="374" y="113"/>
                    <a:pt x="379" y="110"/>
                  </a:cubicBezTo>
                  <a:cubicBezTo>
                    <a:pt x="380" y="109"/>
                    <a:pt x="382" y="108"/>
                    <a:pt x="382" y="108"/>
                  </a:cubicBezTo>
                  <a:cubicBezTo>
                    <a:pt x="381" y="106"/>
                    <a:pt x="381" y="104"/>
                    <a:pt x="379" y="103"/>
                  </a:cubicBezTo>
                  <a:cubicBezTo>
                    <a:pt x="378" y="102"/>
                    <a:pt x="376" y="101"/>
                    <a:pt x="374" y="100"/>
                  </a:cubicBezTo>
                  <a:cubicBezTo>
                    <a:pt x="365" y="97"/>
                    <a:pt x="357" y="94"/>
                    <a:pt x="348" y="92"/>
                  </a:cubicBezTo>
                  <a:cubicBezTo>
                    <a:pt x="344" y="91"/>
                    <a:pt x="339" y="88"/>
                    <a:pt x="335" y="88"/>
                  </a:cubicBezTo>
                  <a:cubicBezTo>
                    <a:pt x="333" y="88"/>
                    <a:pt x="331" y="89"/>
                    <a:pt x="329" y="90"/>
                  </a:cubicBezTo>
                  <a:cubicBezTo>
                    <a:pt x="328" y="90"/>
                    <a:pt x="327" y="91"/>
                    <a:pt x="326" y="91"/>
                  </a:cubicBezTo>
                  <a:cubicBezTo>
                    <a:pt x="324" y="91"/>
                    <a:pt x="323" y="90"/>
                    <a:pt x="321" y="89"/>
                  </a:cubicBezTo>
                  <a:cubicBezTo>
                    <a:pt x="310" y="83"/>
                    <a:pt x="300" y="76"/>
                    <a:pt x="287" y="76"/>
                  </a:cubicBezTo>
                  <a:cubicBezTo>
                    <a:pt x="284" y="76"/>
                    <a:pt x="281" y="77"/>
                    <a:pt x="278" y="78"/>
                  </a:cubicBezTo>
                  <a:cubicBezTo>
                    <a:pt x="277" y="78"/>
                    <a:pt x="276" y="78"/>
                    <a:pt x="275" y="78"/>
                  </a:cubicBezTo>
                  <a:cubicBezTo>
                    <a:pt x="274" y="78"/>
                    <a:pt x="274" y="78"/>
                    <a:pt x="273" y="78"/>
                  </a:cubicBezTo>
                  <a:cubicBezTo>
                    <a:pt x="270" y="76"/>
                    <a:pt x="268" y="75"/>
                    <a:pt x="265" y="75"/>
                  </a:cubicBezTo>
                  <a:cubicBezTo>
                    <a:pt x="259" y="75"/>
                    <a:pt x="254" y="78"/>
                    <a:pt x="248" y="79"/>
                  </a:cubicBezTo>
                  <a:cubicBezTo>
                    <a:pt x="240" y="81"/>
                    <a:pt x="233" y="86"/>
                    <a:pt x="224" y="88"/>
                  </a:cubicBezTo>
                  <a:cubicBezTo>
                    <a:pt x="216" y="90"/>
                    <a:pt x="208" y="92"/>
                    <a:pt x="205" y="101"/>
                  </a:cubicBezTo>
                  <a:cubicBezTo>
                    <a:pt x="205" y="103"/>
                    <a:pt x="203" y="104"/>
                    <a:pt x="202" y="104"/>
                  </a:cubicBezTo>
                  <a:cubicBezTo>
                    <a:pt x="195" y="109"/>
                    <a:pt x="190" y="114"/>
                    <a:pt x="186" y="122"/>
                  </a:cubicBezTo>
                  <a:cubicBezTo>
                    <a:pt x="185" y="123"/>
                    <a:pt x="184" y="125"/>
                    <a:pt x="183" y="126"/>
                  </a:cubicBezTo>
                  <a:cubicBezTo>
                    <a:pt x="174" y="131"/>
                    <a:pt x="167" y="139"/>
                    <a:pt x="158" y="143"/>
                  </a:cubicBezTo>
                  <a:cubicBezTo>
                    <a:pt x="156" y="143"/>
                    <a:pt x="154" y="145"/>
                    <a:pt x="153" y="145"/>
                  </a:cubicBezTo>
                  <a:cubicBezTo>
                    <a:pt x="146" y="145"/>
                    <a:pt x="142" y="150"/>
                    <a:pt x="137" y="153"/>
                  </a:cubicBezTo>
                  <a:cubicBezTo>
                    <a:pt x="132" y="155"/>
                    <a:pt x="132" y="160"/>
                    <a:pt x="135" y="165"/>
                  </a:cubicBezTo>
                  <a:cubicBezTo>
                    <a:pt x="137" y="169"/>
                    <a:pt x="134" y="171"/>
                    <a:pt x="134" y="174"/>
                  </a:cubicBezTo>
                  <a:cubicBezTo>
                    <a:pt x="136" y="181"/>
                    <a:pt x="144" y="187"/>
                    <a:pt x="151" y="187"/>
                  </a:cubicBezTo>
                  <a:cubicBezTo>
                    <a:pt x="154" y="187"/>
                    <a:pt x="156" y="186"/>
                    <a:pt x="158" y="185"/>
                  </a:cubicBezTo>
                  <a:cubicBezTo>
                    <a:pt x="162" y="184"/>
                    <a:pt x="165" y="182"/>
                    <a:pt x="168" y="180"/>
                  </a:cubicBezTo>
                  <a:cubicBezTo>
                    <a:pt x="169" y="179"/>
                    <a:pt x="170" y="179"/>
                    <a:pt x="170" y="179"/>
                  </a:cubicBezTo>
                  <a:cubicBezTo>
                    <a:pt x="171" y="179"/>
                    <a:pt x="172" y="179"/>
                    <a:pt x="173" y="180"/>
                  </a:cubicBezTo>
                  <a:cubicBezTo>
                    <a:pt x="179" y="185"/>
                    <a:pt x="183" y="192"/>
                    <a:pt x="185" y="199"/>
                  </a:cubicBezTo>
                  <a:cubicBezTo>
                    <a:pt x="186" y="204"/>
                    <a:pt x="189" y="207"/>
                    <a:pt x="192" y="210"/>
                  </a:cubicBezTo>
                  <a:cubicBezTo>
                    <a:pt x="193" y="211"/>
                    <a:pt x="195" y="212"/>
                    <a:pt x="196" y="212"/>
                  </a:cubicBezTo>
                  <a:cubicBezTo>
                    <a:pt x="196" y="212"/>
                    <a:pt x="197" y="212"/>
                    <a:pt x="197" y="212"/>
                  </a:cubicBezTo>
                  <a:cubicBezTo>
                    <a:pt x="203" y="208"/>
                    <a:pt x="211" y="207"/>
                    <a:pt x="213" y="199"/>
                  </a:cubicBezTo>
                  <a:cubicBezTo>
                    <a:pt x="216" y="190"/>
                    <a:pt x="219" y="181"/>
                    <a:pt x="229" y="178"/>
                  </a:cubicBezTo>
                  <a:cubicBezTo>
                    <a:pt x="230" y="178"/>
                    <a:pt x="230" y="177"/>
                    <a:pt x="231" y="176"/>
                  </a:cubicBezTo>
                  <a:cubicBezTo>
                    <a:pt x="234" y="172"/>
                    <a:pt x="233" y="171"/>
                    <a:pt x="229" y="168"/>
                  </a:cubicBezTo>
                  <a:cubicBezTo>
                    <a:pt x="226" y="166"/>
                    <a:pt x="222" y="164"/>
                    <a:pt x="220" y="161"/>
                  </a:cubicBezTo>
                  <a:cubicBezTo>
                    <a:pt x="218" y="159"/>
                    <a:pt x="217" y="156"/>
                    <a:pt x="218" y="155"/>
                  </a:cubicBezTo>
                  <a:cubicBezTo>
                    <a:pt x="221" y="150"/>
                    <a:pt x="222" y="143"/>
                    <a:pt x="229" y="141"/>
                  </a:cubicBezTo>
                  <a:cubicBezTo>
                    <a:pt x="238" y="138"/>
                    <a:pt x="244" y="132"/>
                    <a:pt x="249" y="124"/>
                  </a:cubicBezTo>
                  <a:cubicBezTo>
                    <a:pt x="251" y="120"/>
                    <a:pt x="255" y="118"/>
                    <a:pt x="259" y="116"/>
                  </a:cubicBezTo>
                  <a:cubicBezTo>
                    <a:pt x="260" y="116"/>
                    <a:pt x="260" y="116"/>
                    <a:pt x="261" y="116"/>
                  </a:cubicBezTo>
                  <a:cubicBezTo>
                    <a:pt x="264" y="116"/>
                    <a:pt x="269" y="120"/>
                    <a:pt x="268" y="123"/>
                  </a:cubicBezTo>
                  <a:cubicBezTo>
                    <a:pt x="267" y="127"/>
                    <a:pt x="265" y="130"/>
                    <a:pt x="263" y="133"/>
                  </a:cubicBezTo>
                  <a:cubicBezTo>
                    <a:pt x="260" y="137"/>
                    <a:pt x="256" y="141"/>
                    <a:pt x="253" y="146"/>
                  </a:cubicBezTo>
                  <a:cubicBezTo>
                    <a:pt x="249" y="152"/>
                    <a:pt x="250" y="159"/>
                    <a:pt x="254" y="162"/>
                  </a:cubicBezTo>
                  <a:cubicBezTo>
                    <a:pt x="257" y="164"/>
                    <a:pt x="260" y="165"/>
                    <a:pt x="263" y="167"/>
                  </a:cubicBezTo>
                  <a:cubicBezTo>
                    <a:pt x="266" y="169"/>
                    <a:pt x="270" y="170"/>
                    <a:pt x="273" y="170"/>
                  </a:cubicBezTo>
                  <a:cubicBezTo>
                    <a:pt x="275" y="170"/>
                    <a:pt x="277" y="169"/>
                    <a:pt x="280" y="168"/>
                  </a:cubicBezTo>
                  <a:cubicBezTo>
                    <a:pt x="283" y="167"/>
                    <a:pt x="287" y="166"/>
                    <a:pt x="290" y="165"/>
                  </a:cubicBezTo>
                  <a:cubicBezTo>
                    <a:pt x="291" y="165"/>
                    <a:pt x="292" y="165"/>
                    <a:pt x="293" y="165"/>
                  </a:cubicBezTo>
                  <a:cubicBezTo>
                    <a:pt x="299" y="165"/>
                    <a:pt x="304" y="167"/>
                    <a:pt x="309" y="169"/>
                  </a:cubicBezTo>
                  <a:cubicBezTo>
                    <a:pt x="310" y="169"/>
                    <a:pt x="311" y="171"/>
                    <a:pt x="309" y="172"/>
                  </a:cubicBezTo>
                  <a:cubicBezTo>
                    <a:pt x="304" y="175"/>
                    <a:pt x="300" y="178"/>
                    <a:pt x="294" y="178"/>
                  </a:cubicBezTo>
                  <a:cubicBezTo>
                    <a:pt x="292" y="178"/>
                    <a:pt x="290" y="178"/>
                    <a:pt x="288" y="177"/>
                  </a:cubicBezTo>
                  <a:cubicBezTo>
                    <a:pt x="286" y="176"/>
                    <a:pt x="283" y="176"/>
                    <a:pt x="280" y="176"/>
                  </a:cubicBezTo>
                  <a:cubicBezTo>
                    <a:pt x="278" y="176"/>
                    <a:pt x="276" y="176"/>
                    <a:pt x="274" y="176"/>
                  </a:cubicBezTo>
                  <a:cubicBezTo>
                    <a:pt x="268" y="177"/>
                    <a:pt x="267" y="180"/>
                    <a:pt x="272" y="185"/>
                  </a:cubicBezTo>
                  <a:cubicBezTo>
                    <a:pt x="273" y="186"/>
                    <a:pt x="275" y="188"/>
                    <a:pt x="276" y="190"/>
                  </a:cubicBezTo>
                  <a:cubicBezTo>
                    <a:pt x="277" y="190"/>
                    <a:pt x="277" y="192"/>
                    <a:pt x="277" y="193"/>
                  </a:cubicBezTo>
                  <a:cubicBezTo>
                    <a:pt x="275" y="195"/>
                    <a:pt x="274" y="197"/>
                    <a:pt x="272" y="198"/>
                  </a:cubicBezTo>
                  <a:cubicBezTo>
                    <a:pt x="271" y="198"/>
                    <a:pt x="271" y="198"/>
                    <a:pt x="271" y="198"/>
                  </a:cubicBezTo>
                  <a:cubicBezTo>
                    <a:pt x="270" y="198"/>
                    <a:pt x="269" y="197"/>
                    <a:pt x="268" y="196"/>
                  </a:cubicBezTo>
                  <a:cubicBezTo>
                    <a:pt x="266" y="196"/>
                    <a:pt x="265" y="195"/>
                    <a:pt x="264" y="195"/>
                  </a:cubicBezTo>
                  <a:cubicBezTo>
                    <a:pt x="262" y="194"/>
                    <a:pt x="261" y="194"/>
                    <a:pt x="259" y="194"/>
                  </a:cubicBezTo>
                  <a:cubicBezTo>
                    <a:pt x="256" y="194"/>
                    <a:pt x="254" y="196"/>
                    <a:pt x="253" y="201"/>
                  </a:cubicBezTo>
                  <a:cubicBezTo>
                    <a:pt x="253" y="202"/>
                    <a:pt x="252" y="205"/>
                    <a:pt x="253" y="206"/>
                  </a:cubicBezTo>
                  <a:cubicBezTo>
                    <a:pt x="257" y="211"/>
                    <a:pt x="254" y="214"/>
                    <a:pt x="251" y="217"/>
                  </a:cubicBezTo>
                  <a:cubicBezTo>
                    <a:pt x="248" y="219"/>
                    <a:pt x="246" y="220"/>
                    <a:pt x="243" y="222"/>
                  </a:cubicBezTo>
                  <a:cubicBezTo>
                    <a:pt x="241" y="224"/>
                    <a:pt x="239" y="224"/>
                    <a:pt x="237" y="224"/>
                  </a:cubicBezTo>
                  <a:cubicBezTo>
                    <a:pt x="235" y="224"/>
                    <a:pt x="233" y="224"/>
                    <a:pt x="232" y="222"/>
                  </a:cubicBezTo>
                  <a:cubicBezTo>
                    <a:pt x="230" y="221"/>
                    <a:pt x="229" y="221"/>
                    <a:pt x="227" y="221"/>
                  </a:cubicBezTo>
                  <a:cubicBezTo>
                    <a:pt x="226" y="221"/>
                    <a:pt x="226" y="221"/>
                    <a:pt x="225" y="221"/>
                  </a:cubicBezTo>
                  <a:cubicBezTo>
                    <a:pt x="219" y="223"/>
                    <a:pt x="214" y="225"/>
                    <a:pt x="209" y="227"/>
                  </a:cubicBezTo>
                  <a:cubicBezTo>
                    <a:pt x="207" y="228"/>
                    <a:pt x="205" y="229"/>
                    <a:pt x="203" y="229"/>
                  </a:cubicBezTo>
                  <a:cubicBezTo>
                    <a:pt x="202" y="229"/>
                    <a:pt x="200" y="228"/>
                    <a:pt x="199" y="227"/>
                  </a:cubicBezTo>
                  <a:cubicBezTo>
                    <a:pt x="196" y="225"/>
                    <a:pt x="193" y="224"/>
                    <a:pt x="189" y="224"/>
                  </a:cubicBezTo>
                  <a:cubicBezTo>
                    <a:pt x="187" y="224"/>
                    <a:pt x="185" y="224"/>
                    <a:pt x="182" y="226"/>
                  </a:cubicBezTo>
                  <a:cubicBezTo>
                    <a:pt x="181" y="227"/>
                    <a:pt x="179" y="227"/>
                    <a:pt x="178" y="227"/>
                  </a:cubicBezTo>
                  <a:cubicBezTo>
                    <a:pt x="176" y="227"/>
                    <a:pt x="174" y="226"/>
                    <a:pt x="173" y="224"/>
                  </a:cubicBezTo>
                  <a:cubicBezTo>
                    <a:pt x="171" y="222"/>
                    <a:pt x="169" y="221"/>
                    <a:pt x="172" y="219"/>
                  </a:cubicBezTo>
                  <a:cubicBezTo>
                    <a:pt x="173" y="217"/>
                    <a:pt x="174" y="215"/>
                    <a:pt x="176" y="215"/>
                  </a:cubicBezTo>
                  <a:cubicBezTo>
                    <a:pt x="177" y="215"/>
                    <a:pt x="178" y="215"/>
                    <a:pt x="179" y="217"/>
                  </a:cubicBezTo>
                  <a:cubicBezTo>
                    <a:pt x="179" y="217"/>
                    <a:pt x="180" y="218"/>
                    <a:pt x="180" y="218"/>
                  </a:cubicBezTo>
                  <a:cubicBezTo>
                    <a:pt x="180" y="218"/>
                    <a:pt x="180" y="218"/>
                    <a:pt x="180" y="218"/>
                  </a:cubicBezTo>
                  <a:cubicBezTo>
                    <a:pt x="182" y="218"/>
                    <a:pt x="186" y="212"/>
                    <a:pt x="186" y="210"/>
                  </a:cubicBezTo>
                  <a:cubicBezTo>
                    <a:pt x="186" y="208"/>
                    <a:pt x="185" y="206"/>
                    <a:pt x="183" y="206"/>
                  </a:cubicBezTo>
                  <a:cubicBezTo>
                    <a:pt x="182" y="206"/>
                    <a:pt x="181" y="207"/>
                    <a:pt x="180" y="207"/>
                  </a:cubicBezTo>
                  <a:cubicBezTo>
                    <a:pt x="177" y="208"/>
                    <a:pt x="174" y="211"/>
                    <a:pt x="170" y="211"/>
                  </a:cubicBezTo>
                  <a:cubicBezTo>
                    <a:pt x="170" y="211"/>
                    <a:pt x="170" y="211"/>
                    <a:pt x="170" y="211"/>
                  </a:cubicBezTo>
                  <a:cubicBezTo>
                    <a:pt x="167" y="211"/>
                    <a:pt x="165" y="210"/>
                    <a:pt x="166" y="207"/>
                  </a:cubicBezTo>
                  <a:cubicBezTo>
                    <a:pt x="168" y="204"/>
                    <a:pt x="168" y="200"/>
                    <a:pt x="168" y="197"/>
                  </a:cubicBezTo>
                  <a:cubicBezTo>
                    <a:pt x="168" y="196"/>
                    <a:pt x="168" y="195"/>
                    <a:pt x="168" y="195"/>
                  </a:cubicBezTo>
                  <a:cubicBezTo>
                    <a:pt x="167" y="195"/>
                    <a:pt x="166" y="195"/>
                    <a:pt x="165" y="196"/>
                  </a:cubicBezTo>
                  <a:cubicBezTo>
                    <a:pt x="162" y="197"/>
                    <a:pt x="159" y="199"/>
                    <a:pt x="157" y="201"/>
                  </a:cubicBezTo>
                  <a:cubicBezTo>
                    <a:pt x="154" y="205"/>
                    <a:pt x="155" y="216"/>
                    <a:pt x="158" y="220"/>
                  </a:cubicBezTo>
                  <a:cubicBezTo>
                    <a:pt x="160" y="222"/>
                    <a:pt x="161" y="221"/>
                    <a:pt x="160" y="224"/>
                  </a:cubicBezTo>
                  <a:cubicBezTo>
                    <a:pt x="157" y="229"/>
                    <a:pt x="154" y="232"/>
                    <a:pt x="148" y="232"/>
                  </a:cubicBezTo>
                  <a:cubicBezTo>
                    <a:pt x="148" y="232"/>
                    <a:pt x="147" y="232"/>
                    <a:pt x="147" y="232"/>
                  </a:cubicBezTo>
                  <a:cubicBezTo>
                    <a:pt x="146" y="232"/>
                    <a:pt x="146" y="232"/>
                    <a:pt x="145" y="232"/>
                  </a:cubicBezTo>
                  <a:cubicBezTo>
                    <a:pt x="139" y="232"/>
                    <a:pt x="134" y="234"/>
                    <a:pt x="129" y="240"/>
                  </a:cubicBezTo>
                  <a:cubicBezTo>
                    <a:pt x="124" y="246"/>
                    <a:pt x="117" y="251"/>
                    <a:pt x="110" y="255"/>
                  </a:cubicBezTo>
                  <a:cubicBezTo>
                    <a:pt x="106" y="257"/>
                    <a:pt x="102" y="258"/>
                    <a:pt x="99" y="263"/>
                  </a:cubicBezTo>
                  <a:cubicBezTo>
                    <a:pt x="96" y="269"/>
                    <a:pt x="89" y="271"/>
                    <a:pt x="83" y="274"/>
                  </a:cubicBezTo>
                  <a:cubicBezTo>
                    <a:pt x="82" y="272"/>
                    <a:pt x="80" y="272"/>
                    <a:pt x="79" y="272"/>
                  </a:cubicBezTo>
                  <a:cubicBezTo>
                    <a:pt x="76" y="272"/>
                    <a:pt x="73" y="276"/>
                    <a:pt x="70" y="277"/>
                  </a:cubicBezTo>
                  <a:cubicBezTo>
                    <a:pt x="68" y="279"/>
                    <a:pt x="65" y="280"/>
                    <a:pt x="62" y="280"/>
                  </a:cubicBezTo>
                  <a:cubicBezTo>
                    <a:pt x="61" y="280"/>
                    <a:pt x="59" y="280"/>
                    <a:pt x="58" y="279"/>
                  </a:cubicBezTo>
                  <a:cubicBezTo>
                    <a:pt x="57" y="279"/>
                    <a:pt x="57" y="278"/>
                    <a:pt x="56" y="278"/>
                  </a:cubicBezTo>
                  <a:cubicBezTo>
                    <a:pt x="55" y="278"/>
                    <a:pt x="54" y="279"/>
                    <a:pt x="52" y="280"/>
                  </a:cubicBezTo>
                  <a:cubicBezTo>
                    <a:pt x="51" y="280"/>
                    <a:pt x="50" y="282"/>
                    <a:pt x="50" y="283"/>
                  </a:cubicBezTo>
                  <a:cubicBezTo>
                    <a:pt x="50" y="284"/>
                    <a:pt x="51" y="285"/>
                    <a:pt x="52" y="285"/>
                  </a:cubicBezTo>
                  <a:cubicBezTo>
                    <a:pt x="56" y="287"/>
                    <a:pt x="60" y="288"/>
                    <a:pt x="63" y="290"/>
                  </a:cubicBezTo>
                  <a:cubicBezTo>
                    <a:pt x="66" y="292"/>
                    <a:pt x="69" y="293"/>
                    <a:pt x="71" y="297"/>
                  </a:cubicBezTo>
                  <a:cubicBezTo>
                    <a:pt x="76" y="307"/>
                    <a:pt x="73" y="316"/>
                    <a:pt x="71" y="326"/>
                  </a:cubicBezTo>
                  <a:cubicBezTo>
                    <a:pt x="69" y="331"/>
                    <a:pt x="65" y="332"/>
                    <a:pt x="60" y="332"/>
                  </a:cubicBezTo>
                  <a:cubicBezTo>
                    <a:pt x="59" y="332"/>
                    <a:pt x="57" y="332"/>
                    <a:pt x="56" y="332"/>
                  </a:cubicBezTo>
                  <a:cubicBezTo>
                    <a:pt x="46" y="332"/>
                    <a:pt x="36" y="331"/>
                    <a:pt x="26" y="328"/>
                  </a:cubicBezTo>
                  <a:cubicBezTo>
                    <a:pt x="25" y="328"/>
                    <a:pt x="23" y="327"/>
                    <a:pt x="22" y="327"/>
                  </a:cubicBezTo>
                  <a:cubicBezTo>
                    <a:pt x="20" y="327"/>
                    <a:pt x="19" y="328"/>
                    <a:pt x="17" y="328"/>
                  </a:cubicBezTo>
                  <a:cubicBezTo>
                    <a:pt x="10" y="329"/>
                    <a:pt x="7" y="334"/>
                    <a:pt x="9" y="342"/>
                  </a:cubicBezTo>
                  <a:cubicBezTo>
                    <a:pt x="9" y="343"/>
                    <a:pt x="10" y="345"/>
                    <a:pt x="9" y="347"/>
                  </a:cubicBezTo>
                  <a:cubicBezTo>
                    <a:pt x="9" y="351"/>
                    <a:pt x="8" y="356"/>
                    <a:pt x="7" y="361"/>
                  </a:cubicBezTo>
                  <a:cubicBezTo>
                    <a:pt x="5" y="368"/>
                    <a:pt x="0" y="376"/>
                    <a:pt x="5" y="384"/>
                  </a:cubicBezTo>
                  <a:cubicBezTo>
                    <a:pt x="5" y="385"/>
                    <a:pt x="5" y="385"/>
                    <a:pt x="5" y="385"/>
                  </a:cubicBezTo>
                  <a:cubicBezTo>
                    <a:pt x="5" y="392"/>
                    <a:pt x="5" y="393"/>
                    <a:pt x="10" y="393"/>
                  </a:cubicBezTo>
                  <a:cubicBezTo>
                    <a:pt x="10" y="393"/>
                    <a:pt x="10" y="393"/>
                    <a:pt x="11" y="393"/>
                  </a:cubicBezTo>
                  <a:cubicBezTo>
                    <a:pt x="11" y="393"/>
                    <a:pt x="11" y="393"/>
                    <a:pt x="11" y="393"/>
                  </a:cubicBezTo>
                  <a:cubicBezTo>
                    <a:pt x="20" y="393"/>
                    <a:pt x="25" y="397"/>
                    <a:pt x="30" y="403"/>
                  </a:cubicBezTo>
                  <a:cubicBezTo>
                    <a:pt x="31" y="405"/>
                    <a:pt x="32" y="405"/>
                    <a:pt x="33" y="405"/>
                  </a:cubicBezTo>
                  <a:cubicBezTo>
                    <a:pt x="34" y="405"/>
                    <a:pt x="35" y="405"/>
                    <a:pt x="36" y="403"/>
                  </a:cubicBezTo>
                  <a:cubicBezTo>
                    <a:pt x="37" y="398"/>
                    <a:pt x="41" y="397"/>
                    <a:pt x="45" y="397"/>
                  </a:cubicBezTo>
                  <a:cubicBezTo>
                    <a:pt x="45" y="397"/>
                    <a:pt x="46" y="397"/>
                    <a:pt x="46" y="397"/>
                  </a:cubicBezTo>
                  <a:cubicBezTo>
                    <a:pt x="48" y="397"/>
                    <a:pt x="50" y="397"/>
                    <a:pt x="52" y="397"/>
                  </a:cubicBezTo>
                  <a:cubicBezTo>
                    <a:pt x="54" y="397"/>
                    <a:pt x="56" y="397"/>
                    <a:pt x="58" y="396"/>
                  </a:cubicBezTo>
                  <a:cubicBezTo>
                    <a:pt x="68" y="391"/>
                    <a:pt x="79" y="387"/>
                    <a:pt x="79" y="372"/>
                  </a:cubicBezTo>
                  <a:cubicBezTo>
                    <a:pt x="79" y="371"/>
                    <a:pt x="80" y="371"/>
                    <a:pt x="80" y="370"/>
                  </a:cubicBezTo>
                  <a:cubicBezTo>
                    <a:pt x="84" y="357"/>
                    <a:pt x="96" y="354"/>
                    <a:pt x="104" y="346"/>
                  </a:cubicBezTo>
                  <a:cubicBezTo>
                    <a:pt x="110" y="346"/>
                    <a:pt x="111" y="344"/>
                    <a:pt x="108" y="339"/>
                  </a:cubicBezTo>
                  <a:cubicBezTo>
                    <a:pt x="107" y="338"/>
                    <a:pt x="109" y="334"/>
                    <a:pt x="110" y="333"/>
                  </a:cubicBezTo>
                  <a:cubicBezTo>
                    <a:pt x="114" y="332"/>
                    <a:pt x="117" y="330"/>
                    <a:pt x="120" y="330"/>
                  </a:cubicBezTo>
                  <a:cubicBezTo>
                    <a:pt x="122" y="330"/>
                    <a:pt x="124" y="330"/>
                    <a:pt x="126" y="331"/>
                  </a:cubicBezTo>
                  <a:cubicBezTo>
                    <a:pt x="128" y="332"/>
                    <a:pt x="129" y="333"/>
                    <a:pt x="131" y="333"/>
                  </a:cubicBezTo>
                  <a:cubicBezTo>
                    <a:pt x="133" y="333"/>
                    <a:pt x="136" y="332"/>
                    <a:pt x="138" y="330"/>
                  </a:cubicBezTo>
                  <a:cubicBezTo>
                    <a:pt x="143" y="328"/>
                    <a:pt x="149" y="326"/>
                    <a:pt x="153" y="322"/>
                  </a:cubicBezTo>
                  <a:cubicBezTo>
                    <a:pt x="155" y="320"/>
                    <a:pt x="157" y="319"/>
                    <a:pt x="159" y="319"/>
                  </a:cubicBezTo>
                  <a:cubicBezTo>
                    <a:pt x="163" y="319"/>
                    <a:pt x="166" y="322"/>
                    <a:pt x="168" y="326"/>
                  </a:cubicBezTo>
                  <a:cubicBezTo>
                    <a:pt x="171" y="333"/>
                    <a:pt x="175" y="339"/>
                    <a:pt x="182" y="343"/>
                  </a:cubicBezTo>
                  <a:cubicBezTo>
                    <a:pt x="183" y="343"/>
                    <a:pt x="183" y="344"/>
                    <a:pt x="184" y="345"/>
                  </a:cubicBezTo>
                  <a:cubicBezTo>
                    <a:pt x="187" y="348"/>
                    <a:pt x="189" y="353"/>
                    <a:pt x="194" y="353"/>
                  </a:cubicBezTo>
                  <a:cubicBezTo>
                    <a:pt x="195" y="353"/>
                    <a:pt x="196" y="353"/>
                    <a:pt x="197" y="353"/>
                  </a:cubicBezTo>
                  <a:cubicBezTo>
                    <a:pt x="197" y="353"/>
                    <a:pt x="197" y="353"/>
                    <a:pt x="197" y="353"/>
                  </a:cubicBezTo>
                  <a:cubicBezTo>
                    <a:pt x="198" y="353"/>
                    <a:pt x="199" y="354"/>
                    <a:pt x="200" y="354"/>
                  </a:cubicBezTo>
                  <a:cubicBezTo>
                    <a:pt x="209" y="356"/>
                    <a:pt x="214" y="363"/>
                    <a:pt x="218" y="370"/>
                  </a:cubicBezTo>
                  <a:cubicBezTo>
                    <a:pt x="220" y="372"/>
                    <a:pt x="219" y="373"/>
                    <a:pt x="218" y="375"/>
                  </a:cubicBezTo>
                  <a:cubicBezTo>
                    <a:pt x="217" y="378"/>
                    <a:pt x="218" y="381"/>
                    <a:pt x="218" y="383"/>
                  </a:cubicBezTo>
                  <a:cubicBezTo>
                    <a:pt x="220" y="382"/>
                    <a:pt x="221" y="380"/>
                    <a:pt x="223" y="379"/>
                  </a:cubicBezTo>
                  <a:cubicBezTo>
                    <a:pt x="227" y="376"/>
                    <a:pt x="227" y="372"/>
                    <a:pt x="224" y="368"/>
                  </a:cubicBezTo>
                  <a:cubicBezTo>
                    <a:pt x="222" y="364"/>
                    <a:pt x="223" y="361"/>
                    <a:pt x="227" y="361"/>
                  </a:cubicBezTo>
                  <a:cubicBezTo>
                    <a:pt x="228" y="361"/>
                    <a:pt x="228" y="361"/>
                    <a:pt x="228" y="361"/>
                  </a:cubicBezTo>
                  <a:cubicBezTo>
                    <a:pt x="230" y="362"/>
                    <a:pt x="232" y="363"/>
                    <a:pt x="234" y="363"/>
                  </a:cubicBezTo>
                  <a:cubicBezTo>
                    <a:pt x="234" y="363"/>
                    <a:pt x="235" y="363"/>
                    <a:pt x="235" y="363"/>
                  </a:cubicBezTo>
                  <a:cubicBezTo>
                    <a:pt x="237" y="363"/>
                    <a:pt x="238" y="363"/>
                    <a:pt x="239" y="363"/>
                  </a:cubicBezTo>
                  <a:cubicBezTo>
                    <a:pt x="237" y="362"/>
                    <a:pt x="236" y="360"/>
                    <a:pt x="235" y="359"/>
                  </a:cubicBezTo>
                  <a:cubicBezTo>
                    <a:pt x="234" y="358"/>
                    <a:pt x="234" y="358"/>
                    <a:pt x="233" y="358"/>
                  </a:cubicBezTo>
                  <a:cubicBezTo>
                    <a:pt x="219" y="351"/>
                    <a:pt x="205" y="344"/>
                    <a:pt x="196" y="330"/>
                  </a:cubicBezTo>
                  <a:cubicBezTo>
                    <a:pt x="195" y="328"/>
                    <a:pt x="193" y="326"/>
                    <a:pt x="190" y="326"/>
                  </a:cubicBezTo>
                  <a:cubicBezTo>
                    <a:pt x="186" y="324"/>
                    <a:pt x="185" y="320"/>
                    <a:pt x="184" y="317"/>
                  </a:cubicBezTo>
                  <a:cubicBezTo>
                    <a:pt x="183" y="314"/>
                    <a:pt x="185" y="312"/>
                    <a:pt x="189" y="310"/>
                  </a:cubicBezTo>
                  <a:cubicBezTo>
                    <a:pt x="190" y="309"/>
                    <a:pt x="191" y="309"/>
                    <a:pt x="192" y="309"/>
                  </a:cubicBezTo>
                  <a:cubicBezTo>
                    <a:pt x="193" y="309"/>
                    <a:pt x="194" y="310"/>
                    <a:pt x="195" y="311"/>
                  </a:cubicBezTo>
                  <a:cubicBezTo>
                    <a:pt x="197" y="315"/>
                    <a:pt x="200" y="318"/>
                    <a:pt x="204" y="319"/>
                  </a:cubicBezTo>
                  <a:cubicBezTo>
                    <a:pt x="211" y="320"/>
                    <a:pt x="215" y="324"/>
                    <a:pt x="218" y="328"/>
                  </a:cubicBezTo>
                  <a:cubicBezTo>
                    <a:pt x="220" y="331"/>
                    <a:pt x="222" y="332"/>
                    <a:pt x="225" y="333"/>
                  </a:cubicBezTo>
                  <a:cubicBezTo>
                    <a:pt x="228" y="333"/>
                    <a:pt x="230" y="335"/>
                    <a:pt x="233" y="336"/>
                  </a:cubicBezTo>
                  <a:cubicBezTo>
                    <a:pt x="238" y="337"/>
                    <a:pt x="241" y="339"/>
                    <a:pt x="243" y="344"/>
                  </a:cubicBezTo>
                  <a:cubicBezTo>
                    <a:pt x="246" y="348"/>
                    <a:pt x="248" y="352"/>
                    <a:pt x="248" y="357"/>
                  </a:cubicBezTo>
                  <a:cubicBezTo>
                    <a:pt x="249" y="368"/>
                    <a:pt x="256" y="376"/>
                    <a:pt x="268" y="377"/>
                  </a:cubicBezTo>
                  <a:cubicBezTo>
                    <a:pt x="268" y="377"/>
                    <a:pt x="268" y="377"/>
                    <a:pt x="268" y="377"/>
                  </a:cubicBezTo>
                  <a:cubicBezTo>
                    <a:pt x="269" y="377"/>
                    <a:pt x="269" y="377"/>
                    <a:pt x="270" y="377"/>
                  </a:cubicBezTo>
                  <a:cubicBezTo>
                    <a:pt x="270" y="377"/>
                    <a:pt x="271" y="377"/>
                    <a:pt x="271" y="377"/>
                  </a:cubicBezTo>
                  <a:cubicBezTo>
                    <a:pt x="272" y="378"/>
                    <a:pt x="273" y="379"/>
                    <a:pt x="275" y="380"/>
                  </a:cubicBezTo>
                  <a:cubicBezTo>
                    <a:pt x="274" y="381"/>
                    <a:pt x="273" y="382"/>
                    <a:pt x="272" y="383"/>
                  </a:cubicBezTo>
                  <a:cubicBezTo>
                    <a:pt x="271" y="384"/>
                    <a:pt x="271" y="384"/>
                    <a:pt x="271" y="384"/>
                  </a:cubicBezTo>
                  <a:cubicBezTo>
                    <a:pt x="271" y="384"/>
                    <a:pt x="271" y="383"/>
                    <a:pt x="271" y="383"/>
                  </a:cubicBezTo>
                  <a:cubicBezTo>
                    <a:pt x="271" y="383"/>
                    <a:pt x="270" y="384"/>
                    <a:pt x="270" y="384"/>
                  </a:cubicBezTo>
                  <a:cubicBezTo>
                    <a:pt x="268" y="384"/>
                    <a:pt x="266" y="384"/>
                    <a:pt x="264" y="385"/>
                  </a:cubicBezTo>
                  <a:cubicBezTo>
                    <a:pt x="265" y="387"/>
                    <a:pt x="266" y="389"/>
                    <a:pt x="268" y="390"/>
                  </a:cubicBezTo>
                  <a:cubicBezTo>
                    <a:pt x="270" y="393"/>
                    <a:pt x="271" y="397"/>
                    <a:pt x="275" y="398"/>
                  </a:cubicBezTo>
                  <a:cubicBezTo>
                    <a:pt x="276" y="398"/>
                    <a:pt x="276" y="398"/>
                    <a:pt x="277" y="398"/>
                  </a:cubicBezTo>
                  <a:cubicBezTo>
                    <a:pt x="277" y="398"/>
                    <a:pt x="278" y="398"/>
                    <a:pt x="278" y="397"/>
                  </a:cubicBezTo>
                  <a:cubicBezTo>
                    <a:pt x="280" y="394"/>
                    <a:pt x="280" y="389"/>
                    <a:pt x="284" y="387"/>
                  </a:cubicBezTo>
                  <a:cubicBezTo>
                    <a:pt x="282" y="384"/>
                    <a:pt x="281" y="380"/>
                    <a:pt x="280" y="376"/>
                  </a:cubicBezTo>
                  <a:cubicBezTo>
                    <a:pt x="279" y="374"/>
                    <a:pt x="277" y="373"/>
                    <a:pt x="276" y="371"/>
                  </a:cubicBezTo>
                  <a:cubicBezTo>
                    <a:pt x="273" y="368"/>
                    <a:pt x="274" y="364"/>
                    <a:pt x="278" y="363"/>
                  </a:cubicBezTo>
                  <a:cubicBezTo>
                    <a:pt x="279" y="362"/>
                    <a:pt x="280" y="362"/>
                    <a:pt x="281" y="362"/>
                  </a:cubicBezTo>
                  <a:cubicBezTo>
                    <a:pt x="282" y="362"/>
                    <a:pt x="283" y="362"/>
                    <a:pt x="284" y="362"/>
                  </a:cubicBezTo>
                  <a:cubicBezTo>
                    <a:pt x="284" y="363"/>
                    <a:pt x="285" y="363"/>
                    <a:pt x="285" y="363"/>
                  </a:cubicBezTo>
                  <a:cubicBezTo>
                    <a:pt x="286" y="363"/>
                    <a:pt x="286" y="362"/>
                    <a:pt x="287" y="361"/>
                  </a:cubicBezTo>
                  <a:cubicBezTo>
                    <a:pt x="288" y="357"/>
                    <a:pt x="291" y="355"/>
                    <a:pt x="295" y="355"/>
                  </a:cubicBezTo>
                  <a:cubicBezTo>
                    <a:pt x="295" y="355"/>
                    <a:pt x="296" y="355"/>
                    <a:pt x="297" y="355"/>
                  </a:cubicBezTo>
                  <a:cubicBezTo>
                    <a:pt x="303" y="357"/>
                    <a:pt x="306" y="357"/>
                    <a:pt x="309" y="357"/>
                  </a:cubicBezTo>
                  <a:cubicBezTo>
                    <a:pt x="314" y="357"/>
                    <a:pt x="317" y="356"/>
                    <a:pt x="323" y="355"/>
                  </a:cubicBezTo>
                  <a:cubicBezTo>
                    <a:pt x="324" y="354"/>
                    <a:pt x="325" y="354"/>
                    <a:pt x="326" y="354"/>
                  </a:cubicBezTo>
                  <a:cubicBezTo>
                    <a:pt x="326" y="353"/>
                    <a:pt x="325" y="352"/>
                    <a:pt x="324" y="351"/>
                  </a:cubicBezTo>
                  <a:cubicBezTo>
                    <a:pt x="322" y="349"/>
                    <a:pt x="319" y="348"/>
                    <a:pt x="318" y="346"/>
                  </a:cubicBezTo>
                  <a:cubicBezTo>
                    <a:pt x="317" y="343"/>
                    <a:pt x="319" y="339"/>
                    <a:pt x="319" y="336"/>
                  </a:cubicBezTo>
                  <a:cubicBezTo>
                    <a:pt x="321" y="325"/>
                    <a:pt x="328" y="316"/>
                    <a:pt x="334" y="306"/>
                  </a:cubicBezTo>
                  <a:cubicBezTo>
                    <a:pt x="337" y="301"/>
                    <a:pt x="343" y="300"/>
                    <a:pt x="348" y="297"/>
                  </a:cubicBezTo>
                  <a:cubicBezTo>
                    <a:pt x="348" y="297"/>
                    <a:pt x="348" y="297"/>
                    <a:pt x="349" y="297"/>
                  </a:cubicBezTo>
                  <a:cubicBezTo>
                    <a:pt x="349" y="297"/>
                    <a:pt x="351" y="297"/>
                    <a:pt x="351" y="298"/>
                  </a:cubicBezTo>
                  <a:cubicBezTo>
                    <a:pt x="353" y="302"/>
                    <a:pt x="356" y="304"/>
                    <a:pt x="360" y="304"/>
                  </a:cubicBezTo>
                  <a:cubicBezTo>
                    <a:pt x="361" y="305"/>
                    <a:pt x="363" y="307"/>
                    <a:pt x="360" y="308"/>
                  </a:cubicBezTo>
                  <a:cubicBezTo>
                    <a:pt x="358" y="310"/>
                    <a:pt x="358" y="311"/>
                    <a:pt x="360" y="314"/>
                  </a:cubicBezTo>
                  <a:cubicBezTo>
                    <a:pt x="364" y="317"/>
                    <a:pt x="366" y="318"/>
                    <a:pt x="368" y="318"/>
                  </a:cubicBezTo>
                  <a:cubicBezTo>
                    <a:pt x="370" y="318"/>
                    <a:pt x="372" y="317"/>
                    <a:pt x="375" y="316"/>
                  </a:cubicBezTo>
                  <a:cubicBezTo>
                    <a:pt x="378" y="315"/>
                    <a:pt x="380" y="314"/>
                    <a:pt x="383" y="312"/>
                  </a:cubicBezTo>
                  <a:cubicBezTo>
                    <a:pt x="383" y="312"/>
                    <a:pt x="384" y="311"/>
                    <a:pt x="384" y="311"/>
                  </a:cubicBezTo>
                  <a:cubicBezTo>
                    <a:pt x="384" y="311"/>
                    <a:pt x="383" y="310"/>
                    <a:pt x="382" y="310"/>
                  </a:cubicBezTo>
                  <a:cubicBezTo>
                    <a:pt x="382" y="310"/>
                    <a:pt x="382" y="310"/>
                    <a:pt x="382" y="310"/>
                  </a:cubicBezTo>
                  <a:cubicBezTo>
                    <a:pt x="382" y="310"/>
                    <a:pt x="382" y="310"/>
                    <a:pt x="382" y="310"/>
                  </a:cubicBezTo>
                  <a:cubicBezTo>
                    <a:pt x="379" y="310"/>
                    <a:pt x="376" y="309"/>
                    <a:pt x="373" y="307"/>
                  </a:cubicBezTo>
                  <a:cubicBezTo>
                    <a:pt x="371" y="304"/>
                    <a:pt x="372" y="303"/>
                    <a:pt x="374" y="302"/>
                  </a:cubicBezTo>
                  <a:cubicBezTo>
                    <a:pt x="383" y="298"/>
                    <a:pt x="393" y="294"/>
                    <a:pt x="402" y="290"/>
                  </a:cubicBezTo>
                  <a:cubicBezTo>
                    <a:pt x="402" y="290"/>
                    <a:pt x="402" y="290"/>
                    <a:pt x="403" y="290"/>
                  </a:cubicBezTo>
                  <a:cubicBezTo>
                    <a:pt x="403" y="290"/>
                    <a:pt x="404" y="290"/>
                    <a:pt x="404" y="292"/>
                  </a:cubicBezTo>
                  <a:cubicBezTo>
                    <a:pt x="404" y="295"/>
                    <a:pt x="404" y="297"/>
                    <a:pt x="401" y="299"/>
                  </a:cubicBezTo>
                  <a:cubicBezTo>
                    <a:pt x="398" y="301"/>
                    <a:pt x="404" y="305"/>
                    <a:pt x="400" y="308"/>
                  </a:cubicBezTo>
                  <a:cubicBezTo>
                    <a:pt x="398" y="309"/>
                    <a:pt x="396" y="314"/>
                    <a:pt x="397" y="316"/>
                  </a:cubicBezTo>
                  <a:cubicBezTo>
                    <a:pt x="399" y="318"/>
                    <a:pt x="403" y="320"/>
                    <a:pt x="406" y="321"/>
                  </a:cubicBezTo>
                  <a:cubicBezTo>
                    <a:pt x="407" y="322"/>
                    <a:pt x="409" y="323"/>
                    <a:pt x="410" y="324"/>
                  </a:cubicBezTo>
                  <a:cubicBezTo>
                    <a:pt x="418" y="330"/>
                    <a:pt x="429" y="331"/>
                    <a:pt x="434" y="340"/>
                  </a:cubicBezTo>
                  <a:cubicBezTo>
                    <a:pt x="435" y="341"/>
                    <a:pt x="437" y="341"/>
                    <a:pt x="438" y="341"/>
                  </a:cubicBezTo>
                  <a:cubicBezTo>
                    <a:pt x="439" y="342"/>
                    <a:pt x="441" y="342"/>
                    <a:pt x="442" y="343"/>
                  </a:cubicBezTo>
                  <a:cubicBezTo>
                    <a:pt x="442" y="343"/>
                    <a:pt x="441" y="343"/>
                    <a:pt x="441" y="343"/>
                  </a:cubicBezTo>
                  <a:cubicBezTo>
                    <a:pt x="437" y="343"/>
                    <a:pt x="435" y="346"/>
                    <a:pt x="434" y="349"/>
                  </a:cubicBezTo>
                  <a:cubicBezTo>
                    <a:pt x="430" y="357"/>
                    <a:pt x="423" y="359"/>
                    <a:pt x="417" y="359"/>
                  </a:cubicBezTo>
                  <a:cubicBezTo>
                    <a:pt x="415" y="359"/>
                    <a:pt x="414" y="359"/>
                    <a:pt x="413" y="359"/>
                  </a:cubicBezTo>
                  <a:cubicBezTo>
                    <a:pt x="407" y="358"/>
                    <a:pt x="401" y="357"/>
                    <a:pt x="395" y="353"/>
                  </a:cubicBezTo>
                  <a:cubicBezTo>
                    <a:pt x="391" y="351"/>
                    <a:pt x="387" y="347"/>
                    <a:pt x="381" y="347"/>
                  </a:cubicBezTo>
                  <a:cubicBezTo>
                    <a:pt x="380" y="347"/>
                    <a:pt x="379" y="348"/>
                    <a:pt x="378" y="348"/>
                  </a:cubicBezTo>
                  <a:cubicBezTo>
                    <a:pt x="375" y="346"/>
                    <a:pt x="371" y="345"/>
                    <a:pt x="368" y="345"/>
                  </a:cubicBezTo>
                  <a:cubicBezTo>
                    <a:pt x="362" y="345"/>
                    <a:pt x="357" y="348"/>
                    <a:pt x="352" y="352"/>
                  </a:cubicBezTo>
                  <a:cubicBezTo>
                    <a:pt x="350" y="353"/>
                    <a:pt x="348" y="355"/>
                    <a:pt x="346" y="355"/>
                  </a:cubicBezTo>
                  <a:cubicBezTo>
                    <a:pt x="344" y="355"/>
                    <a:pt x="343" y="354"/>
                    <a:pt x="341" y="353"/>
                  </a:cubicBezTo>
                  <a:cubicBezTo>
                    <a:pt x="338" y="355"/>
                    <a:pt x="333" y="353"/>
                    <a:pt x="331" y="358"/>
                  </a:cubicBezTo>
                  <a:cubicBezTo>
                    <a:pt x="328" y="362"/>
                    <a:pt x="325" y="365"/>
                    <a:pt x="321" y="365"/>
                  </a:cubicBezTo>
                  <a:cubicBezTo>
                    <a:pt x="319" y="365"/>
                    <a:pt x="317" y="365"/>
                    <a:pt x="315" y="364"/>
                  </a:cubicBezTo>
                  <a:cubicBezTo>
                    <a:pt x="315" y="364"/>
                    <a:pt x="315" y="364"/>
                    <a:pt x="314" y="364"/>
                  </a:cubicBezTo>
                  <a:cubicBezTo>
                    <a:pt x="312" y="364"/>
                    <a:pt x="310" y="365"/>
                    <a:pt x="308" y="366"/>
                  </a:cubicBezTo>
                  <a:cubicBezTo>
                    <a:pt x="307" y="367"/>
                    <a:pt x="307" y="370"/>
                    <a:pt x="308" y="370"/>
                  </a:cubicBezTo>
                  <a:cubicBezTo>
                    <a:pt x="312" y="372"/>
                    <a:pt x="316" y="374"/>
                    <a:pt x="315" y="379"/>
                  </a:cubicBezTo>
                  <a:cubicBezTo>
                    <a:pt x="315" y="385"/>
                    <a:pt x="318" y="390"/>
                    <a:pt x="322" y="395"/>
                  </a:cubicBezTo>
                  <a:cubicBezTo>
                    <a:pt x="326" y="400"/>
                    <a:pt x="333" y="399"/>
                    <a:pt x="338" y="401"/>
                  </a:cubicBezTo>
                  <a:cubicBezTo>
                    <a:pt x="339" y="402"/>
                    <a:pt x="339" y="402"/>
                    <a:pt x="339" y="402"/>
                  </a:cubicBezTo>
                  <a:cubicBezTo>
                    <a:pt x="340" y="402"/>
                    <a:pt x="341" y="401"/>
                    <a:pt x="341" y="401"/>
                  </a:cubicBezTo>
                  <a:cubicBezTo>
                    <a:pt x="344" y="398"/>
                    <a:pt x="347" y="397"/>
                    <a:pt x="350" y="397"/>
                  </a:cubicBezTo>
                  <a:cubicBezTo>
                    <a:pt x="354" y="397"/>
                    <a:pt x="358" y="399"/>
                    <a:pt x="362" y="402"/>
                  </a:cubicBezTo>
                  <a:cubicBezTo>
                    <a:pt x="364" y="403"/>
                    <a:pt x="366" y="404"/>
                    <a:pt x="368" y="404"/>
                  </a:cubicBezTo>
                  <a:cubicBezTo>
                    <a:pt x="370" y="404"/>
                    <a:pt x="372" y="403"/>
                    <a:pt x="374" y="402"/>
                  </a:cubicBezTo>
                  <a:cubicBezTo>
                    <a:pt x="377" y="401"/>
                    <a:pt x="379" y="400"/>
                    <a:pt x="382" y="399"/>
                  </a:cubicBezTo>
                  <a:cubicBezTo>
                    <a:pt x="385" y="398"/>
                    <a:pt x="387" y="397"/>
                    <a:pt x="390" y="397"/>
                  </a:cubicBezTo>
                  <a:cubicBezTo>
                    <a:pt x="390" y="397"/>
                    <a:pt x="390" y="397"/>
                    <a:pt x="390" y="397"/>
                  </a:cubicBezTo>
                  <a:cubicBezTo>
                    <a:pt x="393" y="397"/>
                    <a:pt x="398" y="405"/>
                    <a:pt x="397" y="405"/>
                  </a:cubicBezTo>
                  <a:cubicBezTo>
                    <a:pt x="392" y="407"/>
                    <a:pt x="393" y="411"/>
                    <a:pt x="394" y="414"/>
                  </a:cubicBezTo>
                  <a:cubicBezTo>
                    <a:pt x="395" y="418"/>
                    <a:pt x="394" y="421"/>
                    <a:pt x="393" y="425"/>
                  </a:cubicBezTo>
                  <a:cubicBezTo>
                    <a:pt x="392" y="428"/>
                    <a:pt x="390" y="430"/>
                    <a:pt x="392" y="433"/>
                  </a:cubicBezTo>
                  <a:cubicBezTo>
                    <a:pt x="393" y="433"/>
                    <a:pt x="393" y="434"/>
                    <a:pt x="393" y="434"/>
                  </a:cubicBezTo>
                  <a:cubicBezTo>
                    <a:pt x="387" y="436"/>
                    <a:pt x="390" y="440"/>
                    <a:pt x="389" y="443"/>
                  </a:cubicBezTo>
                  <a:cubicBezTo>
                    <a:pt x="387" y="451"/>
                    <a:pt x="386" y="453"/>
                    <a:pt x="378" y="455"/>
                  </a:cubicBezTo>
                  <a:cubicBezTo>
                    <a:pt x="374" y="456"/>
                    <a:pt x="370" y="458"/>
                    <a:pt x="367" y="459"/>
                  </a:cubicBezTo>
                  <a:cubicBezTo>
                    <a:pt x="367" y="462"/>
                    <a:pt x="367" y="464"/>
                    <a:pt x="367" y="466"/>
                  </a:cubicBezTo>
                  <a:cubicBezTo>
                    <a:pt x="367" y="467"/>
                    <a:pt x="368" y="468"/>
                    <a:pt x="369" y="469"/>
                  </a:cubicBezTo>
                  <a:cubicBezTo>
                    <a:pt x="374" y="471"/>
                    <a:pt x="377" y="476"/>
                    <a:pt x="380" y="481"/>
                  </a:cubicBezTo>
                  <a:cubicBezTo>
                    <a:pt x="382" y="483"/>
                    <a:pt x="384" y="484"/>
                    <a:pt x="386" y="486"/>
                  </a:cubicBezTo>
                  <a:cubicBezTo>
                    <a:pt x="386" y="484"/>
                    <a:pt x="387" y="481"/>
                    <a:pt x="387" y="479"/>
                  </a:cubicBezTo>
                  <a:cubicBezTo>
                    <a:pt x="387" y="479"/>
                    <a:pt x="387" y="478"/>
                    <a:pt x="387" y="478"/>
                  </a:cubicBezTo>
                  <a:cubicBezTo>
                    <a:pt x="388" y="477"/>
                    <a:pt x="389" y="476"/>
                    <a:pt x="390" y="475"/>
                  </a:cubicBezTo>
                  <a:cubicBezTo>
                    <a:pt x="390" y="475"/>
                    <a:pt x="390" y="475"/>
                    <a:pt x="390" y="475"/>
                  </a:cubicBezTo>
                  <a:cubicBezTo>
                    <a:pt x="391" y="475"/>
                    <a:pt x="393" y="476"/>
                    <a:pt x="393" y="477"/>
                  </a:cubicBezTo>
                  <a:cubicBezTo>
                    <a:pt x="394" y="480"/>
                    <a:pt x="395" y="482"/>
                    <a:pt x="396" y="485"/>
                  </a:cubicBezTo>
                  <a:cubicBezTo>
                    <a:pt x="397" y="492"/>
                    <a:pt x="400" y="498"/>
                    <a:pt x="405" y="503"/>
                  </a:cubicBezTo>
                  <a:cubicBezTo>
                    <a:pt x="410" y="510"/>
                    <a:pt x="416" y="516"/>
                    <a:pt x="420" y="524"/>
                  </a:cubicBezTo>
                  <a:cubicBezTo>
                    <a:pt x="421" y="526"/>
                    <a:pt x="423" y="528"/>
                    <a:pt x="425" y="530"/>
                  </a:cubicBezTo>
                  <a:cubicBezTo>
                    <a:pt x="430" y="535"/>
                    <a:pt x="432" y="540"/>
                    <a:pt x="434" y="547"/>
                  </a:cubicBezTo>
                  <a:cubicBezTo>
                    <a:pt x="436" y="557"/>
                    <a:pt x="439" y="567"/>
                    <a:pt x="449" y="573"/>
                  </a:cubicBezTo>
                  <a:cubicBezTo>
                    <a:pt x="451" y="574"/>
                    <a:pt x="453" y="577"/>
                    <a:pt x="454" y="579"/>
                  </a:cubicBezTo>
                  <a:cubicBezTo>
                    <a:pt x="458" y="585"/>
                    <a:pt x="461" y="592"/>
                    <a:pt x="467" y="596"/>
                  </a:cubicBezTo>
                  <a:cubicBezTo>
                    <a:pt x="468" y="597"/>
                    <a:pt x="469" y="599"/>
                    <a:pt x="469" y="601"/>
                  </a:cubicBezTo>
                  <a:cubicBezTo>
                    <a:pt x="469" y="606"/>
                    <a:pt x="472" y="611"/>
                    <a:pt x="471" y="616"/>
                  </a:cubicBezTo>
                  <a:cubicBezTo>
                    <a:pt x="471" y="624"/>
                    <a:pt x="476" y="630"/>
                    <a:pt x="479" y="637"/>
                  </a:cubicBezTo>
                  <a:cubicBezTo>
                    <a:pt x="479" y="638"/>
                    <a:pt x="482" y="640"/>
                    <a:pt x="484" y="640"/>
                  </a:cubicBezTo>
                  <a:cubicBezTo>
                    <a:pt x="484" y="640"/>
                    <a:pt x="484" y="640"/>
                    <a:pt x="484" y="640"/>
                  </a:cubicBezTo>
                  <a:cubicBezTo>
                    <a:pt x="489" y="639"/>
                    <a:pt x="495" y="638"/>
                    <a:pt x="499" y="636"/>
                  </a:cubicBezTo>
                  <a:cubicBezTo>
                    <a:pt x="513" y="630"/>
                    <a:pt x="525" y="624"/>
                    <a:pt x="539" y="619"/>
                  </a:cubicBezTo>
                  <a:cubicBezTo>
                    <a:pt x="545" y="616"/>
                    <a:pt x="551" y="613"/>
                    <a:pt x="555" y="606"/>
                  </a:cubicBezTo>
                  <a:cubicBezTo>
                    <a:pt x="559" y="599"/>
                    <a:pt x="566" y="597"/>
                    <a:pt x="573" y="596"/>
                  </a:cubicBezTo>
                  <a:cubicBezTo>
                    <a:pt x="576" y="596"/>
                    <a:pt x="579" y="594"/>
                    <a:pt x="581" y="593"/>
                  </a:cubicBezTo>
                  <a:cubicBezTo>
                    <a:pt x="591" y="588"/>
                    <a:pt x="596" y="579"/>
                    <a:pt x="601" y="571"/>
                  </a:cubicBezTo>
                  <a:cubicBezTo>
                    <a:pt x="605" y="564"/>
                    <a:pt x="610" y="557"/>
                    <a:pt x="616" y="551"/>
                  </a:cubicBezTo>
                  <a:cubicBezTo>
                    <a:pt x="621" y="546"/>
                    <a:pt x="621" y="544"/>
                    <a:pt x="616" y="540"/>
                  </a:cubicBezTo>
                  <a:cubicBezTo>
                    <a:pt x="608" y="535"/>
                    <a:pt x="602" y="528"/>
                    <a:pt x="594" y="524"/>
                  </a:cubicBezTo>
                  <a:cubicBezTo>
                    <a:pt x="587" y="522"/>
                    <a:pt x="586" y="518"/>
                    <a:pt x="587" y="511"/>
                  </a:cubicBezTo>
                  <a:cubicBezTo>
                    <a:pt x="587" y="510"/>
                    <a:pt x="586" y="508"/>
                    <a:pt x="586" y="506"/>
                  </a:cubicBezTo>
                  <a:cubicBezTo>
                    <a:pt x="585" y="505"/>
                    <a:pt x="585" y="505"/>
                    <a:pt x="585" y="505"/>
                  </a:cubicBezTo>
                  <a:cubicBezTo>
                    <a:pt x="584" y="505"/>
                    <a:pt x="584" y="505"/>
                    <a:pt x="583" y="506"/>
                  </a:cubicBezTo>
                  <a:cubicBezTo>
                    <a:pt x="579" y="511"/>
                    <a:pt x="574" y="516"/>
                    <a:pt x="570" y="521"/>
                  </a:cubicBezTo>
                  <a:cubicBezTo>
                    <a:pt x="567" y="525"/>
                    <a:pt x="562" y="524"/>
                    <a:pt x="559" y="526"/>
                  </a:cubicBezTo>
                  <a:cubicBezTo>
                    <a:pt x="558" y="527"/>
                    <a:pt x="558" y="527"/>
                    <a:pt x="557" y="527"/>
                  </a:cubicBezTo>
                  <a:cubicBezTo>
                    <a:pt x="555" y="527"/>
                    <a:pt x="553" y="524"/>
                    <a:pt x="551" y="522"/>
                  </a:cubicBezTo>
                  <a:cubicBezTo>
                    <a:pt x="549" y="521"/>
                    <a:pt x="547" y="520"/>
                    <a:pt x="545" y="520"/>
                  </a:cubicBezTo>
                  <a:cubicBezTo>
                    <a:pt x="543" y="519"/>
                    <a:pt x="545" y="518"/>
                    <a:pt x="545" y="517"/>
                  </a:cubicBezTo>
                  <a:cubicBezTo>
                    <a:pt x="545" y="515"/>
                    <a:pt x="544" y="514"/>
                    <a:pt x="544" y="512"/>
                  </a:cubicBezTo>
                  <a:cubicBezTo>
                    <a:pt x="543" y="510"/>
                    <a:pt x="542" y="509"/>
                    <a:pt x="541" y="509"/>
                  </a:cubicBezTo>
                  <a:cubicBezTo>
                    <a:pt x="541" y="509"/>
                    <a:pt x="540" y="510"/>
                    <a:pt x="539" y="511"/>
                  </a:cubicBezTo>
                  <a:cubicBezTo>
                    <a:pt x="536" y="514"/>
                    <a:pt x="535" y="516"/>
                    <a:pt x="533" y="516"/>
                  </a:cubicBezTo>
                  <a:cubicBezTo>
                    <a:pt x="531" y="516"/>
                    <a:pt x="529" y="514"/>
                    <a:pt x="528" y="510"/>
                  </a:cubicBezTo>
                  <a:cubicBezTo>
                    <a:pt x="527" y="508"/>
                    <a:pt x="526" y="506"/>
                    <a:pt x="525" y="504"/>
                  </a:cubicBezTo>
                  <a:cubicBezTo>
                    <a:pt x="525" y="499"/>
                    <a:pt x="521" y="494"/>
                    <a:pt x="519" y="490"/>
                  </a:cubicBezTo>
                  <a:cubicBezTo>
                    <a:pt x="517" y="486"/>
                    <a:pt x="514" y="483"/>
                    <a:pt x="512" y="480"/>
                  </a:cubicBezTo>
                  <a:cubicBezTo>
                    <a:pt x="509" y="476"/>
                    <a:pt x="510" y="467"/>
                    <a:pt x="513" y="464"/>
                  </a:cubicBezTo>
                  <a:cubicBezTo>
                    <a:pt x="515" y="463"/>
                    <a:pt x="517" y="462"/>
                    <a:pt x="519" y="462"/>
                  </a:cubicBezTo>
                  <a:cubicBezTo>
                    <a:pt x="519" y="462"/>
                    <a:pt x="519" y="462"/>
                    <a:pt x="519" y="462"/>
                  </a:cubicBezTo>
                  <a:cubicBezTo>
                    <a:pt x="524" y="465"/>
                    <a:pt x="531" y="465"/>
                    <a:pt x="533" y="472"/>
                  </a:cubicBezTo>
                  <a:cubicBezTo>
                    <a:pt x="536" y="484"/>
                    <a:pt x="545" y="491"/>
                    <a:pt x="556" y="495"/>
                  </a:cubicBezTo>
                  <a:cubicBezTo>
                    <a:pt x="556" y="495"/>
                    <a:pt x="556" y="495"/>
                    <a:pt x="557" y="495"/>
                  </a:cubicBezTo>
                  <a:cubicBezTo>
                    <a:pt x="557" y="495"/>
                    <a:pt x="557" y="495"/>
                    <a:pt x="557" y="495"/>
                  </a:cubicBezTo>
                  <a:cubicBezTo>
                    <a:pt x="557" y="495"/>
                    <a:pt x="557" y="495"/>
                    <a:pt x="557" y="495"/>
                  </a:cubicBezTo>
                  <a:cubicBezTo>
                    <a:pt x="561" y="499"/>
                    <a:pt x="565" y="500"/>
                    <a:pt x="569" y="500"/>
                  </a:cubicBezTo>
                  <a:cubicBezTo>
                    <a:pt x="572" y="500"/>
                    <a:pt x="575" y="499"/>
                    <a:pt x="579" y="497"/>
                  </a:cubicBezTo>
                  <a:cubicBezTo>
                    <a:pt x="581" y="496"/>
                    <a:pt x="583" y="496"/>
                    <a:pt x="584" y="496"/>
                  </a:cubicBezTo>
                  <a:cubicBezTo>
                    <a:pt x="587" y="496"/>
                    <a:pt x="589" y="497"/>
                    <a:pt x="592" y="500"/>
                  </a:cubicBezTo>
                  <a:cubicBezTo>
                    <a:pt x="593" y="503"/>
                    <a:pt x="595" y="505"/>
                    <a:pt x="597" y="507"/>
                  </a:cubicBezTo>
                  <a:cubicBezTo>
                    <a:pt x="598" y="509"/>
                    <a:pt x="599" y="510"/>
                    <a:pt x="601" y="511"/>
                  </a:cubicBezTo>
                  <a:cubicBezTo>
                    <a:pt x="609" y="513"/>
                    <a:pt x="618" y="514"/>
                    <a:pt x="626" y="515"/>
                  </a:cubicBezTo>
                  <a:cubicBezTo>
                    <a:pt x="627" y="515"/>
                    <a:pt x="627" y="516"/>
                    <a:pt x="627" y="516"/>
                  </a:cubicBezTo>
                  <a:cubicBezTo>
                    <a:pt x="628" y="516"/>
                    <a:pt x="628" y="515"/>
                    <a:pt x="628" y="515"/>
                  </a:cubicBezTo>
                  <a:cubicBezTo>
                    <a:pt x="632" y="514"/>
                    <a:pt x="636" y="513"/>
                    <a:pt x="640" y="513"/>
                  </a:cubicBezTo>
                  <a:cubicBezTo>
                    <a:pt x="644" y="513"/>
                    <a:pt x="648" y="514"/>
                    <a:pt x="652" y="515"/>
                  </a:cubicBezTo>
                  <a:cubicBezTo>
                    <a:pt x="654" y="516"/>
                    <a:pt x="655" y="516"/>
                    <a:pt x="657" y="516"/>
                  </a:cubicBezTo>
                  <a:cubicBezTo>
                    <a:pt x="660" y="516"/>
                    <a:pt x="663" y="515"/>
                    <a:pt x="666" y="513"/>
                  </a:cubicBezTo>
                  <a:cubicBezTo>
                    <a:pt x="667" y="512"/>
                    <a:pt x="669" y="511"/>
                    <a:pt x="672" y="511"/>
                  </a:cubicBezTo>
                  <a:cubicBezTo>
                    <a:pt x="673" y="511"/>
                    <a:pt x="675" y="511"/>
                    <a:pt x="676" y="513"/>
                  </a:cubicBezTo>
                  <a:cubicBezTo>
                    <a:pt x="679" y="515"/>
                    <a:pt x="684" y="515"/>
                    <a:pt x="686" y="520"/>
                  </a:cubicBezTo>
                  <a:cubicBezTo>
                    <a:pt x="688" y="524"/>
                    <a:pt x="691" y="527"/>
                    <a:pt x="695" y="529"/>
                  </a:cubicBezTo>
                  <a:cubicBezTo>
                    <a:pt x="698" y="530"/>
                    <a:pt x="700" y="533"/>
                    <a:pt x="702" y="535"/>
                  </a:cubicBezTo>
                  <a:cubicBezTo>
                    <a:pt x="704" y="536"/>
                    <a:pt x="705" y="538"/>
                    <a:pt x="707" y="538"/>
                  </a:cubicBezTo>
                  <a:cubicBezTo>
                    <a:pt x="708" y="538"/>
                    <a:pt x="709" y="538"/>
                    <a:pt x="711" y="537"/>
                  </a:cubicBezTo>
                  <a:cubicBezTo>
                    <a:pt x="711" y="536"/>
                    <a:pt x="712" y="536"/>
                    <a:pt x="712" y="536"/>
                  </a:cubicBezTo>
                  <a:cubicBezTo>
                    <a:pt x="713" y="536"/>
                    <a:pt x="714" y="538"/>
                    <a:pt x="714" y="539"/>
                  </a:cubicBezTo>
                  <a:cubicBezTo>
                    <a:pt x="715" y="539"/>
                    <a:pt x="714" y="541"/>
                    <a:pt x="714" y="542"/>
                  </a:cubicBezTo>
                  <a:cubicBezTo>
                    <a:pt x="713" y="543"/>
                    <a:pt x="711" y="544"/>
                    <a:pt x="710" y="544"/>
                  </a:cubicBezTo>
                  <a:cubicBezTo>
                    <a:pt x="707" y="544"/>
                    <a:pt x="706" y="545"/>
                    <a:pt x="708" y="548"/>
                  </a:cubicBezTo>
                  <a:cubicBezTo>
                    <a:pt x="712" y="555"/>
                    <a:pt x="716" y="558"/>
                    <a:pt x="723" y="558"/>
                  </a:cubicBezTo>
                  <a:cubicBezTo>
                    <a:pt x="723" y="558"/>
                    <a:pt x="724" y="558"/>
                    <a:pt x="725" y="558"/>
                  </a:cubicBezTo>
                  <a:cubicBezTo>
                    <a:pt x="729" y="557"/>
                    <a:pt x="731" y="555"/>
                    <a:pt x="731" y="550"/>
                  </a:cubicBezTo>
                  <a:cubicBezTo>
                    <a:pt x="731" y="548"/>
                    <a:pt x="733" y="546"/>
                    <a:pt x="734" y="545"/>
                  </a:cubicBezTo>
                  <a:cubicBezTo>
                    <a:pt x="736" y="546"/>
                    <a:pt x="739" y="547"/>
                    <a:pt x="739" y="548"/>
                  </a:cubicBezTo>
                  <a:cubicBezTo>
                    <a:pt x="740" y="553"/>
                    <a:pt x="745" y="558"/>
                    <a:pt x="740" y="563"/>
                  </a:cubicBezTo>
                  <a:cubicBezTo>
                    <a:pt x="739" y="565"/>
                    <a:pt x="739" y="568"/>
                    <a:pt x="740" y="570"/>
                  </a:cubicBezTo>
                  <a:cubicBezTo>
                    <a:pt x="741" y="577"/>
                    <a:pt x="743" y="585"/>
                    <a:pt x="746" y="591"/>
                  </a:cubicBezTo>
                  <a:cubicBezTo>
                    <a:pt x="754" y="612"/>
                    <a:pt x="764" y="631"/>
                    <a:pt x="773" y="651"/>
                  </a:cubicBezTo>
                  <a:cubicBezTo>
                    <a:pt x="777" y="658"/>
                    <a:pt x="780" y="665"/>
                    <a:pt x="781" y="673"/>
                  </a:cubicBezTo>
                  <a:cubicBezTo>
                    <a:pt x="782" y="679"/>
                    <a:pt x="785" y="681"/>
                    <a:pt x="790" y="684"/>
                  </a:cubicBezTo>
                  <a:cubicBezTo>
                    <a:pt x="791" y="684"/>
                    <a:pt x="792" y="685"/>
                    <a:pt x="793" y="685"/>
                  </a:cubicBezTo>
                  <a:cubicBezTo>
                    <a:pt x="795" y="685"/>
                    <a:pt x="796" y="684"/>
                    <a:pt x="797" y="682"/>
                  </a:cubicBezTo>
                  <a:cubicBezTo>
                    <a:pt x="800" y="678"/>
                    <a:pt x="804" y="674"/>
                    <a:pt x="807" y="670"/>
                  </a:cubicBezTo>
                  <a:cubicBezTo>
                    <a:pt x="809" y="665"/>
                    <a:pt x="812" y="660"/>
                    <a:pt x="811" y="654"/>
                  </a:cubicBezTo>
                  <a:cubicBezTo>
                    <a:pt x="810" y="648"/>
                    <a:pt x="812" y="642"/>
                    <a:pt x="814" y="637"/>
                  </a:cubicBezTo>
                  <a:cubicBezTo>
                    <a:pt x="816" y="634"/>
                    <a:pt x="815" y="632"/>
                    <a:pt x="814" y="629"/>
                  </a:cubicBezTo>
                  <a:cubicBezTo>
                    <a:pt x="810" y="614"/>
                    <a:pt x="810" y="613"/>
                    <a:pt x="824" y="604"/>
                  </a:cubicBezTo>
                  <a:cubicBezTo>
                    <a:pt x="824" y="604"/>
                    <a:pt x="824" y="604"/>
                    <a:pt x="824" y="604"/>
                  </a:cubicBezTo>
                  <a:cubicBezTo>
                    <a:pt x="829" y="600"/>
                    <a:pt x="834" y="597"/>
                    <a:pt x="836" y="591"/>
                  </a:cubicBezTo>
                  <a:cubicBezTo>
                    <a:pt x="837" y="588"/>
                    <a:pt x="841" y="587"/>
                    <a:pt x="844" y="584"/>
                  </a:cubicBezTo>
                  <a:cubicBezTo>
                    <a:pt x="846" y="583"/>
                    <a:pt x="848" y="582"/>
                    <a:pt x="849" y="580"/>
                  </a:cubicBezTo>
                  <a:cubicBezTo>
                    <a:pt x="852" y="573"/>
                    <a:pt x="857" y="569"/>
                    <a:pt x="864" y="566"/>
                  </a:cubicBezTo>
                  <a:cubicBezTo>
                    <a:pt x="867" y="565"/>
                    <a:pt x="872" y="563"/>
                    <a:pt x="868" y="557"/>
                  </a:cubicBezTo>
                  <a:cubicBezTo>
                    <a:pt x="868" y="557"/>
                    <a:pt x="868" y="556"/>
                    <a:pt x="869" y="555"/>
                  </a:cubicBezTo>
                  <a:cubicBezTo>
                    <a:pt x="870" y="547"/>
                    <a:pt x="877" y="548"/>
                    <a:pt x="882" y="547"/>
                  </a:cubicBezTo>
                  <a:cubicBezTo>
                    <a:pt x="888" y="545"/>
                    <a:pt x="894" y="544"/>
                    <a:pt x="899" y="543"/>
                  </a:cubicBezTo>
                  <a:cubicBezTo>
                    <a:pt x="901" y="542"/>
                    <a:pt x="903" y="541"/>
                    <a:pt x="904" y="541"/>
                  </a:cubicBezTo>
                  <a:cubicBezTo>
                    <a:pt x="907" y="541"/>
                    <a:pt x="909" y="543"/>
                    <a:pt x="912" y="547"/>
                  </a:cubicBezTo>
                  <a:cubicBezTo>
                    <a:pt x="914" y="551"/>
                    <a:pt x="916" y="554"/>
                    <a:pt x="917" y="558"/>
                  </a:cubicBezTo>
                  <a:cubicBezTo>
                    <a:pt x="918" y="561"/>
                    <a:pt x="920" y="563"/>
                    <a:pt x="923" y="564"/>
                  </a:cubicBezTo>
                  <a:cubicBezTo>
                    <a:pt x="930" y="566"/>
                    <a:pt x="935" y="571"/>
                    <a:pt x="937" y="578"/>
                  </a:cubicBezTo>
                  <a:cubicBezTo>
                    <a:pt x="939" y="582"/>
                    <a:pt x="941" y="585"/>
                    <a:pt x="943" y="589"/>
                  </a:cubicBezTo>
                  <a:cubicBezTo>
                    <a:pt x="944" y="592"/>
                    <a:pt x="946" y="595"/>
                    <a:pt x="944" y="599"/>
                  </a:cubicBezTo>
                  <a:cubicBezTo>
                    <a:pt x="942" y="601"/>
                    <a:pt x="945" y="605"/>
                    <a:pt x="949" y="608"/>
                  </a:cubicBezTo>
                  <a:cubicBezTo>
                    <a:pt x="950" y="609"/>
                    <a:pt x="951" y="609"/>
                    <a:pt x="952" y="609"/>
                  </a:cubicBezTo>
                  <a:cubicBezTo>
                    <a:pt x="954" y="609"/>
                    <a:pt x="955" y="607"/>
                    <a:pt x="956" y="606"/>
                  </a:cubicBezTo>
                  <a:cubicBezTo>
                    <a:pt x="958" y="604"/>
                    <a:pt x="960" y="602"/>
                    <a:pt x="963" y="600"/>
                  </a:cubicBezTo>
                  <a:cubicBezTo>
                    <a:pt x="963" y="599"/>
                    <a:pt x="964" y="598"/>
                    <a:pt x="965" y="598"/>
                  </a:cubicBezTo>
                  <a:cubicBezTo>
                    <a:pt x="966" y="598"/>
                    <a:pt x="966" y="599"/>
                    <a:pt x="967" y="599"/>
                  </a:cubicBezTo>
                  <a:cubicBezTo>
                    <a:pt x="973" y="601"/>
                    <a:pt x="973" y="606"/>
                    <a:pt x="974" y="610"/>
                  </a:cubicBezTo>
                  <a:cubicBezTo>
                    <a:pt x="976" y="619"/>
                    <a:pt x="978" y="628"/>
                    <a:pt x="983" y="635"/>
                  </a:cubicBezTo>
                  <a:cubicBezTo>
                    <a:pt x="989" y="643"/>
                    <a:pt x="989" y="651"/>
                    <a:pt x="985" y="660"/>
                  </a:cubicBezTo>
                  <a:cubicBezTo>
                    <a:pt x="984" y="662"/>
                    <a:pt x="983" y="665"/>
                    <a:pt x="984" y="667"/>
                  </a:cubicBezTo>
                  <a:cubicBezTo>
                    <a:pt x="986" y="670"/>
                    <a:pt x="986" y="673"/>
                    <a:pt x="984" y="677"/>
                  </a:cubicBezTo>
                  <a:cubicBezTo>
                    <a:pt x="982" y="681"/>
                    <a:pt x="982" y="685"/>
                    <a:pt x="987" y="686"/>
                  </a:cubicBezTo>
                  <a:cubicBezTo>
                    <a:pt x="989" y="687"/>
                    <a:pt x="991" y="688"/>
                    <a:pt x="993" y="690"/>
                  </a:cubicBezTo>
                  <a:cubicBezTo>
                    <a:pt x="999" y="694"/>
                    <a:pt x="1003" y="700"/>
                    <a:pt x="1005" y="707"/>
                  </a:cubicBezTo>
                  <a:cubicBezTo>
                    <a:pt x="1006" y="710"/>
                    <a:pt x="1007" y="713"/>
                    <a:pt x="1008" y="717"/>
                  </a:cubicBezTo>
                  <a:cubicBezTo>
                    <a:pt x="1010" y="734"/>
                    <a:pt x="1021" y="745"/>
                    <a:pt x="1036" y="754"/>
                  </a:cubicBezTo>
                  <a:cubicBezTo>
                    <a:pt x="1036" y="754"/>
                    <a:pt x="1037" y="754"/>
                    <a:pt x="1038" y="754"/>
                  </a:cubicBezTo>
                  <a:cubicBezTo>
                    <a:pt x="1039" y="754"/>
                    <a:pt x="1039" y="754"/>
                    <a:pt x="1040" y="754"/>
                  </a:cubicBezTo>
                  <a:cubicBezTo>
                    <a:pt x="1041" y="753"/>
                    <a:pt x="1041" y="751"/>
                    <a:pt x="1041" y="749"/>
                  </a:cubicBezTo>
                  <a:cubicBezTo>
                    <a:pt x="1038" y="740"/>
                    <a:pt x="1035" y="730"/>
                    <a:pt x="1032" y="721"/>
                  </a:cubicBezTo>
                  <a:cubicBezTo>
                    <a:pt x="1030" y="716"/>
                    <a:pt x="1028" y="712"/>
                    <a:pt x="1023" y="709"/>
                  </a:cubicBezTo>
                  <a:cubicBezTo>
                    <a:pt x="1016" y="706"/>
                    <a:pt x="1011" y="700"/>
                    <a:pt x="1006" y="695"/>
                  </a:cubicBezTo>
                  <a:cubicBezTo>
                    <a:pt x="1004" y="694"/>
                    <a:pt x="1004" y="692"/>
                    <a:pt x="1003" y="690"/>
                  </a:cubicBezTo>
                  <a:cubicBezTo>
                    <a:pt x="1001" y="685"/>
                    <a:pt x="1000" y="680"/>
                    <a:pt x="996" y="676"/>
                  </a:cubicBezTo>
                  <a:cubicBezTo>
                    <a:pt x="992" y="673"/>
                    <a:pt x="991" y="668"/>
                    <a:pt x="993" y="662"/>
                  </a:cubicBezTo>
                  <a:cubicBezTo>
                    <a:pt x="996" y="655"/>
                    <a:pt x="999" y="647"/>
                    <a:pt x="994" y="640"/>
                  </a:cubicBezTo>
                  <a:cubicBezTo>
                    <a:pt x="993" y="638"/>
                    <a:pt x="994" y="635"/>
                    <a:pt x="996" y="633"/>
                  </a:cubicBezTo>
                  <a:cubicBezTo>
                    <a:pt x="997" y="632"/>
                    <a:pt x="998" y="632"/>
                    <a:pt x="999" y="632"/>
                  </a:cubicBezTo>
                  <a:cubicBezTo>
                    <a:pt x="1000" y="632"/>
                    <a:pt x="1002" y="634"/>
                    <a:pt x="1003" y="634"/>
                  </a:cubicBezTo>
                  <a:cubicBezTo>
                    <a:pt x="1004" y="634"/>
                    <a:pt x="1006" y="635"/>
                    <a:pt x="1007" y="636"/>
                  </a:cubicBezTo>
                  <a:cubicBezTo>
                    <a:pt x="1010" y="640"/>
                    <a:pt x="1014" y="643"/>
                    <a:pt x="1019" y="645"/>
                  </a:cubicBezTo>
                  <a:cubicBezTo>
                    <a:pt x="1022" y="646"/>
                    <a:pt x="1024" y="649"/>
                    <a:pt x="1026" y="652"/>
                  </a:cubicBezTo>
                  <a:cubicBezTo>
                    <a:pt x="1029" y="655"/>
                    <a:pt x="1032" y="658"/>
                    <a:pt x="1034" y="661"/>
                  </a:cubicBezTo>
                  <a:cubicBezTo>
                    <a:pt x="1035" y="664"/>
                    <a:pt x="1036" y="665"/>
                    <a:pt x="1037" y="665"/>
                  </a:cubicBezTo>
                  <a:cubicBezTo>
                    <a:pt x="1038" y="665"/>
                    <a:pt x="1039" y="664"/>
                    <a:pt x="1041" y="663"/>
                  </a:cubicBezTo>
                  <a:cubicBezTo>
                    <a:pt x="1042" y="662"/>
                    <a:pt x="1043" y="662"/>
                    <a:pt x="1044" y="662"/>
                  </a:cubicBezTo>
                  <a:cubicBezTo>
                    <a:pt x="1045" y="662"/>
                    <a:pt x="1046" y="663"/>
                    <a:pt x="1047" y="666"/>
                  </a:cubicBezTo>
                  <a:cubicBezTo>
                    <a:pt x="1047" y="667"/>
                    <a:pt x="1047" y="670"/>
                    <a:pt x="1047" y="672"/>
                  </a:cubicBezTo>
                  <a:cubicBezTo>
                    <a:pt x="1046" y="673"/>
                    <a:pt x="1045" y="675"/>
                    <a:pt x="1046" y="676"/>
                  </a:cubicBezTo>
                  <a:cubicBezTo>
                    <a:pt x="1046" y="677"/>
                    <a:pt x="1047" y="679"/>
                    <a:pt x="1048" y="679"/>
                  </a:cubicBezTo>
                  <a:cubicBezTo>
                    <a:pt x="1048" y="679"/>
                    <a:pt x="1048" y="679"/>
                    <a:pt x="1048" y="679"/>
                  </a:cubicBezTo>
                  <a:cubicBezTo>
                    <a:pt x="1049" y="679"/>
                    <a:pt x="1050" y="679"/>
                    <a:pt x="1051" y="678"/>
                  </a:cubicBezTo>
                  <a:cubicBezTo>
                    <a:pt x="1055" y="676"/>
                    <a:pt x="1060" y="674"/>
                    <a:pt x="1061" y="669"/>
                  </a:cubicBezTo>
                  <a:cubicBezTo>
                    <a:pt x="1061" y="666"/>
                    <a:pt x="1063" y="665"/>
                    <a:pt x="1065" y="664"/>
                  </a:cubicBezTo>
                  <a:cubicBezTo>
                    <a:pt x="1068" y="663"/>
                    <a:pt x="1071" y="662"/>
                    <a:pt x="1074" y="660"/>
                  </a:cubicBezTo>
                  <a:cubicBezTo>
                    <a:pt x="1080" y="656"/>
                    <a:pt x="1085" y="650"/>
                    <a:pt x="1083" y="643"/>
                  </a:cubicBezTo>
                  <a:cubicBezTo>
                    <a:pt x="1082" y="635"/>
                    <a:pt x="1082" y="627"/>
                    <a:pt x="1077" y="621"/>
                  </a:cubicBezTo>
                  <a:cubicBezTo>
                    <a:pt x="1075" y="618"/>
                    <a:pt x="1074" y="614"/>
                    <a:pt x="1072" y="610"/>
                  </a:cubicBezTo>
                  <a:cubicBezTo>
                    <a:pt x="1069" y="606"/>
                    <a:pt x="1066" y="600"/>
                    <a:pt x="1061" y="597"/>
                  </a:cubicBezTo>
                  <a:cubicBezTo>
                    <a:pt x="1054" y="593"/>
                    <a:pt x="1049" y="586"/>
                    <a:pt x="1044" y="580"/>
                  </a:cubicBezTo>
                  <a:cubicBezTo>
                    <a:pt x="1040" y="574"/>
                    <a:pt x="1041" y="567"/>
                    <a:pt x="1046" y="561"/>
                  </a:cubicBezTo>
                  <a:cubicBezTo>
                    <a:pt x="1050" y="556"/>
                    <a:pt x="1056" y="552"/>
                    <a:pt x="1063" y="550"/>
                  </a:cubicBezTo>
                  <a:cubicBezTo>
                    <a:pt x="1064" y="550"/>
                    <a:pt x="1065" y="550"/>
                    <a:pt x="1066" y="550"/>
                  </a:cubicBezTo>
                  <a:cubicBezTo>
                    <a:pt x="1068" y="550"/>
                    <a:pt x="1070" y="550"/>
                    <a:pt x="1072" y="551"/>
                  </a:cubicBezTo>
                  <a:cubicBezTo>
                    <a:pt x="1076" y="552"/>
                    <a:pt x="1077" y="555"/>
                    <a:pt x="1077" y="558"/>
                  </a:cubicBezTo>
                  <a:cubicBezTo>
                    <a:pt x="1077" y="559"/>
                    <a:pt x="1079" y="560"/>
                    <a:pt x="1080" y="562"/>
                  </a:cubicBezTo>
                  <a:cubicBezTo>
                    <a:pt x="1080" y="561"/>
                    <a:pt x="1081" y="560"/>
                    <a:pt x="1082" y="559"/>
                  </a:cubicBezTo>
                  <a:cubicBezTo>
                    <a:pt x="1089" y="549"/>
                    <a:pt x="1095" y="546"/>
                    <a:pt x="1108" y="546"/>
                  </a:cubicBezTo>
                  <a:cubicBezTo>
                    <a:pt x="1109" y="546"/>
                    <a:pt x="1110" y="545"/>
                    <a:pt x="1111" y="545"/>
                  </a:cubicBezTo>
                  <a:cubicBezTo>
                    <a:pt x="1115" y="543"/>
                    <a:pt x="1119" y="541"/>
                    <a:pt x="1124" y="540"/>
                  </a:cubicBezTo>
                  <a:cubicBezTo>
                    <a:pt x="1133" y="538"/>
                    <a:pt x="1142" y="535"/>
                    <a:pt x="1146" y="525"/>
                  </a:cubicBezTo>
                  <a:cubicBezTo>
                    <a:pt x="1147" y="524"/>
                    <a:pt x="1148" y="524"/>
                    <a:pt x="1149" y="523"/>
                  </a:cubicBezTo>
                  <a:cubicBezTo>
                    <a:pt x="1152" y="520"/>
                    <a:pt x="1154" y="516"/>
                    <a:pt x="1155" y="512"/>
                  </a:cubicBezTo>
                  <a:cubicBezTo>
                    <a:pt x="1158" y="500"/>
                    <a:pt x="1162" y="489"/>
                    <a:pt x="1164" y="477"/>
                  </a:cubicBezTo>
                  <a:cubicBezTo>
                    <a:pt x="1166" y="468"/>
                    <a:pt x="1166" y="468"/>
                    <a:pt x="1158" y="466"/>
                  </a:cubicBezTo>
                  <a:cubicBezTo>
                    <a:pt x="1157" y="466"/>
                    <a:pt x="1155" y="464"/>
                    <a:pt x="1154" y="464"/>
                  </a:cubicBezTo>
                  <a:cubicBezTo>
                    <a:pt x="1155" y="462"/>
                    <a:pt x="1155" y="460"/>
                    <a:pt x="1156" y="460"/>
                  </a:cubicBezTo>
                  <a:cubicBezTo>
                    <a:pt x="1161" y="459"/>
                    <a:pt x="1160" y="457"/>
                    <a:pt x="1158" y="454"/>
                  </a:cubicBezTo>
                  <a:cubicBezTo>
                    <a:pt x="1157" y="453"/>
                    <a:pt x="1156" y="451"/>
                    <a:pt x="1154" y="450"/>
                  </a:cubicBezTo>
                  <a:cubicBezTo>
                    <a:pt x="1145" y="446"/>
                    <a:pt x="1140" y="439"/>
                    <a:pt x="1137" y="430"/>
                  </a:cubicBezTo>
                  <a:cubicBezTo>
                    <a:pt x="1136" y="427"/>
                    <a:pt x="1134" y="424"/>
                    <a:pt x="1131" y="423"/>
                  </a:cubicBezTo>
                  <a:cubicBezTo>
                    <a:pt x="1123" y="419"/>
                    <a:pt x="1123" y="418"/>
                    <a:pt x="1126" y="410"/>
                  </a:cubicBezTo>
                  <a:cubicBezTo>
                    <a:pt x="1127" y="405"/>
                    <a:pt x="1129" y="404"/>
                    <a:pt x="1133" y="402"/>
                  </a:cubicBezTo>
                  <a:cubicBezTo>
                    <a:pt x="1136" y="399"/>
                    <a:pt x="1139" y="397"/>
                    <a:pt x="1142" y="395"/>
                  </a:cubicBezTo>
                  <a:cubicBezTo>
                    <a:pt x="1143" y="395"/>
                    <a:pt x="1143" y="393"/>
                    <a:pt x="1142" y="393"/>
                  </a:cubicBezTo>
                  <a:cubicBezTo>
                    <a:pt x="1137" y="391"/>
                    <a:pt x="1132" y="389"/>
                    <a:pt x="1127" y="388"/>
                  </a:cubicBezTo>
                  <a:cubicBezTo>
                    <a:pt x="1127" y="388"/>
                    <a:pt x="1127" y="388"/>
                    <a:pt x="1127" y="388"/>
                  </a:cubicBezTo>
                  <a:cubicBezTo>
                    <a:pt x="1125" y="388"/>
                    <a:pt x="1122" y="391"/>
                    <a:pt x="1120" y="393"/>
                  </a:cubicBezTo>
                  <a:cubicBezTo>
                    <a:pt x="1119" y="393"/>
                    <a:pt x="1119" y="394"/>
                    <a:pt x="1118" y="394"/>
                  </a:cubicBezTo>
                  <a:cubicBezTo>
                    <a:pt x="1118" y="394"/>
                    <a:pt x="1117" y="394"/>
                    <a:pt x="1117" y="393"/>
                  </a:cubicBezTo>
                  <a:cubicBezTo>
                    <a:pt x="1113" y="391"/>
                    <a:pt x="1110" y="389"/>
                    <a:pt x="1106" y="387"/>
                  </a:cubicBezTo>
                  <a:cubicBezTo>
                    <a:pt x="1103" y="385"/>
                    <a:pt x="1100" y="383"/>
                    <a:pt x="1097" y="380"/>
                  </a:cubicBezTo>
                  <a:cubicBezTo>
                    <a:pt x="1094" y="377"/>
                    <a:pt x="1094" y="375"/>
                    <a:pt x="1098" y="373"/>
                  </a:cubicBezTo>
                  <a:cubicBezTo>
                    <a:pt x="1103" y="371"/>
                    <a:pt x="1108" y="368"/>
                    <a:pt x="1111" y="362"/>
                  </a:cubicBezTo>
                  <a:cubicBezTo>
                    <a:pt x="1111" y="361"/>
                    <a:pt x="1113" y="359"/>
                    <a:pt x="1114" y="358"/>
                  </a:cubicBezTo>
                  <a:cubicBezTo>
                    <a:pt x="1116" y="358"/>
                    <a:pt x="1116" y="355"/>
                    <a:pt x="1118" y="355"/>
                  </a:cubicBezTo>
                  <a:cubicBezTo>
                    <a:pt x="1118" y="355"/>
                    <a:pt x="1119" y="356"/>
                    <a:pt x="1119" y="356"/>
                  </a:cubicBezTo>
                  <a:cubicBezTo>
                    <a:pt x="1122" y="357"/>
                    <a:pt x="1124" y="359"/>
                    <a:pt x="1126" y="361"/>
                  </a:cubicBezTo>
                  <a:cubicBezTo>
                    <a:pt x="1127" y="363"/>
                    <a:pt x="1126" y="366"/>
                    <a:pt x="1127" y="368"/>
                  </a:cubicBezTo>
                  <a:cubicBezTo>
                    <a:pt x="1128" y="372"/>
                    <a:pt x="1130" y="374"/>
                    <a:pt x="1132" y="374"/>
                  </a:cubicBezTo>
                  <a:cubicBezTo>
                    <a:pt x="1133" y="374"/>
                    <a:pt x="1135" y="373"/>
                    <a:pt x="1137" y="371"/>
                  </a:cubicBezTo>
                  <a:cubicBezTo>
                    <a:pt x="1139" y="370"/>
                    <a:pt x="1142" y="368"/>
                    <a:pt x="1144" y="367"/>
                  </a:cubicBezTo>
                  <a:cubicBezTo>
                    <a:pt x="1144" y="367"/>
                    <a:pt x="1145" y="367"/>
                    <a:pt x="1146" y="367"/>
                  </a:cubicBezTo>
                  <a:cubicBezTo>
                    <a:pt x="1151" y="367"/>
                    <a:pt x="1161" y="373"/>
                    <a:pt x="1162" y="378"/>
                  </a:cubicBezTo>
                  <a:cubicBezTo>
                    <a:pt x="1162" y="378"/>
                    <a:pt x="1161" y="378"/>
                    <a:pt x="1161" y="378"/>
                  </a:cubicBezTo>
                  <a:cubicBezTo>
                    <a:pt x="1160" y="384"/>
                    <a:pt x="1160" y="386"/>
                    <a:pt x="1165" y="386"/>
                  </a:cubicBezTo>
                  <a:cubicBezTo>
                    <a:pt x="1171" y="386"/>
                    <a:pt x="1176" y="390"/>
                    <a:pt x="1180" y="394"/>
                  </a:cubicBezTo>
                  <a:cubicBezTo>
                    <a:pt x="1183" y="397"/>
                    <a:pt x="1185" y="401"/>
                    <a:pt x="1186" y="405"/>
                  </a:cubicBezTo>
                  <a:cubicBezTo>
                    <a:pt x="1188" y="411"/>
                    <a:pt x="1191" y="416"/>
                    <a:pt x="1194" y="421"/>
                  </a:cubicBezTo>
                  <a:cubicBezTo>
                    <a:pt x="1199" y="419"/>
                    <a:pt x="1204" y="416"/>
                    <a:pt x="1209" y="414"/>
                  </a:cubicBezTo>
                  <a:cubicBezTo>
                    <a:pt x="1209" y="413"/>
                    <a:pt x="1210" y="413"/>
                    <a:pt x="1210" y="413"/>
                  </a:cubicBezTo>
                  <a:cubicBezTo>
                    <a:pt x="1214" y="412"/>
                    <a:pt x="1213" y="409"/>
                    <a:pt x="1213" y="407"/>
                  </a:cubicBezTo>
                  <a:cubicBezTo>
                    <a:pt x="1209" y="398"/>
                    <a:pt x="1204" y="391"/>
                    <a:pt x="1195" y="386"/>
                  </a:cubicBezTo>
                  <a:cubicBezTo>
                    <a:pt x="1191" y="384"/>
                    <a:pt x="1188" y="381"/>
                    <a:pt x="1184" y="378"/>
                  </a:cubicBezTo>
                  <a:cubicBezTo>
                    <a:pt x="1173" y="371"/>
                    <a:pt x="1173" y="371"/>
                    <a:pt x="1184" y="364"/>
                  </a:cubicBezTo>
                  <a:cubicBezTo>
                    <a:pt x="1187" y="361"/>
                    <a:pt x="1189" y="356"/>
                    <a:pt x="1188" y="355"/>
                  </a:cubicBezTo>
                  <a:cubicBezTo>
                    <a:pt x="1182" y="351"/>
                    <a:pt x="1185" y="347"/>
                    <a:pt x="1187" y="344"/>
                  </a:cubicBezTo>
                  <a:cubicBezTo>
                    <a:pt x="1189" y="341"/>
                    <a:pt x="1191" y="340"/>
                    <a:pt x="1191" y="336"/>
                  </a:cubicBezTo>
                  <a:cubicBezTo>
                    <a:pt x="1191" y="334"/>
                    <a:pt x="1193" y="332"/>
                    <a:pt x="1195" y="332"/>
                  </a:cubicBezTo>
                  <a:cubicBezTo>
                    <a:pt x="1196" y="332"/>
                    <a:pt x="1197" y="333"/>
                    <a:pt x="1198" y="334"/>
                  </a:cubicBezTo>
                  <a:cubicBezTo>
                    <a:pt x="1199" y="334"/>
                    <a:pt x="1201" y="334"/>
                    <a:pt x="1202" y="335"/>
                  </a:cubicBezTo>
                  <a:cubicBezTo>
                    <a:pt x="1203" y="336"/>
                    <a:pt x="1205" y="336"/>
                    <a:pt x="1207" y="336"/>
                  </a:cubicBezTo>
                  <a:cubicBezTo>
                    <a:pt x="1208" y="336"/>
                    <a:pt x="1209" y="336"/>
                    <a:pt x="1211" y="335"/>
                  </a:cubicBezTo>
                  <a:cubicBezTo>
                    <a:pt x="1213" y="332"/>
                    <a:pt x="1216" y="331"/>
                    <a:pt x="1217" y="328"/>
                  </a:cubicBezTo>
                  <a:cubicBezTo>
                    <a:pt x="1220" y="321"/>
                    <a:pt x="1222" y="314"/>
                    <a:pt x="1224" y="308"/>
                  </a:cubicBezTo>
                  <a:cubicBezTo>
                    <a:pt x="1226" y="304"/>
                    <a:pt x="1228" y="300"/>
                    <a:pt x="1225" y="295"/>
                  </a:cubicBezTo>
                  <a:cubicBezTo>
                    <a:pt x="1224" y="293"/>
                    <a:pt x="1223" y="289"/>
                    <a:pt x="1225" y="287"/>
                  </a:cubicBezTo>
                  <a:cubicBezTo>
                    <a:pt x="1229" y="279"/>
                    <a:pt x="1224" y="273"/>
                    <a:pt x="1222" y="266"/>
                  </a:cubicBezTo>
                  <a:cubicBezTo>
                    <a:pt x="1222" y="265"/>
                    <a:pt x="1220" y="262"/>
                    <a:pt x="1219" y="261"/>
                  </a:cubicBezTo>
                  <a:cubicBezTo>
                    <a:pt x="1213" y="259"/>
                    <a:pt x="1211" y="254"/>
                    <a:pt x="1209" y="249"/>
                  </a:cubicBezTo>
                  <a:cubicBezTo>
                    <a:pt x="1206" y="245"/>
                    <a:pt x="1203" y="241"/>
                    <a:pt x="1200" y="238"/>
                  </a:cubicBezTo>
                  <a:cubicBezTo>
                    <a:pt x="1197" y="235"/>
                    <a:pt x="1193" y="232"/>
                    <a:pt x="1189" y="229"/>
                  </a:cubicBezTo>
                  <a:cubicBezTo>
                    <a:pt x="1186" y="227"/>
                    <a:pt x="1183" y="225"/>
                    <a:pt x="1180" y="225"/>
                  </a:cubicBezTo>
                  <a:cubicBezTo>
                    <a:pt x="1178" y="225"/>
                    <a:pt x="1176" y="226"/>
                    <a:pt x="1174" y="227"/>
                  </a:cubicBezTo>
                  <a:cubicBezTo>
                    <a:pt x="1173" y="228"/>
                    <a:pt x="1171" y="229"/>
                    <a:pt x="1169" y="229"/>
                  </a:cubicBezTo>
                  <a:cubicBezTo>
                    <a:pt x="1169" y="229"/>
                    <a:pt x="1169" y="229"/>
                    <a:pt x="1168" y="229"/>
                  </a:cubicBezTo>
                  <a:cubicBezTo>
                    <a:pt x="1160" y="227"/>
                    <a:pt x="1151" y="224"/>
                    <a:pt x="1144" y="219"/>
                  </a:cubicBezTo>
                  <a:cubicBezTo>
                    <a:pt x="1143" y="218"/>
                    <a:pt x="1142" y="218"/>
                    <a:pt x="1143" y="216"/>
                  </a:cubicBezTo>
                  <a:cubicBezTo>
                    <a:pt x="1148" y="211"/>
                    <a:pt x="1149" y="204"/>
                    <a:pt x="1151" y="197"/>
                  </a:cubicBezTo>
                  <a:cubicBezTo>
                    <a:pt x="1152" y="192"/>
                    <a:pt x="1153" y="188"/>
                    <a:pt x="1157" y="184"/>
                  </a:cubicBezTo>
                  <a:cubicBezTo>
                    <a:pt x="1163" y="178"/>
                    <a:pt x="1169" y="176"/>
                    <a:pt x="1175" y="176"/>
                  </a:cubicBezTo>
                  <a:cubicBezTo>
                    <a:pt x="1178" y="176"/>
                    <a:pt x="1181" y="176"/>
                    <a:pt x="1184" y="177"/>
                  </a:cubicBezTo>
                  <a:cubicBezTo>
                    <a:pt x="1186" y="178"/>
                    <a:pt x="1188" y="178"/>
                    <a:pt x="1191" y="178"/>
                  </a:cubicBezTo>
                  <a:cubicBezTo>
                    <a:pt x="1193" y="178"/>
                    <a:pt x="1195" y="178"/>
                    <a:pt x="1198" y="177"/>
                  </a:cubicBezTo>
                  <a:cubicBezTo>
                    <a:pt x="1204" y="175"/>
                    <a:pt x="1208" y="174"/>
                    <a:pt x="1211" y="174"/>
                  </a:cubicBezTo>
                  <a:cubicBezTo>
                    <a:pt x="1215" y="174"/>
                    <a:pt x="1218" y="175"/>
                    <a:pt x="1224" y="178"/>
                  </a:cubicBezTo>
                  <a:cubicBezTo>
                    <a:pt x="1227" y="180"/>
                    <a:pt x="1229" y="180"/>
                    <a:pt x="1231" y="180"/>
                  </a:cubicBezTo>
                  <a:cubicBezTo>
                    <a:pt x="1233" y="180"/>
                    <a:pt x="1235" y="180"/>
                    <a:pt x="1238" y="179"/>
                  </a:cubicBezTo>
                  <a:cubicBezTo>
                    <a:pt x="1241" y="177"/>
                    <a:pt x="1243" y="178"/>
                    <a:pt x="1241" y="173"/>
                  </a:cubicBezTo>
                  <a:cubicBezTo>
                    <a:pt x="1238" y="167"/>
                    <a:pt x="1242" y="162"/>
                    <a:pt x="1243" y="157"/>
                  </a:cubicBezTo>
                  <a:cubicBezTo>
                    <a:pt x="1243" y="155"/>
                    <a:pt x="1246" y="154"/>
                    <a:pt x="1247" y="154"/>
                  </a:cubicBezTo>
                  <a:cubicBezTo>
                    <a:pt x="1248" y="154"/>
                    <a:pt x="1249" y="154"/>
                    <a:pt x="1250" y="154"/>
                  </a:cubicBezTo>
                  <a:cubicBezTo>
                    <a:pt x="1252" y="154"/>
                    <a:pt x="1253" y="154"/>
                    <a:pt x="1255" y="154"/>
                  </a:cubicBezTo>
                  <a:cubicBezTo>
                    <a:pt x="1260" y="157"/>
                    <a:pt x="1267" y="156"/>
                    <a:pt x="1271" y="162"/>
                  </a:cubicBezTo>
                  <a:cubicBezTo>
                    <a:pt x="1272" y="163"/>
                    <a:pt x="1273" y="163"/>
                    <a:pt x="1274" y="163"/>
                  </a:cubicBezTo>
                  <a:cubicBezTo>
                    <a:pt x="1276" y="163"/>
                    <a:pt x="1277" y="162"/>
                    <a:pt x="1278" y="161"/>
                  </a:cubicBezTo>
                  <a:cubicBezTo>
                    <a:pt x="1280" y="159"/>
                    <a:pt x="1280" y="158"/>
                    <a:pt x="1279" y="155"/>
                  </a:cubicBezTo>
                  <a:cubicBezTo>
                    <a:pt x="1277" y="152"/>
                    <a:pt x="1280" y="150"/>
                    <a:pt x="1283" y="149"/>
                  </a:cubicBezTo>
                  <a:cubicBezTo>
                    <a:pt x="1284" y="149"/>
                    <a:pt x="1285" y="148"/>
                    <a:pt x="1286" y="148"/>
                  </a:cubicBezTo>
                  <a:cubicBezTo>
                    <a:pt x="1286" y="148"/>
                    <a:pt x="1287" y="148"/>
                    <a:pt x="1288" y="149"/>
                  </a:cubicBezTo>
                  <a:cubicBezTo>
                    <a:pt x="1291" y="153"/>
                    <a:pt x="1294" y="156"/>
                    <a:pt x="1296" y="161"/>
                  </a:cubicBezTo>
                  <a:cubicBezTo>
                    <a:pt x="1297" y="163"/>
                    <a:pt x="1297" y="164"/>
                    <a:pt x="1296" y="166"/>
                  </a:cubicBezTo>
                  <a:cubicBezTo>
                    <a:pt x="1294" y="170"/>
                    <a:pt x="1291" y="174"/>
                    <a:pt x="1291" y="177"/>
                  </a:cubicBezTo>
                  <a:cubicBezTo>
                    <a:pt x="1291" y="183"/>
                    <a:pt x="1290" y="189"/>
                    <a:pt x="1287" y="194"/>
                  </a:cubicBezTo>
                  <a:cubicBezTo>
                    <a:pt x="1285" y="197"/>
                    <a:pt x="1285" y="199"/>
                    <a:pt x="1287" y="201"/>
                  </a:cubicBezTo>
                  <a:cubicBezTo>
                    <a:pt x="1293" y="209"/>
                    <a:pt x="1299" y="217"/>
                    <a:pt x="1306" y="225"/>
                  </a:cubicBezTo>
                  <a:cubicBezTo>
                    <a:pt x="1307" y="227"/>
                    <a:pt x="1308" y="228"/>
                    <a:pt x="1310" y="229"/>
                  </a:cubicBezTo>
                  <a:cubicBezTo>
                    <a:pt x="1319" y="235"/>
                    <a:pt x="1327" y="240"/>
                    <a:pt x="1333" y="250"/>
                  </a:cubicBezTo>
                  <a:cubicBezTo>
                    <a:pt x="1335" y="253"/>
                    <a:pt x="1336" y="254"/>
                    <a:pt x="1338" y="254"/>
                  </a:cubicBezTo>
                  <a:cubicBezTo>
                    <a:pt x="1339" y="254"/>
                    <a:pt x="1341" y="253"/>
                    <a:pt x="1344" y="252"/>
                  </a:cubicBezTo>
                  <a:cubicBezTo>
                    <a:pt x="1347" y="251"/>
                    <a:pt x="1348" y="250"/>
                    <a:pt x="1346" y="248"/>
                  </a:cubicBezTo>
                  <a:cubicBezTo>
                    <a:pt x="1345" y="245"/>
                    <a:pt x="1342" y="241"/>
                    <a:pt x="1343" y="239"/>
                  </a:cubicBezTo>
                  <a:cubicBezTo>
                    <a:pt x="1344" y="235"/>
                    <a:pt x="1344" y="232"/>
                    <a:pt x="1342" y="230"/>
                  </a:cubicBezTo>
                  <a:cubicBezTo>
                    <a:pt x="1339" y="226"/>
                    <a:pt x="1342" y="225"/>
                    <a:pt x="1344" y="223"/>
                  </a:cubicBezTo>
                  <a:cubicBezTo>
                    <a:pt x="1346" y="222"/>
                    <a:pt x="1347" y="223"/>
                    <a:pt x="1346" y="220"/>
                  </a:cubicBezTo>
                  <a:cubicBezTo>
                    <a:pt x="1342" y="214"/>
                    <a:pt x="1339" y="209"/>
                    <a:pt x="1338" y="202"/>
                  </a:cubicBezTo>
                  <a:cubicBezTo>
                    <a:pt x="1338" y="201"/>
                    <a:pt x="1336" y="200"/>
                    <a:pt x="1335" y="199"/>
                  </a:cubicBezTo>
                  <a:cubicBezTo>
                    <a:pt x="1332" y="197"/>
                    <a:pt x="1329" y="194"/>
                    <a:pt x="1325" y="193"/>
                  </a:cubicBezTo>
                  <a:cubicBezTo>
                    <a:pt x="1317" y="191"/>
                    <a:pt x="1315" y="185"/>
                    <a:pt x="1311" y="180"/>
                  </a:cubicBezTo>
                  <a:cubicBezTo>
                    <a:pt x="1310" y="177"/>
                    <a:pt x="1310" y="176"/>
                    <a:pt x="1312" y="174"/>
                  </a:cubicBezTo>
                  <a:cubicBezTo>
                    <a:pt x="1314" y="173"/>
                    <a:pt x="1315" y="172"/>
                    <a:pt x="1317" y="172"/>
                  </a:cubicBezTo>
                  <a:cubicBezTo>
                    <a:pt x="1323" y="170"/>
                    <a:pt x="1329" y="169"/>
                    <a:pt x="1333" y="166"/>
                  </a:cubicBezTo>
                  <a:cubicBezTo>
                    <a:pt x="1336" y="164"/>
                    <a:pt x="1338" y="164"/>
                    <a:pt x="1341" y="164"/>
                  </a:cubicBezTo>
                  <a:cubicBezTo>
                    <a:pt x="1343" y="164"/>
                    <a:pt x="1345" y="164"/>
                    <a:pt x="1347" y="166"/>
                  </a:cubicBezTo>
                  <a:cubicBezTo>
                    <a:pt x="1349" y="167"/>
                    <a:pt x="1351" y="169"/>
                    <a:pt x="1352" y="169"/>
                  </a:cubicBezTo>
                  <a:cubicBezTo>
                    <a:pt x="1352" y="169"/>
                    <a:pt x="1353" y="169"/>
                    <a:pt x="1353" y="169"/>
                  </a:cubicBezTo>
                  <a:cubicBezTo>
                    <a:pt x="1356" y="168"/>
                    <a:pt x="1358" y="165"/>
                    <a:pt x="1360" y="163"/>
                  </a:cubicBezTo>
                  <a:cubicBezTo>
                    <a:pt x="1361" y="162"/>
                    <a:pt x="1361" y="161"/>
                    <a:pt x="1362" y="160"/>
                  </a:cubicBezTo>
                  <a:cubicBezTo>
                    <a:pt x="1366" y="153"/>
                    <a:pt x="1373" y="149"/>
                    <a:pt x="1381" y="149"/>
                  </a:cubicBezTo>
                  <a:cubicBezTo>
                    <a:pt x="1382" y="149"/>
                    <a:pt x="1383" y="149"/>
                    <a:pt x="1384" y="149"/>
                  </a:cubicBezTo>
                  <a:cubicBezTo>
                    <a:pt x="1385" y="150"/>
                    <a:pt x="1386" y="150"/>
                    <a:pt x="1387" y="150"/>
                  </a:cubicBezTo>
                  <a:cubicBezTo>
                    <a:pt x="1387" y="150"/>
                    <a:pt x="1387" y="150"/>
                    <a:pt x="1387" y="150"/>
                  </a:cubicBezTo>
                  <a:cubicBezTo>
                    <a:pt x="1389" y="150"/>
                    <a:pt x="1391" y="149"/>
                    <a:pt x="1391" y="148"/>
                  </a:cubicBezTo>
                  <a:cubicBezTo>
                    <a:pt x="1392" y="145"/>
                    <a:pt x="1390" y="145"/>
                    <a:pt x="1388" y="144"/>
                  </a:cubicBezTo>
                  <a:cubicBezTo>
                    <a:pt x="1377" y="140"/>
                    <a:pt x="1366" y="136"/>
                    <a:pt x="1355" y="131"/>
                  </a:cubicBezTo>
                  <a:cubicBezTo>
                    <a:pt x="1354" y="131"/>
                    <a:pt x="1353" y="130"/>
                    <a:pt x="1351" y="130"/>
                  </a:cubicBezTo>
                  <a:cubicBezTo>
                    <a:pt x="1351" y="130"/>
                    <a:pt x="1350" y="129"/>
                    <a:pt x="1350" y="128"/>
                  </a:cubicBezTo>
                  <a:cubicBezTo>
                    <a:pt x="1350" y="127"/>
                    <a:pt x="1351" y="126"/>
                    <a:pt x="1352" y="126"/>
                  </a:cubicBezTo>
                  <a:cubicBezTo>
                    <a:pt x="1354" y="126"/>
                    <a:pt x="1356" y="125"/>
                    <a:pt x="1358" y="125"/>
                  </a:cubicBezTo>
                  <a:cubicBezTo>
                    <a:pt x="1359" y="125"/>
                    <a:pt x="1359" y="125"/>
                    <a:pt x="1360" y="125"/>
                  </a:cubicBezTo>
                  <a:cubicBezTo>
                    <a:pt x="1362" y="126"/>
                    <a:pt x="1363" y="126"/>
                    <a:pt x="1365" y="127"/>
                  </a:cubicBezTo>
                  <a:cubicBezTo>
                    <a:pt x="1365" y="127"/>
                    <a:pt x="1365" y="127"/>
                    <a:pt x="1365" y="127"/>
                  </a:cubicBezTo>
                  <a:cubicBezTo>
                    <a:pt x="1365" y="127"/>
                    <a:pt x="1366" y="125"/>
                    <a:pt x="1366" y="125"/>
                  </a:cubicBezTo>
                  <a:cubicBezTo>
                    <a:pt x="1365" y="124"/>
                    <a:pt x="1364" y="123"/>
                    <a:pt x="1363" y="122"/>
                  </a:cubicBezTo>
                  <a:cubicBezTo>
                    <a:pt x="1362" y="121"/>
                    <a:pt x="1362" y="119"/>
                    <a:pt x="1361" y="118"/>
                  </a:cubicBezTo>
                  <a:cubicBezTo>
                    <a:pt x="1363" y="117"/>
                    <a:pt x="1364" y="117"/>
                    <a:pt x="1366" y="116"/>
                  </a:cubicBezTo>
                  <a:cubicBezTo>
                    <a:pt x="1366" y="116"/>
                    <a:pt x="1366" y="116"/>
                    <a:pt x="1367" y="116"/>
                  </a:cubicBezTo>
                  <a:cubicBezTo>
                    <a:pt x="1367" y="116"/>
                    <a:pt x="1368" y="116"/>
                    <a:pt x="1368" y="116"/>
                  </a:cubicBezTo>
                  <a:cubicBezTo>
                    <a:pt x="1372" y="117"/>
                    <a:pt x="1376" y="118"/>
                    <a:pt x="1379" y="120"/>
                  </a:cubicBezTo>
                  <a:cubicBezTo>
                    <a:pt x="1381" y="121"/>
                    <a:pt x="1383" y="122"/>
                    <a:pt x="1386" y="122"/>
                  </a:cubicBezTo>
                  <a:cubicBezTo>
                    <a:pt x="1387" y="122"/>
                    <a:pt x="1388" y="121"/>
                    <a:pt x="1390" y="120"/>
                  </a:cubicBezTo>
                  <a:cubicBezTo>
                    <a:pt x="1390" y="120"/>
                    <a:pt x="1390" y="120"/>
                    <a:pt x="1390" y="120"/>
                  </a:cubicBezTo>
                  <a:cubicBezTo>
                    <a:pt x="1390" y="120"/>
                    <a:pt x="1392" y="122"/>
                    <a:pt x="1393" y="122"/>
                  </a:cubicBezTo>
                  <a:cubicBezTo>
                    <a:pt x="1399" y="126"/>
                    <a:pt x="1406" y="129"/>
                    <a:pt x="1414" y="129"/>
                  </a:cubicBezTo>
                  <a:cubicBezTo>
                    <a:pt x="1414" y="129"/>
                    <a:pt x="1415" y="129"/>
                    <a:pt x="1415" y="129"/>
                  </a:cubicBezTo>
                  <a:cubicBezTo>
                    <a:pt x="1417" y="129"/>
                    <a:pt x="1420" y="127"/>
                    <a:pt x="1423" y="126"/>
                  </a:cubicBezTo>
                  <a:cubicBezTo>
                    <a:pt x="1421" y="125"/>
                    <a:pt x="1419" y="124"/>
                    <a:pt x="1417" y="122"/>
                  </a:cubicBezTo>
                  <a:cubicBezTo>
                    <a:pt x="1415" y="120"/>
                    <a:pt x="1413" y="118"/>
                    <a:pt x="1411" y="116"/>
                  </a:cubicBezTo>
                  <a:cubicBezTo>
                    <a:pt x="1407" y="113"/>
                    <a:pt x="1402" y="109"/>
                    <a:pt x="1397" y="109"/>
                  </a:cubicBezTo>
                  <a:cubicBezTo>
                    <a:pt x="1394" y="109"/>
                    <a:pt x="1392" y="110"/>
                    <a:pt x="1390" y="111"/>
                  </a:cubicBezTo>
                  <a:cubicBezTo>
                    <a:pt x="1388" y="112"/>
                    <a:pt x="1387" y="113"/>
                    <a:pt x="1385" y="113"/>
                  </a:cubicBezTo>
                  <a:cubicBezTo>
                    <a:pt x="1383" y="113"/>
                    <a:pt x="1382" y="112"/>
                    <a:pt x="1380" y="111"/>
                  </a:cubicBezTo>
                  <a:cubicBezTo>
                    <a:pt x="1374" y="108"/>
                    <a:pt x="1369" y="104"/>
                    <a:pt x="1363" y="103"/>
                  </a:cubicBezTo>
                  <a:cubicBezTo>
                    <a:pt x="1357" y="101"/>
                    <a:pt x="1350" y="101"/>
                    <a:pt x="1343" y="100"/>
                  </a:cubicBezTo>
                  <a:cubicBezTo>
                    <a:pt x="1340" y="100"/>
                    <a:pt x="1337" y="100"/>
                    <a:pt x="1335" y="98"/>
                  </a:cubicBezTo>
                  <a:cubicBezTo>
                    <a:pt x="1329" y="95"/>
                    <a:pt x="1322" y="92"/>
                    <a:pt x="1316" y="91"/>
                  </a:cubicBezTo>
                  <a:cubicBezTo>
                    <a:pt x="1299" y="89"/>
                    <a:pt x="1283" y="84"/>
                    <a:pt x="1267" y="84"/>
                  </a:cubicBezTo>
                  <a:cubicBezTo>
                    <a:pt x="1266" y="84"/>
                    <a:pt x="1266" y="84"/>
                    <a:pt x="1265" y="84"/>
                  </a:cubicBezTo>
                  <a:cubicBezTo>
                    <a:pt x="1265" y="84"/>
                    <a:pt x="1264" y="84"/>
                    <a:pt x="1264" y="84"/>
                  </a:cubicBezTo>
                  <a:cubicBezTo>
                    <a:pt x="1263" y="84"/>
                    <a:pt x="1262" y="84"/>
                    <a:pt x="1261" y="84"/>
                  </a:cubicBezTo>
                  <a:cubicBezTo>
                    <a:pt x="1259" y="82"/>
                    <a:pt x="1257" y="82"/>
                    <a:pt x="1255" y="82"/>
                  </a:cubicBezTo>
                  <a:cubicBezTo>
                    <a:pt x="1253" y="82"/>
                    <a:pt x="1251" y="82"/>
                    <a:pt x="1249" y="82"/>
                  </a:cubicBezTo>
                  <a:cubicBezTo>
                    <a:pt x="1248" y="82"/>
                    <a:pt x="1247" y="82"/>
                    <a:pt x="1247" y="82"/>
                  </a:cubicBezTo>
                  <a:cubicBezTo>
                    <a:pt x="1247" y="82"/>
                    <a:pt x="1247" y="82"/>
                    <a:pt x="1247" y="82"/>
                  </a:cubicBezTo>
                  <a:cubicBezTo>
                    <a:pt x="1246" y="82"/>
                    <a:pt x="1246" y="83"/>
                    <a:pt x="1245" y="83"/>
                  </a:cubicBezTo>
                  <a:cubicBezTo>
                    <a:pt x="1245" y="83"/>
                    <a:pt x="1245" y="84"/>
                    <a:pt x="1246" y="85"/>
                  </a:cubicBezTo>
                  <a:cubicBezTo>
                    <a:pt x="1247" y="86"/>
                    <a:pt x="1248" y="87"/>
                    <a:pt x="1249" y="89"/>
                  </a:cubicBezTo>
                  <a:cubicBezTo>
                    <a:pt x="1250" y="89"/>
                    <a:pt x="1250" y="91"/>
                    <a:pt x="1250" y="91"/>
                  </a:cubicBezTo>
                  <a:cubicBezTo>
                    <a:pt x="1249" y="92"/>
                    <a:pt x="1248" y="93"/>
                    <a:pt x="1247" y="93"/>
                  </a:cubicBezTo>
                  <a:cubicBezTo>
                    <a:pt x="1247" y="93"/>
                    <a:pt x="1247" y="93"/>
                    <a:pt x="1247" y="93"/>
                  </a:cubicBezTo>
                  <a:cubicBezTo>
                    <a:pt x="1246" y="93"/>
                    <a:pt x="1245" y="92"/>
                    <a:pt x="1244" y="92"/>
                  </a:cubicBezTo>
                  <a:cubicBezTo>
                    <a:pt x="1232" y="86"/>
                    <a:pt x="1219" y="85"/>
                    <a:pt x="1206" y="84"/>
                  </a:cubicBezTo>
                  <a:cubicBezTo>
                    <a:pt x="1206" y="84"/>
                    <a:pt x="1206" y="84"/>
                    <a:pt x="1206" y="84"/>
                  </a:cubicBezTo>
                  <a:cubicBezTo>
                    <a:pt x="1204" y="84"/>
                    <a:pt x="1201" y="86"/>
                    <a:pt x="1199" y="86"/>
                  </a:cubicBezTo>
                  <a:cubicBezTo>
                    <a:pt x="1198" y="86"/>
                    <a:pt x="1196" y="86"/>
                    <a:pt x="1195" y="86"/>
                  </a:cubicBezTo>
                  <a:cubicBezTo>
                    <a:pt x="1189" y="86"/>
                    <a:pt x="1183" y="86"/>
                    <a:pt x="1177" y="85"/>
                  </a:cubicBezTo>
                  <a:cubicBezTo>
                    <a:pt x="1170" y="85"/>
                    <a:pt x="1163" y="81"/>
                    <a:pt x="1156" y="77"/>
                  </a:cubicBezTo>
                  <a:cubicBezTo>
                    <a:pt x="1154" y="76"/>
                    <a:pt x="1152" y="76"/>
                    <a:pt x="1150" y="76"/>
                  </a:cubicBezTo>
                  <a:cubicBezTo>
                    <a:pt x="1149" y="76"/>
                    <a:pt x="1148" y="76"/>
                    <a:pt x="1146" y="76"/>
                  </a:cubicBezTo>
                  <a:cubicBezTo>
                    <a:pt x="1142" y="77"/>
                    <a:pt x="1137" y="78"/>
                    <a:pt x="1132" y="78"/>
                  </a:cubicBezTo>
                  <a:cubicBezTo>
                    <a:pt x="1130" y="78"/>
                    <a:pt x="1128" y="78"/>
                    <a:pt x="1125" y="77"/>
                  </a:cubicBezTo>
                  <a:cubicBezTo>
                    <a:pt x="1121" y="76"/>
                    <a:pt x="1117" y="76"/>
                    <a:pt x="1113" y="75"/>
                  </a:cubicBezTo>
                  <a:cubicBezTo>
                    <a:pt x="1110" y="75"/>
                    <a:pt x="1108" y="75"/>
                    <a:pt x="1106" y="75"/>
                  </a:cubicBezTo>
                  <a:cubicBezTo>
                    <a:pt x="1104" y="75"/>
                    <a:pt x="1102" y="75"/>
                    <a:pt x="1100" y="75"/>
                  </a:cubicBezTo>
                  <a:cubicBezTo>
                    <a:pt x="1100" y="76"/>
                    <a:pt x="1099" y="76"/>
                    <a:pt x="1098" y="76"/>
                  </a:cubicBezTo>
                  <a:cubicBezTo>
                    <a:pt x="1094" y="76"/>
                    <a:pt x="1090" y="74"/>
                    <a:pt x="1086" y="72"/>
                  </a:cubicBezTo>
                  <a:cubicBezTo>
                    <a:pt x="1080" y="69"/>
                    <a:pt x="1075" y="67"/>
                    <a:pt x="1069" y="65"/>
                  </a:cubicBezTo>
                  <a:cubicBezTo>
                    <a:pt x="1068" y="64"/>
                    <a:pt x="1067" y="64"/>
                    <a:pt x="1066" y="64"/>
                  </a:cubicBezTo>
                  <a:cubicBezTo>
                    <a:pt x="1066" y="64"/>
                    <a:pt x="1065" y="64"/>
                    <a:pt x="1065" y="65"/>
                  </a:cubicBezTo>
                  <a:cubicBezTo>
                    <a:pt x="1063" y="66"/>
                    <a:pt x="1062" y="67"/>
                    <a:pt x="1060" y="67"/>
                  </a:cubicBezTo>
                  <a:cubicBezTo>
                    <a:pt x="1058" y="67"/>
                    <a:pt x="1056" y="65"/>
                    <a:pt x="1054" y="64"/>
                  </a:cubicBezTo>
                  <a:cubicBezTo>
                    <a:pt x="1051" y="62"/>
                    <a:pt x="1048" y="62"/>
                    <a:pt x="1045" y="62"/>
                  </a:cubicBezTo>
                  <a:cubicBezTo>
                    <a:pt x="1045" y="62"/>
                    <a:pt x="1045" y="62"/>
                    <a:pt x="1045" y="62"/>
                  </a:cubicBezTo>
                  <a:cubicBezTo>
                    <a:pt x="1044" y="62"/>
                    <a:pt x="1043" y="62"/>
                    <a:pt x="1041" y="62"/>
                  </a:cubicBezTo>
                  <a:cubicBezTo>
                    <a:pt x="1040" y="62"/>
                    <a:pt x="1039" y="62"/>
                    <a:pt x="1038" y="62"/>
                  </a:cubicBezTo>
                  <a:cubicBezTo>
                    <a:pt x="1035" y="60"/>
                    <a:pt x="1031" y="60"/>
                    <a:pt x="1028" y="60"/>
                  </a:cubicBezTo>
                  <a:cubicBezTo>
                    <a:pt x="1025" y="60"/>
                    <a:pt x="1021" y="61"/>
                    <a:pt x="1017" y="62"/>
                  </a:cubicBezTo>
                  <a:cubicBezTo>
                    <a:pt x="1012" y="63"/>
                    <a:pt x="1012" y="63"/>
                    <a:pt x="1015" y="66"/>
                  </a:cubicBezTo>
                  <a:cubicBezTo>
                    <a:pt x="1017" y="68"/>
                    <a:pt x="1016" y="69"/>
                    <a:pt x="1014" y="70"/>
                  </a:cubicBezTo>
                  <a:cubicBezTo>
                    <a:pt x="1011" y="72"/>
                    <a:pt x="1008" y="74"/>
                    <a:pt x="1004" y="75"/>
                  </a:cubicBezTo>
                  <a:cubicBezTo>
                    <a:pt x="1004" y="75"/>
                    <a:pt x="1003" y="75"/>
                    <a:pt x="1003" y="75"/>
                  </a:cubicBezTo>
                  <a:cubicBezTo>
                    <a:pt x="1002" y="75"/>
                    <a:pt x="1001" y="75"/>
                    <a:pt x="1000" y="75"/>
                  </a:cubicBezTo>
                  <a:cubicBezTo>
                    <a:pt x="994" y="74"/>
                    <a:pt x="988" y="72"/>
                    <a:pt x="982" y="71"/>
                  </a:cubicBezTo>
                  <a:cubicBezTo>
                    <a:pt x="982" y="71"/>
                    <a:pt x="981" y="71"/>
                    <a:pt x="981" y="71"/>
                  </a:cubicBezTo>
                  <a:cubicBezTo>
                    <a:pt x="979" y="71"/>
                    <a:pt x="977" y="72"/>
                    <a:pt x="976" y="73"/>
                  </a:cubicBezTo>
                  <a:cubicBezTo>
                    <a:pt x="973" y="74"/>
                    <a:pt x="970" y="76"/>
                    <a:pt x="967" y="77"/>
                  </a:cubicBezTo>
                  <a:cubicBezTo>
                    <a:pt x="966" y="77"/>
                    <a:pt x="965" y="77"/>
                    <a:pt x="963" y="77"/>
                  </a:cubicBezTo>
                  <a:cubicBezTo>
                    <a:pt x="963" y="77"/>
                    <a:pt x="962" y="77"/>
                    <a:pt x="962" y="77"/>
                  </a:cubicBezTo>
                  <a:cubicBezTo>
                    <a:pt x="955" y="74"/>
                    <a:pt x="948" y="71"/>
                    <a:pt x="942" y="66"/>
                  </a:cubicBezTo>
                  <a:cubicBezTo>
                    <a:pt x="932" y="58"/>
                    <a:pt x="921" y="55"/>
                    <a:pt x="910" y="55"/>
                  </a:cubicBezTo>
                  <a:cubicBezTo>
                    <a:pt x="905" y="55"/>
                    <a:pt x="899" y="56"/>
                    <a:pt x="894" y="57"/>
                  </a:cubicBezTo>
                  <a:cubicBezTo>
                    <a:pt x="887" y="58"/>
                    <a:pt x="884" y="59"/>
                    <a:pt x="880" y="59"/>
                  </a:cubicBezTo>
                  <a:cubicBezTo>
                    <a:pt x="877" y="59"/>
                    <a:pt x="874" y="58"/>
                    <a:pt x="867" y="56"/>
                  </a:cubicBezTo>
                  <a:cubicBezTo>
                    <a:pt x="862" y="55"/>
                    <a:pt x="858" y="54"/>
                    <a:pt x="854" y="54"/>
                  </a:cubicBezTo>
                  <a:cubicBezTo>
                    <a:pt x="852" y="54"/>
                    <a:pt x="849" y="54"/>
                    <a:pt x="847" y="55"/>
                  </a:cubicBezTo>
                  <a:cubicBezTo>
                    <a:pt x="845" y="56"/>
                    <a:pt x="842" y="57"/>
                    <a:pt x="840" y="57"/>
                  </a:cubicBezTo>
                  <a:cubicBezTo>
                    <a:pt x="836" y="57"/>
                    <a:pt x="832" y="56"/>
                    <a:pt x="829" y="54"/>
                  </a:cubicBezTo>
                  <a:cubicBezTo>
                    <a:pt x="825" y="53"/>
                    <a:pt x="821" y="51"/>
                    <a:pt x="817" y="51"/>
                  </a:cubicBezTo>
                  <a:cubicBezTo>
                    <a:pt x="816" y="51"/>
                    <a:pt x="816" y="51"/>
                    <a:pt x="815" y="51"/>
                  </a:cubicBezTo>
                  <a:cubicBezTo>
                    <a:pt x="809" y="52"/>
                    <a:pt x="802" y="55"/>
                    <a:pt x="796" y="56"/>
                  </a:cubicBezTo>
                  <a:cubicBezTo>
                    <a:pt x="794" y="57"/>
                    <a:pt x="793" y="57"/>
                    <a:pt x="792" y="57"/>
                  </a:cubicBezTo>
                  <a:cubicBezTo>
                    <a:pt x="792" y="57"/>
                    <a:pt x="792" y="57"/>
                    <a:pt x="792" y="57"/>
                  </a:cubicBezTo>
                  <a:cubicBezTo>
                    <a:pt x="790" y="57"/>
                    <a:pt x="789" y="56"/>
                    <a:pt x="787" y="55"/>
                  </a:cubicBezTo>
                  <a:cubicBezTo>
                    <a:pt x="788" y="54"/>
                    <a:pt x="789" y="52"/>
                    <a:pt x="790" y="51"/>
                  </a:cubicBezTo>
                  <a:cubicBezTo>
                    <a:pt x="795" y="48"/>
                    <a:pt x="801" y="45"/>
                    <a:pt x="807" y="42"/>
                  </a:cubicBezTo>
                  <a:cubicBezTo>
                    <a:pt x="810" y="40"/>
                    <a:pt x="809" y="39"/>
                    <a:pt x="807" y="37"/>
                  </a:cubicBezTo>
                  <a:cubicBezTo>
                    <a:pt x="801" y="31"/>
                    <a:pt x="793" y="30"/>
                    <a:pt x="785" y="29"/>
                  </a:cubicBezTo>
                  <a:cubicBezTo>
                    <a:pt x="782" y="29"/>
                    <a:pt x="779" y="28"/>
                    <a:pt x="775" y="28"/>
                  </a:cubicBezTo>
                  <a:cubicBezTo>
                    <a:pt x="772" y="28"/>
                    <a:pt x="769" y="29"/>
                    <a:pt x="765" y="30"/>
                  </a:cubicBezTo>
                  <a:cubicBezTo>
                    <a:pt x="764" y="31"/>
                    <a:pt x="762" y="31"/>
                    <a:pt x="760" y="31"/>
                  </a:cubicBezTo>
                  <a:cubicBezTo>
                    <a:pt x="757" y="31"/>
                    <a:pt x="755" y="31"/>
                    <a:pt x="752" y="29"/>
                  </a:cubicBezTo>
                  <a:cubicBezTo>
                    <a:pt x="750" y="27"/>
                    <a:pt x="746" y="26"/>
                    <a:pt x="743" y="24"/>
                  </a:cubicBezTo>
                  <a:cubicBezTo>
                    <a:pt x="741" y="22"/>
                    <a:pt x="739" y="21"/>
                    <a:pt x="737" y="21"/>
                  </a:cubicBezTo>
                  <a:cubicBezTo>
                    <a:pt x="735" y="21"/>
                    <a:pt x="734" y="22"/>
                    <a:pt x="733" y="22"/>
                  </a:cubicBezTo>
                  <a:cubicBezTo>
                    <a:pt x="732" y="22"/>
                    <a:pt x="732" y="22"/>
                    <a:pt x="731" y="22"/>
                  </a:cubicBezTo>
                  <a:cubicBezTo>
                    <a:pt x="728" y="22"/>
                    <a:pt x="731" y="17"/>
                    <a:pt x="727" y="17"/>
                  </a:cubicBezTo>
                  <a:cubicBezTo>
                    <a:pt x="717" y="16"/>
                    <a:pt x="708" y="13"/>
                    <a:pt x="698" y="13"/>
                  </a:cubicBezTo>
                  <a:cubicBezTo>
                    <a:pt x="697" y="13"/>
                    <a:pt x="696" y="13"/>
                    <a:pt x="695" y="13"/>
                  </a:cubicBezTo>
                  <a:cubicBezTo>
                    <a:pt x="694" y="13"/>
                    <a:pt x="694" y="13"/>
                    <a:pt x="694" y="13"/>
                  </a:cubicBezTo>
                  <a:cubicBezTo>
                    <a:pt x="693" y="13"/>
                    <a:pt x="692" y="13"/>
                    <a:pt x="691" y="12"/>
                  </a:cubicBezTo>
                  <a:cubicBezTo>
                    <a:pt x="689" y="9"/>
                    <a:pt x="686" y="8"/>
                    <a:pt x="682" y="8"/>
                  </a:cubicBezTo>
                  <a:cubicBezTo>
                    <a:pt x="681" y="8"/>
                    <a:pt x="679" y="8"/>
                    <a:pt x="678" y="8"/>
                  </a:cubicBezTo>
                  <a:cubicBezTo>
                    <a:pt x="677" y="8"/>
                    <a:pt x="677" y="8"/>
                    <a:pt x="676" y="8"/>
                  </a:cubicBezTo>
                  <a:cubicBezTo>
                    <a:pt x="674" y="8"/>
                    <a:pt x="672" y="8"/>
                    <a:pt x="671" y="7"/>
                  </a:cubicBezTo>
                  <a:cubicBezTo>
                    <a:pt x="666" y="3"/>
                    <a:pt x="660" y="3"/>
                    <a:pt x="655" y="1"/>
                  </a:cubicBezTo>
                  <a:cubicBezTo>
                    <a:pt x="653" y="1"/>
                    <a:pt x="651" y="0"/>
                    <a:pt x="650" y="0"/>
                  </a:cubicBezTo>
                  <a:close/>
                  <a:moveTo>
                    <a:pt x="534" y="403"/>
                  </a:moveTo>
                  <a:cubicBezTo>
                    <a:pt x="534" y="403"/>
                    <a:pt x="533" y="403"/>
                    <a:pt x="532" y="402"/>
                  </a:cubicBezTo>
                  <a:cubicBezTo>
                    <a:pt x="524" y="398"/>
                    <a:pt x="516" y="394"/>
                    <a:pt x="508" y="391"/>
                  </a:cubicBezTo>
                  <a:cubicBezTo>
                    <a:pt x="504" y="389"/>
                    <a:pt x="503" y="387"/>
                    <a:pt x="503" y="382"/>
                  </a:cubicBezTo>
                  <a:cubicBezTo>
                    <a:pt x="503" y="380"/>
                    <a:pt x="503" y="377"/>
                    <a:pt x="503" y="375"/>
                  </a:cubicBezTo>
                  <a:cubicBezTo>
                    <a:pt x="504" y="370"/>
                    <a:pt x="500" y="371"/>
                    <a:pt x="499" y="368"/>
                  </a:cubicBezTo>
                  <a:cubicBezTo>
                    <a:pt x="500" y="368"/>
                    <a:pt x="501" y="368"/>
                    <a:pt x="502" y="368"/>
                  </a:cubicBezTo>
                  <a:cubicBezTo>
                    <a:pt x="504" y="368"/>
                    <a:pt x="506" y="367"/>
                    <a:pt x="505" y="365"/>
                  </a:cubicBezTo>
                  <a:cubicBezTo>
                    <a:pt x="502" y="358"/>
                    <a:pt x="500" y="352"/>
                    <a:pt x="495" y="347"/>
                  </a:cubicBezTo>
                  <a:cubicBezTo>
                    <a:pt x="490" y="343"/>
                    <a:pt x="484" y="338"/>
                    <a:pt x="483" y="330"/>
                  </a:cubicBezTo>
                  <a:cubicBezTo>
                    <a:pt x="483" y="328"/>
                    <a:pt x="480" y="327"/>
                    <a:pt x="478" y="326"/>
                  </a:cubicBezTo>
                  <a:cubicBezTo>
                    <a:pt x="473" y="322"/>
                    <a:pt x="473" y="321"/>
                    <a:pt x="476" y="316"/>
                  </a:cubicBezTo>
                  <a:cubicBezTo>
                    <a:pt x="477" y="315"/>
                    <a:pt x="478" y="314"/>
                    <a:pt x="479" y="313"/>
                  </a:cubicBezTo>
                  <a:cubicBezTo>
                    <a:pt x="489" y="305"/>
                    <a:pt x="497" y="296"/>
                    <a:pt x="510" y="294"/>
                  </a:cubicBezTo>
                  <a:cubicBezTo>
                    <a:pt x="511" y="294"/>
                    <a:pt x="511" y="293"/>
                    <a:pt x="512" y="292"/>
                  </a:cubicBezTo>
                  <a:cubicBezTo>
                    <a:pt x="514" y="294"/>
                    <a:pt x="515" y="296"/>
                    <a:pt x="517" y="297"/>
                  </a:cubicBezTo>
                  <a:cubicBezTo>
                    <a:pt x="523" y="299"/>
                    <a:pt x="527" y="303"/>
                    <a:pt x="530" y="309"/>
                  </a:cubicBezTo>
                  <a:cubicBezTo>
                    <a:pt x="530" y="310"/>
                    <a:pt x="533" y="311"/>
                    <a:pt x="530" y="313"/>
                  </a:cubicBezTo>
                  <a:cubicBezTo>
                    <a:pt x="529" y="314"/>
                    <a:pt x="528" y="314"/>
                    <a:pt x="527" y="314"/>
                  </a:cubicBezTo>
                  <a:cubicBezTo>
                    <a:pt x="527" y="314"/>
                    <a:pt x="526" y="314"/>
                    <a:pt x="525" y="313"/>
                  </a:cubicBezTo>
                  <a:cubicBezTo>
                    <a:pt x="524" y="312"/>
                    <a:pt x="523" y="312"/>
                    <a:pt x="521" y="312"/>
                  </a:cubicBezTo>
                  <a:cubicBezTo>
                    <a:pt x="518" y="312"/>
                    <a:pt x="516" y="313"/>
                    <a:pt x="513" y="315"/>
                  </a:cubicBezTo>
                  <a:cubicBezTo>
                    <a:pt x="508" y="317"/>
                    <a:pt x="506" y="325"/>
                    <a:pt x="510" y="329"/>
                  </a:cubicBezTo>
                  <a:cubicBezTo>
                    <a:pt x="513" y="332"/>
                    <a:pt x="516" y="334"/>
                    <a:pt x="520" y="336"/>
                  </a:cubicBezTo>
                  <a:cubicBezTo>
                    <a:pt x="523" y="338"/>
                    <a:pt x="528" y="339"/>
                    <a:pt x="529" y="342"/>
                  </a:cubicBezTo>
                  <a:cubicBezTo>
                    <a:pt x="530" y="344"/>
                    <a:pt x="531" y="345"/>
                    <a:pt x="532" y="345"/>
                  </a:cubicBezTo>
                  <a:cubicBezTo>
                    <a:pt x="533" y="345"/>
                    <a:pt x="534" y="344"/>
                    <a:pt x="535" y="343"/>
                  </a:cubicBezTo>
                  <a:cubicBezTo>
                    <a:pt x="536" y="343"/>
                    <a:pt x="537" y="342"/>
                    <a:pt x="538" y="342"/>
                  </a:cubicBezTo>
                  <a:cubicBezTo>
                    <a:pt x="539" y="342"/>
                    <a:pt x="539" y="342"/>
                    <a:pt x="540" y="344"/>
                  </a:cubicBezTo>
                  <a:cubicBezTo>
                    <a:pt x="542" y="346"/>
                    <a:pt x="543" y="349"/>
                    <a:pt x="545" y="351"/>
                  </a:cubicBezTo>
                  <a:cubicBezTo>
                    <a:pt x="547" y="353"/>
                    <a:pt x="549" y="356"/>
                    <a:pt x="547" y="357"/>
                  </a:cubicBezTo>
                  <a:cubicBezTo>
                    <a:pt x="545" y="358"/>
                    <a:pt x="544" y="361"/>
                    <a:pt x="541" y="361"/>
                  </a:cubicBezTo>
                  <a:cubicBezTo>
                    <a:pt x="540" y="361"/>
                    <a:pt x="539" y="361"/>
                    <a:pt x="538" y="360"/>
                  </a:cubicBezTo>
                  <a:cubicBezTo>
                    <a:pt x="538" y="359"/>
                    <a:pt x="537" y="359"/>
                    <a:pt x="537" y="359"/>
                  </a:cubicBezTo>
                  <a:cubicBezTo>
                    <a:pt x="536" y="359"/>
                    <a:pt x="536" y="360"/>
                    <a:pt x="535" y="360"/>
                  </a:cubicBezTo>
                  <a:cubicBezTo>
                    <a:pt x="535" y="360"/>
                    <a:pt x="536" y="361"/>
                    <a:pt x="536" y="362"/>
                  </a:cubicBezTo>
                  <a:cubicBezTo>
                    <a:pt x="538" y="365"/>
                    <a:pt x="539" y="370"/>
                    <a:pt x="541" y="371"/>
                  </a:cubicBezTo>
                  <a:cubicBezTo>
                    <a:pt x="550" y="377"/>
                    <a:pt x="547" y="386"/>
                    <a:pt x="547" y="394"/>
                  </a:cubicBezTo>
                  <a:cubicBezTo>
                    <a:pt x="547" y="395"/>
                    <a:pt x="546" y="398"/>
                    <a:pt x="544" y="399"/>
                  </a:cubicBezTo>
                  <a:cubicBezTo>
                    <a:pt x="542" y="401"/>
                    <a:pt x="539" y="401"/>
                    <a:pt x="536" y="403"/>
                  </a:cubicBezTo>
                  <a:cubicBezTo>
                    <a:pt x="536" y="403"/>
                    <a:pt x="535" y="403"/>
                    <a:pt x="534" y="403"/>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21" name="Freeform 9"/>
            <p:cNvSpPr>
              <a:spLocks noEditPoints="1"/>
            </p:cNvSpPr>
            <p:nvPr/>
          </p:nvSpPr>
          <p:spPr bwMode="auto">
            <a:xfrm>
              <a:off x="5424" y="3019"/>
              <a:ext cx="124" cy="94"/>
            </a:xfrm>
            <a:custGeom>
              <a:avLst/>
              <a:gdLst/>
              <a:ahLst/>
              <a:cxnLst>
                <a:cxn ang="0">
                  <a:pos x="231" y="16"/>
                </a:cxn>
                <a:cxn ang="0">
                  <a:pos x="227" y="22"/>
                </a:cxn>
                <a:cxn ang="0">
                  <a:pos x="268" y="74"/>
                </a:cxn>
                <a:cxn ang="0">
                  <a:pos x="291" y="54"/>
                </a:cxn>
                <a:cxn ang="0">
                  <a:pos x="315" y="47"/>
                </a:cxn>
                <a:cxn ang="0">
                  <a:pos x="315" y="66"/>
                </a:cxn>
                <a:cxn ang="0">
                  <a:pos x="349" y="130"/>
                </a:cxn>
                <a:cxn ang="0">
                  <a:pos x="360" y="145"/>
                </a:cxn>
                <a:cxn ang="0">
                  <a:pos x="348" y="186"/>
                </a:cxn>
                <a:cxn ang="0">
                  <a:pos x="329" y="213"/>
                </a:cxn>
                <a:cxn ang="0">
                  <a:pos x="282" y="260"/>
                </a:cxn>
                <a:cxn ang="0">
                  <a:pos x="259" y="264"/>
                </a:cxn>
                <a:cxn ang="0">
                  <a:pos x="251" y="271"/>
                </a:cxn>
                <a:cxn ang="0">
                  <a:pos x="233" y="265"/>
                </a:cxn>
                <a:cxn ang="0">
                  <a:pos x="219" y="265"/>
                </a:cxn>
                <a:cxn ang="0">
                  <a:pos x="214" y="261"/>
                </a:cxn>
                <a:cxn ang="0">
                  <a:pos x="213" y="237"/>
                </a:cxn>
                <a:cxn ang="0">
                  <a:pos x="203" y="212"/>
                </a:cxn>
                <a:cxn ang="0">
                  <a:pos x="167" y="202"/>
                </a:cxn>
                <a:cxn ang="0">
                  <a:pos x="138" y="199"/>
                </a:cxn>
                <a:cxn ang="0">
                  <a:pos x="25" y="228"/>
                </a:cxn>
                <a:cxn ang="0">
                  <a:pos x="20" y="219"/>
                </a:cxn>
                <a:cxn ang="0">
                  <a:pos x="23" y="194"/>
                </a:cxn>
                <a:cxn ang="0">
                  <a:pos x="23" y="153"/>
                </a:cxn>
                <a:cxn ang="0">
                  <a:pos x="29" y="116"/>
                </a:cxn>
                <a:cxn ang="0">
                  <a:pos x="75" y="97"/>
                </a:cxn>
                <a:cxn ang="0">
                  <a:pos x="110" y="74"/>
                </a:cxn>
                <a:cxn ang="0">
                  <a:pos x="118" y="69"/>
                </a:cxn>
                <a:cxn ang="0">
                  <a:pos x="140" y="45"/>
                </a:cxn>
                <a:cxn ang="0">
                  <a:pos x="169" y="45"/>
                </a:cxn>
                <a:cxn ang="0">
                  <a:pos x="186" y="32"/>
                </a:cxn>
                <a:cxn ang="0">
                  <a:pos x="218" y="13"/>
                </a:cxn>
                <a:cxn ang="0">
                  <a:pos x="285" y="49"/>
                </a:cxn>
                <a:cxn ang="0">
                  <a:pos x="238" y="44"/>
                </a:cxn>
                <a:cxn ang="0">
                  <a:pos x="229" y="7"/>
                </a:cxn>
                <a:cxn ang="0">
                  <a:pos x="178" y="31"/>
                </a:cxn>
                <a:cxn ang="0">
                  <a:pos x="159" y="29"/>
                </a:cxn>
                <a:cxn ang="0">
                  <a:pos x="121" y="52"/>
                </a:cxn>
                <a:cxn ang="0">
                  <a:pos x="118" y="61"/>
                </a:cxn>
                <a:cxn ang="0">
                  <a:pos x="103" y="72"/>
                </a:cxn>
                <a:cxn ang="0">
                  <a:pos x="68" y="90"/>
                </a:cxn>
                <a:cxn ang="0">
                  <a:pos x="17" y="144"/>
                </a:cxn>
                <a:cxn ang="0">
                  <a:pos x="16" y="208"/>
                </a:cxn>
                <a:cxn ang="0">
                  <a:pos x="7" y="234"/>
                </a:cxn>
                <a:cxn ang="0">
                  <a:pos x="91" y="219"/>
                </a:cxn>
                <a:cxn ang="0">
                  <a:pos x="162" y="208"/>
                </a:cxn>
                <a:cxn ang="0">
                  <a:pos x="182" y="235"/>
                </a:cxn>
                <a:cxn ang="0">
                  <a:pos x="205" y="220"/>
                </a:cxn>
                <a:cxn ang="0">
                  <a:pos x="198" y="240"/>
                </a:cxn>
                <a:cxn ang="0">
                  <a:pos x="205" y="239"/>
                </a:cxn>
                <a:cxn ang="0">
                  <a:pos x="214" y="271"/>
                </a:cxn>
                <a:cxn ang="0">
                  <a:pos x="239" y="271"/>
                </a:cxn>
                <a:cxn ang="0">
                  <a:pos x="260" y="274"/>
                </a:cxn>
                <a:cxn ang="0">
                  <a:pos x="283" y="270"/>
                </a:cxn>
                <a:cxn ang="0">
                  <a:pos x="328" y="221"/>
                </a:cxn>
                <a:cxn ang="0">
                  <a:pos x="366" y="150"/>
                </a:cxn>
                <a:cxn ang="0">
                  <a:pos x="324" y="75"/>
                </a:cxn>
                <a:cxn ang="0">
                  <a:pos x="323" y="47"/>
                </a:cxn>
                <a:cxn ang="0">
                  <a:pos x="301" y="0"/>
                </a:cxn>
              </a:cxnLst>
              <a:rect l="0" t="0" r="r" b="b"/>
              <a:pathLst>
                <a:path w="369" h="280">
                  <a:moveTo>
                    <a:pt x="218" y="13"/>
                  </a:moveTo>
                  <a:cubicBezTo>
                    <a:pt x="220" y="13"/>
                    <a:pt x="223" y="14"/>
                    <a:pt x="226" y="15"/>
                  </a:cubicBezTo>
                  <a:cubicBezTo>
                    <a:pt x="227" y="15"/>
                    <a:pt x="227" y="15"/>
                    <a:pt x="228" y="15"/>
                  </a:cubicBezTo>
                  <a:cubicBezTo>
                    <a:pt x="229" y="16"/>
                    <a:pt x="230" y="16"/>
                    <a:pt x="231" y="16"/>
                  </a:cubicBezTo>
                  <a:cubicBezTo>
                    <a:pt x="231" y="16"/>
                    <a:pt x="231" y="16"/>
                    <a:pt x="231" y="16"/>
                  </a:cubicBezTo>
                  <a:cubicBezTo>
                    <a:pt x="231" y="16"/>
                    <a:pt x="231" y="16"/>
                    <a:pt x="231" y="16"/>
                  </a:cubicBezTo>
                  <a:cubicBezTo>
                    <a:pt x="231" y="17"/>
                    <a:pt x="231" y="17"/>
                    <a:pt x="230" y="18"/>
                  </a:cubicBezTo>
                  <a:cubicBezTo>
                    <a:pt x="229" y="19"/>
                    <a:pt x="228" y="20"/>
                    <a:pt x="227" y="22"/>
                  </a:cubicBezTo>
                  <a:cubicBezTo>
                    <a:pt x="221" y="32"/>
                    <a:pt x="224" y="44"/>
                    <a:pt x="234" y="51"/>
                  </a:cubicBezTo>
                  <a:cubicBezTo>
                    <a:pt x="236" y="53"/>
                    <a:pt x="236" y="53"/>
                    <a:pt x="236" y="53"/>
                  </a:cubicBezTo>
                  <a:cubicBezTo>
                    <a:pt x="245" y="59"/>
                    <a:pt x="253" y="65"/>
                    <a:pt x="261" y="71"/>
                  </a:cubicBezTo>
                  <a:cubicBezTo>
                    <a:pt x="264" y="73"/>
                    <a:pt x="266" y="74"/>
                    <a:pt x="268" y="74"/>
                  </a:cubicBezTo>
                  <a:cubicBezTo>
                    <a:pt x="271" y="74"/>
                    <a:pt x="273" y="73"/>
                    <a:pt x="274" y="72"/>
                  </a:cubicBezTo>
                  <a:cubicBezTo>
                    <a:pt x="274" y="72"/>
                    <a:pt x="274" y="72"/>
                    <a:pt x="274" y="72"/>
                  </a:cubicBezTo>
                  <a:cubicBezTo>
                    <a:pt x="281" y="69"/>
                    <a:pt x="285" y="63"/>
                    <a:pt x="287" y="59"/>
                  </a:cubicBezTo>
                  <a:cubicBezTo>
                    <a:pt x="288" y="57"/>
                    <a:pt x="290" y="55"/>
                    <a:pt x="291" y="54"/>
                  </a:cubicBezTo>
                  <a:cubicBezTo>
                    <a:pt x="297" y="48"/>
                    <a:pt x="298" y="40"/>
                    <a:pt x="298" y="34"/>
                  </a:cubicBezTo>
                  <a:cubicBezTo>
                    <a:pt x="297" y="29"/>
                    <a:pt x="298" y="24"/>
                    <a:pt x="300" y="19"/>
                  </a:cubicBezTo>
                  <a:cubicBezTo>
                    <a:pt x="301" y="25"/>
                    <a:pt x="304" y="29"/>
                    <a:pt x="308" y="33"/>
                  </a:cubicBezTo>
                  <a:cubicBezTo>
                    <a:pt x="313" y="37"/>
                    <a:pt x="315" y="42"/>
                    <a:pt x="315" y="47"/>
                  </a:cubicBezTo>
                  <a:cubicBezTo>
                    <a:pt x="315" y="51"/>
                    <a:pt x="316" y="53"/>
                    <a:pt x="317" y="56"/>
                  </a:cubicBezTo>
                  <a:cubicBezTo>
                    <a:pt x="317" y="56"/>
                    <a:pt x="317" y="56"/>
                    <a:pt x="317" y="56"/>
                  </a:cubicBezTo>
                  <a:cubicBezTo>
                    <a:pt x="317" y="56"/>
                    <a:pt x="317" y="57"/>
                    <a:pt x="317" y="58"/>
                  </a:cubicBezTo>
                  <a:cubicBezTo>
                    <a:pt x="316" y="61"/>
                    <a:pt x="315" y="63"/>
                    <a:pt x="315" y="66"/>
                  </a:cubicBezTo>
                  <a:cubicBezTo>
                    <a:pt x="312" y="71"/>
                    <a:pt x="313" y="76"/>
                    <a:pt x="318" y="80"/>
                  </a:cubicBezTo>
                  <a:cubicBezTo>
                    <a:pt x="318" y="81"/>
                    <a:pt x="318" y="81"/>
                    <a:pt x="319" y="81"/>
                  </a:cubicBezTo>
                  <a:cubicBezTo>
                    <a:pt x="330" y="91"/>
                    <a:pt x="336" y="104"/>
                    <a:pt x="341" y="117"/>
                  </a:cubicBezTo>
                  <a:cubicBezTo>
                    <a:pt x="342" y="122"/>
                    <a:pt x="346" y="127"/>
                    <a:pt x="349" y="130"/>
                  </a:cubicBezTo>
                  <a:cubicBezTo>
                    <a:pt x="350" y="132"/>
                    <a:pt x="351" y="133"/>
                    <a:pt x="352" y="134"/>
                  </a:cubicBezTo>
                  <a:cubicBezTo>
                    <a:pt x="352" y="135"/>
                    <a:pt x="352" y="136"/>
                    <a:pt x="353" y="136"/>
                  </a:cubicBezTo>
                  <a:cubicBezTo>
                    <a:pt x="354" y="138"/>
                    <a:pt x="356" y="141"/>
                    <a:pt x="358" y="143"/>
                  </a:cubicBezTo>
                  <a:cubicBezTo>
                    <a:pt x="359" y="144"/>
                    <a:pt x="360" y="145"/>
                    <a:pt x="360" y="145"/>
                  </a:cubicBezTo>
                  <a:cubicBezTo>
                    <a:pt x="360" y="145"/>
                    <a:pt x="360" y="146"/>
                    <a:pt x="359" y="146"/>
                  </a:cubicBezTo>
                  <a:cubicBezTo>
                    <a:pt x="357" y="149"/>
                    <a:pt x="357" y="152"/>
                    <a:pt x="357" y="154"/>
                  </a:cubicBezTo>
                  <a:cubicBezTo>
                    <a:pt x="358" y="155"/>
                    <a:pt x="358" y="155"/>
                    <a:pt x="358" y="155"/>
                  </a:cubicBezTo>
                  <a:cubicBezTo>
                    <a:pt x="357" y="168"/>
                    <a:pt x="355" y="178"/>
                    <a:pt x="348" y="186"/>
                  </a:cubicBezTo>
                  <a:cubicBezTo>
                    <a:pt x="347" y="187"/>
                    <a:pt x="347" y="188"/>
                    <a:pt x="347" y="189"/>
                  </a:cubicBezTo>
                  <a:cubicBezTo>
                    <a:pt x="346" y="194"/>
                    <a:pt x="342" y="198"/>
                    <a:pt x="338" y="203"/>
                  </a:cubicBezTo>
                  <a:cubicBezTo>
                    <a:pt x="335" y="206"/>
                    <a:pt x="332" y="209"/>
                    <a:pt x="330" y="212"/>
                  </a:cubicBezTo>
                  <a:cubicBezTo>
                    <a:pt x="329" y="212"/>
                    <a:pt x="329" y="213"/>
                    <a:pt x="329" y="213"/>
                  </a:cubicBezTo>
                  <a:cubicBezTo>
                    <a:pt x="327" y="213"/>
                    <a:pt x="326" y="214"/>
                    <a:pt x="324" y="215"/>
                  </a:cubicBezTo>
                  <a:cubicBezTo>
                    <a:pt x="319" y="217"/>
                    <a:pt x="315" y="221"/>
                    <a:pt x="311" y="227"/>
                  </a:cubicBezTo>
                  <a:cubicBezTo>
                    <a:pt x="308" y="233"/>
                    <a:pt x="304" y="237"/>
                    <a:pt x="298" y="241"/>
                  </a:cubicBezTo>
                  <a:cubicBezTo>
                    <a:pt x="291" y="245"/>
                    <a:pt x="286" y="253"/>
                    <a:pt x="282" y="260"/>
                  </a:cubicBezTo>
                  <a:cubicBezTo>
                    <a:pt x="281" y="261"/>
                    <a:pt x="281" y="261"/>
                    <a:pt x="281" y="261"/>
                  </a:cubicBezTo>
                  <a:cubicBezTo>
                    <a:pt x="279" y="260"/>
                    <a:pt x="277" y="259"/>
                    <a:pt x="275" y="259"/>
                  </a:cubicBezTo>
                  <a:cubicBezTo>
                    <a:pt x="270" y="259"/>
                    <a:pt x="266" y="261"/>
                    <a:pt x="262" y="263"/>
                  </a:cubicBezTo>
                  <a:cubicBezTo>
                    <a:pt x="261" y="263"/>
                    <a:pt x="260" y="264"/>
                    <a:pt x="259" y="264"/>
                  </a:cubicBezTo>
                  <a:cubicBezTo>
                    <a:pt x="257" y="265"/>
                    <a:pt x="256" y="267"/>
                    <a:pt x="255" y="267"/>
                  </a:cubicBezTo>
                  <a:cubicBezTo>
                    <a:pt x="255" y="268"/>
                    <a:pt x="255" y="268"/>
                    <a:pt x="255" y="268"/>
                  </a:cubicBezTo>
                  <a:cubicBezTo>
                    <a:pt x="254" y="268"/>
                    <a:pt x="253" y="269"/>
                    <a:pt x="252" y="270"/>
                  </a:cubicBezTo>
                  <a:cubicBezTo>
                    <a:pt x="251" y="271"/>
                    <a:pt x="251" y="271"/>
                    <a:pt x="251" y="271"/>
                  </a:cubicBezTo>
                  <a:cubicBezTo>
                    <a:pt x="250" y="270"/>
                    <a:pt x="249" y="269"/>
                    <a:pt x="249" y="269"/>
                  </a:cubicBezTo>
                  <a:cubicBezTo>
                    <a:pt x="249" y="268"/>
                    <a:pt x="248" y="268"/>
                    <a:pt x="248" y="267"/>
                  </a:cubicBezTo>
                  <a:cubicBezTo>
                    <a:pt x="245" y="264"/>
                    <a:pt x="242" y="263"/>
                    <a:pt x="239" y="263"/>
                  </a:cubicBezTo>
                  <a:cubicBezTo>
                    <a:pt x="236" y="263"/>
                    <a:pt x="234" y="264"/>
                    <a:pt x="233" y="265"/>
                  </a:cubicBezTo>
                  <a:cubicBezTo>
                    <a:pt x="233" y="265"/>
                    <a:pt x="232" y="265"/>
                    <a:pt x="232" y="265"/>
                  </a:cubicBezTo>
                  <a:cubicBezTo>
                    <a:pt x="231" y="266"/>
                    <a:pt x="230" y="267"/>
                    <a:pt x="229" y="268"/>
                  </a:cubicBezTo>
                  <a:cubicBezTo>
                    <a:pt x="229" y="268"/>
                    <a:pt x="229" y="268"/>
                    <a:pt x="228" y="268"/>
                  </a:cubicBezTo>
                  <a:cubicBezTo>
                    <a:pt x="226" y="267"/>
                    <a:pt x="223" y="266"/>
                    <a:pt x="219" y="265"/>
                  </a:cubicBezTo>
                  <a:cubicBezTo>
                    <a:pt x="219" y="265"/>
                    <a:pt x="218" y="264"/>
                    <a:pt x="218" y="264"/>
                  </a:cubicBezTo>
                  <a:cubicBezTo>
                    <a:pt x="217" y="264"/>
                    <a:pt x="216" y="263"/>
                    <a:pt x="215" y="262"/>
                  </a:cubicBezTo>
                  <a:cubicBezTo>
                    <a:pt x="215" y="262"/>
                    <a:pt x="215" y="262"/>
                    <a:pt x="215" y="262"/>
                  </a:cubicBezTo>
                  <a:cubicBezTo>
                    <a:pt x="215" y="262"/>
                    <a:pt x="215" y="261"/>
                    <a:pt x="214" y="261"/>
                  </a:cubicBezTo>
                  <a:cubicBezTo>
                    <a:pt x="218" y="254"/>
                    <a:pt x="216" y="248"/>
                    <a:pt x="214" y="244"/>
                  </a:cubicBezTo>
                  <a:cubicBezTo>
                    <a:pt x="214" y="243"/>
                    <a:pt x="213" y="242"/>
                    <a:pt x="213" y="240"/>
                  </a:cubicBezTo>
                  <a:cubicBezTo>
                    <a:pt x="213" y="239"/>
                    <a:pt x="213" y="238"/>
                    <a:pt x="213" y="237"/>
                  </a:cubicBezTo>
                  <a:cubicBezTo>
                    <a:pt x="213" y="237"/>
                    <a:pt x="213" y="237"/>
                    <a:pt x="213" y="237"/>
                  </a:cubicBezTo>
                  <a:cubicBezTo>
                    <a:pt x="213" y="236"/>
                    <a:pt x="213" y="234"/>
                    <a:pt x="211" y="231"/>
                  </a:cubicBezTo>
                  <a:cubicBezTo>
                    <a:pt x="213" y="228"/>
                    <a:pt x="215" y="225"/>
                    <a:pt x="215" y="222"/>
                  </a:cubicBezTo>
                  <a:cubicBezTo>
                    <a:pt x="214" y="217"/>
                    <a:pt x="211" y="215"/>
                    <a:pt x="210" y="214"/>
                  </a:cubicBezTo>
                  <a:cubicBezTo>
                    <a:pt x="208" y="212"/>
                    <a:pt x="205" y="212"/>
                    <a:pt x="203" y="212"/>
                  </a:cubicBezTo>
                  <a:cubicBezTo>
                    <a:pt x="199" y="212"/>
                    <a:pt x="196" y="214"/>
                    <a:pt x="194" y="215"/>
                  </a:cubicBezTo>
                  <a:cubicBezTo>
                    <a:pt x="194" y="215"/>
                    <a:pt x="194" y="215"/>
                    <a:pt x="194" y="215"/>
                  </a:cubicBezTo>
                  <a:cubicBezTo>
                    <a:pt x="191" y="217"/>
                    <a:pt x="188" y="219"/>
                    <a:pt x="184" y="222"/>
                  </a:cubicBezTo>
                  <a:cubicBezTo>
                    <a:pt x="181" y="213"/>
                    <a:pt x="174" y="207"/>
                    <a:pt x="167" y="202"/>
                  </a:cubicBezTo>
                  <a:cubicBezTo>
                    <a:pt x="167" y="202"/>
                    <a:pt x="167" y="202"/>
                    <a:pt x="167" y="202"/>
                  </a:cubicBezTo>
                  <a:cubicBezTo>
                    <a:pt x="162" y="199"/>
                    <a:pt x="157" y="197"/>
                    <a:pt x="151" y="197"/>
                  </a:cubicBezTo>
                  <a:cubicBezTo>
                    <a:pt x="148" y="197"/>
                    <a:pt x="145" y="197"/>
                    <a:pt x="141" y="198"/>
                  </a:cubicBezTo>
                  <a:cubicBezTo>
                    <a:pt x="140" y="198"/>
                    <a:pt x="139" y="199"/>
                    <a:pt x="138" y="199"/>
                  </a:cubicBezTo>
                  <a:cubicBezTo>
                    <a:pt x="137" y="199"/>
                    <a:pt x="136" y="199"/>
                    <a:pt x="135" y="199"/>
                  </a:cubicBezTo>
                  <a:cubicBezTo>
                    <a:pt x="119" y="200"/>
                    <a:pt x="103" y="204"/>
                    <a:pt x="87" y="212"/>
                  </a:cubicBezTo>
                  <a:cubicBezTo>
                    <a:pt x="79" y="216"/>
                    <a:pt x="73" y="217"/>
                    <a:pt x="66" y="218"/>
                  </a:cubicBezTo>
                  <a:cubicBezTo>
                    <a:pt x="53" y="218"/>
                    <a:pt x="39" y="222"/>
                    <a:pt x="25" y="228"/>
                  </a:cubicBezTo>
                  <a:cubicBezTo>
                    <a:pt x="21" y="230"/>
                    <a:pt x="19" y="230"/>
                    <a:pt x="18" y="230"/>
                  </a:cubicBezTo>
                  <a:cubicBezTo>
                    <a:pt x="17" y="230"/>
                    <a:pt x="16" y="230"/>
                    <a:pt x="14" y="229"/>
                  </a:cubicBezTo>
                  <a:cubicBezTo>
                    <a:pt x="17" y="226"/>
                    <a:pt x="19" y="222"/>
                    <a:pt x="20" y="220"/>
                  </a:cubicBezTo>
                  <a:cubicBezTo>
                    <a:pt x="20" y="219"/>
                    <a:pt x="20" y="219"/>
                    <a:pt x="20" y="219"/>
                  </a:cubicBezTo>
                  <a:cubicBezTo>
                    <a:pt x="20" y="218"/>
                    <a:pt x="21" y="217"/>
                    <a:pt x="21" y="216"/>
                  </a:cubicBezTo>
                  <a:cubicBezTo>
                    <a:pt x="22" y="214"/>
                    <a:pt x="23" y="212"/>
                    <a:pt x="23" y="209"/>
                  </a:cubicBezTo>
                  <a:cubicBezTo>
                    <a:pt x="24" y="206"/>
                    <a:pt x="25" y="202"/>
                    <a:pt x="24" y="197"/>
                  </a:cubicBezTo>
                  <a:cubicBezTo>
                    <a:pt x="24" y="196"/>
                    <a:pt x="24" y="195"/>
                    <a:pt x="23" y="194"/>
                  </a:cubicBezTo>
                  <a:cubicBezTo>
                    <a:pt x="22" y="187"/>
                    <a:pt x="20" y="181"/>
                    <a:pt x="21" y="174"/>
                  </a:cubicBezTo>
                  <a:cubicBezTo>
                    <a:pt x="21" y="171"/>
                    <a:pt x="21" y="168"/>
                    <a:pt x="22" y="164"/>
                  </a:cubicBezTo>
                  <a:cubicBezTo>
                    <a:pt x="22" y="163"/>
                    <a:pt x="23" y="161"/>
                    <a:pt x="23" y="160"/>
                  </a:cubicBezTo>
                  <a:cubicBezTo>
                    <a:pt x="23" y="157"/>
                    <a:pt x="23" y="155"/>
                    <a:pt x="23" y="153"/>
                  </a:cubicBezTo>
                  <a:cubicBezTo>
                    <a:pt x="23" y="150"/>
                    <a:pt x="23" y="149"/>
                    <a:pt x="23" y="148"/>
                  </a:cubicBezTo>
                  <a:cubicBezTo>
                    <a:pt x="27" y="143"/>
                    <a:pt x="25" y="136"/>
                    <a:pt x="24" y="133"/>
                  </a:cubicBezTo>
                  <a:cubicBezTo>
                    <a:pt x="22" y="129"/>
                    <a:pt x="23" y="126"/>
                    <a:pt x="27" y="120"/>
                  </a:cubicBezTo>
                  <a:cubicBezTo>
                    <a:pt x="27" y="118"/>
                    <a:pt x="28" y="117"/>
                    <a:pt x="29" y="116"/>
                  </a:cubicBezTo>
                  <a:cubicBezTo>
                    <a:pt x="29" y="116"/>
                    <a:pt x="29" y="116"/>
                    <a:pt x="29" y="115"/>
                  </a:cubicBezTo>
                  <a:cubicBezTo>
                    <a:pt x="37" y="112"/>
                    <a:pt x="37" y="112"/>
                    <a:pt x="37" y="112"/>
                  </a:cubicBezTo>
                  <a:cubicBezTo>
                    <a:pt x="48" y="107"/>
                    <a:pt x="60" y="102"/>
                    <a:pt x="72" y="98"/>
                  </a:cubicBezTo>
                  <a:cubicBezTo>
                    <a:pt x="72" y="97"/>
                    <a:pt x="73" y="97"/>
                    <a:pt x="75" y="97"/>
                  </a:cubicBezTo>
                  <a:cubicBezTo>
                    <a:pt x="75" y="97"/>
                    <a:pt x="75" y="97"/>
                    <a:pt x="75" y="97"/>
                  </a:cubicBezTo>
                  <a:cubicBezTo>
                    <a:pt x="75" y="97"/>
                    <a:pt x="75" y="97"/>
                    <a:pt x="75" y="97"/>
                  </a:cubicBezTo>
                  <a:cubicBezTo>
                    <a:pt x="90" y="97"/>
                    <a:pt x="102" y="90"/>
                    <a:pt x="110" y="75"/>
                  </a:cubicBezTo>
                  <a:cubicBezTo>
                    <a:pt x="110" y="74"/>
                    <a:pt x="110" y="74"/>
                    <a:pt x="110" y="74"/>
                  </a:cubicBezTo>
                  <a:cubicBezTo>
                    <a:pt x="111" y="73"/>
                    <a:pt x="112" y="71"/>
                    <a:pt x="113" y="69"/>
                  </a:cubicBezTo>
                  <a:cubicBezTo>
                    <a:pt x="113" y="69"/>
                    <a:pt x="113" y="69"/>
                    <a:pt x="114" y="68"/>
                  </a:cubicBezTo>
                  <a:cubicBezTo>
                    <a:pt x="114" y="68"/>
                    <a:pt x="115" y="69"/>
                    <a:pt x="115" y="69"/>
                  </a:cubicBezTo>
                  <a:cubicBezTo>
                    <a:pt x="116" y="69"/>
                    <a:pt x="117" y="69"/>
                    <a:pt x="118" y="69"/>
                  </a:cubicBezTo>
                  <a:cubicBezTo>
                    <a:pt x="123" y="69"/>
                    <a:pt x="126" y="67"/>
                    <a:pt x="127" y="64"/>
                  </a:cubicBezTo>
                  <a:cubicBezTo>
                    <a:pt x="127" y="64"/>
                    <a:pt x="127" y="64"/>
                    <a:pt x="127" y="64"/>
                  </a:cubicBezTo>
                  <a:cubicBezTo>
                    <a:pt x="128" y="62"/>
                    <a:pt x="129" y="60"/>
                    <a:pt x="129" y="57"/>
                  </a:cubicBezTo>
                  <a:cubicBezTo>
                    <a:pt x="135" y="54"/>
                    <a:pt x="138" y="49"/>
                    <a:pt x="140" y="45"/>
                  </a:cubicBezTo>
                  <a:cubicBezTo>
                    <a:pt x="141" y="44"/>
                    <a:pt x="143" y="42"/>
                    <a:pt x="144" y="41"/>
                  </a:cubicBezTo>
                  <a:cubicBezTo>
                    <a:pt x="146" y="38"/>
                    <a:pt x="149" y="37"/>
                    <a:pt x="153" y="36"/>
                  </a:cubicBezTo>
                  <a:cubicBezTo>
                    <a:pt x="154" y="36"/>
                    <a:pt x="154" y="36"/>
                    <a:pt x="154" y="36"/>
                  </a:cubicBezTo>
                  <a:cubicBezTo>
                    <a:pt x="159" y="40"/>
                    <a:pt x="163" y="43"/>
                    <a:pt x="169" y="45"/>
                  </a:cubicBezTo>
                  <a:cubicBezTo>
                    <a:pt x="171" y="46"/>
                    <a:pt x="173" y="46"/>
                    <a:pt x="175" y="46"/>
                  </a:cubicBezTo>
                  <a:cubicBezTo>
                    <a:pt x="178" y="46"/>
                    <a:pt x="181" y="45"/>
                    <a:pt x="183" y="43"/>
                  </a:cubicBezTo>
                  <a:cubicBezTo>
                    <a:pt x="185" y="41"/>
                    <a:pt x="187" y="37"/>
                    <a:pt x="186" y="32"/>
                  </a:cubicBezTo>
                  <a:cubicBezTo>
                    <a:pt x="186" y="32"/>
                    <a:pt x="186" y="32"/>
                    <a:pt x="186" y="32"/>
                  </a:cubicBezTo>
                  <a:cubicBezTo>
                    <a:pt x="187" y="31"/>
                    <a:pt x="187" y="31"/>
                    <a:pt x="188" y="30"/>
                  </a:cubicBezTo>
                  <a:cubicBezTo>
                    <a:pt x="191" y="24"/>
                    <a:pt x="193" y="21"/>
                    <a:pt x="197" y="21"/>
                  </a:cubicBezTo>
                  <a:cubicBezTo>
                    <a:pt x="202" y="20"/>
                    <a:pt x="207" y="18"/>
                    <a:pt x="211" y="15"/>
                  </a:cubicBezTo>
                  <a:cubicBezTo>
                    <a:pt x="213" y="14"/>
                    <a:pt x="215" y="13"/>
                    <a:pt x="218" y="13"/>
                  </a:cubicBezTo>
                  <a:close/>
                  <a:moveTo>
                    <a:pt x="301" y="0"/>
                  </a:moveTo>
                  <a:cubicBezTo>
                    <a:pt x="300" y="0"/>
                    <a:pt x="299" y="1"/>
                    <a:pt x="299" y="2"/>
                  </a:cubicBezTo>
                  <a:cubicBezTo>
                    <a:pt x="293" y="12"/>
                    <a:pt x="289" y="23"/>
                    <a:pt x="290" y="35"/>
                  </a:cubicBezTo>
                  <a:cubicBezTo>
                    <a:pt x="290" y="40"/>
                    <a:pt x="289" y="45"/>
                    <a:pt x="285" y="49"/>
                  </a:cubicBezTo>
                  <a:cubicBezTo>
                    <a:pt x="280" y="54"/>
                    <a:pt x="278" y="62"/>
                    <a:pt x="271" y="65"/>
                  </a:cubicBezTo>
                  <a:cubicBezTo>
                    <a:pt x="270" y="65"/>
                    <a:pt x="269" y="66"/>
                    <a:pt x="268" y="66"/>
                  </a:cubicBezTo>
                  <a:cubicBezTo>
                    <a:pt x="268" y="66"/>
                    <a:pt x="267" y="66"/>
                    <a:pt x="266" y="65"/>
                  </a:cubicBezTo>
                  <a:cubicBezTo>
                    <a:pt x="257" y="58"/>
                    <a:pt x="248" y="51"/>
                    <a:pt x="238" y="44"/>
                  </a:cubicBezTo>
                  <a:cubicBezTo>
                    <a:pt x="232" y="40"/>
                    <a:pt x="230" y="32"/>
                    <a:pt x="234" y="26"/>
                  </a:cubicBezTo>
                  <a:cubicBezTo>
                    <a:pt x="235" y="24"/>
                    <a:pt x="237" y="23"/>
                    <a:pt x="238" y="21"/>
                  </a:cubicBezTo>
                  <a:cubicBezTo>
                    <a:pt x="243" y="13"/>
                    <a:pt x="243" y="12"/>
                    <a:pt x="234" y="9"/>
                  </a:cubicBezTo>
                  <a:cubicBezTo>
                    <a:pt x="232" y="8"/>
                    <a:pt x="230" y="8"/>
                    <a:pt x="229" y="7"/>
                  </a:cubicBezTo>
                  <a:cubicBezTo>
                    <a:pt x="225" y="6"/>
                    <a:pt x="221" y="5"/>
                    <a:pt x="218" y="5"/>
                  </a:cubicBezTo>
                  <a:cubicBezTo>
                    <a:pt x="214" y="5"/>
                    <a:pt x="210" y="6"/>
                    <a:pt x="206" y="9"/>
                  </a:cubicBezTo>
                  <a:cubicBezTo>
                    <a:pt x="203" y="11"/>
                    <a:pt x="200" y="13"/>
                    <a:pt x="197" y="13"/>
                  </a:cubicBezTo>
                  <a:cubicBezTo>
                    <a:pt x="186" y="14"/>
                    <a:pt x="183" y="23"/>
                    <a:pt x="178" y="31"/>
                  </a:cubicBezTo>
                  <a:cubicBezTo>
                    <a:pt x="178" y="31"/>
                    <a:pt x="178" y="32"/>
                    <a:pt x="178" y="33"/>
                  </a:cubicBezTo>
                  <a:cubicBezTo>
                    <a:pt x="179" y="37"/>
                    <a:pt x="177" y="38"/>
                    <a:pt x="175" y="38"/>
                  </a:cubicBezTo>
                  <a:cubicBezTo>
                    <a:pt x="174" y="38"/>
                    <a:pt x="173" y="38"/>
                    <a:pt x="171" y="38"/>
                  </a:cubicBezTo>
                  <a:cubicBezTo>
                    <a:pt x="167" y="36"/>
                    <a:pt x="163" y="33"/>
                    <a:pt x="159" y="29"/>
                  </a:cubicBezTo>
                  <a:cubicBezTo>
                    <a:pt x="158" y="28"/>
                    <a:pt x="157" y="27"/>
                    <a:pt x="156" y="27"/>
                  </a:cubicBezTo>
                  <a:cubicBezTo>
                    <a:pt x="156" y="27"/>
                    <a:pt x="156" y="27"/>
                    <a:pt x="156" y="27"/>
                  </a:cubicBezTo>
                  <a:cubicBezTo>
                    <a:pt x="149" y="29"/>
                    <a:pt x="142" y="30"/>
                    <a:pt x="138" y="35"/>
                  </a:cubicBezTo>
                  <a:cubicBezTo>
                    <a:pt x="133" y="41"/>
                    <a:pt x="130" y="49"/>
                    <a:pt x="121" y="52"/>
                  </a:cubicBezTo>
                  <a:cubicBezTo>
                    <a:pt x="119" y="52"/>
                    <a:pt x="120" y="54"/>
                    <a:pt x="121" y="56"/>
                  </a:cubicBezTo>
                  <a:cubicBezTo>
                    <a:pt x="122" y="57"/>
                    <a:pt x="121" y="59"/>
                    <a:pt x="120" y="61"/>
                  </a:cubicBezTo>
                  <a:cubicBezTo>
                    <a:pt x="120" y="61"/>
                    <a:pt x="119" y="61"/>
                    <a:pt x="118" y="61"/>
                  </a:cubicBezTo>
                  <a:cubicBezTo>
                    <a:pt x="118" y="61"/>
                    <a:pt x="118" y="61"/>
                    <a:pt x="118" y="61"/>
                  </a:cubicBezTo>
                  <a:cubicBezTo>
                    <a:pt x="115" y="60"/>
                    <a:pt x="113" y="58"/>
                    <a:pt x="111" y="58"/>
                  </a:cubicBezTo>
                  <a:cubicBezTo>
                    <a:pt x="110" y="58"/>
                    <a:pt x="110" y="58"/>
                    <a:pt x="110" y="59"/>
                  </a:cubicBezTo>
                  <a:cubicBezTo>
                    <a:pt x="108" y="59"/>
                    <a:pt x="107" y="63"/>
                    <a:pt x="106" y="66"/>
                  </a:cubicBezTo>
                  <a:cubicBezTo>
                    <a:pt x="105" y="68"/>
                    <a:pt x="104" y="70"/>
                    <a:pt x="103" y="72"/>
                  </a:cubicBezTo>
                  <a:cubicBezTo>
                    <a:pt x="97" y="82"/>
                    <a:pt x="88" y="89"/>
                    <a:pt x="75" y="89"/>
                  </a:cubicBezTo>
                  <a:cubicBezTo>
                    <a:pt x="75" y="89"/>
                    <a:pt x="75" y="89"/>
                    <a:pt x="75" y="89"/>
                  </a:cubicBezTo>
                  <a:cubicBezTo>
                    <a:pt x="75" y="89"/>
                    <a:pt x="75" y="89"/>
                    <a:pt x="75" y="89"/>
                  </a:cubicBezTo>
                  <a:cubicBezTo>
                    <a:pt x="73" y="89"/>
                    <a:pt x="70" y="89"/>
                    <a:pt x="68" y="90"/>
                  </a:cubicBezTo>
                  <a:cubicBezTo>
                    <a:pt x="54" y="96"/>
                    <a:pt x="40" y="102"/>
                    <a:pt x="26" y="108"/>
                  </a:cubicBezTo>
                  <a:cubicBezTo>
                    <a:pt x="25" y="109"/>
                    <a:pt x="23" y="109"/>
                    <a:pt x="22" y="110"/>
                  </a:cubicBezTo>
                  <a:cubicBezTo>
                    <a:pt x="19" y="118"/>
                    <a:pt x="12" y="126"/>
                    <a:pt x="16" y="136"/>
                  </a:cubicBezTo>
                  <a:cubicBezTo>
                    <a:pt x="17" y="139"/>
                    <a:pt x="18" y="142"/>
                    <a:pt x="17" y="144"/>
                  </a:cubicBezTo>
                  <a:cubicBezTo>
                    <a:pt x="13" y="149"/>
                    <a:pt x="16" y="154"/>
                    <a:pt x="15" y="159"/>
                  </a:cubicBezTo>
                  <a:cubicBezTo>
                    <a:pt x="14" y="164"/>
                    <a:pt x="13" y="169"/>
                    <a:pt x="13" y="174"/>
                  </a:cubicBezTo>
                  <a:cubicBezTo>
                    <a:pt x="12" y="183"/>
                    <a:pt x="14" y="191"/>
                    <a:pt x="16" y="199"/>
                  </a:cubicBezTo>
                  <a:cubicBezTo>
                    <a:pt x="17" y="202"/>
                    <a:pt x="16" y="205"/>
                    <a:pt x="16" y="208"/>
                  </a:cubicBezTo>
                  <a:cubicBezTo>
                    <a:pt x="15" y="210"/>
                    <a:pt x="14" y="213"/>
                    <a:pt x="13" y="216"/>
                  </a:cubicBezTo>
                  <a:cubicBezTo>
                    <a:pt x="11" y="220"/>
                    <a:pt x="10" y="224"/>
                    <a:pt x="4" y="226"/>
                  </a:cubicBezTo>
                  <a:cubicBezTo>
                    <a:pt x="0" y="227"/>
                    <a:pt x="3" y="230"/>
                    <a:pt x="4" y="232"/>
                  </a:cubicBezTo>
                  <a:cubicBezTo>
                    <a:pt x="4" y="233"/>
                    <a:pt x="6" y="234"/>
                    <a:pt x="7" y="234"/>
                  </a:cubicBezTo>
                  <a:cubicBezTo>
                    <a:pt x="11" y="237"/>
                    <a:pt x="14" y="238"/>
                    <a:pt x="18" y="238"/>
                  </a:cubicBezTo>
                  <a:cubicBezTo>
                    <a:pt x="20" y="238"/>
                    <a:pt x="23" y="237"/>
                    <a:pt x="28" y="235"/>
                  </a:cubicBezTo>
                  <a:cubicBezTo>
                    <a:pt x="40" y="230"/>
                    <a:pt x="53" y="226"/>
                    <a:pt x="66" y="226"/>
                  </a:cubicBezTo>
                  <a:cubicBezTo>
                    <a:pt x="75" y="225"/>
                    <a:pt x="83" y="223"/>
                    <a:pt x="91" y="219"/>
                  </a:cubicBezTo>
                  <a:cubicBezTo>
                    <a:pt x="105" y="212"/>
                    <a:pt x="120" y="208"/>
                    <a:pt x="135" y="207"/>
                  </a:cubicBezTo>
                  <a:cubicBezTo>
                    <a:pt x="138" y="207"/>
                    <a:pt x="140" y="206"/>
                    <a:pt x="143" y="206"/>
                  </a:cubicBezTo>
                  <a:cubicBezTo>
                    <a:pt x="145" y="205"/>
                    <a:pt x="148" y="205"/>
                    <a:pt x="151" y="205"/>
                  </a:cubicBezTo>
                  <a:cubicBezTo>
                    <a:pt x="155" y="205"/>
                    <a:pt x="158" y="206"/>
                    <a:pt x="162" y="208"/>
                  </a:cubicBezTo>
                  <a:cubicBezTo>
                    <a:pt x="168" y="214"/>
                    <a:pt x="175" y="219"/>
                    <a:pt x="178" y="228"/>
                  </a:cubicBezTo>
                  <a:cubicBezTo>
                    <a:pt x="179" y="230"/>
                    <a:pt x="179" y="233"/>
                    <a:pt x="180" y="235"/>
                  </a:cubicBezTo>
                  <a:cubicBezTo>
                    <a:pt x="180" y="235"/>
                    <a:pt x="181" y="235"/>
                    <a:pt x="181" y="235"/>
                  </a:cubicBezTo>
                  <a:cubicBezTo>
                    <a:pt x="182" y="235"/>
                    <a:pt x="182" y="235"/>
                    <a:pt x="182" y="235"/>
                  </a:cubicBezTo>
                  <a:cubicBezTo>
                    <a:pt x="184" y="233"/>
                    <a:pt x="185" y="231"/>
                    <a:pt x="187" y="230"/>
                  </a:cubicBezTo>
                  <a:cubicBezTo>
                    <a:pt x="191" y="227"/>
                    <a:pt x="194" y="225"/>
                    <a:pt x="198" y="222"/>
                  </a:cubicBezTo>
                  <a:cubicBezTo>
                    <a:pt x="199" y="221"/>
                    <a:pt x="201" y="220"/>
                    <a:pt x="203" y="220"/>
                  </a:cubicBezTo>
                  <a:cubicBezTo>
                    <a:pt x="204" y="220"/>
                    <a:pt x="204" y="220"/>
                    <a:pt x="205" y="220"/>
                  </a:cubicBezTo>
                  <a:cubicBezTo>
                    <a:pt x="208" y="222"/>
                    <a:pt x="207" y="223"/>
                    <a:pt x="203" y="228"/>
                  </a:cubicBezTo>
                  <a:cubicBezTo>
                    <a:pt x="200" y="231"/>
                    <a:pt x="197" y="235"/>
                    <a:pt x="195" y="238"/>
                  </a:cubicBezTo>
                  <a:cubicBezTo>
                    <a:pt x="194" y="239"/>
                    <a:pt x="195" y="240"/>
                    <a:pt x="195" y="241"/>
                  </a:cubicBezTo>
                  <a:cubicBezTo>
                    <a:pt x="196" y="240"/>
                    <a:pt x="197" y="240"/>
                    <a:pt x="198" y="240"/>
                  </a:cubicBezTo>
                  <a:cubicBezTo>
                    <a:pt x="198" y="239"/>
                    <a:pt x="198" y="237"/>
                    <a:pt x="199" y="237"/>
                  </a:cubicBezTo>
                  <a:cubicBezTo>
                    <a:pt x="200" y="236"/>
                    <a:pt x="201" y="235"/>
                    <a:pt x="203" y="235"/>
                  </a:cubicBezTo>
                  <a:cubicBezTo>
                    <a:pt x="203" y="235"/>
                    <a:pt x="203" y="235"/>
                    <a:pt x="203" y="235"/>
                  </a:cubicBezTo>
                  <a:cubicBezTo>
                    <a:pt x="205" y="235"/>
                    <a:pt x="204" y="237"/>
                    <a:pt x="205" y="239"/>
                  </a:cubicBezTo>
                  <a:cubicBezTo>
                    <a:pt x="205" y="242"/>
                    <a:pt x="206" y="245"/>
                    <a:pt x="207" y="248"/>
                  </a:cubicBezTo>
                  <a:cubicBezTo>
                    <a:pt x="209" y="252"/>
                    <a:pt x="210" y="254"/>
                    <a:pt x="207" y="258"/>
                  </a:cubicBezTo>
                  <a:cubicBezTo>
                    <a:pt x="204" y="264"/>
                    <a:pt x="204" y="264"/>
                    <a:pt x="211" y="268"/>
                  </a:cubicBezTo>
                  <a:cubicBezTo>
                    <a:pt x="212" y="269"/>
                    <a:pt x="213" y="271"/>
                    <a:pt x="214" y="271"/>
                  </a:cubicBezTo>
                  <a:cubicBezTo>
                    <a:pt x="219" y="273"/>
                    <a:pt x="224" y="275"/>
                    <a:pt x="229" y="276"/>
                  </a:cubicBezTo>
                  <a:cubicBezTo>
                    <a:pt x="229" y="276"/>
                    <a:pt x="229" y="276"/>
                    <a:pt x="229" y="276"/>
                  </a:cubicBezTo>
                  <a:cubicBezTo>
                    <a:pt x="231" y="276"/>
                    <a:pt x="234" y="274"/>
                    <a:pt x="236" y="272"/>
                  </a:cubicBezTo>
                  <a:cubicBezTo>
                    <a:pt x="237" y="272"/>
                    <a:pt x="238" y="271"/>
                    <a:pt x="239" y="271"/>
                  </a:cubicBezTo>
                  <a:cubicBezTo>
                    <a:pt x="240" y="271"/>
                    <a:pt x="241" y="271"/>
                    <a:pt x="242" y="272"/>
                  </a:cubicBezTo>
                  <a:cubicBezTo>
                    <a:pt x="244" y="275"/>
                    <a:pt x="247" y="280"/>
                    <a:pt x="250" y="280"/>
                  </a:cubicBezTo>
                  <a:cubicBezTo>
                    <a:pt x="251" y="280"/>
                    <a:pt x="251" y="280"/>
                    <a:pt x="251" y="280"/>
                  </a:cubicBezTo>
                  <a:cubicBezTo>
                    <a:pt x="254" y="280"/>
                    <a:pt x="257" y="276"/>
                    <a:pt x="260" y="274"/>
                  </a:cubicBezTo>
                  <a:cubicBezTo>
                    <a:pt x="261" y="273"/>
                    <a:pt x="261" y="272"/>
                    <a:pt x="262" y="272"/>
                  </a:cubicBezTo>
                  <a:cubicBezTo>
                    <a:pt x="267" y="270"/>
                    <a:pt x="271" y="267"/>
                    <a:pt x="275" y="267"/>
                  </a:cubicBezTo>
                  <a:cubicBezTo>
                    <a:pt x="277" y="267"/>
                    <a:pt x="278" y="268"/>
                    <a:pt x="280" y="269"/>
                  </a:cubicBezTo>
                  <a:cubicBezTo>
                    <a:pt x="281" y="269"/>
                    <a:pt x="282" y="270"/>
                    <a:pt x="283" y="270"/>
                  </a:cubicBezTo>
                  <a:cubicBezTo>
                    <a:pt x="285" y="270"/>
                    <a:pt x="286" y="268"/>
                    <a:pt x="287" y="267"/>
                  </a:cubicBezTo>
                  <a:cubicBezTo>
                    <a:pt x="291" y="259"/>
                    <a:pt x="296" y="252"/>
                    <a:pt x="303" y="247"/>
                  </a:cubicBezTo>
                  <a:cubicBezTo>
                    <a:pt x="310" y="243"/>
                    <a:pt x="314" y="237"/>
                    <a:pt x="318" y="231"/>
                  </a:cubicBezTo>
                  <a:cubicBezTo>
                    <a:pt x="321" y="226"/>
                    <a:pt x="324" y="224"/>
                    <a:pt x="328" y="221"/>
                  </a:cubicBezTo>
                  <a:cubicBezTo>
                    <a:pt x="331" y="220"/>
                    <a:pt x="335" y="220"/>
                    <a:pt x="336" y="218"/>
                  </a:cubicBezTo>
                  <a:cubicBezTo>
                    <a:pt x="341" y="208"/>
                    <a:pt x="352" y="203"/>
                    <a:pt x="354" y="191"/>
                  </a:cubicBezTo>
                  <a:cubicBezTo>
                    <a:pt x="364" y="181"/>
                    <a:pt x="365" y="168"/>
                    <a:pt x="365" y="156"/>
                  </a:cubicBezTo>
                  <a:cubicBezTo>
                    <a:pt x="366" y="154"/>
                    <a:pt x="365" y="152"/>
                    <a:pt x="366" y="150"/>
                  </a:cubicBezTo>
                  <a:cubicBezTo>
                    <a:pt x="369" y="145"/>
                    <a:pt x="368" y="141"/>
                    <a:pt x="364" y="138"/>
                  </a:cubicBezTo>
                  <a:cubicBezTo>
                    <a:pt x="362" y="135"/>
                    <a:pt x="360" y="132"/>
                    <a:pt x="358" y="130"/>
                  </a:cubicBezTo>
                  <a:cubicBezTo>
                    <a:pt x="355" y="125"/>
                    <a:pt x="350" y="120"/>
                    <a:pt x="348" y="115"/>
                  </a:cubicBezTo>
                  <a:cubicBezTo>
                    <a:pt x="343" y="100"/>
                    <a:pt x="336" y="86"/>
                    <a:pt x="324" y="75"/>
                  </a:cubicBezTo>
                  <a:cubicBezTo>
                    <a:pt x="323" y="75"/>
                    <a:pt x="323" y="75"/>
                    <a:pt x="323" y="74"/>
                  </a:cubicBezTo>
                  <a:cubicBezTo>
                    <a:pt x="321" y="73"/>
                    <a:pt x="321" y="72"/>
                    <a:pt x="322" y="69"/>
                  </a:cubicBezTo>
                  <a:cubicBezTo>
                    <a:pt x="324" y="65"/>
                    <a:pt x="324" y="60"/>
                    <a:pt x="325" y="55"/>
                  </a:cubicBezTo>
                  <a:cubicBezTo>
                    <a:pt x="325" y="53"/>
                    <a:pt x="323" y="50"/>
                    <a:pt x="323" y="47"/>
                  </a:cubicBezTo>
                  <a:cubicBezTo>
                    <a:pt x="323" y="39"/>
                    <a:pt x="320" y="33"/>
                    <a:pt x="314" y="27"/>
                  </a:cubicBezTo>
                  <a:cubicBezTo>
                    <a:pt x="310" y="24"/>
                    <a:pt x="308" y="20"/>
                    <a:pt x="307" y="15"/>
                  </a:cubicBezTo>
                  <a:cubicBezTo>
                    <a:pt x="307" y="11"/>
                    <a:pt x="304" y="6"/>
                    <a:pt x="303" y="2"/>
                  </a:cubicBezTo>
                  <a:cubicBezTo>
                    <a:pt x="303" y="1"/>
                    <a:pt x="301" y="0"/>
                    <a:pt x="301" y="0"/>
                  </a:cubicBezTo>
                  <a:cubicBezTo>
                    <a:pt x="301" y="0"/>
                    <a:pt x="301" y="0"/>
                    <a:pt x="301"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22" name="Freeform 10"/>
            <p:cNvSpPr>
              <a:spLocks noEditPoints="1"/>
            </p:cNvSpPr>
            <p:nvPr/>
          </p:nvSpPr>
          <p:spPr bwMode="auto">
            <a:xfrm>
              <a:off x="4948" y="2715"/>
              <a:ext cx="119" cy="62"/>
            </a:xfrm>
            <a:custGeom>
              <a:avLst/>
              <a:gdLst/>
              <a:ahLst/>
              <a:cxnLst>
                <a:cxn ang="0">
                  <a:pos x="286" y="10"/>
                </a:cxn>
                <a:cxn ang="0">
                  <a:pos x="307" y="23"/>
                </a:cxn>
                <a:cxn ang="0">
                  <a:pos x="300" y="41"/>
                </a:cxn>
                <a:cxn ang="0">
                  <a:pos x="267" y="65"/>
                </a:cxn>
                <a:cxn ang="0">
                  <a:pos x="251" y="68"/>
                </a:cxn>
                <a:cxn ang="0">
                  <a:pos x="239" y="88"/>
                </a:cxn>
                <a:cxn ang="0">
                  <a:pos x="222" y="106"/>
                </a:cxn>
                <a:cxn ang="0">
                  <a:pos x="199" y="106"/>
                </a:cxn>
                <a:cxn ang="0">
                  <a:pos x="111" y="152"/>
                </a:cxn>
                <a:cxn ang="0">
                  <a:pos x="94" y="174"/>
                </a:cxn>
                <a:cxn ang="0">
                  <a:pos x="71" y="169"/>
                </a:cxn>
                <a:cxn ang="0">
                  <a:pos x="63" y="134"/>
                </a:cxn>
                <a:cxn ang="0">
                  <a:pos x="79" y="120"/>
                </a:cxn>
                <a:cxn ang="0">
                  <a:pos x="92" y="91"/>
                </a:cxn>
                <a:cxn ang="0">
                  <a:pos x="73" y="55"/>
                </a:cxn>
                <a:cxn ang="0">
                  <a:pos x="33" y="39"/>
                </a:cxn>
                <a:cxn ang="0">
                  <a:pos x="27" y="39"/>
                </a:cxn>
                <a:cxn ang="0">
                  <a:pos x="72" y="26"/>
                </a:cxn>
                <a:cxn ang="0">
                  <a:pos x="113" y="17"/>
                </a:cxn>
                <a:cxn ang="0">
                  <a:pos x="130" y="19"/>
                </a:cxn>
                <a:cxn ang="0">
                  <a:pos x="163" y="19"/>
                </a:cxn>
                <a:cxn ang="0">
                  <a:pos x="196" y="15"/>
                </a:cxn>
                <a:cxn ang="0">
                  <a:pos x="210" y="12"/>
                </a:cxn>
                <a:cxn ang="0">
                  <a:pos x="238" y="11"/>
                </a:cxn>
                <a:cxn ang="0">
                  <a:pos x="265" y="9"/>
                </a:cxn>
                <a:cxn ang="0">
                  <a:pos x="248" y="5"/>
                </a:cxn>
                <a:cxn ang="0">
                  <a:pos x="208" y="4"/>
                </a:cxn>
                <a:cxn ang="0">
                  <a:pos x="194" y="7"/>
                </a:cxn>
                <a:cxn ang="0">
                  <a:pos x="153" y="13"/>
                </a:cxn>
                <a:cxn ang="0">
                  <a:pos x="114" y="9"/>
                </a:cxn>
                <a:cxn ang="0">
                  <a:pos x="52" y="26"/>
                </a:cxn>
                <a:cxn ang="0">
                  <a:pos x="8" y="46"/>
                </a:cxn>
                <a:cxn ang="0">
                  <a:pos x="66" y="60"/>
                </a:cxn>
                <a:cxn ang="0">
                  <a:pos x="82" y="107"/>
                </a:cxn>
                <a:cxn ang="0">
                  <a:pos x="57" y="139"/>
                </a:cxn>
                <a:cxn ang="0">
                  <a:pos x="78" y="181"/>
                </a:cxn>
                <a:cxn ang="0">
                  <a:pos x="118" y="155"/>
                </a:cxn>
                <a:cxn ang="0">
                  <a:pos x="202" y="114"/>
                </a:cxn>
                <a:cxn ang="0">
                  <a:pos x="225" y="113"/>
                </a:cxn>
                <a:cxn ang="0">
                  <a:pos x="258" y="98"/>
                </a:cxn>
                <a:cxn ang="0">
                  <a:pos x="244" y="95"/>
                </a:cxn>
                <a:cxn ang="0">
                  <a:pos x="253" y="85"/>
                </a:cxn>
                <a:cxn ang="0">
                  <a:pos x="269" y="95"/>
                </a:cxn>
                <a:cxn ang="0">
                  <a:pos x="258" y="76"/>
                </a:cxn>
                <a:cxn ang="0">
                  <a:pos x="267" y="73"/>
                </a:cxn>
                <a:cxn ang="0">
                  <a:pos x="306" y="46"/>
                </a:cxn>
                <a:cxn ang="0">
                  <a:pos x="329" y="20"/>
                </a:cxn>
                <a:cxn ang="0">
                  <a:pos x="353" y="12"/>
                </a:cxn>
                <a:cxn ang="0">
                  <a:pos x="346" y="11"/>
                </a:cxn>
                <a:cxn ang="0">
                  <a:pos x="288" y="2"/>
                </a:cxn>
                <a:cxn ang="0">
                  <a:pos x="273" y="0"/>
                </a:cxn>
              </a:cxnLst>
              <a:rect l="0" t="0" r="r" b="b"/>
              <a:pathLst>
                <a:path w="353" h="185">
                  <a:moveTo>
                    <a:pt x="273" y="8"/>
                  </a:moveTo>
                  <a:cubicBezTo>
                    <a:pt x="275" y="8"/>
                    <a:pt x="276" y="8"/>
                    <a:pt x="278" y="9"/>
                  </a:cubicBezTo>
                  <a:cubicBezTo>
                    <a:pt x="280" y="10"/>
                    <a:pt x="283" y="10"/>
                    <a:pt x="284" y="10"/>
                  </a:cubicBezTo>
                  <a:cubicBezTo>
                    <a:pt x="285" y="10"/>
                    <a:pt x="285" y="10"/>
                    <a:pt x="286" y="10"/>
                  </a:cubicBezTo>
                  <a:cubicBezTo>
                    <a:pt x="286" y="10"/>
                    <a:pt x="287" y="10"/>
                    <a:pt x="287" y="10"/>
                  </a:cubicBezTo>
                  <a:cubicBezTo>
                    <a:pt x="287" y="10"/>
                    <a:pt x="287" y="10"/>
                    <a:pt x="287" y="10"/>
                  </a:cubicBezTo>
                  <a:cubicBezTo>
                    <a:pt x="298" y="10"/>
                    <a:pt x="307" y="12"/>
                    <a:pt x="314" y="16"/>
                  </a:cubicBezTo>
                  <a:cubicBezTo>
                    <a:pt x="311" y="18"/>
                    <a:pt x="309" y="21"/>
                    <a:pt x="307" y="23"/>
                  </a:cubicBezTo>
                  <a:cubicBezTo>
                    <a:pt x="306" y="24"/>
                    <a:pt x="304" y="26"/>
                    <a:pt x="303" y="27"/>
                  </a:cubicBezTo>
                  <a:cubicBezTo>
                    <a:pt x="301" y="28"/>
                    <a:pt x="300" y="30"/>
                    <a:pt x="300" y="33"/>
                  </a:cubicBezTo>
                  <a:cubicBezTo>
                    <a:pt x="300" y="35"/>
                    <a:pt x="300" y="37"/>
                    <a:pt x="301" y="40"/>
                  </a:cubicBezTo>
                  <a:cubicBezTo>
                    <a:pt x="301" y="40"/>
                    <a:pt x="301" y="41"/>
                    <a:pt x="300" y="41"/>
                  </a:cubicBezTo>
                  <a:cubicBezTo>
                    <a:pt x="297" y="44"/>
                    <a:pt x="295" y="47"/>
                    <a:pt x="293" y="50"/>
                  </a:cubicBezTo>
                  <a:cubicBezTo>
                    <a:pt x="292" y="51"/>
                    <a:pt x="291" y="53"/>
                    <a:pt x="290" y="54"/>
                  </a:cubicBezTo>
                  <a:cubicBezTo>
                    <a:pt x="289" y="55"/>
                    <a:pt x="288" y="56"/>
                    <a:pt x="288" y="56"/>
                  </a:cubicBezTo>
                  <a:cubicBezTo>
                    <a:pt x="282" y="60"/>
                    <a:pt x="275" y="63"/>
                    <a:pt x="267" y="65"/>
                  </a:cubicBezTo>
                  <a:cubicBezTo>
                    <a:pt x="267" y="65"/>
                    <a:pt x="267" y="65"/>
                    <a:pt x="266" y="65"/>
                  </a:cubicBezTo>
                  <a:cubicBezTo>
                    <a:pt x="265" y="64"/>
                    <a:pt x="263" y="64"/>
                    <a:pt x="261" y="63"/>
                  </a:cubicBezTo>
                  <a:cubicBezTo>
                    <a:pt x="261" y="63"/>
                    <a:pt x="261" y="63"/>
                    <a:pt x="260" y="63"/>
                  </a:cubicBezTo>
                  <a:cubicBezTo>
                    <a:pt x="256" y="63"/>
                    <a:pt x="253" y="66"/>
                    <a:pt x="251" y="68"/>
                  </a:cubicBezTo>
                  <a:cubicBezTo>
                    <a:pt x="250" y="70"/>
                    <a:pt x="248" y="72"/>
                    <a:pt x="249" y="76"/>
                  </a:cubicBezTo>
                  <a:cubicBezTo>
                    <a:pt x="249" y="76"/>
                    <a:pt x="249" y="77"/>
                    <a:pt x="249" y="77"/>
                  </a:cubicBezTo>
                  <a:cubicBezTo>
                    <a:pt x="247" y="78"/>
                    <a:pt x="244" y="79"/>
                    <a:pt x="243" y="81"/>
                  </a:cubicBezTo>
                  <a:cubicBezTo>
                    <a:pt x="239" y="83"/>
                    <a:pt x="239" y="87"/>
                    <a:pt x="239" y="88"/>
                  </a:cubicBezTo>
                  <a:cubicBezTo>
                    <a:pt x="239" y="89"/>
                    <a:pt x="239" y="89"/>
                    <a:pt x="239" y="89"/>
                  </a:cubicBezTo>
                  <a:cubicBezTo>
                    <a:pt x="236" y="90"/>
                    <a:pt x="235" y="93"/>
                    <a:pt x="235" y="96"/>
                  </a:cubicBezTo>
                  <a:cubicBezTo>
                    <a:pt x="234" y="97"/>
                    <a:pt x="235" y="99"/>
                    <a:pt x="236" y="102"/>
                  </a:cubicBezTo>
                  <a:cubicBezTo>
                    <a:pt x="231" y="103"/>
                    <a:pt x="227" y="104"/>
                    <a:pt x="222" y="106"/>
                  </a:cubicBezTo>
                  <a:cubicBezTo>
                    <a:pt x="222" y="106"/>
                    <a:pt x="222" y="106"/>
                    <a:pt x="222" y="106"/>
                  </a:cubicBezTo>
                  <a:cubicBezTo>
                    <a:pt x="221" y="106"/>
                    <a:pt x="219" y="105"/>
                    <a:pt x="218" y="105"/>
                  </a:cubicBezTo>
                  <a:cubicBezTo>
                    <a:pt x="216" y="104"/>
                    <a:pt x="213" y="103"/>
                    <a:pt x="210" y="103"/>
                  </a:cubicBezTo>
                  <a:cubicBezTo>
                    <a:pt x="206" y="103"/>
                    <a:pt x="202" y="105"/>
                    <a:pt x="199" y="106"/>
                  </a:cubicBezTo>
                  <a:cubicBezTo>
                    <a:pt x="190" y="110"/>
                    <a:pt x="182" y="115"/>
                    <a:pt x="173" y="121"/>
                  </a:cubicBezTo>
                  <a:cubicBezTo>
                    <a:pt x="169" y="124"/>
                    <a:pt x="166" y="126"/>
                    <a:pt x="162" y="126"/>
                  </a:cubicBezTo>
                  <a:cubicBezTo>
                    <a:pt x="156" y="126"/>
                    <a:pt x="149" y="127"/>
                    <a:pt x="142" y="129"/>
                  </a:cubicBezTo>
                  <a:cubicBezTo>
                    <a:pt x="131" y="133"/>
                    <a:pt x="119" y="138"/>
                    <a:pt x="111" y="152"/>
                  </a:cubicBezTo>
                  <a:cubicBezTo>
                    <a:pt x="108" y="157"/>
                    <a:pt x="105" y="162"/>
                    <a:pt x="101" y="167"/>
                  </a:cubicBezTo>
                  <a:cubicBezTo>
                    <a:pt x="99" y="169"/>
                    <a:pt x="98" y="170"/>
                    <a:pt x="97" y="172"/>
                  </a:cubicBezTo>
                  <a:cubicBezTo>
                    <a:pt x="97" y="172"/>
                    <a:pt x="96" y="173"/>
                    <a:pt x="96" y="173"/>
                  </a:cubicBezTo>
                  <a:cubicBezTo>
                    <a:pt x="95" y="173"/>
                    <a:pt x="94" y="174"/>
                    <a:pt x="94" y="174"/>
                  </a:cubicBezTo>
                  <a:cubicBezTo>
                    <a:pt x="91" y="176"/>
                    <a:pt x="90" y="177"/>
                    <a:pt x="88" y="177"/>
                  </a:cubicBezTo>
                  <a:cubicBezTo>
                    <a:pt x="86" y="177"/>
                    <a:pt x="85" y="176"/>
                    <a:pt x="83" y="175"/>
                  </a:cubicBezTo>
                  <a:cubicBezTo>
                    <a:pt x="80" y="172"/>
                    <a:pt x="77" y="171"/>
                    <a:pt x="74" y="170"/>
                  </a:cubicBezTo>
                  <a:cubicBezTo>
                    <a:pt x="73" y="170"/>
                    <a:pt x="72" y="169"/>
                    <a:pt x="71" y="169"/>
                  </a:cubicBezTo>
                  <a:cubicBezTo>
                    <a:pt x="66" y="167"/>
                    <a:pt x="65" y="162"/>
                    <a:pt x="63" y="154"/>
                  </a:cubicBezTo>
                  <a:cubicBezTo>
                    <a:pt x="63" y="154"/>
                    <a:pt x="63" y="153"/>
                    <a:pt x="63" y="153"/>
                  </a:cubicBezTo>
                  <a:cubicBezTo>
                    <a:pt x="68" y="147"/>
                    <a:pt x="68" y="141"/>
                    <a:pt x="64" y="135"/>
                  </a:cubicBezTo>
                  <a:cubicBezTo>
                    <a:pt x="63" y="134"/>
                    <a:pt x="63" y="134"/>
                    <a:pt x="63" y="134"/>
                  </a:cubicBezTo>
                  <a:cubicBezTo>
                    <a:pt x="65" y="131"/>
                    <a:pt x="66" y="128"/>
                    <a:pt x="68" y="126"/>
                  </a:cubicBezTo>
                  <a:cubicBezTo>
                    <a:pt x="69" y="125"/>
                    <a:pt x="71" y="124"/>
                    <a:pt x="73" y="123"/>
                  </a:cubicBezTo>
                  <a:cubicBezTo>
                    <a:pt x="74" y="122"/>
                    <a:pt x="76" y="122"/>
                    <a:pt x="78" y="120"/>
                  </a:cubicBezTo>
                  <a:cubicBezTo>
                    <a:pt x="79" y="120"/>
                    <a:pt x="79" y="120"/>
                    <a:pt x="79" y="120"/>
                  </a:cubicBezTo>
                  <a:cubicBezTo>
                    <a:pt x="82" y="118"/>
                    <a:pt x="85" y="115"/>
                    <a:pt x="88" y="112"/>
                  </a:cubicBezTo>
                  <a:cubicBezTo>
                    <a:pt x="88" y="112"/>
                    <a:pt x="88" y="112"/>
                    <a:pt x="88" y="112"/>
                  </a:cubicBezTo>
                  <a:cubicBezTo>
                    <a:pt x="91" y="109"/>
                    <a:pt x="97" y="101"/>
                    <a:pt x="92" y="93"/>
                  </a:cubicBezTo>
                  <a:cubicBezTo>
                    <a:pt x="92" y="93"/>
                    <a:pt x="92" y="92"/>
                    <a:pt x="92" y="91"/>
                  </a:cubicBezTo>
                  <a:cubicBezTo>
                    <a:pt x="91" y="87"/>
                    <a:pt x="90" y="80"/>
                    <a:pt x="82" y="77"/>
                  </a:cubicBezTo>
                  <a:cubicBezTo>
                    <a:pt x="82" y="75"/>
                    <a:pt x="82" y="74"/>
                    <a:pt x="82" y="73"/>
                  </a:cubicBezTo>
                  <a:cubicBezTo>
                    <a:pt x="81" y="71"/>
                    <a:pt x="80" y="69"/>
                    <a:pt x="79" y="68"/>
                  </a:cubicBezTo>
                  <a:cubicBezTo>
                    <a:pt x="77" y="63"/>
                    <a:pt x="76" y="59"/>
                    <a:pt x="73" y="55"/>
                  </a:cubicBezTo>
                  <a:cubicBezTo>
                    <a:pt x="65" y="44"/>
                    <a:pt x="54" y="38"/>
                    <a:pt x="39" y="38"/>
                  </a:cubicBezTo>
                  <a:cubicBezTo>
                    <a:pt x="39" y="38"/>
                    <a:pt x="39" y="38"/>
                    <a:pt x="39" y="38"/>
                  </a:cubicBezTo>
                  <a:cubicBezTo>
                    <a:pt x="38" y="38"/>
                    <a:pt x="37" y="38"/>
                    <a:pt x="36" y="38"/>
                  </a:cubicBezTo>
                  <a:cubicBezTo>
                    <a:pt x="35" y="38"/>
                    <a:pt x="34" y="39"/>
                    <a:pt x="33" y="39"/>
                  </a:cubicBezTo>
                  <a:cubicBezTo>
                    <a:pt x="31" y="40"/>
                    <a:pt x="29" y="40"/>
                    <a:pt x="27" y="41"/>
                  </a:cubicBezTo>
                  <a:cubicBezTo>
                    <a:pt x="26" y="41"/>
                    <a:pt x="25" y="41"/>
                    <a:pt x="24" y="41"/>
                  </a:cubicBezTo>
                  <a:cubicBezTo>
                    <a:pt x="22" y="41"/>
                    <a:pt x="20" y="41"/>
                    <a:pt x="17" y="40"/>
                  </a:cubicBezTo>
                  <a:cubicBezTo>
                    <a:pt x="20" y="39"/>
                    <a:pt x="24" y="39"/>
                    <a:pt x="27" y="39"/>
                  </a:cubicBezTo>
                  <a:cubicBezTo>
                    <a:pt x="34" y="38"/>
                    <a:pt x="40" y="38"/>
                    <a:pt x="46" y="36"/>
                  </a:cubicBezTo>
                  <a:cubicBezTo>
                    <a:pt x="49" y="36"/>
                    <a:pt x="51" y="35"/>
                    <a:pt x="53" y="34"/>
                  </a:cubicBezTo>
                  <a:cubicBezTo>
                    <a:pt x="54" y="34"/>
                    <a:pt x="54" y="33"/>
                    <a:pt x="55" y="33"/>
                  </a:cubicBezTo>
                  <a:cubicBezTo>
                    <a:pt x="61" y="31"/>
                    <a:pt x="66" y="28"/>
                    <a:pt x="72" y="26"/>
                  </a:cubicBezTo>
                  <a:cubicBezTo>
                    <a:pt x="87" y="19"/>
                    <a:pt x="87" y="19"/>
                    <a:pt x="87" y="19"/>
                  </a:cubicBezTo>
                  <a:cubicBezTo>
                    <a:pt x="87" y="19"/>
                    <a:pt x="87" y="19"/>
                    <a:pt x="87" y="19"/>
                  </a:cubicBezTo>
                  <a:cubicBezTo>
                    <a:pt x="90" y="19"/>
                    <a:pt x="92" y="18"/>
                    <a:pt x="94" y="18"/>
                  </a:cubicBezTo>
                  <a:cubicBezTo>
                    <a:pt x="101" y="18"/>
                    <a:pt x="107" y="17"/>
                    <a:pt x="113" y="17"/>
                  </a:cubicBezTo>
                  <a:cubicBezTo>
                    <a:pt x="114" y="17"/>
                    <a:pt x="114" y="17"/>
                    <a:pt x="114" y="17"/>
                  </a:cubicBezTo>
                  <a:cubicBezTo>
                    <a:pt x="115" y="17"/>
                    <a:pt x="117" y="17"/>
                    <a:pt x="119" y="18"/>
                  </a:cubicBezTo>
                  <a:cubicBezTo>
                    <a:pt x="121" y="18"/>
                    <a:pt x="123" y="18"/>
                    <a:pt x="125" y="19"/>
                  </a:cubicBezTo>
                  <a:cubicBezTo>
                    <a:pt x="127" y="19"/>
                    <a:pt x="128" y="19"/>
                    <a:pt x="130" y="19"/>
                  </a:cubicBezTo>
                  <a:cubicBezTo>
                    <a:pt x="132" y="19"/>
                    <a:pt x="134" y="19"/>
                    <a:pt x="136" y="20"/>
                  </a:cubicBezTo>
                  <a:cubicBezTo>
                    <a:pt x="139" y="21"/>
                    <a:pt x="142" y="22"/>
                    <a:pt x="146" y="22"/>
                  </a:cubicBezTo>
                  <a:cubicBezTo>
                    <a:pt x="150" y="22"/>
                    <a:pt x="153" y="21"/>
                    <a:pt x="156" y="20"/>
                  </a:cubicBezTo>
                  <a:cubicBezTo>
                    <a:pt x="158" y="19"/>
                    <a:pt x="161" y="19"/>
                    <a:pt x="163" y="19"/>
                  </a:cubicBezTo>
                  <a:cubicBezTo>
                    <a:pt x="164" y="19"/>
                    <a:pt x="164" y="19"/>
                    <a:pt x="164" y="19"/>
                  </a:cubicBezTo>
                  <a:cubicBezTo>
                    <a:pt x="165" y="19"/>
                    <a:pt x="165" y="19"/>
                    <a:pt x="165" y="19"/>
                  </a:cubicBezTo>
                  <a:cubicBezTo>
                    <a:pt x="166" y="19"/>
                    <a:pt x="167" y="19"/>
                    <a:pt x="169" y="19"/>
                  </a:cubicBezTo>
                  <a:cubicBezTo>
                    <a:pt x="178" y="18"/>
                    <a:pt x="187" y="17"/>
                    <a:pt x="196" y="15"/>
                  </a:cubicBezTo>
                  <a:cubicBezTo>
                    <a:pt x="196" y="14"/>
                    <a:pt x="196" y="14"/>
                    <a:pt x="197" y="14"/>
                  </a:cubicBezTo>
                  <a:cubicBezTo>
                    <a:pt x="197" y="14"/>
                    <a:pt x="198" y="14"/>
                    <a:pt x="198" y="15"/>
                  </a:cubicBezTo>
                  <a:cubicBezTo>
                    <a:pt x="199" y="15"/>
                    <a:pt x="200" y="15"/>
                    <a:pt x="201" y="15"/>
                  </a:cubicBezTo>
                  <a:cubicBezTo>
                    <a:pt x="203" y="15"/>
                    <a:pt x="206" y="15"/>
                    <a:pt x="210" y="12"/>
                  </a:cubicBezTo>
                  <a:cubicBezTo>
                    <a:pt x="214" y="12"/>
                    <a:pt x="218" y="12"/>
                    <a:pt x="221" y="11"/>
                  </a:cubicBezTo>
                  <a:cubicBezTo>
                    <a:pt x="224" y="10"/>
                    <a:pt x="228" y="10"/>
                    <a:pt x="231" y="10"/>
                  </a:cubicBezTo>
                  <a:cubicBezTo>
                    <a:pt x="232" y="10"/>
                    <a:pt x="233" y="10"/>
                    <a:pt x="233" y="10"/>
                  </a:cubicBezTo>
                  <a:cubicBezTo>
                    <a:pt x="235" y="10"/>
                    <a:pt x="237" y="10"/>
                    <a:pt x="238" y="11"/>
                  </a:cubicBezTo>
                  <a:cubicBezTo>
                    <a:pt x="240" y="11"/>
                    <a:pt x="241" y="12"/>
                    <a:pt x="242" y="12"/>
                  </a:cubicBezTo>
                  <a:cubicBezTo>
                    <a:pt x="244" y="12"/>
                    <a:pt x="246" y="13"/>
                    <a:pt x="248" y="13"/>
                  </a:cubicBezTo>
                  <a:cubicBezTo>
                    <a:pt x="253" y="13"/>
                    <a:pt x="258" y="11"/>
                    <a:pt x="262" y="10"/>
                  </a:cubicBezTo>
                  <a:cubicBezTo>
                    <a:pt x="263" y="10"/>
                    <a:pt x="264" y="9"/>
                    <a:pt x="265" y="9"/>
                  </a:cubicBezTo>
                  <a:cubicBezTo>
                    <a:pt x="268" y="8"/>
                    <a:pt x="270" y="8"/>
                    <a:pt x="273" y="8"/>
                  </a:cubicBezTo>
                  <a:close/>
                  <a:moveTo>
                    <a:pt x="273" y="0"/>
                  </a:moveTo>
                  <a:cubicBezTo>
                    <a:pt x="270" y="0"/>
                    <a:pt x="267" y="0"/>
                    <a:pt x="263" y="1"/>
                  </a:cubicBezTo>
                  <a:cubicBezTo>
                    <a:pt x="258" y="2"/>
                    <a:pt x="253" y="5"/>
                    <a:pt x="248" y="5"/>
                  </a:cubicBezTo>
                  <a:cubicBezTo>
                    <a:pt x="247" y="5"/>
                    <a:pt x="245" y="4"/>
                    <a:pt x="244" y="4"/>
                  </a:cubicBezTo>
                  <a:cubicBezTo>
                    <a:pt x="241" y="3"/>
                    <a:pt x="238" y="2"/>
                    <a:pt x="235" y="2"/>
                  </a:cubicBezTo>
                  <a:cubicBezTo>
                    <a:pt x="233" y="2"/>
                    <a:pt x="232" y="2"/>
                    <a:pt x="231" y="2"/>
                  </a:cubicBezTo>
                  <a:cubicBezTo>
                    <a:pt x="223" y="2"/>
                    <a:pt x="216" y="4"/>
                    <a:pt x="208" y="4"/>
                  </a:cubicBezTo>
                  <a:cubicBezTo>
                    <a:pt x="208" y="4"/>
                    <a:pt x="208" y="4"/>
                    <a:pt x="207" y="4"/>
                  </a:cubicBezTo>
                  <a:cubicBezTo>
                    <a:pt x="206" y="6"/>
                    <a:pt x="203" y="7"/>
                    <a:pt x="201" y="7"/>
                  </a:cubicBezTo>
                  <a:cubicBezTo>
                    <a:pt x="200" y="7"/>
                    <a:pt x="198" y="6"/>
                    <a:pt x="197" y="6"/>
                  </a:cubicBezTo>
                  <a:cubicBezTo>
                    <a:pt x="196" y="6"/>
                    <a:pt x="195" y="7"/>
                    <a:pt x="194" y="7"/>
                  </a:cubicBezTo>
                  <a:cubicBezTo>
                    <a:pt x="185" y="9"/>
                    <a:pt x="177" y="10"/>
                    <a:pt x="168" y="11"/>
                  </a:cubicBezTo>
                  <a:cubicBezTo>
                    <a:pt x="167" y="11"/>
                    <a:pt x="166" y="11"/>
                    <a:pt x="165" y="11"/>
                  </a:cubicBezTo>
                  <a:cubicBezTo>
                    <a:pt x="164" y="11"/>
                    <a:pt x="164" y="11"/>
                    <a:pt x="163" y="11"/>
                  </a:cubicBezTo>
                  <a:cubicBezTo>
                    <a:pt x="160" y="11"/>
                    <a:pt x="157" y="11"/>
                    <a:pt x="153" y="13"/>
                  </a:cubicBezTo>
                  <a:cubicBezTo>
                    <a:pt x="151" y="14"/>
                    <a:pt x="149" y="14"/>
                    <a:pt x="146" y="14"/>
                  </a:cubicBezTo>
                  <a:cubicBezTo>
                    <a:pt x="143" y="14"/>
                    <a:pt x="141" y="14"/>
                    <a:pt x="139" y="13"/>
                  </a:cubicBezTo>
                  <a:cubicBezTo>
                    <a:pt x="134" y="11"/>
                    <a:pt x="130" y="11"/>
                    <a:pt x="126" y="11"/>
                  </a:cubicBezTo>
                  <a:cubicBezTo>
                    <a:pt x="122" y="10"/>
                    <a:pt x="118" y="9"/>
                    <a:pt x="114" y="9"/>
                  </a:cubicBezTo>
                  <a:cubicBezTo>
                    <a:pt x="114" y="9"/>
                    <a:pt x="113" y="9"/>
                    <a:pt x="113" y="9"/>
                  </a:cubicBezTo>
                  <a:cubicBezTo>
                    <a:pt x="104" y="9"/>
                    <a:pt x="95" y="10"/>
                    <a:pt x="86" y="11"/>
                  </a:cubicBezTo>
                  <a:cubicBezTo>
                    <a:pt x="85" y="11"/>
                    <a:pt x="85" y="11"/>
                    <a:pt x="84" y="12"/>
                  </a:cubicBezTo>
                  <a:cubicBezTo>
                    <a:pt x="73" y="16"/>
                    <a:pt x="62" y="21"/>
                    <a:pt x="52" y="26"/>
                  </a:cubicBezTo>
                  <a:cubicBezTo>
                    <a:pt x="49" y="27"/>
                    <a:pt x="47" y="28"/>
                    <a:pt x="45" y="29"/>
                  </a:cubicBezTo>
                  <a:cubicBezTo>
                    <a:pt x="33" y="31"/>
                    <a:pt x="21" y="31"/>
                    <a:pt x="9" y="33"/>
                  </a:cubicBezTo>
                  <a:cubicBezTo>
                    <a:pt x="5" y="34"/>
                    <a:pt x="3" y="34"/>
                    <a:pt x="5" y="39"/>
                  </a:cubicBezTo>
                  <a:cubicBezTo>
                    <a:pt x="0" y="44"/>
                    <a:pt x="6" y="45"/>
                    <a:pt x="8" y="46"/>
                  </a:cubicBezTo>
                  <a:cubicBezTo>
                    <a:pt x="14" y="47"/>
                    <a:pt x="19" y="49"/>
                    <a:pt x="24" y="49"/>
                  </a:cubicBezTo>
                  <a:cubicBezTo>
                    <a:pt x="26" y="49"/>
                    <a:pt x="27" y="49"/>
                    <a:pt x="28" y="49"/>
                  </a:cubicBezTo>
                  <a:cubicBezTo>
                    <a:pt x="32" y="48"/>
                    <a:pt x="35" y="47"/>
                    <a:pt x="39" y="46"/>
                  </a:cubicBezTo>
                  <a:cubicBezTo>
                    <a:pt x="50" y="46"/>
                    <a:pt x="60" y="50"/>
                    <a:pt x="66" y="60"/>
                  </a:cubicBezTo>
                  <a:cubicBezTo>
                    <a:pt x="70" y="65"/>
                    <a:pt x="72" y="71"/>
                    <a:pt x="74" y="76"/>
                  </a:cubicBezTo>
                  <a:cubicBezTo>
                    <a:pt x="71" y="80"/>
                    <a:pt x="73" y="83"/>
                    <a:pt x="77" y="84"/>
                  </a:cubicBezTo>
                  <a:cubicBezTo>
                    <a:pt x="85" y="85"/>
                    <a:pt x="83" y="93"/>
                    <a:pt x="85" y="97"/>
                  </a:cubicBezTo>
                  <a:cubicBezTo>
                    <a:pt x="87" y="101"/>
                    <a:pt x="84" y="104"/>
                    <a:pt x="82" y="107"/>
                  </a:cubicBezTo>
                  <a:cubicBezTo>
                    <a:pt x="80" y="110"/>
                    <a:pt x="76" y="112"/>
                    <a:pt x="73" y="114"/>
                  </a:cubicBezTo>
                  <a:cubicBezTo>
                    <a:pt x="70" y="116"/>
                    <a:pt x="65" y="118"/>
                    <a:pt x="62" y="121"/>
                  </a:cubicBezTo>
                  <a:cubicBezTo>
                    <a:pt x="59" y="124"/>
                    <a:pt x="57" y="128"/>
                    <a:pt x="55" y="132"/>
                  </a:cubicBezTo>
                  <a:cubicBezTo>
                    <a:pt x="54" y="134"/>
                    <a:pt x="56" y="137"/>
                    <a:pt x="57" y="139"/>
                  </a:cubicBezTo>
                  <a:cubicBezTo>
                    <a:pt x="59" y="142"/>
                    <a:pt x="59" y="145"/>
                    <a:pt x="57" y="148"/>
                  </a:cubicBezTo>
                  <a:cubicBezTo>
                    <a:pt x="56" y="150"/>
                    <a:pt x="54" y="153"/>
                    <a:pt x="55" y="155"/>
                  </a:cubicBezTo>
                  <a:cubicBezTo>
                    <a:pt x="57" y="163"/>
                    <a:pt x="59" y="172"/>
                    <a:pt x="68" y="176"/>
                  </a:cubicBezTo>
                  <a:cubicBezTo>
                    <a:pt x="71" y="178"/>
                    <a:pt x="75" y="179"/>
                    <a:pt x="78" y="181"/>
                  </a:cubicBezTo>
                  <a:cubicBezTo>
                    <a:pt x="81" y="184"/>
                    <a:pt x="85" y="185"/>
                    <a:pt x="88" y="185"/>
                  </a:cubicBezTo>
                  <a:cubicBezTo>
                    <a:pt x="91" y="185"/>
                    <a:pt x="95" y="183"/>
                    <a:pt x="99" y="181"/>
                  </a:cubicBezTo>
                  <a:cubicBezTo>
                    <a:pt x="100" y="179"/>
                    <a:pt x="102" y="178"/>
                    <a:pt x="103" y="177"/>
                  </a:cubicBezTo>
                  <a:cubicBezTo>
                    <a:pt x="109" y="170"/>
                    <a:pt x="114" y="163"/>
                    <a:pt x="118" y="155"/>
                  </a:cubicBezTo>
                  <a:cubicBezTo>
                    <a:pt x="124" y="145"/>
                    <a:pt x="134" y="140"/>
                    <a:pt x="145" y="136"/>
                  </a:cubicBezTo>
                  <a:cubicBezTo>
                    <a:pt x="150" y="135"/>
                    <a:pt x="156" y="134"/>
                    <a:pt x="162" y="134"/>
                  </a:cubicBezTo>
                  <a:cubicBezTo>
                    <a:pt x="168" y="133"/>
                    <a:pt x="173" y="131"/>
                    <a:pt x="178" y="128"/>
                  </a:cubicBezTo>
                  <a:cubicBezTo>
                    <a:pt x="185" y="122"/>
                    <a:pt x="193" y="117"/>
                    <a:pt x="202" y="114"/>
                  </a:cubicBezTo>
                  <a:cubicBezTo>
                    <a:pt x="205" y="112"/>
                    <a:pt x="207" y="111"/>
                    <a:pt x="210" y="111"/>
                  </a:cubicBezTo>
                  <a:cubicBezTo>
                    <a:pt x="212" y="111"/>
                    <a:pt x="214" y="112"/>
                    <a:pt x="215" y="112"/>
                  </a:cubicBezTo>
                  <a:cubicBezTo>
                    <a:pt x="217" y="113"/>
                    <a:pt x="220" y="114"/>
                    <a:pt x="222" y="114"/>
                  </a:cubicBezTo>
                  <a:cubicBezTo>
                    <a:pt x="223" y="114"/>
                    <a:pt x="224" y="114"/>
                    <a:pt x="225" y="113"/>
                  </a:cubicBezTo>
                  <a:cubicBezTo>
                    <a:pt x="237" y="109"/>
                    <a:pt x="249" y="108"/>
                    <a:pt x="261" y="105"/>
                  </a:cubicBezTo>
                  <a:cubicBezTo>
                    <a:pt x="263" y="104"/>
                    <a:pt x="265" y="104"/>
                    <a:pt x="266" y="103"/>
                  </a:cubicBezTo>
                  <a:cubicBezTo>
                    <a:pt x="265" y="102"/>
                    <a:pt x="264" y="101"/>
                    <a:pt x="263" y="100"/>
                  </a:cubicBezTo>
                  <a:cubicBezTo>
                    <a:pt x="262" y="98"/>
                    <a:pt x="260" y="98"/>
                    <a:pt x="258" y="98"/>
                  </a:cubicBezTo>
                  <a:cubicBezTo>
                    <a:pt x="256" y="98"/>
                    <a:pt x="255" y="98"/>
                    <a:pt x="253" y="99"/>
                  </a:cubicBezTo>
                  <a:cubicBezTo>
                    <a:pt x="251" y="100"/>
                    <a:pt x="250" y="100"/>
                    <a:pt x="248" y="100"/>
                  </a:cubicBezTo>
                  <a:cubicBezTo>
                    <a:pt x="247" y="100"/>
                    <a:pt x="245" y="100"/>
                    <a:pt x="244" y="99"/>
                  </a:cubicBezTo>
                  <a:cubicBezTo>
                    <a:pt x="242" y="97"/>
                    <a:pt x="242" y="96"/>
                    <a:pt x="244" y="95"/>
                  </a:cubicBezTo>
                  <a:cubicBezTo>
                    <a:pt x="245" y="94"/>
                    <a:pt x="247" y="94"/>
                    <a:pt x="249" y="94"/>
                  </a:cubicBezTo>
                  <a:cubicBezTo>
                    <a:pt x="251" y="93"/>
                    <a:pt x="251" y="92"/>
                    <a:pt x="249" y="91"/>
                  </a:cubicBezTo>
                  <a:cubicBezTo>
                    <a:pt x="249" y="90"/>
                    <a:pt x="246" y="89"/>
                    <a:pt x="248" y="87"/>
                  </a:cubicBezTo>
                  <a:cubicBezTo>
                    <a:pt x="249" y="86"/>
                    <a:pt x="251" y="85"/>
                    <a:pt x="253" y="85"/>
                  </a:cubicBezTo>
                  <a:cubicBezTo>
                    <a:pt x="253" y="85"/>
                    <a:pt x="253" y="85"/>
                    <a:pt x="254" y="85"/>
                  </a:cubicBezTo>
                  <a:cubicBezTo>
                    <a:pt x="257" y="86"/>
                    <a:pt x="259" y="88"/>
                    <a:pt x="262" y="90"/>
                  </a:cubicBezTo>
                  <a:cubicBezTo>
                    <a:pt x="264" y="92"/>
                    <a:pt x="267" y="93"/>
                    <a:pt x="269" y="95"/>
                  </a:cubicBezTo>
                  <a:cubicBezTo>
                    <a:pt x="269" y="95"/>
                    <a:pt x="269" y="95"/>
                    <a:pt x="269" y="95"/>
                  </a:cubicBezTo>
                  <a:cubicBezTo>
                    <a:pt x="271" y="95"/>
                    <a:pt x="279" y="93"/>
                    <a:pt x="279" y="93"/>
                  </a:cubicBezTo>
                  <a:cubicBezTo>
                    <a:pt x="278" y="91"/>
                    <a:pt x="277" y="89"/>
                    <a:pt x="275" y="87"/>
                  </a:cubicBezTo>
                  <a:cubicBezTo>
                    <a:pt x="272" y="85"/>
                    <a:pt x="269" y="84"/>
                    <a:pt x="267" y="82"/>
                  </a:cubicBezTo>
                  <a:cubicBezTo>
                    <a:pt x="264" y="80"/>
                    <a:pt x="260" y="79"/>
                    <a:pt x="258" y="76"/>
                  </a:cubicBezTo>
                  <a:cubicBezTo>
                    <a:pt x="257" y="76"/>
                    <a:pt x="256" y="74"/>
                    <a:pt x="257" y="73"/>
                  </a:cubicBezTo>
                  <a:cubicBezTo>
                    <a:pt x="258" y="72"/>
                    <a:pt x="259" y="71"/>
                    <a:pt x="260" y="71"/>
                  </a:cubicBezTo>
                  <a:cubicBezTo>
                    <a:pt x="260" y="71"/>
                    <a:pt x="261" y="71"/>
                    <a:pt x="261" y="71"/>
                  </a:cubicBezTo>
                  <a:cubicBezTo>
                    <a:pt x="263" y="72"/>
                    <a:pt x="265" y="73"/>
                    <a:pt x="267" y="73"/>
                  </a:cubicBezTo>
                  <a:cubicBezTo>
                    <a:pt x="267" y="73"/>
                    <a:pt x="267" y="73"/>
                    <a:pt x="268" y="73"/>
                  </a:cubicBezTo>
                  <a:cubicBezTo>
                    <a:pt x="276" y="71"/>
                    <a:pt x="285" y="68"/>
                    <a:pt x="292" y="63"/>
                  </a:cubicBezTo>
                  <a:cubicBezTo>
                    <a:pt x="294" y="62"/>
                    <a:pt x="295" y="60"/>
                    <a:pt x="296" y="59"/>
                  </a:cubicBezTo>
                  <a:cubicBezTo>
                    <a:pt x="299" y="55"/>
                    <a:pt x="302" y="50"/>
                    <a:pt x="306" y="46"/>
                  </a:cubicBezTo>
                  <a:cubicBezTo>
                    <a:pt x="309" y="43"/>
                    <a:pt x="312" y="40"/>
                    <a:pt x="308" y="36"/>
                  </a:cubicBezTo>
                  <a:cubicBezTo>
                    <a:pt x="308" y="35"/>
                    <a:pt x="308" y="34"/>
                    <a:pt x="308" y="33"/>
                  </a:cubicBezTo>
                  <a:cubicBezTo>
                    <a:pt x="314" y="29"/>
                    <a:pt x="318" y="19"/>
                    <a:pt x="327" y="19"/>
                  </a:cubicBezTo>
                  <a:cubicBezTo>
                    <a:pt x="328" y="19"/>
                    <a:pt x="329" y="19"/>
                    <a:pt x="329" y="20"/>
                  </a:cubicBezTo>
                  <a:cubicBezTo>
                    <a:pt x="330" y="20"/>
                    <a:pt x="330" y="20"/>
                    <a:pt x="331" y="20"/>
                  </a:cubicBezTo>
                  <a:cubicBezTo>
                    <a:pt x="335" y="20"/>
                    <a:pt x="339" y="17"/>
                    <a:pt x="344" y="17"/>
                  </a:cubicBezTo>
                  <a:cubicBezTo>
                    <a:pt x="347" y="17"/>
                    <a:pt x="350" y="14"/>
                    <a:pt x="353" y="13"/>
                  </a:cubicBezTo>
                  <a:cubicBezTo>
                    <a:pt x="353" y="13"/>
                    <a:pt x="353" y="12"/>
                    <a:pt x="353" y="12"/>
                  </a:cubicBezTo>
                  <a:cubicBezTo>
                    <a:pt x="353" y="12"/>
                    <a:pt x="352" y="11"/>
                    <a:pt x="352" y="11"/>
                  </a:cubicBezTo>
                  <a:cubicBezTo>
                    <a:pt x="352" y="11"/>
                    <a:pt x="352" y="11"/>
                    <a:pt x="352" y="11"/>
                  </a:cubicBezTo>
                  <a:cubicBezTo>
                    <a:pt x="351" y="11"/>
                    <a:pt x="350" y="11"/>
                    <a:pt x="350" y="11"/>
                  </a:cubicBezTo>
                  <a:cubicBezTo>
                    <a:pt x="349" y="11"/>
                    <a:pt x="347" y="11"/>
                    <a:pt x="346" y="11"/>
                  </a:cubicBezTo>
                  <a:cubicBezTo>
                    <a:pt x="344" y="11"/>
                    <a:pt x="341" y="11"/>
                    <a:pt x="339" y="12"/>
                  </a:cubicBezTo>
                  <a:cubicBezTo>
                    <a:pt x="336" y="13"/>
                    <a:pt x="333" y="13"/>
                    <a:pt x="330" y="13"/>
                  </a:cubicBezTo>
                  <a:cubicBezTo>
                    <a:pt x="326" y="13"/>
                    <a:pt x="322" y="12"/>
                    <a:pt x="318" y="10"/>
                  </a:cubicBezTo>
                  <a:cubicBezTo>
                    <a:pt x="308" y="4"/>
                    <a:pt x="298" y="2"/>
                    <a:pt x="288" y="2"/>
                  </a:cubicBezTo>
                  <a:cubicBezTo>
                    <a:pt x="288" y="2"/>
                    <a:pt x="287" y="2"/>
                    <a:pt x="287" y="2"/>
                  </a:cubicBezTo>
                  <a:cubicBezTo>
                    <a:pt x="286" y="2"/>
                    <a:pt x="285" y="2"/>
                    <a:pt x="284" y="2"/>
                  </a:cubicBezTo>
                  <a:cubicBezTo>
                    <a:pt x="283" y="2"/>
                    <a:pt x="282" y="2"/>
                    <a:pt x="281" y="1"/>
                  </a:cubicBezTo>
                  <a:cubicBezTo>
                    <a:pt x="278" y="0"/>
                    <a:pt x="276" y="0"/>
                    <a:pt x="273"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23" name="Freeform 11"/>
            <p:cNvSpPr>
              <a:spLocks noEditPoints="1"/>
            </p:cNvSpPr>
            <p:nvPr/>
          </p:nvSpPr>
          <p:spPr bwMode="auto">
            <a:xfrm>
              <a:off x="5492" y="2983"/>
              <a:ext cx="61" cy="35"/>
            </a:xfrm>
            <a:custGeom>
              <a:avLst/>
              <a:gdLst/>
              <a:ahLst/>
              <a:cxnLst>
                <a:cxn ang="0">
                  <a:pos x="66" y="18"/>
                </a:cxn>
                <a:cxn ang="0">
                  <a:pos x="82" y="26"/>
                </a:cxn>
                <a:cxn ang="0">
                  <a:pos x="128" y="49"/>
                </a:cxn>
                <a:cxn ang="0">
                  <a:pos x="140" y="59"/>
                </a:cxn>
                <a:cxn ang="0">
                  <a:pos x="128" y="63"/>
                </a:cxn>
                <a:cxn ang="0">
                  <a:pos x="104" y="71"/>
                </a:cxn>
                <a:cxn ang="0">
                  <a:pos x="102" y="76"/>
                </a:cxn>
                <a:cxn ang="0">
                  <a:pos x="99" y="77"/>
                </a:cxn>
                <a:cxn ang="0">
                  <a:pos x="93" y="77"/>
                </a:cxn>
                <a:cxn ang="0">
                  <a:pos x="88" y="73"/>
                </a:cxn>
                <a:cxn ang="0">
                  <a:pos x="77" y="66"/>
                </a:cxn>
                <a:cxn ang="0">
                  <a:pos x="74" y="53"/>
                </a:cxn>
                <a:cxn ang="0">
                  <a:pos x="61" y="38"/>
                </a:cxn>
                <a:cxn ang="0">
                  <a:pos x="45" y="30"/>
                </a:cxn>
                <a:cxn ang="0">
                  <a:pos x="48" y="27"/>
                </a:cxn>
                <a:cxn ang="0">
                  <a:pos x="64" y="18"/>
                </a:cxn>
                <a:cxn ang="0">
                  <a:pos x="11" y="0"/>
                </a:cxn>
                <a:cxn ang="0">
                  <a:pos x="0" y="5"/>
                </a:cxn>
                <a:cxn ang="0">
                  <a:pos x="16" y="13"/>
                </a:cxn>
                <a:cxn ang="0">
                  <a:pos x="13" y="25"/>
                </a:cxn>
                <a:cxn ang="0">
                  <a:pos x="19" y="31"/>
                </a:cxn>
                <a:cxn ang="0">
                  <a:pos x="39" y="36"/>
                </a:cxn>
                <a:cxn ang="0">
                  <a:pos x="65" y="53"/>
                </a:cxn>
                <a:cxn ang="0">
                  <a:pos x="62" y="70"/>
                </a:cxn>
                <a:cxn ang="0">
                  <a:pos x="68" y="75"/>
                </a:cxn>
                <a:cxn ang="0">
                  <a:pos x="74" y="73"/>
                </a:cxn>
                <a:cxn ang="0">
                  <a:pos x="92" y="85"/>
                </a:cxn>
                <a:cxn ang="0">
                  <a:pos x="95" y="85"/>
                </a:cxn>
                <a:cxn ang="0">
                  <a:pos x="102" y="87"/>
                </a:cxn>
                <a:cxn ang="0">
                  <a:pos x="108" y="81"/>
                </a:cxn>
                <a:cxn ang="0">
                  <a:pos x="120" y="70"/>
                </a:cxn>
                <a:cxn ang="0">
                  <a:pos x="144" y="88"/>
                </a:cxn>
                <a:cxn ang="0">
                  <a:pos x="173" y="102"/>
                </a:cxn>
                <a:cxn ang="0">
                  <a:pos x="178" y="105"/>
                </a:cxn>
                <a:cxn ang="0">
                  <a:pos x="175" y="98"/>
                </a:cxn>
                <a:cxn ang="0">
                  <a:pos x="158" y="85"/>
                </a:cxn>
                <a:cxn ang="0">
                  <a:pos x="147" y="63"/>
                </a:cxn>
                <a:cxn ang="0">
                  <a:pos x="136" y="44"/>
                </a:cxn>
                <a:cxn ang="0">
                  <a:pos x="93" y="22"/>
                </a:cxn>
                <a:cxn ang="0">
                  <a:pos x="64" y="9"/>
                </a:cxn>
                <a:cxn ang="0">
                  <a:pos x="40" y="23"/>
                </a:cxn>
                <a:cxn ang="0">
                  <a:pos x="31" y="24"/>
                </a:cxn>
                <a:cxn ang="0">
                  <a:pos x="12" y="0"/>
                </a:cxn>
              </a:cxnLst>
              <a:rect l="0" t="0" r="r" b="b"/>
              <a:pathLst>
                <a:path w="180" h="105">
                  <a:moveTo>
                    <a:pt x="64" y="18"/>
                  </a:moveTo>
                  <a:cubicBezTo>
                    <a:pt x="66" y="18"/>
                    <a:pt x="66" y="18"/>
                    <a:pt x="66" y="18"/>
                  </a:cubicBezTo>
                  <a:cubicBezTo>
                    <a:pt x="71" y="21"/>
                    <a:pt x="75" y="23"/>
                    <a:pt x="80" y="25"/>
                  </a:cubicBezTo>
                  <a:cubicBezTo>
                    <a:pt x="81" y="25"/>
                    <a:pt x="81" y="26"/>
                    <a:pt x="82" y="26"/>
                  </a:cubicBezTo>
                  <a:cubicBezTo>
                    <a:pt x="85" y="27"/>
                    <a:pt x="88" y="29"/>
                    <a:pt x="91" y="30"/>
                  </a:cubicBezTo>
                  <a:cubicBezTo>
                    <a:pt x="105" y="33"/>
                    <a:pt x="117" y="40"/>
                    <a:pt x="128" y="49"/>
                  </a:cubicBezTo>
                  <a:cubicBezTo>
                    <a:pt x="129" y="50"/>
                    <a:pt x="131" y="51"/>
                    <a:pt x="134" y="52"/>
                  </a:cubicBezTo>
                  <a:cubicBezTo>
                    <a:pt x="136" y="53"/>
                    <a:pt x="138" y="55"/>
                    <a:pt x="140" y="59"/>
                  </a:cubicBezTo>
                  <a:cubicBezTo>
                    <a:pt x="138" y="61"/>
                    <a:pt x="137" y="64"/>
                    <a:pt x="138" y="68"/>
                  </a:cubicBezTo>
                  <a:cubicBezTo>
                    <a:pt x="135" y="66"/>
                    <a:pt x="132" y="65"/>
                    <a:pt x="128" y="63"/>
                  </a:cubicBezTo>
                  <a:cubicBezTo>
                    <a:pt x="125" y="62"/>
                    <a:pt x="123" y="62"/>
                    <a:pt x="120" y="62"/>
                  </a:cubicBezTo>
                  <a:cubicBezTo>
                    <a:pt x="115" y="62"/>
                    <a:pt x="109" y="63"/>
                    <a:pt x="104" y="71"/>
                  </a:cubicBezTo>
                  <a:cubicBezTo>
                    <a:pt x="103" y="73"/>
                    <a:pt x="103" y="74"/>
                    <a:pt x="103" y="75"/>
                  </a:cubicBezTo>
                  <a:cubicBezTo>
                    <a:pt x="102" y="76"/>
                    <a:pt x="102" y="76"/>
                    <a:pt x="102" y="76"/>
                  </a:cubicBezTo>
                  <a:cubicBezTo>
                    <a:pt x="102" y="77"/>
                    <a:pt x="101" y="78"/>
                    <a:pt x="101" y="78"/>
                  </a:cubicBezTo>
                  <a:cubicBezTo>
                    <a:pt x="100" y="78"/>
                    <a:pt x="100" y="77"/>
                    <a:pt x="99" y="77"/>
                  </a:cubicBezTo>
                  <a:cubicBezTo>
                    <a:pt x="98" y="77"/>
                    <a:pt x="97" y="77"/>
                    <a:pt x="95" y="77"/>
                  </a:cubicBezTo>
                  <a:cubicBezTo>
                    <a:pt x="94" y="77"/>
                    <a:pt x="93" y="77"/>
                    <a:pt x="93" y="77"/>
                  </a:cubicBezTo>
                  <a:cubicBezTo>
                    <a:pt x="92" y="77"/>
                    <a:pt x="92" y="77"/>
                    <a:pt x="92" y="77"/>
                  </a:cubicBezTo>
                  <a:cubicBezTo>
                    <a:pt x="91" y="77"/>
                    <a:pt x="89" y="75"/>
                    <a:pt x="88" y="73"/>
                  </a:cubicBezTo>
                  <a:cubicBezTo>
                    <a:pt x="87" y="72"/>
                    <a:pt x="87" y="72"/>
                    <a:pt x="87" y="72"/>
                  </a:cubicBezTo>
                  <a:cubicBezTo>
                    <a:pt x="85" y="70"/>
                    <a:pt x="82" y="67"/>
                    <a:pt x="77" y="66"/>
                  </a:cubicBezTo>
                  <a:cubicBezTo>
                    <a:pt x="78" y="65"/>
                    <a:pt x="78" y="65"/>
                    <a:pt x="78" y="65"/>
                  </a:cubicBezTo>
                  <a:cubicBezTo>
                    <a:pt x="78" y="60"/>
                    <a:pt x="76" y="56"/>
                    <a:pt x="74" y="53"/>
                  </a:cubicBezTo>
                  <a:cubicBezTo>
                    <a:pt x="74" y="52"/>
                    <a:pt x="73" y="51"/>
                    <a:pt x="73" y="51"/>
                  </a:cubicBezTo>
                  <a:cubicBezTo>
                    <a:pt x="71" y="43"/>
                    <a:pt x="65" y="40"/>
                    <a:pt x="61" y="38"/>
                  </a:cubicBezTo>
                  <a:cubicBezTo>
                    <a:pt x="57" y="36"/>
                    <a:pt x="52" y="34"/>
                    <a:pt x="49" y="32"/>
                  </a:cubicBezTo>
                  <a:cubicBezTo>
                    <a:pt x="47" y="31"/>
                    <a:pt x="46" y="31"/>
                    <a:pt x="45" y="30"/>
                  </a:cubicBezTo>
                  <a:cubicBezTo>
                    <a:pt x="45" y="29"/>
                    <a:pt x="46" y="29"/>
                    <a:pt x="46" y="28"/>
                  </a:cubicBezTo>
                  <a:cubicBezTo>
                    <a:pt x="46" y="28"/>
                    <a:pt x="47" y="27"/>
                    <a:pt x="48" y="27"/>
                  </a:cubicBezTo>
                  <a:cubicBezTo>
                    <a:pt x="53" y="24"/>
                    <a:pt x="58" y="21"/>
                    <a:pt x="63" y="18"/>
                  </a:cubicBezTo>
                  <a:cubicBezTo>
                    <a:pt x="64" y="18"/>
                    <a:pt x="64" y="18"/>
                    <a:pt x="64" y="18"/>
                  </a:cubicBezTo>
                  <a:close/>
                  <a:moveTo>
                    <a:pt x="12" y="0"/>
                  </a:moveTo>
                  <a:cubicBezTo>
                    <a:pt x="12" y="0"/>
                    <a:pt x="12" y="0"/>
                    <a:pt x="11" y="0"/>
                  </a:cubicBezTo>
                  <a:cubicBezTo>
                    <a:pt x="10" y="0"/>
                    <a:pt x="6" y="2"/>
                    <a:pt x="3" y="4"/>
                  </a:cubicBezTo>
                  <a:cubicBezTo>
                    <a:pt x="2" y="4"/>
                    <a:pt x="1" y="5"/>
                    <a:pt x="0" y="5"/>
                  </a:cubicBezTo>
                  <a:cubicBezTo>
                    <a:pt x="1" y="5"/>
                    <a:pt x="1" y="6"/>
                    <a:pt x="2" y="6"/>
                  </a:cubicBezTo>
                  <a:cubicBezTo>
                    <a:pt x="7" y="9"/>
                    <a:pt x="11" y="11"/>
                    <a:pt x="16" y="13"/>
                  </a:cubicBezTo>
                  <a:cubicBezTo>
                    <a:pt x="20" y="15"/>
                    <a:pt x="20" y="17"/>
                    <a:pt x="16" y="19"/>
                  </a:cubicBezTo>
                  <a:cubicBezTo>
                    <a:pt x="13" y="20"/>
                    <a:pt x="12" y="23"/>
                    <a:pt x="13" y="25"/>
                  </a:cubicBezTo>
                  <a:cubicBezTo>
                    <a:pt x="14" y="27"/>
                    <a:pt x="14" y="31"/>
                    <a:pt x="18" y="31"/>
                  </a:cubicBezTo>
                  <a:cubicBezTo>
                    <a:pt x="19" y="31"/>
                    <a:pt x="19" y="31"/>
                    <a:pt x="19" y="31"/>
                  </a:cubicBezTo>
                  <a:cubicBezTo>
                    <a:pt x="20" y="31"/>
                    <a:pt x="22" y="31"/>
                    <a:pt x="23" y="31"/>
                  </a:cubicBezTo>
                  <a:cubicBezTo>
                    <a:pt x="29" y="31"/>
                    <a:pt x="34" y="33"/>
                    <a:pt x="39" y="36"/>
                  </a:cubicBezTo>
                  <a:cubicBezTo>
                    <a:pt x="45" y="39"/>
                    <a:pt x="51" y="42"/>
                    <a:pt x="57" y="45"/>
                  </a:cubicBezTo>
                  <a:cubicBezTo>
                    <a:pt x="61" y="47"/>
                    <a:pt x="64" y="49"/>
                    <a:pt x="65" y="53"/>
                  </a:cubicBezTo>
                  <a:cubicBezTo>
                    <a:pt x="67" y="57"/>
                    <a:pt x="70" y="60"/>
                    <a:pt x="70" y="64"/>
                  </a:cubicBezTo>
                  <a:cubicBezTo>
                    <a:pt x="69" y="66"/>
                    <a:pt x="64" y="68"/>
                    <a:pt x="62" y="70"/>
                  </a:cubicBezTo>
                  <a:cubicBezTo>
                    <a:pt x="61" y="71"/>
                    <a:pt x="59" y="72"/>
                    <a:pt x="61" y="73"/>
                  </a:cubicBezTo>
                  <a:cubicBezTo>
                    <a:pt x="64" y="74"/>
                    <a:pt x="66" y="75"/>
                    <a:pt x="68" y="75"/>
                  </a:cubicBezTo>
                  <a:cubicBezTo>
                    <a:pt x="69" y="75"/>
                    <a:pt x="69" y="75"/>
                    <a:pt x="69" y="75"/>
                  </a:cubicBezTo>
                  <a:cubicBezTo>
                    <a:pt x="71" y="74"/>
                    <a:pt x="73" y="73"/>
                    <a:pt x="74" y="73"/>
                  </a:cubicBezTo>
                  <a:cubicBezTo>
                    <a:pt x="77" y="73"/>
                    <a:pt x="79" y="75"/>
                    <a:pt x="81" y="78"/>
                  </a:cubicBezTo>
                  <a:cubicBezTo>
                    <a:pt x="84" y="81"/>
                    <a:pt x="87" y="85"/>
                    <a:pt x="92" y="85"/>
                  </a:cubicBezTo>
                  <a:cubicBezTo>
                    <a:pt x="93" y="85"/>
                    <a:pt x="94" y="85"/>
                    <a:pt x="95" y="85"/>
                  </a:cubicBezTo>
                  <a:cubicBezTo>
                    <a:pt x="95" y="85"/>
                    <a:pt x="95" y="85"/>
                    <a:pt x="95" y="85"/>
                  </a:cubicBezTo>
                  <a:cubicBezTo>
                    <a:pt x="96" y="85"/>
                    <a:pt x="96" y="85"/>
                    <a:pt x="97" y="85"/>
                  </a:cubicBezTo>
                  <a:cubicBezTo>
                    <a:pt x="99" y="85"/>
                    <a:pt x="100" y="87"/>
                    <a:pt x="102" y="87"/>
                  </a:cubicBezTo>
                  <a:cubicBezTo>
                    <a:pt x="102" y="87"/>
                    <a:pt x="103" y="87"/>
                    <a:pt x="103" y="86"/>
                  </a:cubicBezTo>
                  <a:cubicBezTo>
                    <a:pt x="105" y="86"/>
                    <a:pt x="107" y="83"/>
                    <a:pt x="108" y="81"/>
                  </a:cubicBezTo>
                  <a:cubicBezTo>
                    <a:pt x="110" y="80"/>
                    <a:pt x="110" y="77"/>
                    <a:pt x="111" y="75"/>
                  </a:cubicBezTo>
                  <a:cubicBezTo>
                    <a:pt x="114" y="71"/>
                    <a:pt x="116" y="70"/>
                    <a:pt x="120" y="70"/>
                  </a:cubicBezTo>
                  <a:cubicBezTo>
                    <a:pt x="122" y="70"/>
                    <a:pt x="124" y="70"/>
                    <a:pt x="126" y="71"/>
                  </a:cubicBezTo>
                  <a:cubicBezTo>
                    <a:pt x="134" y="74"/>
                    <a:pt x="140" y="80"/>
                    <a:pt x="144" y="88"/>
                  </a:cubicBezTo>
                  <a:cubicBezTo>
                    <a:pt x="146" y="90"/>
                    <a:pt x="147" y="92"/>
                    <a:pt x="149" y="93"/>
                  </a:cubicBezTo>
                  <a:cubicBezTo>
                    <a:pt x="157" y="97"/>
                    <a:pt x="164" y="102"/>
                    <a:pt x="173" y="102"/>
                  </a:cubicBezTo>
                  <a:cubicBezTo>
                    <a:pt x="173" y="102"/>
                    <a:pt x="173" y="102"/>
                    <a:pt x="173" y="102"/>
                  </a:cubicBezTo>
                  <a:cubicBezTo>
                    <a:pt x="175" y="102"/>
                    <a:pt x="176" y="105"/>
                    <a:pt x="178" y="105"/>
                  </a:cubicBezTo>
                  <a:cubicBezTo>
                    <a:pt x="178" y="105"/>
                    <a:pt x="179" y="104"/>
                    <a:pt x="180" y="103"/>
                  </a:cubicBezTo>
                  <a:cubicBezTo>
                    <a:pt x="180" y="103"/>
                    <a:pt x="177" y="100"/>
                    <a:pt x="175" y="98"/>
                  </a:cubicBezTo>
                  <a:cubicBezTo>
                    <a:pt x="174" y="97"/>
                    <a:pt x="172" y="96"/>
                    <a:pt x="171" y="96"/>
                  </a:cubicBezTo>
                  <a:cubicBezTo>
                    <a:pt x="167" y="92"/>
                    <a:pt x="161" y="89"/>
                    <a:pt x="158" y="85"/>
                  </a:cubicBezTo>
                  <a:cubicBezTo>
                    <a:pt x="153" y="80"/>
                    <a:pt x="150" y="74"/>
                    <a:pt x="147" y="69"/>
                  </a:cubicBezTo>
                  <a:cubicBezTo>
                    <a:pt x="146" y="67"/>
                    <a:pt x="144" y="65"/>
                    <a:pt x="147" y="63"/>
                  </a:cubicBezTo>
                  <a:cubicBezTo>
                    <a:pt x="149" y="61"/>
                    <a:pt x="149" y="60"/>
                    <a:pt x="148" y="58"/>
                  </a:cubicBezTo>
                  <a:cubicBezTo>
                    <a:pt x="145" y="52"/>
                    <a:pt x="143" y="46"/>
                    <a:pt x="136" y="44"/>
                  </a:cubicBezTo>
                  <a:cubicBezTo>
                    <a:pt x="135" y="44"/>
                    <a:pt x="134" y="43"/>
                    <a:pt x="133" y="42"/>
                  </a:cubicBezTo>
                  <a:cubicBezTo>
                    <a:pt x="121" y="32"/>
                    <a:pt x="108" y="26"/>
                    <a:pt x="93" y="22"/>
                  </a:cubicBezTo>
                  <a:cubicBezTo>
                    <a:pt x="90" y="21"/>
                    <a:pt x="86" y="19"/>
                    <a:pt x="83" y="18"/>
                  </a:cubicBezTo>
                  <a:cubicBezTo>
                    <a:pt x="77" y="15"/>
                    <a:pt x="70" y="12"/>
                    <a:pt x="64" y="9"/>
                  </a:cubicBezTo>
                  <a:cubicBezTo>
                    <a:pt x="57" y="12"/>
                    <a:pt x="51" y="16"/>
                    <a:pt x="44" y="20"/>
                  </a:cubicBezTo>
                  <a:cubicBezTo>
                    <a:pt x="43" y="21"/>
                    <a:pt x="41" y="22"/>
                    <a:pt x="40" y="23"/>
                  </a:cubicBezTo>
                  <a:cubicBezTo>
                    <a:pt x="39" y="25"/>
                    <a:pt x="37" y="27"/>
                    <a:pt x="36" y="28"/>
                  </a:cubicBezTo>
                  <a:cubicBezTo>
                    <a:pt x="35" y="27"/>
                    <a:pt x="33" y="25"/>
                    <a:pt x="31" y="24"/>
                  </a:cubicBezTo>
                  <a:cubicBezTo>
                    <a:pt x="28" y="21"/>
                    <a:pt x="27" y="17"/>
                    <a:pt x="26" y="12"/>
                  </a:cubicBezTo>
                  <a:cubicBezTo>
                    <a:pt x="25" y="4"/>
                    <a:pt x="20" y="0"/>
                    <a:pt x="12"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24" name="Freeform 12"/>
            <p:cNvSpPr>
              <a:spLocks noEditPoints="1"/>
            </p:cNvSpPr>
            <p:nvPr/>
          </p:nvSpPr>
          <p:spPr bwMode="auto">
            <a:xfrm>
              <a:off x="5423" y="2958"/>
              <a:ext cx="30" cy="35"/>
            </a:xfrm>
            <a:custGeom>
              <a:avLst/>
              <a:gdLst/>
              <a:ahLst/>
              <a:cxnLst>
                <a:cxn ang="0">
                  <a:pos x="80" y="15"/>
                </a:cxn>
                <a:cxn ang="0">
                  <a:pos x="76" y="49"/>
                </a:cxn>
                <a:cxn ang="0">
                  <a:pos x="79" y="53"/>
                </a:cxn>
                <a:cxn ang="0">
                  <a:pos x="71" y="67"/>
                </a:cxn>
                <a:cxn ang="0">
                  <a:pos x="69" y="72"/>
                </a:cxn>
                <a:cxn ang="0">
                  <a:pos x="60" y="93"/>
                </a:cxn>
                <a:cxn ang="0">
                  <a:pos x="57" y="95"/>
                </a:cxn>
                <a:cxn ang="0">
                  <a:pos x="51" y="92"/>
                </a:cxn>
                <a:cxn ang="0">
                  <a:pos x="44" y="90"/>
                </a:cxn>
                <a:cxn ang="0">
                  <a:pos x="37" y="92"/>
                </a:cxn>
                <a:cxn ang="0">
                  <a:pos x="23" y="90"/>
                </a:cxn>
                <a:cxn ang="0">
                  <a:pos x="20" y="89"/>
                </a:cxn>
                <a:cxn ang="0">
                  <a:pos x="17" y="87"/>
                </a:cxn>
                <a:cxn ang="0">
                  <a:pos x="9" y="59"/>
                </a:cxn>
                <a:cxn ang="0">
                  <a:pos x="27" y="51"/>
                </a:cxn>
                <a:cxn ang="0">
                  <a:pos x="49" y="29"/>
                </a:cxn>
                <a:cxn ang="0">
                  <a:pos x="72" y="12"/>
                </a:cxn>
                <a:cxn ang="0">
                  <a:pos x="74" y="9"/>
                </a:cxn>
                <a:cxn ang="0">
                  <a:pos x="69" y="2"/>
                </a:cxn>
                <a:cxn ang="0">
                  <a:pos x="51" y="18"/>
                </a:cxn>
                <a:cxn ang="0">
                  <a:pos x="31" y="38"/>
                </a:cxn>
                <a:cxn ang="0">
                  <a:pos x="16" y="53"/>
                </a:cxn>
                <a:cxn ang="0">
                  <a:pos x="8" y="49"/>
                </a:cxn>
                <a:cxn ang="0">
                  <a:pos x="1" y="60"/>
                </a:cxn>
                <a:cxn ang="0">
                  <a:pos x="20" y="98"/>
                </a:cxn>
                <a:cxn ang="0">
                  <a:pos x="37" y="100"/>
                </a:cxn>
                <a:cxn ang="0">
                  <a:pos x="44" y="98"/>
                </a:cxn>
                <a:cxn ang="0">
                  <a:pos x="56" y="103"/>
                </a:cxn>
                <a:cxn ang="0">
                  <a:pos x="59" y="104"/>
                </a:cxn>
                <a:cxn ang="0">
                  <a:pos x="76" y="75"/>
                </a:cxn>
                <a:cxn ang="0">
                  <a:pos x="84" y="59"/>
                </a:cxn>
                <a:cxn ang="0">
                  <a:pos x="86" y="49"/>
                </a:cxn>
                <a:cxn ang="0">
                  <a:pos x="84" y="23"/>
                </a:cxn>
                <a:cxn ang="0">
                  <a:pos x="90" y="15"/>
                </a:cxn>
                <a:cxn ang="0">
                  <a:pos x="77" y="1"/>
                </a:cxn>
              </a:cxnLst>
              <a:rect l="0" t="0" r="r" b="b"/>
              <a:pathLst>
                <a:path w="90" h="104">
                  <a:moveTo>
                    <a:pt x="74" y="9"/>
                  </a:moveTo>
                  <a:cubicBezTo>
                    <a:pt x="76" y="11"/>
                    <a:pt x="78" y="13"/>
                    <a:pt x="80" y="15"/>
                  </a:cubicBezTo>
                  <a:cubicBezTo>
                    <a:pt x="79" y="16"/>
                    <a:pt x="79" y="17"/>
                    <a:pt x="78" y="18"/>
                  </a:cubicBezTo>
                  <a:cubicBezTo>
                    <a:pt x="70" y="28"/>
                    <a:pt x="69" y="37"/>
                    <a:pt x="76" y="49"/>
                  </a:cubicBezTo>
                  <a:cubicBezTo>
                    <a:pt x="77" y="50"/>
                    <a:pt x="78" y="51"/>
                    <a:pt x="78" y="52"/>
                  </a:cubicBezTo>
                  <a:cubicBezTo>
                    <a:pt x="79" y="52"/>
                    <a:pt x="79" y="53"/>
                    <a:pt x="79" y="53"/>
                  </a:cubicBezTo>
                  <a:cubicBezTo>
                    <a:pt x="79" y="53"/>
                    <a:pt x="79" y="53"/>
                    <a:pt x="78" y="53"/>
                  </a:cubicBezTo>
                  <a:cubicBezTo>
                    <a:pt x="76" y="56"/>
                    <a:pt x="71" y="60"/>
                    <a:pt x="71" y="67"/>
                  </a:cubicBezTo>
                  <a:cubicBezTo>
                    <a:pt x="71" y="68"/>
                    <a:pt x="70" y="69"/>
                    <a:pt x="70" y="70"/>
                  </a:cubicBezTo>
                  <a:cubicBezTo>
                    <a:pt x="70" y="71"/>
                    <a:pt x="69" y="71"/>
                    <a:pt x="69" y="72"/>
                  </a:cubicBezTo>
                  <a:cubicBezTo>
                    <a:pt x="68" y="74"/>
                    <a:pt x="67" y="76"/>
                    <a:pt x="66" y="78"/>
                  </a:cubicBezTo>
                  <a:cubicBezTo>
                    <a:pt x="64" y="82"/>
                    <a:pt x="61" y="87"/>
                    <a:pt x="60" y="93"/>
                  </a:cubicBezTo>
                  <a:cubicBezTo>
                    <a:pt x="59" y="93"/>
                    <a:pt x="58" y="94"/>
                    <a:pt x="57" y="95"/>
                  </a:cubicBezTo>
                  <a:cubicBezTo>
                    <a:pt x="57" y="95"/>
                    <a:pt x="57" y="95"/>
                    <a:pt x="57" y="95"/>
                  </a:cubicBezTo>
                  <a:cubicBezTo>
                    <a:pt x="57" y="95"/>
                    <a:pt x="57" y="95"/>
                    <a:pt x="56" y="95"/>
                  </a:cubicBezTo>
                  <a:cubicBezTo>
                    <a:pt x="55" y="94"/>
                    <a:pt x="53" y="93"/>
                    <a:pt x="51" y="92"/>
                  </a:cubicBezTo>
                  <a:cubicBezTo>
                    <a:pt x="51" y="92"/>
                    <a:pt x="51" y="92"/>
                    <a:pt x="51" y="92"/>
                  </a:cubicBezTo>
                  <a:cubicBezTo>
                    <a:pt x="49" y="91"/>
                    <a:pt x="47" y="90"/>
                    <a:pt x="44" y="90"/>
                  </a:cubicBezTo>
                  <a:cubicBezTo>
                    <a:pt x="42" y="90"/>
                    <a:pt x="40" y="91"/>
                    <a:pt x="39" y="92"/>
                  </a:cubicBezTo>
                  <a:cubicBezTo>
                    <a:pt x="38" y="92"/>
                    <a:pt x="38" y="92"/>
                    <a:pt x="37" y="92"/>
                  </a:cubicBezTo>
                  <a:cubicBezTo>
                    <a:pt x="36" y="92"/>
                    <a:pt x="34" y="92"/>
                    <a:pt x="32" y="91"/>
                  </a:cubicBezTo>
                  <a:cubicBezTo>
                    <a:pt x="30" y="91"/>
                    <a:pt x="26" y="90"/>
                    <a:pt x="23" y="90"/>
                  </a:cubicBezTo>
                  <a:cubicBezTo>
                    <a:pt x="23" y="90"/>
                    <a:pt x="22" y="90"/>
                    <a:pt x="22" y="90"/>
                  </a:cubicBezTo>
                  <a:cubicBezTo>
                    <a:pt x="21" y="89"/>
                    <a:pt x="21" y="89"/>
                    <a:pt x="20" y="89"/>
                  </a:cubicBezTo>
                  <a:cubicBezTo>
                    <a:pt x="19" y="88"/>
                    <a:pt x="18" y="88"/>
                    <a:pt x="18" y="87"/>
                  </a:cubicBezTo>
                  <a:cubicBezTo>
                    <a:pt x="18" y="87"/>
                    <a:pt x="18" y="87"/>
                    <a:pt x="17" y="87"/>
                  </a:cubicBezTo>
                  <a:cubicBezTo>
                    <a:pt x="16" y="82"/>
                    <a:pt x="14" y="76"/>
                    <a:pt x="13" y="71"/>
                  </a:cubicBezTo>
                  <a:cubicBezTo>
                    <a:pt x="11" y="67"/>
                    <a:pt x="10" y="63"/>
                    <a:pt x="9" y="59"/>
                  </a:cubicBezTo>
                  <a:cubicBezTo>
                    <a:pt x="11" y="60"/>
                    <a:pt x="13" y="61"/>
                    <a:pt x="16" y="61"/>
                  </a:cubicBezTo>
                  <a:cubicBezTo>
                    <a:pt x="18" y="61"/>
                    <a:pt x="24" y="60"/>
                    <a:pt x="27" y="51"/>
                  </a:cubicBezTo>
                  <a:cubicBezTo>
                    <a:pt x="27" y="49"/>
                    <a:pt x="29" y="47"/>
                    <a:pt x="33" y="45"/>
                  </a:cubicBezTo>
                  <a:cubicBezTo>
                    <a:pt x="38" y="44"/>
                    <a:pt x="45" y="40"/>
                    <a:pt x="49" y="29"/>
                  </a:cubicBezTo>
                  <a:cubicBezTo>
                    <a:pt x="49" y="27"/>
                    <a:pt x="50" y="26"/>
                    <a:pt x="53" y="26"/>
                  </a:cubicBezTo>
                  <a:cubicBezTo>
                    <a:pt x="63" y="24"/>
                    <a:pt x="69" y="17"/>
                    <a:pt x="72" y="12"/>
                  </a:cubicBezTo>
                  <a:cubicBezTo>
                    <a:pt x="73" y="11"/>
                    <a:pt x="73" y="11"/>
                    <a:pt x="73" y="10"/>
                  </a:cubicBezTo>
                  <a:cubicBezTo>
                    <a:pt x="74" y="10"/>
                    <a:pt x="74" y="9"/>
                    <a:pt x="74" y="9"/>
                  </a:cubicBezTo>
                  <a:close/>
                  <a:moveTo>
                    <a:pt x="74" y="0"/>
                  </a:moveTo>
                  <a:cubicBezTo>
                    <a:pt x="72" y="0"/>
                    <a:pt x="71" y="0"/>
                    <a:pt x="69" y="2"/>
                  </a:cubicBezTo>
                  <a:cubicBezTo>
                    <a:pt x="68" y="3"/>
                    <a:pt x="67" y="5"/>
                    <a:pt x="66" y="7"/>
                  </a:cubicBezTo>
                  <a:cubicBezTo>
                    <a:pt x="62" y="12"/>
                    <a:pt x="58" y="16"/>
                    <a:pt x="51" y="18"/>
                  </a:cubicBezTo>
                  <a:cubicBezTo>
                    <a:pt x="46" y="19"/>
                    <a:pt x="43" y="22"/>
                    <a:pt x="41" y="26"/>
                  </a:cubicBezTo>
                  <a:cubicBezTo>
                    <a:pt x="39" y="32"/>
                    <a:pt x="36" y="36"/>
                    <a:pt x="31" y="38"/>
                  </a:cubicBezTo>
                  <a:cubicBezTo>
                    <a:pt x="24" y="39"/>
                    <a:pt x="21" y="43"/>
                    <a:pt x="19" y="49"/>
                  </a:cubicBezTo>
                  <a:cubicBezTo>
                    <a:pt x="18" y="52"/>
                    <a:pt x="17" y="53"/>
                    <a:pt x="16" y="53"/>
                  </a:cubicBezTo>
                  <a:cubicBezTo>
                    <a:pt x="14" y="53"/>
                    <a:pt x="13" y="52"/>
                    <a:pt x="12" y="51"/>
                  </a:cubicBezTo>
                  <a:cubicBezTo>
                    <a:pt x="10" y="51"/>
                    <a:pt x="9" y="49"/>
                    <a:pt x="8" y="49"/>
                  </a:cubicBezTo>
                  <a:cubicBezTo>
                    <a:pt x="7" y="49"/>
                    <a:pt x="7" y="49"/>
                    <a:pt x="6" y="50"/>
                  </a:cubicBezTo>
                  <a:cubicBezTo>
                    <a:pt x="3" y="53"/>
                    <a:pt x="0" y="56"/>
                    <a:pt x="1" y="60"/>
                  </a:cubicBezTo>
                  <a:cubicBezTo>
                    <a:pt x="4" y="70"/>
                    <a:pt x="7" y="79"/>
                    <a:pt x="10" y="89"/>
                  </a:cubicBezTo>
                  <a:cubicBezTo>
                    <a:pt x="11" y="95"/>
                    <a:pt x="16" y="95"/>
                    <a:pt x="20" y="98"/>
                  </a:cubicBezTo>
                  <a:cubicBezTo>
                    <a:pt x="21" y="98"/>
                    <a:pt x="22" y="98"/>
                    <a:pt x="23" y="98"/>
                  </a:cubicBezTo>
                  <a:cubicBezTo>
                    <a:pt x="28" y="98"/>
                    <a:pt x="32" y="100"/>
                    <a:pt x="37" y="100"/>
                  </a:cubicBezTo>
                  <a:cubicBezTo>
                    <a:pt x="39" y="100"/>
                    <a:pt x="41" y="100"/>
                    <a:pt x="43" y="98"/>
                  </a:cubicBezTo>
                  <a:cubicBezTo>
                    <a:pt x="44" y="98"/>
                    <a:pt x="44" y="98"/>
                    <a:pt x="44" y="98"/>
                  </a:cubicBezTo>
                  <a:cubicBezTo>
                    <a:pt x="45" y="98"/>
                    <a:pt x="47" y="99"/>
                    <a:pt x="48" y="100"/>
                  </a:cubicBezTo>
                  <a:cubicBezTo>
                    <a:pt x="51" y="101"/>
                    <a:pt x="54" y="102"/>
                    <a:pt x="56" y="103"/>
                  </a:cubicBezTo>
                  <a:cubicBezTo>
                    <a:pt x="57" y="104"/>
                    <a:pt x="58" y="104"/>
                    <a:pt x="58" y="104"/>
                  </a:cubicBezTo>
                  <a:cubicBezTo>
                    <a:pt x="59" y="104"/>
                    <a:pt x="59" y="104"/>
                    <a:pt x="59" y="104"/>
                  </a:cubicBezTo>
                  <a:cubicBezTo>
                    <a:pt x="62" y="101"/>
                    <a:pt x="66" y="99"/>
                    <a:pt x="67" y="95"/>
                  </a:cubicBezTo>
                  <a:cubicBezTo>
                    <a:pt x="69" y="88"/>
                    <a:pt x="73" y="82"/>
                    <a:pt x="76" y="75"/>
                  </a:cubicBezTo>
                  <a:cubicBezTo>
                    <a:pt x="77" y="73"/>
                    <a:pt x="79" y="70"/>
                    <a:pt x="79" y="67"/>
                  </a:cubicBezTo>
                  <a:cubicBezTo>
                    <a:pt x="79" y="63"/>
                    <a:pt x="81" y="61"/>
                    <a:pt x="84" y="59"/>
                  </a:cubicBezTo>
                  <a:cubicBezTo>
                    <a:pt x="86" y="58"/>
                    <a:pt x="89" y="57"/>
                    <a:pt x="90" y="55"/>
                  </a:cubicBezTo>
                  <a:cubicBezTo>
                    <a:pt x="90" y="53"/>
                    <a:pt x="87" y="51"/>
                    <a:pt x="86" y="49"/>
                  </a:cubicBezTo>
                  <a:cubicBezTo>
                    <a:pt x="85" y="47"/>
                    <a:pt x="83" y="46"/>
                    <a:pt x="83" y="44"/>
                  </a:cubicBezTo>
                  <a:cubicBezTo>
                    <a:pt x="78" y="36"/>
                    <a:pt x="78" y="30"/>
                    <a:pt x="84" y="23"/>
                  </a:cubicBezTo>
                  <a:cubicBezTo>
                    <a:pt x="86" y="21"/>
                    <a:pt x="87" y="19"/>
                    <a:pt x="89" y="17"/>
                  </a:cubicBezTo>
                  <a:cubicBezTo>
                    <a:pt x="89" y="16"/>
                    <a:pt x="89" y="15"/>
                    <a:pt x="90" y="15"/>
                  </a:cubicBezTo>
                  <a:cubicBezTo>
                    <a:pt x="90" y="14"/>
                    <a:pt x="89" y="13"/>
                    <a:pt x="89" y="13"/>
                  </a:cubicBezTo>
                  <a:cubicBezTo>
                    <a:pt x="85" y="9"/>
                    <a:pt x="81" y="5"/>
                    <a:pt x="77" y="1"/>
                  </a:cubicBezTo>
                  <a:cubicBezTo>
                    <a:pt x="76" y="0"/>
                    <a:pt x="75" y="0"/>
                    <a:pt x="74"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26" name="Freeform 14"/>
            <p:cNvSpPr>
              <a:spLocks noEditPoints="1"/>
            </p:cNvSpPr>
            <p:nvPr/>
          </p:nvSpPr>
          <p:spPr bwMode="auto">
            <a:xfrm>
              <a:off x="5215" y="3022"/>
              <a:ext cx="23" cy="45"/>
            </a:xfrm>
            <a:custGeom>
              <a:avLst/>
              <a:gdLst/>
              <a:ahLst/>
              <a:cxnLst>
                <a:cxn ang="0">
                  <a:pos x="59" y="20"/>
                </a:cxn>
                <a:cxn ang="0">
                  <a:pos x="59" y="23"/>
                </a:cxn>
                <a:cxn ang="0">
                  <a:pos x="59" y="26"/>
                </a:cxn>
                <a:cxn ang="0">
                  <a:pos x="58" y="27"/>
                </a:cxn>
                <a:cxn ang="0">
                  <a:pos x="54" y="39"/>
                </a:cxn>
                <a:cxn ang="0">
                  <a:pos x="37" y="87"/>
                </a:cxn>
                <a:cxn ang="0">
                  <a:pos x="35" y="98"/>
                </a:cxn>
                <a:cxn ang="0">
                  <a:pos x="33" y="105"/>
                </a:cxn>
                <a:cxn ang="0">
                  <a:pos x="32" y="110"/>
                </a:cxn>
                <a:cxn ang="0">
                  <a:pos x="31" y="113"/>
                </a:cxn>
                <a:cxn ang="0">
                  <a:pos x="30" y="116"/>
                </a:cxn>
                <a:cxn ang="0">
                  <a:pos x="28" y="120"/>
                </a:cxn>
                <a:cxn ang="0">
                  <a:pos x="20" y="123"/>
                </a:cxn>
                <a:cxn ang="0">
                  <a:pos x="18" y="124"/>
                </a:cxn>
                <a:cxn ang="0">
                  <a:pos x="11" y="119"/>
                </a:cxn>
                <a:cxn ang="0">
                  <a:pos x="9" y="107"/>
                </a:cxn>
                <a:cxn ang="0">
                  <a:pos x="9" y="102"/>
                </a:cxn>
                <a:cxn ang="0">
                  <a:pos x="10" y="98"/>
                </a:cxn>
                <a:cxn ang="0">
                  <a:pos x="15" y="90"/>
                </a:cxn>
                <a:cxn ang="0">
                  <a:pos x="19" y="84"/>
                </a:cxn>
                <a:cxn ang="0">
                  <a:pos x="21" y="62"/>
                </a:cxn>
                <a:cxn ang="0">
                  <a:pos x="21" y="48"/>
                </a:cxn>
                <a:cxn ang="0">
                  <a:pos x="27" y="44"/>
                </a:cxn>
                <a:cxn ang="0">
                  <a:pos x="28" y="43"/>
                </a:cxn>
                <a:cxn ang="0">
                  <a:pos x="28" y="43"/>
                </a:cxn>
                <a:cxn ang="0">
                  <a:pos x="37" y="40"/>
                </a:cxn>
                <a:cxn ang="0">
                  <a:pos x="47" y="31"/>
                </a:cxn>
                <a:cxn ang="0">
                  <a:pos x="59" y="20"/>
                </a:cxn>
                <a:cxn ang="0">
                  <a:pos x="60" y="0"/>
                </a:cxn>
                <a:cxn ang="0">
                  <a:pos x="59" y="2"/>
                </a:cxn>
                <a:cxn ang="0">
                  <a:pos x="31" y="35"/>
                </a:cxn>
                <a:cxn ang="0">
                  <a:pos x="26" y="36"/>
                </a:cxn>
                <a:cxn ang="0">
                  <a:pos x="13" y="45"/>
                </a:cxn>
                <a:cxn ang="0">
                  <a:pos x="13" y="65"/>
                </a:cxn>
                <a:cxn ang="0">
                  <a:pos x="12" y="80"/>
                </a:cxn>
                <a:cxn ang="0">
                  <a:pos x="3" y="94"/>
                </a:cxn>
                <a:cxn ang="0">
                  <a:pos x="0" y="100"/>
                </a:cxn>
                <a:cxn ang="0">
                  <a:pos x="3" y="121"/>
                </a:cxn>
                <a:cxn ang="0">
                  <a:pos x="18" y="132"/>
                </a:cxn>
                <a:cxn ang="0">
                  <a:pos x="19" y="131"/>
                </a:cxn>
                <a:cxn ang="0">
                  <a:pos x="33" y="126"/>
                </a:cxn>
                <a:cxn ang="0">
                  <a:pos x="38" y="116"/>
                </a:cxn>
                <a:cxn ang="0">
                  <a:pos x="41" y="108"/>
                </a:cxn>
                <a:cxn ang="0">
                  <a:pos x="45" y="90"/>
                </a:cxn>
                <a:cxn ang="0">
                  <a:pos x="66" y="29"/>
                </a:cxn>
                <a:cxn ang="0">
                  <a:pos x="67" y="22"/>
                </a:cxn>
                <a:cxn ang="0">
                  <a:pos x="61" y="2"/>
                </a:cxn>
                <a:cxn ang="0">
                  <a:pos x="60" y="0"/>
                </a:cxn>
              </a:cxnLst>
              <a:rect l="0" t="0" r="r" b="b"/>
              <a:pathLst>
                <a:path w="68" h="132">
                  <a:moveTo>
                    <a:pt x="59" y="20"/>
                  </a:moveTo>
                  <a:cubicBezTo>
                    <a:pt x="59" y="21"/>
                    <a:pt x="59" y="22"/>
                    <a:pt x="59" y="23"/>
                  </a:cubicBezTo>
                  <a:cubicBezTo>
                    <a:pt x="59" y="24"/>
                    <a:pt x="59" y="26"/>
                    <a:pt x="59" y="26"/>
                  </a:cubicBezTo>
                  <a:cubicBezTo>
                    <a:pt x="58" y="27"/>
                    <a:pt x="58" y="27"/>
                    <a:pt x="58" y="27"/>
                  </a:cubicBezTo>
                  <a:cubicBezTo>
                    <a:pt x="57" y="31"/>
                    <a:pt x="56" y="35"/>
                    <a:pt x="54" y="39"/>
                  </a:cubicBezTo>
                  <a:cubicBezTo>
                    <a:pt x="49" y="55"/>
                    <a:pt x="43" y="71"/>
                    <a:pt x="37" y="87"/>
                  </a:cubicBezTo>
                  <a:cubicBezTo>
                    <a:pt x="36" y="91"/>
                    <a:pt x="35" y="94"/>
                    <a:pt x="35" y="98"/>
                  </a:cubicBezTo>
                  <a:cubicBezTo>
                    <a:pt x="34" y="100"/>
                    <a:pt x="34" y="103"/>
                    <a:pt x="33" y="105"/>
                  </a:cubicBezTo>
                  <a:cubicBezTo>
                    <a:pt x="33" y="107"/>
                    <a:pt x="32" y="108"/>
                    <a:pt x="32" y="110"/>
                  </a:cubicBezTo>
                  <a:cubicBezTo>
                    <a:pt x="32" y="111"/>
                    <a:pt x="31" y="112"/>
                    <a:pt x="31" y="113"/>
                  </a:cubicBezTo>
                  <a:cubicBezTo>
                    <a:pt x="31" y="114"/>
                    <a:pt x="30" y="115"/>
                    <a:pt x="30" y="116"/>
                  </a:cubicBezTo>
                  <a:cubicBezTo>
                    <a:pt x="29" y="117"/>
                    <a:pt x="29" y="119"/>
                    <a:pt x="28" y="120"/>
                  </a:cubicBezTo>
                  <a:cubicBezTo>
                    <a:pt x="26" y="121"/>
                    <a:pt x="23" y="122"/>
                    <a:pt x="20" y="123"/>
                  </a:cubicBezTo>
                  <a:cubicBezTo>
                    <a:pt x="19" y="123"/>
                    <a:pt x="18" y="123"/>
                    <a:pt x="18" y="124"/>
                  </a:cubicBezTo>
                  <a:cubicBezTo>
                    <a:pt x="16" y="123"/>
                    <a:pt x="12" y="121"/>
                    <a:pt x="11" y="119"/>
                  </a:cubicBezTo>
                  <a:cubicBezTo>
                    <a:pt x="10" y="115"/>
                    <a:pt x="10" y="111"/>
                    <a:pt x="9" y="107"/>
                  </a:cubicBezTo>
                  <a:cubicBezTo>
                    <a:pt x="9" y="105"/>
                    <a:pt x="9" y="103"/>
                    <a:pt x="9" y="102"/>
                  </a:cubicBezTo>
                  <a:cubicBezTo>
                    <a:pt x="9" y="101"/>
                    <a:pt x="10" y="99"/>
                    <a:pt x="10" y="98"/>
                  </a:cubicBezTo>
                  <a:cubicBezTo>
                    <a:pt x="12" y="96"/>
                    <a:pt x="13" y="93"/>
                    <a:pt x="15" y="90"/>
                  </a:cubicBezTo>
                  <a:cubicBezTo>
                    <a:pt x="16" y="88"/>
                    <a:pt x="17" y="86"/>
                    <a:pt x="19" y="84"/>
                  </a:cubicBezTo>
                  <a:cubicBezTo>
                    <a:pt x="22" y="78"/>
                    <a:pt x="23" y="71"/>
                    <a:pt x="21" y="62"/>
                  </a:cubicBezTo>
                  <a:cubicBezTo>
                    <a:pt x="19" y="58"/>
                    <a:pt x="19" y="53"/>
                    <a:pt x="21" y="48"/>
                  </a:cubicBezTo>
                  <a:cubicBezTo>
                    <a:pt x="22" y="46"/>
                    <a:pt x="22" y="45"/>
                    <a:pt x="27" y="44"/>
                  </a:cubicBezTo>
                  <a:cubicBezTo>
                    <a:pt x="28" y="43"/>
                    <a:pt x="28" y="43"/>
                    <a:pt x="28" y="43"/>
                  </a:cubicBezTo>
                  <a:cubicBezTo>
                    <a:pt x="28" y="43"/>
                    <a:pt x="28" y="43"/>
                    <a:pt x="28" y="43"/>
                  </a:cubicBezTo>
                  <a:cubicBezTo>
                    <a:pt x="30" y="43"/>
                    <a:pt x="35" y="43"/>
                    <a:pt x="37" y="40"/>
                  </a:cubicBezTo>
                  <a:cubicBezTo>
                    <a:pt x="40" y="37"/>
                    <a:pt x="43" y="34"/>
                    <a:pt x="47" y="31"/>
                  </a:cubicBezTo>
                  <a:cubicBezTo>
                    <a:pt x="51" y="28"/>
                    <a:pt x="55" y="24"/>
                    <a:pt x="59" y="20"/>
                  </a:cubicBezTo>
                  <a:close/>
                  <a:moveTo>
                    <a:pt x="60" y="0"/>
                  </a:moveTo>
                  <a:cubicBezTo>
                    <a:pt x="59" y="1"/>
                    <a:pt x="59" y="2"/>
                    <a:pt x="59" y="2"/>
                  </a:cubicBezTo>
                  <a:cubicBezTo>
                    <a:pt x="56" y="19"/>
                    <a:pt x="40" y="24"/>
                    <a:pt x="31" y="35"/>
                  </a:cubicBezTo>
                  <a:cubicBezTo>
                    <a:pt x="30" y="36"/>
                    <a:pt x="28" y="35"/>
                    <a:pt x="26" y="36"/>
                  </a:cubicBezTo>
                  <a:cubicBezTo>
                    <a:pt x="21" y="38"/>
                    <a:pt x="16" y="39"/>
                    <a:pt x="13" y="45"/>
                  </a:cubicBezTo>
                  <a:cubicBezTo>
                    <a:pt x="11" y="52"/>
                    <a:pt x="11" y="58"/>
                    <a:pt x="13" y="65"/>
                  </a:cubicBezTo>
                  <a:cubicBezTo>
                    <a:pt x="15" y="70"/>
                    <a:pt x="15" y="75"/>
                    <a:pt x="12" y="80"/>
                  </a:cubicBezTo>
                  <a:cubicBezTo>
                    <a:pt x="9" y="85"/>
                    <a:pt x="6" y="90"/>
                    <a:pt x="3" y="94"/>
                  </a:cubicBezTo>
                  <a:cubicBezTo>
                    <a:pt x="2" y="97"/>
                    <a:pt x="1" y="99"/>
                    <a:pt x="0" y="100"/>
                  </a:cubicBezTo>
                  <a:cubicBezTo>
                    <a:pt x="1" y="109"/>
                    <a:pt x="2" y="115"/>
                    <a:pt x="3" y="121"/>
                  </a:cubicBezTo>
                  <a:cubicBezTo>
                    <a:pt x="4" y="126"/>
                    <a:pt x="13" y="132"/>
                    <a:pt x="18" y="132"/>
                  </a:cubicBezTo>
                  <a:cubicBezTo>
                    <a:pt x="18" y="132"/>
                    <a:pt x="19" y="132"/>
                    <a:pt x="19" y="131"/>
                  </a:cubicBezTo>
                  <a:cubicBezTo>
                    <a:pt x="24" y="130"/>
                    <a:pt x="29" y="129"/>
                    <a:pt x="33" y="126"/>
                  </a:cubicBezTo>
                  <a:cubicBezTo>
                    <a:pt x="36" y="124"/>
                    <a:pt x="37" y="119"/>
                    <a:pt x="38" y="116"/>
                  </a:cubicBezTo>
                  <a:cubicBezTo>
                    <a:pt x="40" y="113"/>
                    <a:pt x="40" y="110"/>
                    <a:pt x="41" y="108"/>
                  </a:cubicBezTo>
                  <a:cubicBezTo>
                    <a:pt x="43" y="102"/>
                    <a:pt x="43" y="96"/>
                    <a:pt x="45" y="90"/>
                  </a:cubicBezTo>
                  <a:cubicBezTo>
                    <a:pt x="52" y="70"/>
                    <a:pt x="59" y="50"/>
                    <a:pt x="66" y="29"/>
                  </a:cubicBezTo>
                  <a:cubicBezTo>
                    <a:pt x="67" y="27"/>
                    <a:pt x="68" y="24"/>
                    <a:pt x="67" y="22"/>
                  </a:cubicBezTo>
                  <a:cubicBezTo>
                    <a:pt x="66" y="15"/>
                    <a:pt x="65" y="8"/>
                    <a:pt x="61" y="2"/>
                  </a:cubicBezTo>
                  <a:cubicBezTo>
                    <a:pt x="60" y="1"/>
                    <a:pt x="60" y="1"/>
                    <a:pt x="60"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27" name="Freeform 15"/>
            <p:cNvSpPr>
              <a:spLocks noEditPoints="1"/>
            </p:cNvSpPr>
            <p:nvPr/>
          </p:nvSpPr>
          <p:spPr bwMode="auto">
            <a:xfrm>
              <a:off x="5381" y="2961"/>
              <a:ext cx="32" cy="38"/>
            </a:xfrm>
            <a:custGeom>
              <a:avLst/>
              <a:gdLst/>
              <a:ahLst/>
              <a:cxnLst>
                <a:cxn ang="0">
                  <a:pos x="36" y="36"/>
                </a:cxn>
                <a:cxn ang="0">
                  <a:pos x="51" y="47"/>
                </a:cxn>
                <a:cxn ang="0">
                  <a:pos x="58" y="52"/>
                </a:cxn>
                <a:cxn ang="0">
                  <a:pos x="63" y="61"/>
                </a:cxn>
                <a:cxn ang="0">
                  <a:pos x="63" y="61"/>
                </a:cxn>
                <a:cxn ang="0">
                  <a:pos x="72" y="72"/>
                </a:cxn>
                <a:cxn ang="0">
                  <a:pos x="75" y="76"/>
                </a:cxn>
                <a:cxn ang="0">
                  <a:pos x="76" y="79"/>
                </a:cxn>
                <a:cxn ang="0">
                  <a:pos x="77" y="80"/>
                </a:cxn>
                <a:cxn ang="0">
                  <a:pos x="82" y="87"/>
                </a:cxn>
                <a:cxn ang="0">
                  <a:pos x="89" y="96"/>
                </a:cxn>
                <a:cxn ang="0">
                  <a:pos x="89" y="97"/>
                </a:cxn>
                <a:cxn ang="0">
                  <a:pos x="88" y="101"/>
                </a:cxn>
                <a:cxn ang="0">
                  <a:pos x="84" y="105"/>
                </a:cxn>
                <a:cxn ang="0">
                  <a:pos x="79" y="102"/>
                </a:cxn>
                <a:cxn ang="0">
                  <a:pos x="77" y="99"/>
                </a:cxn>
                <a:cxn ang="0">
                  <a:pos x="68" y="89"/>
                </a:cxn>
                <a:cxn ang="0">
                  <a:pos x="60" y="75"/>
                </a:cxn>
                <a:cxn ang="0">
                  <a:pos x="45" y="50"/>
                </a:cxn>
                <a:cxn ang="0">
                  <a:pos x="43" y="47"/>
                </a:cxn>
                <a:cxn ang="0">
                  <a:pos x="38" y="41"/>
                </a:cxn>
                <a:cxn ang="0">
                  <a:pos x="36" y="36"/>
                </a:cxn>
                <a:cxn ang="0">
                  <a:pos x="2" y="0"/>
                </a:cxn>
                <a:cxn ang="0">
                  <a:pos x="0" y="0"/>
                </a:cxn>
                <a:cxn ang="0">
                  <a:pos x="0" y="3"/>
                </a:cxn>
                <a:cxn ang="0">
                  <a:pos x="9" y="16"/>
                </a:cxn>
                <a:cxn ang="0">
                  <a:pos x="31" y="44"/>
                </a:cxn>
                <a:cxn ang="0">
                  <a:pos x="39" y="55"/>
                </a:cxn>
                <a:cxn ang="0">
                  <a:pos x="52" y="77"/>
                </a:cxn>
                <a:cxn ang="0">
                  <a:pos x="63" y="95"/>
                </a:cxn>
                <a:cxn ang="0">
                  <a:pos x="73" y="106"/>
                </a:cxn>
                <a:cxn ang="0">
                  <a:pos x="84" y="113"/>
                </a:cxn>
                <a:cxn ang="0">
                  <a:pos x="95" y="104"/>
                </a:cxn>
                <a:cxn ang="0">
                  <a:pos x="96" y="94"/>
                </a:cxn>
                <a:cxn ang="0">
                  <a:pos x="88" y="81"/>
                </a:cxn>
                <a:cxn ang="0">
                  <a:pos x="83" y="74"/>
                </a:cxn>
                <a:cxn ang="0">
                  <a:pos x="74" y="64"/>
                </a:cxn>
                <a:cxn ang="0">
                  <a:pos x="71" y="61"/>
                </a:cxn>
                <a:cxn ang="0">
                  <a:pos x="71" y="61"/>
                </a:cxn>
                <a:cxn ang="0">
                  <a:pos x="63" y="45"/>
                </a:cxn>
                <a:cxn ang="0">
                  <a:pos x="34" y="19"/>
                </a:cxn>
                <a:cxn ang="0">
                  <a:pos x="32" y="16"/>
                </a:cxn>
                <a:cxn ang="0">
                  <a:pos x="3" y="0"/>
                </a:cxn>
                <a:cxn ang="0">
                  <a:pos x="2" y="0"/>
                </a:cxn>
              </a:cxnLst>
              <a:rect l="0" t="0" r="r" b="b"/>
              <a:pathLst>
                <a:path w="97" h="113">
                  <a:moveTo>
                    <a:pt x="36" y="36"/>
                  </a:moveTo>
                  <a:cubicBezTo>
                    <a:pt x="41" y="40"/>
                    <a:pt x="46" y="44"/>
                    <a:pt x="51" y="47"/>
                  </a:cubicBezTo>
                  <a:cubicBezTo>
                    <a:pt x="53" y="48"/>
                    <a:pt x="56" y="50"/>
                    <a:pt x="58" y="52"/>
                  </a:cubicBezTo>
                  <a:cubicBezTo>
                    <a:pt x="62" y="54"/>
                    <a:pt x="63" y="56"/>
                    <a:pt x="63" y="61"/>
                  </a:cubicBezTo>
                  <a:cubicBezTo>
                    <a:pt x="63" y="61"/>
                    <a:pt x="63" y="61"/>
                    <a:pt x="63" y="61"/>
                  </a:cubicBezTo>
                  <a:cubicBezTo>
                    <a:pt x="63" y="66"/>
                    <a:pt x="67" y="71"/>
                    <a:pt x="72" y="72"/>
                  </a:cubicBezTo>
                  <a:cubicBezTo>
                    <a:pt x="73" y="72"/>
                    <a:pt x="73" y="73"/>
                    <a:pt x="75" y="76"/>
                  </a:cubicBezTo>
                  <a:cubicBezTo>
                    <a:pt x="75" y="77"/>
                    <a:pt x="76" y="78"/>
                    <a:pt x="76" y="79"/>
                  </a:cubicBezTo>
                  <a:cubicBezTo>
                    <a:pt x="77" y="79"/>
                    <a:pt x="77" y="80"/>
                    <a:pt x="77" y="80"/>
                  </a:cubicBezTo>
                  <a:cubicBezTo>
                    <a:pt x="79" y="82"/>
                    <a:pt x="80" y="85"/>
                    <a:pt x="82" y="87"/>
                  </a:cubicBezTo>
                  <a:cubicBezTo>
                    <a:pt x="87" y="92"/>
                    <a:pt x="87" y="92"/>
                    <a:pt x="89" y="96"/>
                  </a:cubicBezTo>
                  <a:cubicBezTo>
                    <a:pt x="89" y="97"/>
                    <a:pt x="89" y="97"/>
                    <a:pt x="89" y="97"/>
                  </a:cubicBezTo>
                  <a:cubicBezTo>
                    <a:pt x="89" y="98"/>
                    <a:pt x="89" y="98"/>
                    <a:pt x="88" y="101"/>
                  </a:cubicBezTo>
                  <a:cubicBezTo>
                    <a:pt x="87" y="103"/>
                    <a:pt x="85" y="105"/>
                    <a:pt x="84" y="105"/>
                  </a:cubicBezTo>
                  <a:cubicBezTo>
                    <a:pt x="82" y="105"/>
                    <a:pt x="81" y="103"/>
                    <a:pt x="79" y="102"/>
                  </a:cubicBezTo>
                  <a:cubicBezTo>
                    <a:pt x="78" y="101"/>
                    <a:pt x="78" y="100"/>
                    <a:pt x="77" y="99"/>
                  </a:cubicBezTo>
                  <a:cubicBezTo>
                    <a:pt x="74" y="96"/>
                    <a:pt x="72" y="92"/>
                    <a:pt x="68" y="89"/>
                  </a:cubicBezTo>
                  <a:cubicBezTo>
                    <a:pt x="65" y="85"/>
                    <a:pt x="62" y="81"/>
                    <a:pt x="60" y="75"/>
                  </a:cubicBezTo>
                  <a:cubicBezTo>
                    <a:pt x="57" y="64"/>
                    <a:pt x="50" y="56"/>
                    <a:pt x="45" y="50"/>
                  </a:cubicBezTo>
                  <a:cubicBezTo>
                    <a:pt x="45" y="49"/>
                    <a:pt x="44" y="48"/>
                    <a:pt x="43" y="47"/>
                  </a:cubicBezTo>
                  <a:cubicBezTo>
                    <a:pt x="41" y="45"/>
                    <a:pt x="39" y="43"/>
                    <a:pt x="38" y="41"/>
                  </a:cubicBezTo>
                  <a:cubicBezTo>
                    <a:pt x="38" y="39"/>
                    <a:pt x="37" y="38"/>
                    <a:pt x="36" y="36"/>
                  </a:cubicBezTo>
                  <a:close/>
                  <a:moveTo>
                    <a:pt x="2" y="0"/>
                  </a:moveTo>
                  <a:cubicBezTo>
                    <a:pt x="1" y="0"/>
                    <a:pt x="1" y="0"/>
                    <a:pt x="0" y="0"/>
                  </a:cubicBezTo>
                  <a:cubicBezTo>
                    <a:pt x="0" y="1"/>
                    <a:pt x="0" y="2"/>
                    <a:pt x="0" y="3"/>
                  </a:cubicBezTo>
                  <a:cubicBezTo>
                    <a:pt x="2" y="8"/>
                    <a:pt x="5" y="12"/>
                    <a:pt x="9" y="16"/>
                  </a:cubicBezTo>
                  <a:cubicBezTo>
                    <a:pt x="17" y="24"/>
                    <a:pt x="26" y="32"/>
                    <a:pt x="31" y="44"/>
                  </a:cubicBezTo>
                  <a:cubicBezTo>
                    <a:pt x="32" y="48"/>
                    <a:pt x="36" y="52"/>
                    <a:pt x="39" y="55"/>
                  </a:cubicBezTo>
                  <a:cubicBezTo>
                    <a:pt x="45" y="62"/>
                    <a:pt x="50" y="69"/>
                    <a:pt x="52" y="77"/>
                  </a:cubicBezTo>
                  <a:cubicBezTo>
                    <a:pt x="54" y="84"/>
                    <a:pt x="58" y="90"/>
                    <a:pt x="63" y="95"/>
                  </a:cubicBezTo>
                  <a:cubicBezTo>
                    <a:pt x="67" y="98"/>
                    <a:pt x="70" y="102"/>
                    <a:pt x="73" y="106"/>
                  </a:cubicBezTo>
                  <a:cubicBezTo>
                    <a:pt x="76" y="111"/>
                    <a:pt x="80" y="113"/>
                    <a:pt x="84" y="113"/>
                  </a:cubicBezTo>
                  <a:cubicBezTo>
                    <a:pt x="88" y="113"/>
                    <a:pt x="92" y="110"/>
                    <a:pt x="95" y="104"/>
                  </a:cubicBezTo>
                  <a:cubicBezTo>
                    <a:pt x="97" y="101"/>
                    <a:pt x="97" y="98"/>
                    <a:pt x="96" y="94"/>
                  </a:cubicBezTo>
                  <a:cubicBezTo>
                    <a:pt x="94" y="88"/>
                    <a:pt x="94" y="88"/>
                    <a:pt x="88" y="81"/>
                  </a:cubicBezTo>
                  <a:cubicBezTo>
                    <a:pt x="86" y="79"/>
                    <a:pt x="85" y="77"/>
                    <a:pt x="83" y="74"/>
                  </a:cubicBezTo>
                  <a:cubicBezTo>
                    <a:pt x="81" y="71"/>
                    <a:pt x="79" y="66"/>
                    <a:pt x="74" y="64"/>
                  </a:cubicBezTo>
                  <a:cubicBezTo>
                    <a:pt x="72" y="64"/>
                    <a:pt x="71" y="61"/>
                    <a:pt x="71" y="61"/>
                  </a:cubicBezTo>
                  <a:cubicBezTo>
                    <a:pt x="71" y="61"/>
                    <a:pt x="71" y="61"/>
                    <a:pt x="71" y="61"/>
                  </a:cubicBezTo>
                  <a:cubicBezTo>
                    <a:pt x="71" y="53"/>
                    <a:pt x="68" y="49"/>
                    <a:pt x="63" y="45"/>
                  </a:cubicBezTo>
                  <a:cubicBezTo>
                    <a:pt x="52" y="37"/>
                    <a:pt x="39" y="33"/>
                    <a:pt x="34" y="19"/>
                  </a:cubicBezTo>
                  <a:cubicBezTo>
                    <a:pt x="34" y="18"/>
                    <a:pt x="33" y="17"/>
                    <a:pt x="32" y="16"/>
                  </a:cubicBezTo>
                  <a:cubicBezTo>
                    <a:pt x="23" y="9"/>
                    <a:pt x="14" y="3"/>
                    <a:pt x="3" y="0"/>
                  </a:cubicBezTo>
                  <a:cubicBezTo>
                    <a:pt x="3" y="0"/>
                    <a:pt x="3" y="0"/>
                    <a:pt x="2"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28" name="Freeform 16"/>
            <p:cNvSpPr>
              <a:spLocks noEditPoints="1"/>
            </p:cNvSpPr>
            <p:nvPr/>
          </p:nvSpPr>
          <p:spPr bwMode="auto">
            <a:xfrm>
              <a:off x="4828" y="2739"/>
              <a:ext cx="35" cy="14"/>
            </a:xfrm>
            <a:custGeom>
              <a:avLst/>
              <a:gdLst/>
              <a:ahLst/>
              <a:cxnLst>
                <a:cxn ang="0">
                  <a:pos x="37" y="8"/>
                </a:cxn>
                <a:cxn ang="0">
                  <a:pos x="59" y="13"/>
                </a:cxn>
                <a:cxn ang="0">
                  <a:pos x="65" y="14"/>
                </a:cxn>
                <a:cxn ang="0">
                  <a:pos x="75" y="18"/>
                </a:cxn>
                <a:cxn ang="0">
                  <a:pos x="83" y="18"/>
                </a:cxn>
                <a:cxn ang="0">
                  <a:pos x="89" y="25"/>
                </a:cxn>
                <a:cxn ang="0">
                  <a:pos x="69" y="25"/>
                </a:cxn>
                <a:cxn ang="0">
                  <a:pos x="52" y="27"/>
                </a:cxn>
                <a:cxn ang="0">
                  <a:pos x="38" y="32"/>
                </a:cxn>
                <a:cxn ang="0">
                  <a:pos x="34" y="32"/>
                </a:cxn>
                <a:cxn ang="0">
                  <a:pos x="38" y="24"/>
                </a:cxn>
                <a:cxn ang="0">
                  <a:pos x="23" y="11"/>
                </a:cxn>
                <a:cxn ang="0">
                  <a:pos x="27" y="11"/>
                </a:cxn>
                <a:cxn ang="0">
                  <a:pos x="36" y="8"/>
                </a:cxn>
                <a:cxn ang="0">
                  <a:pos x="37" y="0"/>
                </a:cxn>
                <a:cxn ang="0">
                  <a:pos x="33" y="0"/>
                </a:cxn>
                <a:cxn ang="0">
                  <a:pos x="27" y="3"/>
                </a:cxn>
                <a:cxn ang="0">
                  <a:pos x="8" y="7"/>
                </a:cxn>
                <a:cxn ang="0">
                  <a:pos x="14" y="12"/>
                </a:cxn>
                <a:cxn ang="0">
                  <a:pos x="14" y="18"/>
                </a:cxn>
                <a:cxn ang="0">
                  <a:pos x="4" y="20"/>
                </a:cxn>
                <a:cxn ang="0">
                  <a:pos x="9" y="21"/>
                </a:cxn>
                <a:cxn ang="0">
                  <a:pos x="23" y="20"/>
                </a:cxn>
                <a:cxn ang="0">
                  <a:pos x="30" y="24"/>
                </a:cxn>
                <a:cxn ang="0">
                  <a:pos x="23" y="27"/>
                </a:cxn>
                <a:cxn ang="0">
                  <a:pos x="15" y="27"/>
                </a:cxn>
                <a:cxn ang="0">
                  <a:pos x="12" y="35"/>
                </a:cxn>
                <a:cxn ang="0">
                  <a:pos x="38" y="41"/>
                </a:cxn>
                <a:cxn ang="0">
                  <a:pos x="56" y="34"/>
                </a:cxn>
                <a:cxn ang="0">
                  <a:pos x="66" y="33"/>
                </a:cxn>
                <a:cxn ang="0">
                  <a:pos x="96" y="30"/>
                </a:cxn>
                <a:cxn ang="0">
                  <a:pos x="102" y="24"/>
                </a:cxn>
                <a:cxn ang="0">
                  <a:pos x="98" y="6"/>
                </a:cxn>
                <a:cxn ang="0">
                  <a:pos x="94" y="0"/>
                </a:cxn>
                <a:cxn ang="0">
                  <a:pos x="89" y="4"/>
                </a:cxn>
                <a:cxn ang="0">
                  <a:pos x="79" y="11"/>
                </a:cxn>
                <a:cxn ang="0">
                  <a:pos x="76" y="7"/>
                </a:cxn>
                <a:cxn ang="0">
                  <a:pos x="74" y="1"/>
                </a:cxn>
                <a:cxn ang="0">
                  <a:pos x="68" y="4"/>
                </a:cxn>
                <a:cxn ang="0">
                  <a:pos x="60" y="5"/>
                </a:cxn>
              </a:cxnLst>
              <a:rect l="0" t="0" r="r" b="b"/>
              <a:pathLst>
                <a:path w="105" h="41">
                  <a:moveTo>
                    <a:pt x="37" y="8"/>
                  </a:moveTo>
                  <a:cubicBezTo>
                    <a:pt x="37" y="8"/>
                    <a:pt x="37" y="8"/>
                    <a:pt x="37" y="8"/>
                  </a:cubicBezTo>
                  <a:cubicBezTo>
                    <a:pt x="40" y="8"/>
                    <a:pt x="44" y="9"/>
                    <a:pt x="48" y="10"/>
                  </a:cubicBezTo>
                  <a:cubicBezTo>
                    <a:pt x="51" y="12"/>
                    <a:pt x="55" y="13"/>
                    <a:pt x="59" y="13"/>
                  </a:cubicBezTo>
                  <a:cubicBezTo>
                    <a:pt x="60" y="13"/>
                    <a:pt x="60" y="13"/>
                    <a:pt x="61" y="14"/>
                  </a:cubicBezTo>
                  <a:cubicBezTo>
                    <a:pt x="62" y="14"/>
                    <a:pt x="63" y="14"/>
                    <a:pt x="65" y="14"/>
                  </a:cubicBezTo>
                  <a:cubicBezTo>
                    <a:pt x="66" y="14"/>
                    <a:pt x="68" y="14"/>
                    <a:pt x="70" y="13"/>
                  </a:cubicBezTo>
                  <a:cubicBezTo>
                    <a:pt x="71" y="15"/>
                    <a:pt x="72" y="17"/>
                    <a:pt x="75" y="18"/>
                  </a:cubicBezTo>
                  <a:cubicBezTo>
                    <a:pt x="76" y="19"/>
                    <a:pt x="78" y="19"/>
                    <a:pt x="79" y="19"/>
                  </a:cubicBezTo>
                  <a:cubicBezTo>
                    <a:pt x="81" y="19"/>
                    <a:pt x="82" y="19"/>
                    <a:pt x="83" y="18"/>
                  </a:cubicBezTo>
                  <a:cubicBezTo>
                    <a:pt x="84" y="21"/>
                    <a:pt x="85" y="23"/>
                    <a:pt x="87" y="24"/>
                  </a:cubicBezTo>
                  <a:cubicBezTo>
                    <a:pt x="88" y="24"/>
                    <a:pt x="88" y="25"/>
                    <a:pt x="89" y="25"/>
                  </a:cubicBezTo>
                  <a:cubicBezTo>
                    <a:pt x="84" y="27"/>
                    <a:pt x="82" y="28"/>
                    <a:pt x="80" y="28"/>
                  </a:cubicBezTo>
                  <a:cubicBezTo>
                    <a:pt x="78" y="28"/>
                    <a:pt x="75" y="27"/>
                    <a:pt x="69" y="25"/>
                  </a:cubicBezTo>
                  <a:cubicBezTo>
                    <a:pt x="66" y="24"/>
                    <a:pt x="64" y="24"/>
                    <a:pt x="62" y="24"/>
                  </a:cubicBezTo>
                  <a:cubicBezTo>
                    <a:pt x="59" y="24"/>
                    <a:pt x="55" y="25"/>
                    <a:pt x="52" y="27"/>
                  </a:cubicBezTo>
                  <a:cubicBezTo>
                    <a:pt x="49" y="28"/>
                    <a:pt x="46" y="30"/>
                    <a:pt x="42" y="31"/>
                  </a:cubicBezTo>
                  <a:cubicBezTo>
                    <a:pt x="41" y="31"/>
                    <a:pt x="40" y="32"/>
                    <a:pt x="38" y="32"/>
                  </a:cubicBezTo>
                  <a:cubicBezTo>
                    <a:pt x="38" y="32"/>
                    <a:pt x="38" y="32"/>
                    <a:pt x="38" y="32"/>
                  </a:cubicBezTo>
                  <a:cubicBezTo>
                    <a:pt x="37" y="32"/>
                    <a:pt x="36" y="32"/>
                    <a:pt x="34" y="32"/>
                  </a:cubicBezTo>
                  <a:cubicBezTo>
                    <a:pt x="35" y="32"/>
                    <a:pt x="35" y="31"/>
                    <a:pt x="35" y="31"/>
                  </a:cubicBezTo>
                  <a:cubicBezTo>
                    <a:pt x="37" y="29"/>
                    <a:pt x="38" y="27"/>
                    <a:pt x="38" y="24"/>
                  </a:cubicBezTo>
                  <a:cubicBezTo>
                    <a:pt x="38" y="22"/>
                    <a:pt x="37" y="13"/>
                    <a:pt x="24" y="12"/>
                  </a:cubicBezTo>
                  <a:cubicBezTo>
                    <a:pt x="24" y="12"/>
                    <a:pt x="23" y="11"/>
                    <a:pt x="23" y="11"/>
                  </a:cubicBezTo>
                  <a:cubicBezTo>
                    <a:pt x="23" y="11"/>
                    <a:pt x="23" y="11"/>
                    <a:pt x="23" y="10"/>
                  </a:cubicBezTo>
                  <a:cubicBezTo>
                    <a:pt x="24" y="11"/>
                    <a:pt x="25" y="11"/>
                    <a:pt x="27" y="11"/>
                  </a:cubicBezTo>
                  <a:cubicBezTo>
                    <a:pt x="28" y="11"/>
                    <a:pt x="29" y="11"/>
                    <a:pt x="30" y="10"/>
                  </a:cubicBezTo>
                  <a:cubicBezTo>
                    <a:pt x="33" y="10"/>
                    <a:pt x="35" y="9"/>
                    <a:pt x="36" y="8"/>
                  </a:cubicBezTo>
                  <a:cubicBezTo>
                    <a:pt x="36" y="8"/>
                    <a:pt x="37" y="8"/>
                    <a:pt x="37" y="8"/>
                  </a:cubicBezTo>
                  <a:close/>
                  <a:moveTo>
                    <a:pt x="37" y="0"/>
                  </a:moveTo>
                  <a:cubicBezTo>
                    <a:pt x="36" y="0"/>
                    <a:pt x="34" y="0"/>
                    <a:pt x="33" y="0"/>
                  </a:cubicBezTo>
                  <a:cubicBezTo>
                    <a:pt x="33" y="0"/>
                    <a:pt x="33" y="0"/>
                    <a:pt x="33" y="0"/>
                  </a:cubicBezTo>
                  <a:cubicBezTo>
                    <a:pt x="32" y="1"/>
                    <a:pt x="31" y="2"/>
                    <a:pt x="30" y="2"/>
                  </a:cubicBezTo>
                  <a:cubicBezTo>
                    <a:pt x="29" y="3"/>
                    <a:pt x="28" y="3"/>
                    <a:pt x="27" y="3"/>
                  </a:cubicBezTo>
                  <a:cubicBezTo>
                    <a:pt x="24" y="3"/>
                    <a:pt x="22" y="2"/>
                    <a:pt x="20" y="2"/>
                  </a:cubicBezTo>
                  <a:cubicBezTo>
                    <a:pt x="17" y="7"/>
                    <a:pt x="13" y="7"/>
                    <a:pt x="8" y="7"/>
                  </a:cubicBezTo>
                  <a:cubicBezTo>
                    <a:pt x="9" y="9"/>
                    <a:pt x="4" y="11"/>
                    <a:pt x="9" y="12"/>
                  </a:cubicBezTo>
                  <a:cubicBezTo>
                    <a:pt x="11" y="12"/>
                    <a:pt x="12" y="12"/>
                    <a:pt x="14" y="12"/>
                  </a:cubicBezTo>
                  <a:cubicBezTo>
                    <a:pt x="15" y="13"/>
                    <a:pt x="16" y="14"/>
                    <a:pt x="16" y="15"/>
                  </a:cubicBezTo>
                  <a:cubicBezTo>
                    <a:pt x="17" y="16"/>
                    <a:pt x="15" y="17"/>
                    <a:pt x="14" y="18"/>
                  </a:cubicBezTo>
                  <a:cubicBezTo>
                    <a:pt x="11" y="18"/>
                    <a:pt x="8" y="18"/>
                    <a:pt x="5" y="18"/>
                  </a:cubicBezTo>
                  <a:cubicBezTo>
                    <a:pt x="5" y="18"/>
                    <a:pt x="5" y="19"/>
                    <a:pt x="4" y="20"/>
                  </a:cubicBezTo>
                  <a:cubicBezTo>
                    <a:pt x="4" y="20"/>
                    <a:pt x="5" y="20"/>
                    <a:pt x="5" y="20"/>
                  </a:cubicBezTo>
                  <a:cubicBezTo>
                    <a:pt x="6" y="20"/>
                    <a:pt x="7" y="21"/>
                    <a:pt x="9" y="21"/>
                  </a:cubicBezTo>
                  <a:cubicBezTo>
                    <a:pt x="11" y="21"/>
                    <a:pt x="14" y="21"/>
                    <a:pt x="17" y="21"/>
                  </a:cubicBezTo>
                  <a:cubicBezTo>
                    <a:pt x="19" y="21"/>
                    <a:pt x="21" y="21"/>
                    <a:pt x="23" y="20"/>
                  </a:cubicBezTo>
                  <a:cubicBezTo>
                    <a:pt x="23" y="20"/>
                    <a:pt x="24" y="20"/>
                    <a:pt x="24" y="20"/>
                  </a:cubicBezTo>
                  <a:cubicBezTo>
                    <a:pt x="27" y="20"/>
                    <a:pt x="30" y="21"/>
                    <a:pt x="30" y="24"/>
                  </a:cubicBezTo>
                  <a:cubicBezTo>
                    <a:pt x="30" y="26"/>
                    <a:pt x="27" y="27"/>
                    <a:pt x="24" y="27"/>
                  </a:cubicBezTo>
                  <a:cubicBezTo>
                    <a:pt x="24" y="27"/>
                    <a:pt x="24" y="27"/>
                    <a:pt x="23" y="27"/>
                  </a:cubicBezTo>
                  <a:cubicBezTo>
                    <a:pt x="22" y="27"/>
                    <a:pt x="21" y="27"/>
                    <a:pt x="19" y="27"/>
                  </a:cubicBezTo>
                  <a:cubicBezTo>
                    <a:pt x="18" y="27"/>
                    <a:pt x="16" y="27"/>
                    <a:pt x="15" y="27"/>
                  </a:cubicBezTo>
                  <a:cubicBezTo>
                    <a:pt x="10" y="27"/>
                    <a:pt x="5" y="28"/>
                    <a:pt x="0" y="28"/>
                  </a:cubicBezTo>
                  <a:cubicBezTo>
                    <a:pt x="4" y="31"/>
                    <a:pt x="8" y="32"/>
                    <a:pt x="12" y="35"/>
                  </a:cubicBezTo>
                  <a:cubicBezTo>
                    <a:pt x="20" y="40"/>
                    <a:pt x="29" y="38"/>
                    <a:pt x="37" y="41"/>
                  </a:cubicBezTo>
                  <a:cubicBezTo>
                    <a:pt x="37" y="41"/>
                    <a:pt x="38" y="41"/>
                    <a:pt x="38" y="41"/>
                  </a:cubicBezTo>
                  <a:cubicBezTo>
                    <a:pt x="39" y="41"/>
                    <a:pt x="40" y="40"/>
                    <a:pt x="41" y="40"/>
                  </a:cubicBezTo>
                  <a:cubicBezTo>
                    <a:pt x="46" y="38"/>
                    <a:pt x="52" y="36"/>
                    <a:pt x="56" y="34"/>
                  </a:cubicBezTo>
                  <a:cubicBezTo>
                    <a:pt x="58" y="32"/>
                    <a:pt x="60" y="32"/>
                    <a:pt x="62" y="32"/>
                  </a:cubicBezTo>
                  <a:cubicBezTo>
                    <a:pt x="63" y="32"/>
                    <a:pt x="65" y="32"/>
                    <a:pt x="66" y="33"/>
                  </a:cubicBezTo>
                  <a:cubicBezTo>
                    <a:pt x="73" y="35"/>
                    <a:pt x="77" y="36"/>
                    <a:pt x="80" y="36"/>
                  </a:cubicBezTo>
                  <a:cubicBezTo>
                    <a:pt x="85" y="36"/>
                    <a:pt x="88" y="34"/>
                    <a:pt x="96" y="30"/>
                  </a:cubicBezTo>
                  <a:cubicBezTo>
                    <a:pt x="98" y="29"/>
                    <a:pt x="100" y="28"/>
                    <a:pt x="102" y="27"/>
                  </a:cubicBezTo>
                  <a:cubicBezTo>
                    <a:pt x="105" y="27"/>
                    <a:pt x="104" y="25"/>
                    <a:pt x="102" y="24"/>
                  </a:cubicBezTo>
                  <a:cubicBezTo>
                    <a:pt x="99" y="22"/>
                    <a:pt x="95" y="20"/>
                    <a:pt x="91" y="17"/>
                  </a:cubicBezTo>
                  <a:cubicBezTo>
                    <a:pt x="93" y="14"/>
                    <a:pt x="96" y="10"/>
                    <a:pt x="98" y="6"/>
                  </a:cubicBezTo>
                  <a:cubicBezTo>
                    <a:pt x="99" y="5"/>
                    <a:pt x="99" y="3"/>
                    <a:pt x="99" y="1"/>
                  </a:cubicBezTo>
                  <a:cubicBezTo>
                    <a:pt x="98" y="1"/>
                    <a:pt x="96" y="0"/>
                    <a:pt x="94" y="0"/>
                  </a:cubicBezTo>
                  <a:cubicBezTo>
                    <a:pt x="94" y="0"/>
                    <a:pt x="93" y="0"/>
                    <a:pt x="93" y="1"/>
                  </a:cubicBezTo>
                  <a:cubicBezTo>
                    <a:pt x="92" y="1"/>
                    <a:pt x="90" y="2"/>
                    <a:pt x="89" y="4"/>
                  </a:cubicBezTo>
                  <a:cubicBezTo>
                    <a:pt x="87" y="6"/>
                    <a:pt x="85" y="8"/>
                    <a:pt x="82" y="10"/>
                  </a:cubicBezTo>
                  <a:cubicBezTo>
                    <a:pt x="82" y="10"/>
                    <a:pt x="80" y="11"/>
                    <a:pt x="79" y="11"/>
                  </a:cubicBezTo>
                  <a:cubicBezTo>
                    <a:pt x="79" y="11"/>
                    <a:pt x="79" y="11"/>
                    <a:pt x="79" y="11"/>
                  </a:cubicBezTo>
                  <a:cubicBezTo>
                    <a:pt x="78" y="10"/>
                    <a:pt x="77" y="9"/>
                    <a:pt x="76" y="7"/>
                  </a:cubicBezTo>
                  <a:cubicBezTo>
                    <a:pt x="76" y="6"/>
                    <a:pt x="76" y="5"/>
                    <a:pt x="76" y="4"/>
                  </a:cubicBezTo>
                  <a:cubicBezTo>
                    <a:pt x="75" y="3"/>
                    <a:pt x="75" y="1"/>
                    <a:pt x="74" y="1"/>
                  </a:cubicBezTo>
                  <a:cubicBezTo>
                    <a:pt x="74" y="1"/>
                    <a:pt x="73" y="1"/>
                    <a:pt x="72" y="2"/>
                  </a:cubicBezTo>
                  <a:cubicBezTo>
                    <a:pt x="71" y="3"/>
                    <a:pt x="69" y="3"/>
                    <a:pt x="68" y="4"/>
                  </a:cubicBezTo>
                  <a:cubicBezTo>
                    <a:pt x="67" y="6"/>
                    <a:pt x="66" y="6"/>
                    <a:pt x="65" y="6"/>
                  </a:cubicBezTo>
                  <a:cubicBezTo>
                    <a:pt x="63" y="6"/>
                    <a:pt x="62" y="6"/>
                    <a:pt x="60" y="5"/>
                  </a:cubicBezTo>
                  <a:cubicBezTo>
                    <a:pt x="52" y="4"/>
                    <a:pt x="45" y="0"/>
                    <a:pt x="37"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29" name="Freeform 17"/>
            <p:cNvSpPr>
              <a:spLocks noEditPoints="1"/>
            </p:cNvSpPr>
            <p:nvPr/>
          </p:nvSpPr>
          <p:spPr bwMode="auto">
            <a:xfrm>
              <a:off x="4912" y="2715"/>
              <a:ext cx="61" cy="17"/>
            </a:xfrm>
            <a:custGeom>
              <a:avLst/>
              <a:gdLst/>
              <a:ahLst/>
              <a:cxnLst>
                <a:cxn ang="0">
                  <a:pos x="121" y="12"/>
                </a:cxn>
                <a:cxn ang="0">
                  <a:pos x="128" y="13"/>
                </a:cxn>
                <a:cxn ang="0">
                  <a:pos x="129" y="13"/>
                </a:cxn>
                <a:cxn ang="0">
                  <a:pos x="116" y="15"/>
                </a:cxn>
                <a:cxn ang="0">
                  <a:pos x="110" y="16"/>
                </a:cxn>
                <a:cxn ang="0">
                  <a:pos x="100" y="17"/>
                </a:cxn>
                <a:cxn ang="0">
                  <a:pos x="101" y="14"/>
                </a:cxn>
                <a:cxn ang="0">
                  <a:pos x="116" y="12"/>
                </a:cxn>
                <a:cxn ang="0">
                  <a:pos x="67" y="30"/>
                </a:cxn>
                <a:cxn ang="0">
                  <a:pos x="74" y="30"/>
                </a:cxn>
                <a:cxn ang="0">
                  <a:pos x="46" y="42"/>
                </a:cxn>
                <a:cxn ang="0">
                  <a:pos x="44" y="41"/>
                </a:cxn>
                <a:cxn ang="0">
                  <a:pos x="50" y="37"/>
                </a:cxn>
                <a:cxn ang="0">
                  <a:pos x="53" y="28"/>
                </a:cxn>
                <a:cxn ang="0">
                  <a:pos x="172" y="0"/>
                </a:cxn>
                <a:cxn ang="0">
                  <a:pos x="128" y="5"/>
                </a:cxn>
                <a:cxn ang="0">
                  <a:pos x="116" y="4"/>
                </a:cxn>
                <a:cxn ang="0">
                  <a:pos x="101" y="6"/>
                </a:cxn>
                <a:cxn ang="0">
                  <a:pos x="91" y="7"/>
                </a:cxn>
                <a:cxn ang="0">
                  <a:pos x="76" y="8"/>
                </a:cxn>
                <a:cxn ang="0">
                  <a:pos x="48" y="11"/>
                </a:cxn>
                <a:cxn ang="0">
                  <a:pos x="49" y="13"/>
                </a:cxn>
                <a:cxn ang="0">
                  <a:pos x="52" y="13"/>
                </a:cxn>
                <a:cxn ang="0">
                  <a:pos x="78" y="16"/>
                </a:cxn>
                <a:cxn ang="0">
                  <a:pos x="88" y="13"/>
                </a:cxn>
                <a:cxn ang="0">
                  <a:pos x="90" y="19"/>
                </a:cxn>
                <a:cxn ang="0">
                  <a:pos x="84" y="22"/>
                </a:cxn>
                <a:cxn ang="0">
                  <a:pos x="67" y="22"/>
                </a:cxn>
                <a:cxn ang="0">
                  <a:pos x="50" y="20"/>
                </a:cxn>
                <a:cxn ang="0">
                  <a:pos x="41" y="25"/>
                </a:cxn>
                <a:cxn ang="0">
                  <a:pos x="46" y="30"/>
                </a:cxn>
                <a:cxn ang="0">
                  <a:pos x="41" y="33"/>
                </a:cxn>
                <a:cxn ang="0">
                  <a:pos x="28" y="31"/>
                </a:cxn>
                <a:cxn ang="0">
                  <a:pos x="27" y="32"/>
                </a:cxn>
                <a:cxn ang="0">
                  <a:pos x="29" y="33"/>
                </a:cxn>
                <a:cxn ang="0">
                  <a:pos x="32" y="34"/>
                </a:cxn>
                <a:cxn ang="0">
                  <a:pos x="32" y="39"/>
                </a:cxn>
                <a:cxn ang="0">
                  <a:pos x="6" y="40"/>
                </a:cxn>
                <a:cxn ang="0">
                  <a:pos x="2" y="40"/>
                </a:cxn>
                <a:cxn ang="0">
                  <a:pos x="1" y="42"/>
                </a:cxn>
                <a:cxn ang="0">
                  <a:pos x="20" y="46"/>
                </a:cxn>
                <a:cxn ang="0">
                  <a:pos x="42" y="49"/>
                </a:cxn>
                <a:cxn ang="0">
                  <a:pos x="51" y="48"/>
                </a:cxn>
                <a:cxn ang="0">
                  <a:pos x="93" y="29"/>
                </a:cxn>
                <a:cxn ang="0">
                  <a:pos x="110" y="24"/>
                </a:cxn>
                <a:cxn ang="0">
                  <a:pos x="119" y="22"/>
                </a:cxn>
                <a:cxn ang="0">
                  <a:pos x="147" y="16"/>
                </a:cxn>
                <a:cxn ang="0">
                  <a:pos x="180" y="0"/>
                </a:cxn>
              </a:cxnLst>
              <a:rect l="0" t="0" r="r" b="b"/>
              <a:pathLst>
                <a:path w="180" h="50">
                  <a:moveTo>
                    <a:pt x="116" y="12"/>
                  </a:moveTo>
                  <a:cubicBezTo>
                    <a:pt x="117" y="12"/>
                    <a:pt x="119" y="12"/>
                    <a:pt x="121" y="12"/>
                  </a:cubicBezTo>
                  <a:cubicBezTo>
                    <a:pt x="122" y="12"/>
                    <a:pt x="124" y="12"/>
                    <a:pt x="125" y="12"/>
                  </a:cubicBezTo>
                  <a:cubicBezTo>
                    <a:pt x="126" y="12"/>
                    <a:pt x="127" y="13"/>
                    <a:pt x="128" y="13"/>
                  </a:cubicBezTo>
                  <a:cubicBezTo>
                    <a:pt x="128" y="13"/>
                    <a:pt x="128" y="13"/>
                    <a:pt x="128" y="13"/>
                  </a:cubicBezTo>
                  <a:cubicBezTo>
                    <a:pt x="129" y="13"/>
                    <a:pt x="129" y="13"/>
                    <a:pt x="129" y="13"/>
                  </a:cubicBezTo>
                  <a:cubicBezTo>
                    <a:pt x="128" y="13"/>
                    <a:pt x="128" y="13"/>
                    <a:pt x="128" y="13"/>
                  </a:cubicBezTo>
                  <a:cubicBezTo>
                    <a:pt x="124" y="13"/>
                    <a:pt x="120" y="13"/>
                    <a:pt x="116" y="15"/>
                  </a:cubicBezTo>
                  <a:cubicBezTo>
                    <a:pt x="114" y="16"/>
                    <a:pt x="113" y="16"/>
                    <a:pt x="111" y="16"/>
                  </a:cubicBezTo>
                  <a:cubicBezTo>
                    <a:pt x="111" y="16"/>
                    <a:pt x="110" y="16"/>
                    <a:pt x="110" y="16"/>
                  </a:cubicBezTo>
                  <a:cubicBezTo>
                    <a:pt x="110" y="16"/>
                    <a:pt x="109" y="16"/>
                    <a:pt x="109" y="16"/>
                  </a:cubicBezTo>
                  <a:cubicBezTo>
                    <a:pt x="106" y="16"/>
                    <a:pt x="103" y="17"/>
                    <a:pt x="100" y="17"/>
                  </a:cubicBezTo>
                  <a:cubicBezTo>
                    <a:pt x="100" y="16"/>
                    <a:pt x="100" y="15"/>
                    <a:pt x="100" y="14"/>
                  </a:cubicBezTo>
                  <a:cubicBezTo>
                    <a:pt x="101" y="14"/>
                    <a:pt x="101" y="14"/>
                    <a:pt x="101" y="14"/>
                  </a:cubicBezTo>
                  <a:cubicBezTo>
                    <a:pt x="104" y="14"/>
                    <a:pt x="108" y="13"/>
                    <a:pt x="111" y="12"/>
                  </a:cubicBezTo>
                  <a:cubicBezTo>
                    <a:pt x="112" y="12"/>
                    <a:pt x="114" y="12"/>
                    <a:pt x="116" y="12"/>
                  </a:cubicBezTo>
                  <a:close/>
                  <a:moveTo>
                    <a:pt x="53" y="28"/>
                  </a:moveTo>
                  <a:cubicBezTo>
                    <a:pt x="58" y="30"/>
                    <a:pt x="63" y="30"/>
                    <a:pt x="67" y="30"/>
                  </a:cubicBezTo>
                  <a:cubicBezTo>
                    <a:pt x="69" y="30"/>
                    <a:pt x="72" y="30"/>
                    <a:pt x="74" y="30"/>
                  </a:cubicBezTo>
                  <a:cubicBezTo>
                    <a:pt x="74" y="30"/>
                    <a:pt x="74" y="30"/>
                    <a:pt x="74" y="30"/>
                  </a:cubicBezTo>
                  <a:cubicBezTo>
                    <a:pt x="72" y="31"/>
                    <a:pt x="70" y="31"/>
                    <a:pt x="67" y="32"/>
                  </a:cubicBezTo>
                  <a:cubicBezTo>
                    <a:pt x="60" y="34"/>
                    <a:pt x="54" y="37"/>
                    <a:pt x="46" y="42"/>
                  </a:cubicBezTo>
                  <a:cubicBezTo>
                    <a:pt x="46" y="42"/>
                    <a:pt x="46" y="42"/>
                    <a:pt x="46" y="42"/>
                  </a:cubicBezTo>
                  <a:cubicBezTo>
                    <a:pt x="45" y="41"/>
                    <a:pt x="44" y="41"/>
                    <a:pt x="44" y="41"/>
                  </a:cubicBezTo>
                  <a:cubicBezTo>
                    <a:pt x="46" y="40"/>
                    <a:pt x="48" y="39"/>
                    <a:pt x="49" y="38"/>
                  </a:cubicBezTo>
                  <a:cubicBezTo>
                    <a:pt x="49" y="38"/>
                    <a:pt x="49" y="38"/>
                    <a:pt x="50" y="37"/>
                  </a:cubicBezTo>
                  <a:cubicBezTo>
                    <a:pt x="51" y="36"/>
                    <a:pt x="53" y="35"/>
                    <a:pt x="53" y="33"/>
                  </a:cubicBezTo>
                  <a:cubicBezTo>
                    <a:pt x="54" y="31"/>
                    <a:pt x="54" y="30"/>
                    <a:pt x="53" y="28"/>
                  </a:cubicBezTo>
                  <a:close/>
                  <a:moveTo>
                    <a:pt x="173" y="0"/>
                  </a:moveTo>
                  <a:cubicBezTo>
                    <a:pt x="173" y="0"/>
                    <a:pt x="172" y="0"/>
                    <a:pt x="172" y="0"/>
                  </a:cubicBezTo>
                  <a:cubicBezTo>
                    <a:pt x="170" y="0"/>
                    <a:pt x="168" y="2"/>
                    <a:pt x="166" y="2"/>
                  </a:cubicBezTo>
                  <a:cubicBezTo>
                    <a:pt x="153" y="3"/>
                    <a:pt x="140" y="4"/>
                    <a:pt x="128" y="5"/>
                  </a:cubicBezTo>
                  <a:cubicBezTo>
                    <a:pt x="128" y="4"/>
                    <a:pt x="128" y="4"/>
                    <a:pt x="128" y="4"/>
                  </a:cubicBezTo>
                  <a:cubicBezTo>
                    <a:pt x="124" y="4"/>
                    <a:pt x="120" y="4"/>
                    <a:pt x="116" y="4"/>
                  </a:cubicBezTo>
                  <a:cubicBezTo>
                    <a:pt x="113" y="4"/>
                    <a:pt x="111" y="4"/>
                    <a:pt x="109" y="5"/>
                  </a:cubicBezTo>
                  <a:cubicBezTo>
                    <a:pt x="106" y="5"/>
                    <a:pt x="103" y="6"/>
                    <a:pt x="101" y="6"/>
                  </a:cubicBezTo>
                  <a:cubicBezTo>
                    <a:pt x="100" y="6"/>
                    <a:pt x="99" y="6"/>
                    <a:pt x="98" y="6"/>
                  </a:cubicBezTo>
                  <a:cubicBezTo>
                    <a:pt x="95" y="6"/>
                    <a:pt x="93" y="6"/>
                    <a:pt x="91" y="7"/>
                  </a:cubicBezTo>
                  <a:cubicBezTo>
                    <a:pt x="87" y="8"/>
                    <a:pt x="84" y="8"/>
                    <a:pt x="81" y="8"/>
                  </a:cubicBezTo>
                  <a:cubicBezTo>
                    <a:pt x="79" y="8"/>
                    <a:pt x="78" y="8"/>
                    <a:pt x="76" y="8"/>
                  </a:cubicBezTo>
                  <a:cubicBezTo>
                    <a:pt x="75" y="8"/>
                    <a:pt x="73" y="8"/>
                    <a:pt x="72" y="9"/>
                  </a:cubicBezTo>
                  <a:cubicBezTo>
                    <a:pt x="64" y="9"/>
                    <a:pt x="56" y="10"/>
                    <a:pt x="48" y="11"/>
                  </a:cubicBezTo>
                  <a:cubicBezTo>
                    <a:pt x="48" y="11"/>
                    <a:pt x="47" y="12"/>
                    <a:pt x="47" y="12"/>
                  </a:cubicBezTo>
                  <a:cubicBezTo>
                    <a:pt x="47" y="12"/>
                    <a:pt x="48" y="13"/>
                    <a:pt x="49" y="13"/>
                  </a:cubicBezTo>
                  <a:cubicBezTo>
                    <a:pt x="49" y="13"/>
                    <a:pt x="49" y="13"/>
                    <a:pt x="49" y="13"/>
                  </a:cubicBezTo>
                  <a:cubicBezTo>
                    <a:pt x="50" y="13"/>
                    <a:pt x="51" y="13"/>
                    <a:pt x="52" y="13"/>
                  </a:cubicBezTo>
                  <a:cubicBezTo>
                    <a:pt x="59" y="13"/>
                    <a:pt x="66" y="14"/>
                    <a:pt x="72" y="15"/>
                  </a:cubicBezTo>
                  <a:cubicBezTo>
                    <a:pt x="74" y="15"/>
                    <a:pt x="76" y="16"/>
                    <a:pt x="78" y="16"/>
                  </a:cubicBezTo>
                  <a:cubicBezTo>
                    <a:pt x="81" y="16"/>
                    <a:pt x="84" y="15"/>
                    <a:pt x="87" y="13"/>
                  </a:cubicBezTo>
                  <a:cubicBezTo>
                    <a:pt x="88" y="13"/>
                    <a:pt x="88" y="13"/>
                    <a:pt x="88" y="13"/>
                  </a:cubicBezTo>
                  <a:cubicBezTo>
                    <a:pt x="89" y="13"/>
                    <a:pt x="91" y="15"/>
                    <a:pt x="92" y="15"/>
                  </a:cubicBezTo>
                  <a:cubicBezTo>
                    <a:pt x="91" y="17"/>
                    <a:pt x="91" y="19"/>
                    <a:pt x="90" y="19"/>
                  </a:cubicBezTo>
                  <a:cubicBezTo>
                    <a:pt x="88" y="21"/>
                    <a:pt x="86" y="22"/>
                    <a:pt x="84" y="22"/>
                  </a:cubicBezTo>
                  <a:cubicBezTo>
                    <a:pt x="84" y="22"/>
                    <a:pt x="84" y="22"/>
                    <a:pt x="84" y="22"/>
                  </a:cubicBezTo>
                  <a:cubicBezTo>
                    <a:pt x="83" y="22"/>
                    <a:pt x="82" y="22"/>
                    <a:pt x="80" y="22"/>
                  </a:cubicBezTo>
                  <a:cubicBezTo>
                    <a:pt x="76" y="22"/>
                    <a:pt x="71" y="22"/>
                    <a:pt x="67" y="22"/>
                  </a:cubicBezTo>
                  <a:cubicBezTo>
                    <a:pt x="63" y="22"/>
                    <a:pt x="58" y="22"/>
                    <a:pt x="54" y="20"/>
                  </a:cubicBezTo>
                  <a:cubicBezTo>
                    <a:pt x="53" y="20"/>
                    <a:pt x="51" y="20"/>
                    <a:pt x="50" y="20"/>
                  </a:cubicBezTo>
                  <a:cubicBezTo>
                    <a:pt x="47" y="20"/>
                    <a:pt x="44" y="20"/>
                    <a:pt x="42" y="22"/>
                  </a:cubicBezTo>
                  <a:cubicBezTo>
                    <a:pt x="40" y="23"/>
                    <a:pt x="40" y="24"/>
                    <a:pt x="41" y="25"/>
                  </a:cubicBezTo>
                  <a:cubicBezTo>
                    <a:pt x="42" y="26"/>
                    <a:pt x="43" y="26"/>
                    <a:pt x="44" y="27"/>
                  </a:cubicBezTo>
                  <a:cubicBezTo>
                    <a:pt x="44" y="28"/>
                    <a:pt x="45" y="29"/>
                    <a:pt x="46" y="30"/>
                  </a:cubicBezTo>
                  <a:cubicBezTo>
                    <a:pt x="44" y="31"/>
                    <a:pt x="43" y="33"/>
                    <a:pt x="41" y="33"/>
                  </a:cubicBezTo>
                  <a:cubicBezTo>
                    <a:pt x="41" y="33"/>
                    <a:pt x="41" y="33"/>
                    <a:pt x="41" y="33"/>
                  </a:cubicBezTo>
                  <a:cubicBezTo>
                    <a:pt x="39" y="33"/>
                    <a:pt x="37" y="32"/>
                    <a:pt x="35" y="32"/>
                  </a:cubicBezTo>
                  <a:cubicBezTo>
                    <a:pt x="33" y="31"/>
                    <a:pt x="30" y="31"/>
                    <a:pt x="28" y="31"/>
                  </a:cubicBezTo>
                  <a:cubicBezTo>
                    <a:pt x="28" y="31"/>
                    <a:pt x="28" y="31"/>
                    <a:pt x="28" y="31"/>
                  </a:cubicBezTo>
                  <a:cubicBezTo>
                    <a:pt x="28" y="31"/>
                    <a:pt x="27" y="32"/>
                    <a:pt x="27" y="32"/>
                  </a:cubicBezTo>
                  <a:cubicBezTo>
                    <a:pt x="27" y="32"/>
                    <a:pt x="28" y="33"/>
                    <a:pt x="28" y="33"/>
                  </a:cubicBezTo>
                  <a:cubicBezTo>
                    <a:pt x="29" y="33"/>
                    <a:pt x="29" y="33"/>
                    <a:pt x="29" y="33"/>
                  </a:cubicBezTo>
                  <a:cubicBezTo>
                    <a:pt x="30" y="33"/>
                    <a:pt x="30" y="33"/>
                    <a:pt x="30" y="33"/>
                  </a:cubicBezTo>
                  <a:cubicBezTo>
                    <a:pt x="31" y="33"/>
                    <a:pt x="31" y="33"/>
                    <a:pt x="32" y="34"/>
                  </a:cubicBezTo>
                  <a:cubicBezTo>
                    <a:pt x="33" y="34"/>
                    <a:pt x="34" y="35"/>
                    <a:pt x="35" y="37"/>
                  </a:cubicBezTo>
                  <a:cubicBezTo>
                    <a:pt x="34" y="38"/>
                    <a:pt x="33" y="39"/>
                    <a:pt x="32" y="39"/>
                  </a:cubicBezTo>
                  <a:cubicBezTo>
                    <a:pt x="26" y="40"/>
                    <a:pt x="21" y="42"/>
                    <a:pt x="15" y="42"/>
                  </a:cubicBezTo>
                  <a:cubicBezTo>
                    <a:pt x="12" y="42"/>
                    <a:pt x="9" y="42"/>
                    <a:pt x="6" y="40"/>
                  </a:cubicBezTo>
                  <a:cubicBezTo>
                    <a:pt x="6" y="40"/>
                    <a:pt x="5" y="40"/>
                    <a:pt x="5" y="40"/>
                  </a:cubicBezTo>
                  <a:cubicBezTo>
                    <a:pt x="4" y="40"/>
                    <a:pt x="3" y="40"/>
                    <a:pt x="2" y="40"/>
                  </a:cubicBezTo>
                  <a:cubicBezTo>
                    <a:pt x="1" y="40"/>
                    <a:pt x="1" y="40"/>
                    <a:pt x="0" y="41"/>
                  </a:cubicBezTo>
                  <a:cubicBezTo>
                    <a:pt x="0" y="41"/>
                    <a:pt x="1" y="42"/>
                    <a:pt x="1" y="42"/>
                  </a:cubicBezTo>
                  <a:cubicBezTo>
                    <a:pt x="6" y="44"/>
                    <a:pt x="10" y="47"/>
                    <a:pt x="15" y="47"/>
                  </a:cubicBezTo>
                  <a:cubicBezTo>
                    <a:pt x="17" y="47"/>
                    <a:pt x="18" y="47"/>
                    <a:pt x="20" y="46"/>
                  </a:cubicBezTo>
                  <a:cubicBezTo>
                    <a:pt x="23" y="45"/>
                    <a:pt x="25" y="44"/>
                    <a:pt x="28" y="44"/>
                  </a:cubicBezTo>
                  <a:cubicBezTo>
                    <a:pt x="33" y="44"/>
                    <a:pt x="38" y="46"/>
                    <a:pt x="42" y="49"/>
                  </a:cubicBezTo>
                  <a:cubicBezTo>
                    <a:pt x="44" y="50"/>
                    <a:pt x="45" y="50"/>
                    <a:pt x="46" y="50"/>
                  </a:cubicBezTo>
                  <a:cubicBezTo>
                    <a:pt x="47" y="50"/>
                    <a:pt x="49" y="50"/>
                    <a:pt x="51" y="48"/>
                  </a:cubicBezTo>
                  <a:cubicBezTo>
                    <a:pt x="56" y="45"/>
                    <a:pt x="62" y="41"/>
                    <a:pt x="69" y="40"/>
                  </a:cubicBezTo>
                  <a:cubicBezTo>
                    <a:pt x="78" y="38"/>
                    <a:pt x="86" y="34"/>
                    <a:pt x="93" y="29"/>
                  </a:cubicBezTo>
                  <a:cubicBezTo>
                    <a:pt x="98" y="26"/>
                    <a:pt x="103" y="24"/>
                    <a:pt x="109" y="24"/>
                  </a:cubicBezTo>
                  <a:cubicBezTo>
                    <a:pt x="109" y="24"/>
                    <a:pt x="110" y="24"/>
                    <a:pt x="110" y="24"/>
                  </a:cubicBezTo>
                  <a:cubicBezTo>
                    <a:pt x="110" y="24"/>
                    <a:pt x="110" y="24"/>
                    <a:pt x="111" y="24"/>
                  </a:cubicBezTo>
                  <a:cubicBezTo>
                    <a:pt x="114" y="24"/>
                    <a:pt x="116" y="24"/>
                    <a:pt x="119" y="22"/>
                  </a:cubicBezTo>
                  <a:cubicBezTo>
                    <a:pt x="124" y="21"/>
                    <a:pt x="129" y="21"/>
                    <a:pt x="134" y="20"/>
                  </a:cubicBezTo>
                  <a:cubicBezTo>
                    <a:pt x="139" y="19"/>
                    <a:pt x="143" y="18"/>
                    <a:pt x="147" y="16"/>
                  </a:cubicBezTo>
                  <a:cubicBezTo>
                    <a:pt x="156" y="12"/>
                    <a:pt x="165" y="8"/>
                    <a:pt x="174" y="4"/>
                  </a:cubicBezTo>
                  <a:cubicBezTo>
                    <a:pt x="176" y="3"/>
                    <a:pt x="178" y="2"/>
                    <a:pt x="180" y="0"/>
                  </a:cubicBezTo>
                  <a:cubicBezTo>
                    <a:pt x="177" y="0"/>
                    <a:pt x="175" y="0"/>
                    <a:pt x="173"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30" name="Freeform 18"/>
            <p:cNvSpPr>
              <a:spLocks noEditPoints="1"/>
            </p:cNvSpPr>
            <p:nvPr/>
          </p:nvSpPr>
          <p:spPr bwMode="auto">
            <a:xfrm>
              <a:off x="5471" y="2840"/>
              <a:ext cx="26" cy="26"/>
            </a:xfrm>
            <a:custGeom>
              <a:avLst/>
              <a:gdLst/>
              <a:ahLst/>
              <a:cxnLst>
                <a:cxn ang="0">
                  <a:pos x="62" y="36"/>
                </a:cxn>
                <a:cxn ang="0">
                  <a:pos x="65" y="41"/>
                </a:cxn>
                <a:cxn ang="0">
                  <a:pos x="66" y="45"/>
                </a:cxn>
                <a:cxn ang="0">
                  <a:pos x="63" y="52"/>
                </a:cxn>
                <a:cxn ang="0">
                  <a:pos x="56" y="54"/>
                </a:cxn>
                <a:cxn ang="0">
                  <a:pos x="54" y="54"/>
                </a:cxn>
                <a:cxn ang="0">
                  <a:pos x="52" y="54"/>
                </a:cxn>
                <a:cxn ang="0">
                  <a:pos x="42" y="58"/>
                </a:cxn>
                <a:cxn ang="0">
                  <a:pos x="41" y="59"/>
                </a:cxn>
                <a:cxn ang="0">
                  <a:pos x="38" y="58"/>
                </a:cxn>
                <a:cxn ang="0">
                  <a:pos x="47" y="51"/>
                </a:cxn>
                <a:cxn ang="0">
                  <a:pos x="51" y="48"/>
                </a:cxn>
                <a:cxn ang="0">
                  <a:pos x="62" y="36"/>
                </a:cxn>
                <a:cxn ang="0">
                  <a:pos x="51" y="0"/>
                </a:cxn>
                <a:cxn ang="0">
                  <a:pos x="49" y="1"/>
                </a:cxn>
                <a:cxn ang="0">
                  <a:pos x="48" y="7"/>
                </a:cxn>
                <a:cxn ang="0">
                  <a:pos x="56" y="23"/>
                </a:cxn>
                <a:cxn ang="0">
                  <a:pos x="56" y="30"/>
                </a:cxn>
                <a:cxn ang="0">
                  <a:pos x="46" y="42"/>
                </a:cxn>
                <a:cxn ang="0">
                  <a:pos x="29" y="54"/>
                </a:cxn>
                <a:cxn ang="0">
                  <a:pos x="25" y="55"/>
                </a:cxn>
                <a:cxn ang="0">
                  <a:pos x="24" y="55"/>
                </a:cxn>
                <a:cxn ang="0">
                  <a:pos x="19" y="53"/>
                </a:cxn>
                <a:cxn ang="0">
                  <a:pos x="11" y="58"/>
                </a:cxn>
                <a:cxn ang="0">
                  <a:pos x="2" y="64"/>
                </a:cxn>
                <a:cxn ang="0">
                  <a:pos x="0" y="65"/>
                </a:cxn>
                <a:cxn ang="0">
                  <a:pos x="3" y="67"/>
                </a:cxn>
                <a:cxn ang="0">
                  <a:pos x="8" y="69"/>
                </a:cxn>
                <a:cxn ang="0">
                  <a:pos x="12" y="68"/>
                </a:cxn>
                <a:cxn ang="0">
                  <a:pos x="22" y="65"/>
                </a:cxn>
                <a:cxn ang="0">
                  <a:pos x="29" y="64"/>
                </a:cxn>
                <a:cxn ang="0">
                  <a:pos x="41" y="73"/>
                </a:cxn>
                <a:cxn ang="0">
                  <a:pos x="43" y="75"/>
                </a:cxn>
                <a:cxn ang="0">
                  <a:pos x="45" y="74"/>
                </a:cxn>
                <a:cxn ang="0">
                  <a:pos x="46" y="68"/>
                </a:cxn>
                <a:cxn ang="0">
                  <a:pos x="52" y="62"/>
                </a:cxn>
                <a:cxn ang="0">
                  <a:pos x="53" y="62"/>
                </a:cxn>
                <a:cxn ang="0">
                  <a:pos x="56" y="62"/>
                </a:cxn>
                <a:cxn ang="0">
                  <a:pos x="66" y="60"/>
                </a:cxn>
                <a:cxn ang="0">
                  <a:pos x="74" y="42"/>
                </a:cxn>
                <a:cxn ang="0">
                  <a:pos x="71" y="23"/>
                </a:cxn>
                <a:cxn ang="0">
                  <a:pos x="71" y="21"/>
                </a:cxn>
                <a:cxn ang="0">
                  <a:pos x="54" y="1"/>
                </a:cxn>
                <a:cxn ang="0">
                  <a:pos x="51" y="0"/>
                </a:cxn>
              </a:cxnLst>
              <a:rect l="0" t="0" r="r" b="b"/>
              <a:pathLst>
                <a:path w="77" h="75">
                  <a:moveTo>
                    <a:pt x="62" y="36"/>
                  </a:moveTo>
                  <a:cubicBezTo>
                    <a:pt x="63" y="38"/>
                    <a:pt x="64" y="40"/>
                    <a:pt x="65" y="41"/>
                  </a:cubicBezTo>
                  <a:cubicBezTo>
                    <a:pt x="65" y="43"/>
                    <a:pt x="66" y="44"/>
                    <a:pt x="66" y="45"/>
                  </a:cubicBezTo>
                  <a:cubicBezTo>
                    <a:pt x="68" y="50"/>
                    <a:pt x="66" y="52"/>
                    <a:pt x="63" y="52"/>
                  </a:cubicBezTo>
                  <a:cubicBezTo>
                    <a:pt x="61" y="53"/>
                    <a:pt x="58" y="54"/>
                    <a:pt x="56" y="54"/>
                  </a:cubicBezTo>
                  <a:cubicBezTo>
                    <a:pt x="55" y="54"/>
                    <a:pt x="55" y="54"/>
                    <a:pt x="54" y="54"/>
                  </a:cubicBezTo>
                  <a:cubicBezTo>
                    <a:pt x="53" y="54"/>
                    <a:pt x="52" y="54"/>
                    <a:pt x="52" y="54"/>
                  </a:cubicBezTo>
                  <a:cubicBezTo>
                    <a:pt x="48" y="54"/>
                    <a:pt x="44" y="55"/>
                    <a:pt x="42" y="58"/>
                  </a:cubicBezTo>
                  <a:cubicBezTo>
                    <a:pt x="42" y="58"/>
                    <a:pt x="41" y="59"/>
                    <a:pt x="41" y="59"/>
                  </a:cubicBezTo>
                  <a:cubicBezTo>
                    <a:pt x="40" y="59"/>
                    <a:pt x="39" y="58"/>
                    <a:pt x="38" y="58"/>
                  </a:cubicBezTo>
                  <a:cubicBezTo>
                    <a:pt x="41" y="56"/>
                    <a:pt x="44" y="54"/>
                    <a:pt x="47" y="51"/>
                  </a:cubicBezTo>
                  <a:cubicBezTo>
                    <a:pt x="48" y="50"/>
                    <a:pt x="50" y="49"/>
                    <a:pt x="51" y="48"/>
                  </a:cubicBezTo>
                  <a:cubicBezTo>
                    <a:pt x="55" y="45"/>
                    <a:pt x="59" y="41"/>
                    <a:pt x="62" y="36"/>
                  </a:cubicBezTo>
                  <a:close/>
                  <a:moveTo>
                    <a:pt x="51" y="0"/>
                  </a:moveTo>
                  <a:cubicBezTo>
                    <a:pt x="50" y="0"/>
                    <a:pt x="49" y="0"/>
                    <a:pt x="49" y="1"/>
                  </a:cubicBezTo>
                  <a:cubicBezTo>
                    <a:pt x="47" y="3"/>
                    <a:pt x="47" y="4"/>
                    <a:pt x="48" y="7"/>
                  </a:cubicBezTo>
                  <a:cubicBezTo>
                    <a:pt x="51" y="12"/>
                    <a:pt x="53" y="18"/>
                    <a:pt x="56" y="23"/>
                  </a:cubicBezTo>
                  <a:cubicBezTo>
                    <a:pt x="58" y="26"/>
                    <a:pt x="57" y="27"/>
                    <a:pt x="56" y="30"/>
                  </a:cubicBezTo>
                  <a:cubicBezTo>
                    <a:pt x="54" y="35"/>
                    <a:pt x="51" y="39"/>
                    <a:pt x="46" y="42"/>
                  </a:cubicBezTo>
                  <a:cubicBezTo>
                    <a:pt x="41" y="46"/>
                    <a:pt x="36" y="51"/>
                    <a:pt x="29" y="54"/>
                  </a:cubicBezTo>
                  <a:cubicBezTo>
                    <a:pt x="28" y="54"/>
                    <a:pt x="26" y="55"/>
                    <a:pt x="25" y="55"/>
                  </a:cubicBezTo>
                  <a:cubicBezTo>
                    <a:pt x="25" y="55"/>
                    <a:pt x="24" y="55"/>
                    <a:pt x="24" y="55"/>
                  </a:cubicBezTo>
                  <a:cubicBezTo>
                    <a:pt x="22" y="54"/>
                    <a:pt x="21" y="53"/>
                    <a:pt x="19" y="53"/>
                  </a:cubicBezTo>
                  <a:cubicBezTo>
                    <a:pt x="16" y="53"/>
                    <a:pt x="14" y="56"/>
                    <a:pt x="11" y="58"/>
                  </a:cubicBezTo>
                  <a:cubicBezTo>
                    <a:pt x="9" y="61"/>
                    <a:pt x="5" y="62"/>
                    <a:pt x="2" y="64"/>
                  </a:cubicBezTo>
                  <a:cubicBezTo>
                    <a:pt x="2" y="65"/>
                    <a:pt x="1" y="65"/>
                    <a:pt x="0" y="65"/>
                  </a:cubicBezTo>
                  <a:cubicBezTo>
                    <a:pt x="1" y="66"/>
                    <a:pt x="2" y="66"/>
                    <a:pt x="3" y="67"/>
                  </a:cubicBezTo>
                  <a:cubicBezTo>
                    <a:pt x="4" y="68"/>
                    <a:pt x="6" y="69"/>
                    <a:pt x="8" y="69"/>
                  </a:cubicBezTo>
                  <a:cubicBezTo>
                    <a:pt x="9" y="69"/>
                    <a:pt x="10" y="68"/>
                    <a:pt x="12" y="68"/>
                  </a:cubicBezTo>
                  <a:cubicBezTo>
                    <a:pt x="15" y="66"/>
                    <a:pt x="18" y="65"/>
                    <a:pt x="22" y="65"/>
                  </a:cubicBezTo>
                  <a:cubicBezTo>
                    <a:pt x="24" y="64"/>
                    <a:pt x="26" y="64"/>
                    <a:pt x="29" y="64"/>
                  </a:cubicBezTo>
                  <a:cubicBezTo>
                    <a:pt x="34" y="64"/>
                    <a:pt x="39" y="66"/>
                    <a:pt x="41" y="73"/>
                  </a:cubicBezTo>
                  <a:cubicBezTo>
                    <a:pt x="41" y="74"/>
                    <a:pt x="42" y="74"/>
                    <a:pt x="43" y="75"/>
                  </a:cubicBezTo>
                  <a:cubicBezTo>
                    <a:pt x="44" y="75"/>
                    <a:pt x="44" y="74"/>
                    <a:pt x="45" y="74"/>
                  </a:cubicBezTo>
                  <a:cubicBezTo>
                    <a:pt x="45" y="72"/>
                    <a:pt x="46" y="70"/>
                    <a:pt x="46" y="68"/>
                  </a:cubicBezTo>
                  <a:cubicBezTo>
                    <a:pt x="46" y="63"/>
                    <a:pt x="48" y="62"/>
                    <a:pt x="52" y="62"/>
                  </a:cubicBezTo>
                  <a:cubicBezTo>
                    <a:pt x="52" y="62"/>
                    <a:pt x="53" y="62"/>
                    <a:pt x="53" y="62"/>
                  </a:cubicBezTo>
                  <a:cubicBezTo>
                    <a:pt x="54" y="62"/>
                    <a:pt x="55" y="62"/>
                    <a:pt x="56" y="62"/>
                  </a:cubicBezTo>
                  <a:cubicBezTo>
                    <a:pt x="59" y="62"/>
                    <a:pt x="63" y="61"/>
                    <a:pt x="66" y="60"/>
                  </a:cubicBezTo>
                  <a:cubicBezTo>
                    <a:pt x="74" y="57"/>
                    <a:pt x="77" y="50"/>
                    <a:pt x="74" y="42"/>
                  </a:cubicBezTo>
                  <a:cubicBezTo>
                    <a:pt x="72" y="36"/>
                    <a:pt x="66" y="30"/>
                    <a:pt x="71" y="23"/>
                  </a:cubicBezTo>
                  <a:cubicBezTo>
                    <a:pt x="72" y="22"/>
                    <a:pt x="71" y="21"/>
                    <a:pt x="71" y="21"/>
                  </a:cubicBezTo>
                  <a:cubicBezTo>
                    <a:pt x="67" y="13"/>
                    <a:pt x="64" y="4"/>
                    <a:pt x="54" y="1"/>
                  </a:cubicBezTo>
                  <a:cubicBezTo>
                    <a:pt x="53" y="1"/>
                    <a:pt x="52" y="0"/>
                    <a:pt x="51"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31" name="Freeform 19"/>
            <p:cNvSpPr>
              <a:spLocks noEditPoints="1"/>
            </p:cNvSpPr>
            <p:nvPr/>
          </p:nvSpPr>
          <p:spPr bwMode="auto">
            <a:xfrm>
              <a:off x="5073" y="2784"/>
              <a:ext cx="19" cy="25"/>
            </a:xfrm>
            <a:custGeom>
              <a:avLst/>
              <a:gdLst/>
              <a:ahLst/>
              <a:cxnLst>
                <a:cxn ang="0">
                  <a:pos x="29" y="39"/>
                </a:cxn>
                <a:cxn ang="0">
                  <a:pos x="30" y="40"/>
                </a:cxn>
                <a:cxn ang="0">
                  <a:pos x="31" y="42"/>
                </a:cxn>
                <a:cxn ang="0">
                  <a:pos x="33" y="47"/>
                </a:cxn>
                <a:cxn ang="0">
                  <a:pos x="39" y="55"/>
                </a:cxn>
                <a:cxn ang="0">
                  <a:pos x="37" y="60"/>
                </a:cxn>
                <a:cxn ang="0">
                  <a:pos x="26" y="61"/>
                </a:cxn>
                <a:cxn ang="0">
                  <a:pos x="19" y="54"/>
                </a:cxn>
                <a:cxn ang="0">
                  <a:pos x="18" y="54"/>
                </a:cxn>
                <a:cxn ang="0">
                  <a:pos x="18" y="53"/>
                </a:cxn>
                <a:cxn ang="0">
                  <a:pos x="29" y="43"/>
                </a:cxn>
                <a:cxn ang="0">
                  <a:pos x="29" y="39"/>
                </a:cxn>
                <a:cxn ang="0">
                  <a:pos x="16" y="0"/>
                </a:cxn>
                <a:cxn ang="0">
                  <a:pos x="13" y="1"/>
                </a:cxn>
                <a:cxn ang="0">
                  <a:pos x="5" y="12"/>
                </a:cxn>
                <a:cxn ang="0">
                  <a:pos x="6" y="20"/>
                </a:cxn>
                <a:cxn ang="0">
                  <a:pos x="7" y="21"/>
                </a:cxn>
                <a:cxn ang="0">
                  <a:pos x="7" y="21"/>
                </a:cxn>
                <a:cxn ang="0">
                  <a:pos x="7" y="21"/>
                </a:cxn>
                <a:cxn ang="0">
                  <a:pos x="7" y="21"/>
                </a:cxn>
                <a:cxn ang="0">
                  <a:pos x="12" y="28"/>
                </a:cxn>
                <a:cxn ang="0">
                  <a:pos x="13" y="28"/>
                </a:cxn>
                <a:cxn ang="0">
                  <a:pos x="16" y="28"/>
                </a:cxn>
                <a:cxn ang="0">
                  <a:pos x="17" y="28"/>
                </a:cxn>
                <a:cxn ang="0">
                  <a:pos x="21" y="41"/>
                </a:cxn>
                <a:cxn ang="0">
                  <a:pos x="15" y="45"/>
                </a:cxn>
                <a:cxn ang="0">
                  <a:pos x="10" y="52"/>
                </a:cxn>
                <a:cxn ang="0">
                  <a:pos x="9" y="54"/>
                </a:cxn>
                <a:cxn ang="0">
                  <a:pos x="4" y="58"/>
                </a:cxn>
                <a:cxn ang="0">
                  <a:pos x="10" y="61"/>
                </a:cxn>
                <a:cxn ang="0">
                  <a:pos x="17" y="62"/>
                </a:cxn>
                <a:cxn ang="0">
                  <a:pos x="19" y="64"/>
                </a:cxn>
                <a:cxn ang="0">
                  <a:pos x="17" y="66"/>
                </a:cxn>
                <a:cxn ang="0">
                  <a:pos x="6" y="70"/>
                </a:cxn>
                <a:cxn ang="0">
                  <a:pos x="2" y="72"/>
                </a:cxn>
                <a:cxn ang="0">
                  <a:pos x="0" y="73"/>
                </a:cxn>
                <a:cxn ang="0">
                  <a:pos x="3" y="74"/>
                </a:cxn>
                <a:cxn ang="0">
                  <a:pos x="3" y="74"/>
                </a:cxn>
                <a:cxn ang="0">
                  <a:pos x="42" y="67"/>
                </a:cxn>
                <a:cxn ang="0">
                  <a:pos x="45" y="63"/>
                </a:cxn>
                <a:cxn ang="0">
                  <a:pos x="46" y="60"/>
                </a:cxn>
                <a:cxn ang="0">
                  <a:pos x="53" y="55"/>
                </a:cxn>
                <a:cxn ang="0">
                  <a:pos x="53" y="50"/>
                </a:cxn>
                <a:cxn ang="0">
                  <a:pos x="50" y="49"/>
                </a:cxn>
                <a:cxn ang="0">
                  <a:pos x="40" y="44"/>
                </a:cxn>
                <a:cxn ang="0">
                  <a:pos x="37" y="37"/>
                </a:cxn>
                <a:cxn ang="0">
                  <a:pos x="25" y="21"/>
                </a:cxn>
                <a:cxn ang="0">
                  <a:pos x="18" y="17"/>
                </a:cxn>
                <a:cxn ang="0">
                  <a:pos x="24" y="11"/>
                </a:cxn>
                <a:cxn ang="0">
                  <a:pos x="24" y="10"/>
                </a:cxn>
                <a:cxn ang="0">
                  <a:pos x="26" y="8"/>
                </a:cxn>
                <a:cxn ang="0">
                  <a:pos x="23" y="7"/>
                </a:cxn>
                <a:cxn ang="0">
                  <a:pos x="23" y="7"/>
                </a:cxn>
                <a:cxn ang="0">
                  <a:pos x="22" y="7"/>
                </a:cxn>
                <a:cxn ang="0">
                  <a:pos x="16" y="4"/>
                </a:cxn>
                <a:cxn ang="0">
                  <a:pos x="16" y="0"/>
                </a:cxn>
              </a:cxnLst>
              <a:rect l="0" t="0" r="r" b="b"/>
              <a:pathLst>
                <a:path w="56" h="74">
                  <a:moveTo>
                    <a:pt x="29" y="39"/>
                  </a:moveTo>
                  <a:cubicBezTo>
                    <a:pt x="29" y="39"/>
                    <a:pt x="30" y="39"/>
                    <a:pt x="30" y="40"/>
                  </a:cubicBezTo>
                  <a:cubicBezTo>
                    <a:pt x="30" y="41"/>
                    <a:pt x="30" y="41"/>
                    <a:pt x="31" y="42"/>
                  </a:cubicBezTo>
                  <a:cubicBezTo>
                    <a:pt x="31" y="44"/>
                    <a:pt x="32" y="46"/>
                    <a:pt x="33" y="47"/>
                  </a:cubicBezTo>
                  <a:cubicBezTo>
                    <a:pt x="35" y="52"/>
                    <a:pt x="37" y="54"/>
                    <a:pt x="39" y="55"/>
                  </a:cubicBezTo>
                  <a:cubicBezTo>
                    <a:pt x="38" y="57"/>
                    <a:pt x="38" y="58"/>
                    <a:pt x="37" y="60"/>
                  </a:cubicBezTo>
                  <a:cubicBezTo>
                    <a:pt x="34" y="60"/>
                    <a:pt x="30" y="60"/>
                    <a:pt x="26" y="61"/>
                  </a:cubicBezTo>
                  <a:cubicBezTo>
                    <a:pt x="25" y="57"/>
                    <a:pt x="22" y="55"/>
                    <a:pt x="19" y="54"/>
                  </a:cubicBezTo>
                  <a:cubicBezTo>
                    <a:pt x="18" y="54"/>
                    <a:pt x="18" y="54"/>
                    <a:pt x="18" y="54"/>
                  </a:cubicBezTo>
                  <a:cubicBezTo>
                    <a:pt x="18" y="53"/>
                    <a:pt x="18" y="53"/>
                    <a:pt x="18" y="53"/>
                  </a:cubicBezTo>
                  <a:cubicBezTo>
                    <a:pt x="22" y="52"/>
                    <a:pt x="27" y="50"/>
                    <a:pt x="29" y="43"/>
                  </a:cubicBezTo>
                  <a:cubicBezTo>
                    <a:pt x="29" y="42"/>
                    <a:pt x="29" y="40"/>
                    <a:pt x="29" y="39"/>
                  </a:cubicBezTo>
                  <a:close/>
                  <a:moveTo>
                    <a:pt x="16" y="0"/>
                  </a:moveTo>
                  <a:cubicBezTo>
                    <a:pt x="15" y="0"/>
                    <a:pt x="14" y="1"/>
                    <a:pt x="13" y="1"/>
                  </a:cubicBezTo>
                  <a:cubicBezTo>
                    <a:pt x="7" y="3"/>
                    <a:pt x="7" y="8"/>
                    <a:pt x="5" y="12"/>
                  </a:cubicBezTo>
                  <a:cubicBezTo>
                    <a:pt x="2" y="15"/>
                    <a:pt x="7" y="17"/>
                    <a:pt x="6" y="20"/>
                  </a:cubicBezTo>
                  <a:cubicBezTo>
                    <a:pt x="6" y="20"/>
                    <a:pt x="7" y="21"/>
                    <a:pt x="7" y="21"/>
                  </a:cubicBezTo>
                  <a:cubicBezTo>
                    <a:pt x="7" y="21"/>
                    <a:pt x="7" y="21"/>
                    <a:pt x="7" y="21"/>
                  </a:cubicBezTo>
                  <a:cubicBezTo>
                    <a:pt x="7" y="21"/>
                    <a:pt x="7" y="21"/>
                    <a:pt x="7" y="21"/>
                  </a:cubicBezTo>
                  <a:cubicBezTo>
                    <a:pt x="7" y="21"/>
                    <a:pt x="7" y="21"/>
                    <a:pt x="7" y="21"/>
                  </a:cubicBezTo>
                  <a:cubicBezTo>
                    <a:pt x="7" y="26"/>
                    <a:pt x="9" y="28"/>
                    <a:pt x="12" y="28"/>
                  </a:cubicBezTo>
                  <a:cubicBezTo>
                    <a:pt x="12" y="28"/>
                    <a:pt x="13" y="28"/>
                    <a:pt x="13" y="28"/>
                  </a:cubicBezTo>
                  <a:cubicBezTo>
                    <a:pt x="14" y="28"/>
                    <a:pt x="15" y="28"/>
                    <a:pt x="16" y="28"/>
                  </a:cubicBezTo>
                  <a:cubicBezTo>
                    <a:pt x="16" y="28"/>
                    <a:pt x="16" y="28"/>
                    <a:pt x="17" y="28"/>
                  </a:cubicBezTo>
                  <a:cubicBezTo>
                    <a:pt x="18" y="29"/>
                    <a:pt x="22" y="39"/>
                    <a:pt x="21" y="41"/>
                  </a:cubicBezTo>
                  <a:cubicBezTo>
                    <a:pt x="20" y="44"/>
                    <a:pt x="18" y="45"/>
                    <a:pt x="15" y="45"/>
                  </a:cubicBezTo>
                  <a:cubicBezTo>
                    <a:pt x="13" y="46"/>
                    <a:pt x="7" y="46"/>
                    <a:pt x="10" y="52"/>
                  </a:cubicBezTo>
                  <a:cubicBezTo>
                    <a:pt x="10" y="52"/>
                    <a:pt x="9" y="54"/>
                    <a:pt x="9" y="54"/>
                  </a:cubicBezTo>
                  <a:cubicBezTo>
                    <a:pt x="7" y="56"/>
                    <a:pt x="6" y="57"/>
                    <a:pt x="4" y="58"/>
                  </a:cubicBezTo>
                  <a:cubicBezTo>
                    <a:pt x="6" y="59"/>
                    <a:pt x="8" y="60"/>
                    <a:pt x="10" y="61"/>
                  </a:cubicBezTo>
                  <a:cubicBezTo>
                    <a:pt x="12" y="61"/>
                    <a:pt x="15" y="61"/>
                    <a:pt x="17" y="62"/>
                  </a:cubicBezTo>
                  <a:cubicBezTo>
                    <a:pt x="18" y="62"/>
                    <a:pt x="19" y="63"/>
                    <a:pt x="19" y="64"/>
                  </a:cubicBezTo>
                  <a:cubicBezTo>
                    <a:pt x="19" y="65"/>
                    <a:pt x="18" y="66"/>
                    <a:pt x="17" y="66"/>
                  </a:cubicBezTo>
                  <a:cubicBezTo>
                    <a:pt x="13" y="68"/>
                    <a:pt x="9" y="68"/>
                    <a:pt x="6" y="70"/>
                  </a:cubicBezTo>
                  <a:cubicBezTo>
                    <a:pt x="4" y="70"/>
                    <a:pt x="3" y="71"/>
                    <a:pt x="2" y="72"/>
                  </a:cubicBezTo>
                  <a:cubicBezTo>
                    <a:pt x="1" y="72"/>
                    <a:pt x="1" y="73"/>
                    <a:pt x="0" y="73"/>
                  </a:cubicBezTo>
                  <a:cubicBezTo>
                    <a:pt x="1" y="74"/>
                    <a:pt x="2" y="74"/>
                    <a:pt x="3" y="74"/>
                  </a:cubicBezTo>
                  <a:cubicBezTo>
                    <a:pt x="3" y="74"/>
                    <a:pt x="3" y="74"/>
                    <a:pt x="3" y="74"/>
                  </a:cubicBezTo>
                  <a:cubicBezTo>
                    <a:pt x="16" y="71"/>
                    <a:pt x="29" y="68"/>
                    <a:pt x="42" y="67"/>
                  </a:cubicBezTo>
                  <a:cubicBezTo>
                    <a:pt x="46" y="67"/>
                    <a:pt x="46" y="67"/>
                    <a:pt x="45" y="63"/>
                  </a:cubicBezTo>
                  <a:cubicBezTo>
                    <a:pt x="45" y="62"/>
                    <a:pt x="45" y="61"/>
                    <a:pt x="46" y="60"/>
                  </a:cubicBezTo>
                  <a:cubicBezTo>
                    <a:pt x="48" y="58"/>
                    <a:pt x="51" y="56"/>
                    <a:pt x="53" y="55"/>
                  </a:cubicBezTo>
                  <a:cubicBezTo>
                    <a:pt x="56" y="53"/>
                    <a:pt x="54" y="51"/>
                    <a:pt x="53" y="50"/>
                  </a:cubicBezTo>
                  <a:cubicBezTo>
                    <a:pt x="52" y="50"/>
                    <a:pt x="51" y="49"/>
                    <a:pt x="50" y="49"/>
                  </a:cubicBezTo>
                  <a:cubicBezTo>
                    <a:pt x="43" y="49"/>
                    <a:pt x="42" y="49"/>
                    <a:pt x="40" y="44"/>
                  </a:cubicBezTo>
                  <a:cubicBezTo>
                    <a:pt x="39" y="42"/>
                    <a:pt x="38" y="39"/>
                    <a:pt x="37" y="37"/>
                  </a:cubicBezTo>
                  <a:cubicBezTo>
                    <a:pt x="35" y="30"/>
                    <a:pt x="31" y="25"/>
                    <a:pt x="25" y="21"/>
                  </a:cubicBezTo>
                  <a:cubicBezTo>
                    <a:pt x="23" y="19"/>
                    <a:pt x="18" y="20"/>
                    <a:pt x="18" y="17"/>
                  </a:cubicBezTo>
                  <a:cubicBezTo>
                    <a:pt x="18" y="15"/>
                    <a:pt x="22" y="13"/>
                    <a:pt x="24" y="11"/>
                  </a:cubicBezTo>
                  <a:cubicBezTo>
                    <a:pt x="24" y="10"/>
                    <a:pt x="24" y="10"/>
                    <a:pt x="24" y="10"/>
                  </a:cubicBezTo>
                  <a:cubicBezTo>
                    <a:pt x="25" y="9"/>
                    <a:pt x="25" y="9"/>
                    <a:pt x="26" y="8"/>
                  </a:cubicBezTo>
                  <a:cubicBezTo>
                    <a:pt x="25" y="8"/>
                    <a:pt x="24" y="7"/>
                    <a:pt x="23" y="7"/>
                  </a:cubicBezTo>
                  <a:cubicBezTo>
                    <a:pt x="23" y="7"/>
                    <a:pt x="23" y="7"/>
                    <a:pt x="23" y="7"/>
                  </a:cubicBezTo>
                  <a:cubicBezTo>
                    <a:pt x="23" y="7"/>
                    <a:pt x="23" y="7"/>
                    <a:pt x="22" y="7"/>
                  </a:cubicBezTo>
                  <a:cubicBezTo>
                    <a:pt x="19" y="7"/>
                    <a:pt x="15" y="6"/>
                    <a:pt x="16" y="4"/>
                  </a:cubicBezTo>
                  <a:cubicBezTo>
                    <a:pt x="17" y="1"/>
                    <a:pt x="17" y="0"/>
                    <a:pt x="16"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32" name="Freeform 20"/>
            <p:cNvSpPr>
              <a:spLocks noEditPoints="1"/>
            </p:cNvSpPr>
            <p:nvPr/>
          </p:nvSpPr>
          <p:spPr bwMode="auto">
            <a:xfrm>
              <a:off x="5115" y="2722"/>
              <a:ext cx="33" cy="12"/>
            </a:xfrm>
            <a:custGeom>
              <a:avLst/>
              <a:gdLst/>
              <a:ahLst/>
              <a:cxnLst>
                <a:cxn ang="0">
                  <a:pos x="44" y="15"/>
                </a:cxn>
                <a:cxn ang="0">
                  <a:pos x="40" y="20"/>
                </a:cxn>
                <a:cxn ang="0">
                  <a:pos x="39" y="20"/>
                </a:cxn>
                <a:cxn ang="0">
                  <a:pos x="38" y="17"/>
                </a:cxn>
                <a:cxn ang="0">
                  <a:pos x="44" y="15"/>
                </a:cxn>
                <a:cxn ang="0">
                  <a:pos x="61" y="0"/>
                </a:cxn>
                <a:cxn ang="0">
                  <a:pos x="54" y="9"/>
                </a:cxn>
                <a:cxn ang="0">
                  <a:pos x="53" y="12"/>
                </a:cxn>
                <a:cxn ang="0">
                  <a:pos x="50" y="9"/>
                </a:cxn>
                <a:cxn ang="0">
                  <a:pos x="50" y="6"/>
                </a:cxn>
                <a:cxn ang="0">
                  <a:pos x="46" y="3"/>
                </a:cxn>
                <a:cxn ang="0">
                  <a:pos x="44" y="4"/>
                </a:cxn>
                <a:cxn ang="0">
                  <a:pos x="36" y="9"/>
                </a:cxn>
                <a:cxn ang="0">
                  <a:pos x="30" y="7"/>
                </a:cxn>
                <a:cxn ang="0">
                  <a:pos x="14" y="6"/>
                </a:cxn>
                <a:cxn ang="0">
                  <a:pos x="8" y="6"/>
                </a:cxn>
                <a:cxn ang="0">
                  <a:pos x="4" y="6"/>
                </a:cxn>
                <a:cxn ang="0">
                  <a:pos x="1" y="8"/>
                </a:cxn>
                <a:cxn ang="0">
                  <a:pos x="2" y="12"/>
                </a:cxn>
                <a:cxn ang="0">
                  <a:pos x="21" y="19"/>
                </a:cxn>
                <a:cxn ang="0">
                  <a:pos x="21" y="19"/>
                </a:cxn>
                <a:cxn ang="0">
                  <a:pos x="22" y="18"/>
                </a:cxn>
                <a:cxn ang="0">
                  <a:pos x="25" y="15"/>
                </a:cxn>
                <a:cxn ang="0">
                  <a:pos x="29" y="18"/>
                </a:cxn>
                <a:cxn ang="0">
                  <a:pos x="31" y="20"/>
                </a:cxn>
                <a:cxn ang="0">
                  <a:pos x="27" y="21"/>
                </a:cxn>
                <a:cxn ang="0">
                  <a:pos x="20" y="22"/>
                </a:cxn>
                <a:cxn ang="0">
                  <a:pos x="19" y="23"/>
                </a:cxn>
                <a:cxn ang="0">
                  <a:pos x="19" y="25"/>
                </a:cxn>
                <a:cxn ang="0">
                  <a:pos x="34" y="33"/>
                </a:cxn>
                <a:cxn ang="0">
                  <a:pos x="38" y="34"/>
                </a:cxn>
                <a:cxn ang="0">
                  <a:pos x="41" y="32"/>
                </a:cxn>
                <a:cxn ang="0">
                  <a:pos x="52" y="17"/>
                </a:cxn>
                <a:cxn ang="0">
                  <a:pos x="54" y="15"/>
                </a:cxn>
                <a:cxn ang="0">
                  <a:pos x="57" y="15"/>
                </a:cxn>
                <a:cxn ang="0">
                  <a:pos x="64" y="24"/>
                </a:cxn>
                <a:cxn ang="0">
                  <a:pos x="65" y="26"/>
                </a:cxn>
                <a:cxn ang="0">
                  <a:pos x="66" y="26"/>
                </a:cxn>
                <a:cxn ang="0">
                  <a:pos x="70" y="25"/>
                </a:cxn>
                <a:cxn ang="0">
                  <a:pos x="75" y="23"/>
                </a:cxn>
                <a:cxn ang="0">
                  <a:pos x="79" y="27"/>
                </a:cxn>
                <a:cxn ang="0">
                  <a:pos x="79" y="27"/>
                </a:cxn>
                <a:cxn ang="0">
                  <a:pos x="84" y="25"/>
                </a:cxn>
                <a:cxn ang="0">
                  <a:pos x="84" y="24"/>
                </a:cxn>
                <a:cxn ang="0">
                  <a:pos x="78" y="19"/>
                </a:cxn>
                <a:cxn ang="0">
                  <a:pos x="62" y="12"/>
                </a:cxn>
                <a:cxn ang="0">
                  <a:pos x="61" y="10"/>
                </a:cxn>
                <a:cxn ang="0">
                  <a:pos x="63" y="8"/>
                </a:cxn>
                <a:cxn ang="0">
                  <a:pos x="63" y="8"/>
                </a:cxn>
                <a:cxn ang="0">
                  <a:pos x="78" y="12"/>
                </a:cxn>
                <a:cxn ang="0">
                  <a:pos x="82" y="13"/>
                </a:cxn>
                <a:cxn ang="0">
                  <a:pos x="95" y="8"/>
                </a:cxn>
                <a:cxn ang="0">
                  <a:pos x="96" y="5"/>
                </a:cxn>
                <a:cxn ang="0">
                  <a:pos x="94" y="4"/>
                </a:cxn>
                <a:cxn ang="0">
                  <a:pos x="88" y="3"/>
                </a:cxn>
                <a:cxn ang="0">
                  <a:pos x="84" y="3"/>
                </a:cxn>
                <a:cxn ang="0">
                  <a:pos x="76" y="3"/>
                </a:cxn>
                <a:cxn ang="0">
                  <a:pos x="76" y="3"/>
                </a:cxn>
                <a:cxn ang="0">
                  <a:pos x="70" y="4"/>
                </a:cxn>
                <a:cxn ang="0">
                  <a:pos x="63" y="0"/>
                </a:cxn>
                <a:cxn ang="0">
                  <a:pos x="61" y="0"/>
                </a:cxn>
              </a:cxnLst>
              <a:rect l="0" t="0" r="r" b="b"/>
              <a:pathLst>
                <a:path w="97" h="34">
                  <a:moveTo>
                    <a:pt x="44" y="15"/>
                  </a:moveTo>
                  <a:cubicBezTo>
                    <a:pt x="43" y="16"/>
                    <a:pt x="42" y="18"/>
                    <a:pt x="40" y="20"/>
                  </a:cubicBezTo>
                  <a:cubicBezTo>
                    <a:pt x="40" y="20"/>
                    <a:pt x="40" y="20"/>
                    <a:pt x="39" y="20"/>
                  </a:cubicBezTo>
                  <a:cubicBezTo>
                    <a:pt x="39" y="19"/>
                    <a:pt x="39" y="18"/>
                    <a:pt x="38" y="17"/>
                  </a:cubicBezTo>
                  <a:cubicBezTo>
                    <a:pt x="41" y="16"/>
                    <a:pt x="42" y="16"/>
                    <a:pt x="44" y="15"/>
                  </a:cubicBezTo>
                  <a:close/>
                  <a:moveTo>
                    <a:pt x="61" y="0"/>
                  </a:moveTo>
                  <a:cubicBezTo>
                    <a:pt x="62" y="5"/>
                    <a:pt x="51" y="2"/>
                    <a:pt x="54" y="9"/>
                  </a:cubicBezTo>
                  <a:cubicBezTo>
                    <a:pt x="54" y="10"/>
                    <a:pt x="53" y="11"/>
                    <a:pt x="53" y="12"/>
                  </a:cubicBezTo>
                  <a:cubicBezTo>
                    <a:pt x="52" y="11"/>
                    <a:pt x="51" y="10"/>
                    <a:pt x="50" y="9"/>
                  </a:cubicBezTo>
                  <a:cubicBezTo>
                    <a:pt x="50" y="9"/>
                    <a:pt x="50" y="7"/>
                    <a:pt x="50" y="6"/>
                  </a:cubicBezTo>
                  <a:cubicBezTo>
                    <a:pt x="49" y="5"/>
                    <a:pt x="47" y="3"/>
                    <a:pt x="46" y="3"/>
                  </a:cubicBezTo>
                  <a:cubicBezTo>
                    <a:pt x="45" y="3"/>
                    <a:pt x="44" y="3"/>
                    <a:pt x="44" y="4"/>
                  </a:cubicBezTo>
                  <a:cubicBezTo>
                    <a:pt x="42" y="8"/>
                    <a:pt x="39" y="9"/>
                    <a:pt x="36" y="9"/>
                  </a:cubicBezTo>
                  <a:cubicBezTo>
                    <a:pt x="34" y="9"/>
                    <a:pt x="32" y="8"/>
                    <a:pt x="30" y="7"/>
                  </a:cubicBezTo>
                  <a:cubicBezTo>
                    <a:pt x="24" y="6"/>
                    <a:pt x="19" y="6"/>
                    <a:pt x="14" y="6"/>
                  </a:cubicBezTo>
                  <a:cubicBezTo>
                    <a:pt x="12" y="6"/>
                    <a:pt x="10" y="6"/>
                    <a:pt x="8" y="6"/>
                  </a:cubicBezTo>
                  <a:cubicBezTo>
                    <a:pt x="7" y="6"/>
                    <a:pt x="5" y="6"/>
                    <a:pt x="4" y="6"/>
                  </a:cubicBezTo>
                  <a:cubicBezTo>
                    <a:pt x="3" y="6"/>
                    <a:pt x="1" y="7"/>
                    <a:pt x="1" y="8"/>
                  </a:cubicBezTo>
                  <a:cubicBezTo>
                    <a:pt x="0" y="9"/>
                    <a:pt x="1" y="11"/>
                    <a:pt x="2" y="12"/>
                  </a:cubicBezTo>
                  <a:cubicBezTo>
                    <a:pt x="7" y="16"/>
                    <a:pt x="14" y="16"/>
                    <a:pt x="21" y="19"/>
                  </a:cubicBezTo>
                  <a:cubicBezTo>
                    <a:pt x="21" y="19"/>
                    <a:pt x="21" y="19"/>
                    <a:pt x="21" y="19"/>
                  </a:cubicBezTo>
                  <a:cubicBezTo>
                    <a:pt x="21" y="19"/>
                    <a:pt x="22" y="19"/>
                    <a:pt x="22" y="18"/>
                  </a:cubicBezTo>
                  <a:cubicBezTo>
                    <a:pt x="23" y="16"/>
                    <a:pt x="24" y="15"/>
                    <a:pt x="25" y="15"/>
                  </a:cubicBezTo>
                  <a:cubicBezTo>
                    <a:pt x="26" y="15"/>
                    <a:pt x="28" y="16"/>
                    <a:pt x="29" y="18"/>
                  </a:cubicBezTo>
                  <a:cubicBezTo>
                    <a:pt x="30" y="19"/>
                    <a:pt x="31" y="19"/>
                    <a:pt x="31" y="20"/>
                  </a:cubicBezTo>
                  <a:cubicBezTo>
                    <a:pt x="30" y="21"/>
                    <a:pt x="29" y="21"/>
                    <a:pt x="27" y="21"/>
                  </a:cubicBezTo>
                  <a:cubicBezTo>
                    <a:pt x="25" y="21"/>
                    <a:pt x="22" y="21"/>
                    <a:pt x="20" y="22"/>
                  </a:cubicBezTo>
                  <a:cubicBezTo>
                    <a:pt x="19" y="22"/>
                    <a:pt x="19" y="23"/>
                    <a:pt x="19" y="23"/>
                  </a:cubicBezTo>
                  <a:cubicBezTo>
                    <a:pt x="19" y="24"/>
                    <a:pt x="19" y="25"/>
                    <a:pt x="19" y="25"/>
                  </a:cubicBezTo>
                  <a:cubicBezTo>
                    <a:pt x="25" y="26"/>
                    <a:pt x="29" y="31"/>
                    <a:pt x="34" y="33"/>
                  </a:cubicBezTo>
                  <a:cubicBezTo>
                    <a:pt x="36" y="33"/>
                    <a:pt x="37" y="34"/>
                    <a:pt x="38" y="34"/>
                  </a:cubicBezTo>
                  <a:cubicBezTo>
                    <a:pt x="39" y="34"/>
                    <a:pt x="40" y="33"/>
                    <a:pt x="41" y="32"/>
                  </a:cubicBezTo>
                  <a:cubicBezTo>
                    <a:pt x="44" y="26"/>
                    <a:pt x="50" y="23"/>
                    <a:pt x="52" y="17"/>
                  </a:cubicBezTo>
                  <a:cubicBezTo>
                    <a:pt x="52" y="16"/>
                    <a:pt x="53" y="15"/>
                    <a:pt x="54" y="15"/>
                  </a:cubicBezTo>
                  <a:cubicBezTo>
                    <a:pt x="55" y="15"/>
                    <a:pt x="56" y="15"/>
                    <a:pt x="57" y="15"/>
                  </a:cubicBezTo>
                  <a:cubicBezTo>
                    <a:pt x="61" y="15"/>
                    <a:pt x="64" y="18"/>
                    <a:pt x="64" y="24"/>
                  </a:cubicBezTo>
                  <a:cubicBezTo>
                    <a:pt x="64" y="26"/>
                    <a:pt x="64" y="26"/>
                    <a:pt x="65" y="26"/>
                  </a:cubicBezTo>
                  <a:cubicBezTo>
                    <a:pt x="65" y="26"/>
                    <a:pt x="66" y="26"/>
                    <a:pt x="66" y="26"/>
                  </a:cubicBezTo>
                  <a:cubicBezTo>
                    <a:pt x="67" y="26"/>
                    <a:pt x="69" y="25"/>
                    <a:pt x="70" y="25"/>
                  </a:cubicBezTo>
                  <a:cubicBezTo>
                    <a:pt x="72" y="24"/>
                    <a:pt x="73" y="23"/>
                    <a:pt x="75" y="23"/>
                  </a:cubicBezTo>
                  <a:cubicBezTo>
                    <a:pt x="77" y="23"/>
                    <a:pt x="78" y="24"/>
                    <a:pt x="79" y="27"/>
                  </a:cubicBezTo>
                  <a:cubicBezTo>
                    <a:pt x="79" y="27"/>
                    <a:pt x="79" y="27"/>
                    <a:pt x="79" y="27"/>
                  </a:cubicBezTo>
                  <a:cubicBezTo>
                    <a:pt x="80" y="27"/>
                    <a:pt x="83" y="26"/>
                    <a:pt x="84" y="25"/>
                  </a:cubicBezTo>
                  <a:cubicBezTo>
                    <a:pt x="84" y="25"/>
                    <a:pt x="85" y="24"/>
                    <a:pt x="84" y="24"/>
                  </a:cubicBezTo>
                  <a:cubicBezTo>
                    <a:pt x="82" y="22"/>
                    <a:pt x="80" y="19"/>
                    <a:pt x="78" y="19"/>
                  </a:cubicBezTo>
                  <a:cubicBezTo>
                    <a:pt x="71" y="19"/>
                    <a:pt x="68" y="13"/>
                    <a:pt x="62" y="12"/>
                  </a:cubicBezTo>
                  <a:cubicBezTo>
                    <a:pt x="61" y="12"/>
                    <a:pt x="61" y="10"/>
                    <a:pt x="61" y="10"/>
                  </a:cubicBezTo>
                  <a:cubicBezTo>
                    <a:pt x="62" y="9"/>
                    <a:pt x="63" y="8"/>
                    <a:pt x="63" y="8"/>
                  </a:cubicBezTo>
                  <a:cubicBezTo>
                    <a:pt x="63" y="8"/>
                    <a:pt x="63" y="8"/>
                    <a:pt x="63" y="8"/>
                  </a:cubicBezTo>
                  <a:cubicBezTo>
                    <a:pt x="68" y="9"/>
                    <a:pt x="73" y="11"/>
                    <a:pt x="78" y="12"/>
                  </a:cubicBezTo>
                  <a:cubicBezTo>
                    <a:pt x="79" y="13"/>
                    <a:pt x="80" y="13"/>
                    <a:pt x="82" y="13"/>
                  </a:cubicBezTo>
                  <a:cubicBezTo>
                    <a:pt x="86" y="13"/>
                    <a:pt x="91" y="11"/>
                    <a:pt x="95" y="8"/>
                  </a:cubicBezTo>
                  <a:cubicBezTo>
                    <a:pt x="96" y="8"/>
                    <a:pt x="97" y="6"/>
                    <a:pt x="96" y="5"/>
                  </a:cubicBezTo>
                  <a:cubicBezTo>
                    <a:pt x="96" y="5"/>
                    <a:pt x="95" y="4"/>
                    <a:pt x="94" y="4"/>
                  </a:cubicBezTo>
                  <a:cubicBezTo>
                    <a:pt x="92" y="3"/>
                    <a:pt x="90" y="3"/>
                    <a:pt x="88" y="3"/>
                  </a:cubicBezTo>
                  <a:cubicBezTo>
                    <a:pt x="86" y="3"/>
                    <a:pt x="85" y="3"/>
                    <a:pt x="84" y="3"/>
                  </a:cubicBezTo>
                  <a:cubicBezTo>
                    <a:pt x="81" y="3"/>
                    <a:pt x="79" y="3"/>
                    <a:pt x="76" y="3"/>
                  </a:cubicBezTo>
                  <a:cubicBezTo>
                    <a:pt x="76" y="3"/>
                    <a:pt x="76" y="3"/>
                    <a:pt x="76" y="3"/>
                  </a:cubicBezTo>
                  <a:cubicBezTo>
                    <a:pt x="74" y="3"/>
                    <a:pt x="72" y="4"/>
                    <a:pt x="70" y="4"/>
                  </a:cubicBezTo>
                  <a:cubicBezTo>
                    <a:pt x="68" y="4"/>
                    <a:pt x="65" y="3"/>
                    <a:pt x="63" y="0"/>
                  </a:cubicBezTo>
                  <a:cubicBezTo>
                    <a:pt x="63" y="0"/>
                    <a:pt x="62" y="0"/>
                    <a:pt x="61"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33" name="Freeform 21"/>
            <p:cNvSpPr>
              <a:spLocks noEditPoints="1"/>
            </p:cNvSpPr>
            <p:nvPr/>
          </p:nvSpPr>
          <p:spPr bwMode="auto">
            <a:xfrm>
              <a:off x="5551" y="3119"/>
              <a:ext cx="31" cy="20"/>
            </a:xfrm>
            <a:custGeom>
              <a:avLst/>
              <a:gdLst/>
              <a:ahLst/>
              <a:cxnLst>
                <a:cxn ang="0">
                  <a:pos x="36" y="39"/>
                </a:cxn>
                <a:cxn ang="0">
                  <a:pos x="23" y="46"/>
                </a:cxn>
                <a:cxn ang="0">
                  <a:pos x="20" y="48"/>
                </a:cxn>
                <a:cxn ang="0">
                  <a:pos x="14" y="50"/>
                </a:cxn>
                <a:cxn ang="0">
                  <a:pos x="36" y="39"/>
                </a:cxn>
                <a:cxn ang="0">
                  <a:pos x="88" y="0"/>
                </a:cxn>
                <a:cxn ang="0">
                  <a:pos x="86" y="0"/>
                </a:cxn>
                <a:cxn ang="0">
                  <a:pos x="69" y="13"/>
                </a:cxn>
                <a:cxn ang="0">
                  <a:pos x="43" y="28"/>
                </a:cxn>
                <a:cxn ang="0">
                  <a:pos x="9" y="44"/>
                </a:cxn>
                <a:cxn ang="0">
                  <a:pos x="0" y="54"/>
                </a:cxn>
                <a:cxn ang="0">
                  <a:pos x="12" y="58"/>
                </a:cxn>
                <a:cxn ang="0">
                  <a:pos x="14" y="58"/>
                </a:cxn>
                <a:cxn ang="0">
                  <a:pos x="26" y="54"/>
                </a:cxn>
                <a:cxn ang="0">
                  <a:pos x="48" y="38"/>
                </a:cxn>
                <a:cxn ang="0">
                  <a:pos x="61" y="32"/>
                </a:cxn>
                <a:cxn ang="0">
                  <a:pos x="69" y="28"/>
                </a:cxn>
                <a:cxn ang="0">
                  <a:pos x="79" y="19"/>
                </a:cxn>
                <a:cxn ang="0">
                  <a:pos x="86" y="16"/>
                </a:cxn>
                <a:cxn ang="0">
                  <a:pos x="93" y="8"/>
                </a:cxn>
                <a:cxn ang="0">
                  <a:pos x="89" y="0"/>
                </a:cxn>
                <a:cxn ang="0">
                  <a:pos x="88" y="0"/>
                </a:cxn>
              </a:cxnLst>
              <a:rect l="0" t="0" r="r" b="b"/>
              <a:pathLst>
                <a:path w="93" h="58">
                  <a:moveTo>
                    <a:pt x="36" y="39"/>
                  </a:moveTo>
                  <a:cubicBezTo>
                    <a:pt x="32" y="42"/>
                    <a:pt x="27" y="44"/>
                    <a:pt x="23" y="46"/>
                  </a:cubicBezTo>
                  <a:cubicBezTo>
                    <a:pt x="22" y="47"/>
                    <a:pt x="21" y="47"/>
                    <a:pt x="20" y="48"/>
                  </a:cubicBezTo>
                  <a:cubicBezTo>
                    <a:pt x="18" y="49"/>
                    <a:pt x="16" y="50"/>
                    <a:pt x="14" y="50"/>
                  </a:cubicBezTo>
                  <a:cubicBezTo>
                    <a:pt x="21" y="45"/>
                    <a:pt x="28" y="42"/>
                    <a:pt x="36" y="39"/>
                  </a:cubicBezTo>
                  <a:close/>
                  <a:moveTo>
                    <a:pt x="88" y="0"/>
                  </a:moveTo>
                  <a:cubicBezTo>
                    <a:pt x="87" y="0"/>
                    <a:pt x="87" y="0"/>
                    <a:pt x="86" y="0"/>
                  </a:cubicBezTo>
                  <a:cubicBezTo>
                    <a:pt x="80" y="4"/>
                    <a:pt x="75" y="9"/>
                    <a:pt x="69" y="13"/>
                  </a:cubicBezTo>
                  <a:cubicBezTo>
                    <a:pt x="61" y="19"/>
                    <a:pt x="52" y="24"/>
                    <a:pt x="43" y="28"/>
                  </a:cubicBezTo>
                  <a:cubicBezTo>
                    <a:pt x="31" y="32"/>
                    <a:pt x="19" y="37"/>
                    <a:pt x="9" y="44"/>
                  </a:cubicBezTo>
                  <a:cubicBezTo>
                    <a:pt x="5" y="47"/>
                    <a:pt x="1" y="49"/>
                    <a:pt x="0" y="54"/>
                  </a:cubicBezTo>
                  <a:cubicBezTo>
                    <a:pt x="4" y="55"/>
                    <a:pt x="8" y="57"/>
                    <a:pt x="12" y="58"/>
                  </a:cubicBezTo>
                  <a:cubicBezTo>
                    <a:pt x="13" y="58"/>
                    <a:pt x="13" y="58"/>
                    <a:pt x="14" y="58"/>
                  </a:cubicBezTo>
                  <a:cubicBezTo>
                    <a:pt x="19" y="58"/>
                    <a:pt x="22" y="55"/>
                    <a:pt x="26" y="54"/>
                  </a:cubicBezTo>
                  <a:cubicBezTo>
                    <a:pt x="35" y="50"/>
                    <a:pt x="42" y="46"/>
                    <a:pt x="48" y="38"/>
                  </a:cubicBezTo>
                  <a:cubicBezTo>
                    <a:pt x="52" y="35"/>
                    <a:pt x="56" y="33"/>
                    <a:pt x="61" y="32"/>
                  </a:cubicBezTo>
                  <a:cubicBezTo>
                    <a:pt x="64" y="32"/>
                    <a:pt x="67" y="30"/>
                    <a:pt x="69" y="28"/>
                  </a:cubicBezTo>
                  <a:cubicBezTo>
                    <a:pt x="71" y="23"/>
                    <a:pt x="75" y="21"/>
                    <a:pt x="79" y="19"/>
                  </a:cubicBezTo>
                  <a:cubicBezTo>
                    <a:pt x="82" y="18"/>
                    <a:pt x="84" y="17"/>
                    <a:pt x="86" y="16"/>
                  </a:cubicBezTo>
                  <a:cubicBezTo>
                    <a:pt x="90" y="15"/>
                    <a:pt x="93" y="12"/>
                    <a:pt x="93" y="8"/>
                  </a:cubicBezTo>
                  <a:cubicBezTo>
                    <a:pt x="93" y="6"/>
                    <a:pt x="90" y="3"/>
                    <a:pt x="89" y="0"/>
                  </a:cubicBezTo>
                  <a:cubicBezTo>
                    <a:pt x="89" y="0"/>
                    <a:pt x="88" y="0"/>
                    <a:pt x="88"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34" name="Freeform 22"/>
            <p:cNvSpPr>
              <a:spLocks noEditPoints="1"/>
            </p:cNvSpPr>
            <p:nvPr/>
          </p:nvSpPr>
          <p:spPr bwMode="auto">
            <a:xfrm>
              <a:off x="5453" y="2975"/>
              <a:ext cx="20" cy="24"/>
            </a:xfrm>
            <a:custGeom>
              <a:avLst/>
              <a:gdLst/>
              <a:ahLst/>
              <a:cxnLst>
                <a:cxn ang="0">
                  <a:pos x="16" y="34"/>
                </a:cxn>
                <a:cxn ang="0">
                  <a:pos x="17" y="35"/>
                </a:cxn>
                <a:cxn ang="0">
                  <a:pos x="15" y="35"/>
                </a:cxn>
                <a:cxn ang="0">
                  <a:pos x="16" y="34"/>
                </a:cxn>
                <a:cxn ang="0">
                  <a:pos x="58" y="0"/>
                </a:cxn>
                <a:cxn ang="0">
                  <a:pos x="59" y="0"/>
                </a:cxn>
                <a:cxn ang="0">
                  <a:pos x="58" y="0"/>
                </a:cxn>
                <a:cxn ang="0">
                  <a:pos x="58" y="0"/>
                </a:cxn>
                <a:cxn ang="0">
                  <a:pos x="51" y="3"/>
                </a:cxn>
                <a:cxn ang="0">
                  <a:pos x="43" y="6"/>
                </a:cxn>
                <a:cxn ang="0">
                  <a:pos x="42" y="6"/>
                </a:cxn>
                <a:cxn ang="0">
                  <a:pos x="34" y="4"/>
                </a:cxn>
                <a:cxn ang="0">
                  <a:pos x="32" y="4"/>
                </a:cxn>
                <a:cxn ang="0">
                  <a:pos x="24" y="2"/>
                </a:cxn>
                <a:cxn ang="0">
                  <a:pos x="23" y="1"/>
                </a:cxn>
                <a:cxn ang="0">
                  <a:pos x="20" y="2"/>
                </a:cxn>
                <a:cxn ang="0">
                  <a:pos x="8" y="23"/>
                </a:cxn>
                <a:cxn ang="0">
                  <a:pos x="2" y="42"/>
                </a:cxn>
                <a:cxn ang="0">
                  <a:pos x="2" y="52"/>
                </a:cxn>
                <a:cxn ang="0">
                  <a:pos x="4" y="63"/>
                </a:cxn>
                <a:cxn ang="0">
                  <a:pos x="6" y="70"/>
                </a:cxn>
                <a:cxn ang="0">
                  <a:pos x="8" y="71"/>
                </a:cxn>
                <a:cxn ang="0">
                  <a:pos x="12" y="69"/>
                </a:cxn>
                <a:cxn ang="0">
                  <a:pos x="15" y="64"/>
                </a:cxn>
                <a:cxn ang="0">
                  <a:pos x="12" y="53"/>
                </a:cxn>
                <a:cxn ang="0">
                  <a:pos x="12" y="48"/>
                </a:cxn>
                <a:cxn ang="0">
                  <a:pos x="18" y="43"/>
                </a:cxn>
                <a:cxn ang="0">
                  <a:pos x="23" y="49"/>
                </a:cxn>
                <a:cxn ang="0">
                  <a:pos x="24" y="53"/>
                </a:cxn>
                <a:cxn ang="0">
                  <a:pos x="33" y="63"/>
                </a:cxn>
                <a:cxn ang="0">
                  <a:pos x="35" y="59"/>
                </a:cxn>
                <a:cxn ang="0">
                  <a:pos x="31" y="43"/>
                </a:cxn>
                <a:cxn ang="0">
                  <a:pos x="36" y="28"/>
                </a:cxn>
                <a:cxn ang="0">
                  <a:pos x="41" y="24"/>
                </a:cxn>
                <a:cxn ang="0">
                  <a:pos x="33" y="25"/>
                </a:cxn>
                <a:cxn ang="0">
                  <a:pos x="25" y="26"/>
                </a:cxn>
                <a:cxn ang="0">
                  <a:pos x="21" y="28"/>
                </a:cxn>
                <a:cxn ang="0">
                  <a:pos x="18" y="26"/>
                </a:cxn>
                <a:cxn ang="0">
                  <a:pos x="13" y="21"/>
                </a:cxn>
                <a:cxn ang="0">
                  <a:pos x="20" y="11"/>
                </a:cxn>
                <a:cxn ang="0">
                  <a:pos x="20" y="10"/>
                </a:cxn>
                <a:cxn ang="0">
                  <a:pos x="20" y="11"/>
                </a:cxn>
                <a:cxn ang="0">
                  <a:pos x="21" y="10"/>
                </a:cxn>
                <a:cxn ang="0">
                  <a:pos x="30" y="8"/>
                </a:cxn>
                <a:cxn ang="0">
                  <a:pos x="40" y="12"/>
                </a:cxn>
                <a:cxn ang="0">
                  <a:pos x="45" y="14"/>
                </a:cxn>
                <a:cxn ang="0">
                  <a:pos x="46" y="14"/>
                </a:cxn>
                <a:cxn ang="0">
                  <a:pos x="55" y="9"/>
                </a:cxn>
                <a:cxn ang="0">
                  <a:pos x="58" y="0"/>
                </a:cxn>
              </a:cxnLst>
              <a:rect l="0" t="0" r="r" b="b"/>
              <a:pathLst>
                <a:path w="59" h="71">
                  <a:moveTo>
                    <a:pt x="16" y="34"/>
                  </a:moveTo>
                  <a:cubicBezTo>
                    <a:pt x="16" y="35"/>
                    <a:pt x="17" y="35"/>
                    <a:pt x="17" y="35"/>
                  </a:cubicBezTo>
                  <a:cubicBezTo>
                    <a:pt x="16" y="35"/>
                    <a:pt x="16" y="35"/>
                    <a:pt x="15" y="35"/>
                  </a:cubicBezTo>
                  <a:cubicBezTo>
                    <a:pt x="15" y="35"/>
                    <a:pt x="15" y="35"/>
                    <a:pt x="16" y="34"/>
                  </a:cubicBezTo>
                  <a:close/>
                  <a:moveTo>
                    <a:pt x="58" y="0"/>
                  </a:moveTo>
                  <a:cubicBezTo>
                    <a:pt x="59" y="0"/>
                    <a:pt x="59" y="0"/>
                    <a:pt x="59" y="0"/>
                  </a:cubicBezTo>
                  <a:lnTo>
                    <a:pt x="58" y="0"/>
                  </a:lnTo>
                  <a:close/>
                  <a:moveTo>
                    <a:pt x="58" y="0"/>
                  </a:moveTo>
                  <a:cubicBezTo>
                    <a:pt x="56" y="1"/>
                    <a:pt x="53" y="2"/>
                    <a:pt x="51" y="3"/>
                  </a:cubicBezTo>
                  <a:cubicBezTo>
                    <a:pt x="48" y="4"/>
                    <a:pt x="45" y="6"/>
                    <a:pt x="43" y="6"/>
                  </a:cubicBezTo>
                  <a:cubicBezTo>
                    <a:pt x="42" y="6"/>
                    <a:pt x="42" y="6"/>
                    <a:pt x="42" y="6"/>
                  </a:cubicBezTo>
                  <a:cubicBezTo>
                    <a:pt x="39" y="4"/>
                    <a:pt x="37" y="4"/>
                    <a:pt x="34" y="4"/>
                  </a:cubicBezTo>
                  <a:cubicBezTo>
                    <a:pt x="33" y="4"/>
                    <a:pt x="33" y="4"/>
                    <a:pt x="32" y="4"/>
                  </a:cubicBezTo>
                  <a:cubicBezTo>
                    <a:pt x="29" y="4"/>
                    <a:pt x="27" y="4"/>
                    <a:pt x="24" y="2"/>
                  </a:cubicBezTo>
                  <a:cubicBezTo>
                    <a:pt x="24" y="1"/>
                    <a:pt x="23" y="1"/>
                    <a:pt x="23" y="1"/>
                  </a:cubicBezTo>
                  <a:cubicBezTo>
                    <a:pt x="22" y="1"/>
                    <a:pt x="21" y="2"/>
                    <a:pt x="20" y="2"/>
                  </a:cubicBezTo>
                  <a:cubicBezTo>
                    <a:pt x="13" y="8"/>
                    <a:pt x="8" y="14"/>
                    <a:pt x="8" y="23"/>
                  </a:cubicBezTo>
                  <a:cubicBezTo>
                    <a:pt x="9" y="31"/>
                    <a:pt x="8" y="37"/>
                    <a:pt x="2" y="42"/>
                  </a:cubicBezTo>
                  <a:cubicBezTo>
                    <a:pt x="0" y="45"/>
                    <a:pt x="0" y="49"/>
                    <a:pt x="2" y="52"/>
                  </a:cubicBezTo>
                  <a:cubicBezTo>
                    <a:pt x="5" y="55"/>
                    <a:pt x="8" y="58"/>
                    <a:pt x="4" y="63"/>
                  </a:cubicBezTo>
                  <a:cubicBezTo>
                    <a:pt x="2" y="65"/>
                    <a:pt x="4" y="68"/>
                    <a:pt x="6" y="70"/>
                  </a:cubicBezTo>
                  <a:cubicBezTo>
                    <a:pt x="7" y="70"/>
                    <a:pt x="8" y="71"/>
                    <a:pt x="8" y="71"/>
                  </a:cubicBezTo>
                  <a:cubicBezTo>
                    <a:pt x="10" y="71"/>
                    <a:pt x="11" y="69"/>
                    <a:pt x="12" y="69"/>
                  </a:cubicBezTo>
                  <a:cubicBezTo>
                    <a:pt x="16" y="68"/>
                    <a:pt x="15" y="66"/>
                    <a:pt x="15" y="64"/>
                  </a:cubicBezTo>
                  <a:cubicBezTo>
                    <a:pt x="14" y="60"/>
                    <a:pt x="12" y="56"/>
                    <a:pt x="12" y="53"/>
                  </a:cubicBezTo>
                  <a:cubicBezTo>
                    <a:pt x="11" y="51"/>
                    <a:pt x="11" y="49"/>
                    <a:pt x="12" y="48"/>
                  </a:cubicBezTo>
                  <a:cubicBezTo>
                    <a:pt x="15" y="45"/>
                    <a:pt x="17" y="43"/>
                    <a:pt x="18" y="43"/>
                  </a:cubicBezTo>
                  <a:cubicBezTo>
                    <a:pt x="20" y="43"/>
                    <a:pt x="22" y="45"/>
                    <a:pt x="23" y="49"/>
                  </a:cubicBezTo>
                  <a:cubicBezTo>
                    <a:pt x="24" y="50"/>
                    <a:pt x="23" y="52"/>
                    <a:pt x="24" y="53"/>
                  </a:cubicBezTo>
                  <a:cubicBezTo>
                    <a:pt x="27" y="56"/>
                    <a:pt x="30" y="59"/>
                    <a:pt x="33" y="63"/>
                  </a:cubicBezTo>
                  <a:cubicBezTo>
                    <a:pt x="34" y="61"/>
                    <a:pt x="35" y="60"/>
                    <a:pt x="35" y="59"/>
                  </a:cubicBezTo>
                  <a:cubicBezTo>
                    <a:pt x="36" y="53"/>
                    <a:pt x="34" y="48"/>
                    <a:pt x="31" y="43"/>
                  </a:cubicBezTo>
                  <a:cubicBezTo>
                    <a:pt x="27" y="36"/>
                    <a:pt x="29" y="32"/>
                    <a:pt x="36" y="28"/>
                  </a:cubicBezTo>
                  <a:cubicBezTo>
                    <a:pt x="38" y="27"/>
                    <a:pt x="39" y="26"/>
                    <a:pt x="41" y="24"/>
                  </a:cubicBezTo>
                  <a:cubicBezTo>
                    <a:pt x="38" y="24"/>
                    <a:pt x="36" y="24"/>
                    <a:pt x="33" y="25"/>
                  </a:cubicBezTo>
                  <a:cubicBezTo>
                    <a:pt x="31" y="25"/>
                    <a:pt x="27" y="25"/>
                    <a:pt x="25" y="26"/>
                  </a:cubicBezTo>
                  <a:cubicBezTo>
                    <a:pt x="24" y="27"/>
                    <a:pt x="23" y="28"/>
                    <a:pt x="21" y="28"/>
                  </a:cubicBezTo>
                  <a:cubicBezTo>
                    <a:pt x="20" y="28"/>
                    <a:pt x="20" y="27"/>
                    <a:pt x="18" y="26"/>
                  </a:cubicBezTo>
                  <a:cubicBezTo>
                    <a:pt x="17" y="24"/>
                    <a:pt x="15" y="23"/>
                    <a:pt x="13" y="21"/>
                  </a:cubicBezTo>
                  <a:cubicBezTo>
                    <a:pt x="12" y="18"/>
                    <a:pt x="16" y="12"/>
                    <a:pt x="20" y="11"/>
                  </a:cubicBezTo>
                  <a:cubicBezTo>
                    <a:pt x="20" y="10"/>
                    <a:pt x="20" y="10"/>
                    <a:pt x="20" y="10"/>
                  </a:cubicBezTo>
                  <a:cubicBezTo>
                    <a:pt x="20" y="10"/>
                    <a:pt x="20" y="11"/>
                    <a:pt x="20" y="11"/>
                  </a:cubicBezTo>
                  <a:cubicBezTo>
                    <a:pt x="21" y="11"/>
                    <a:pt x="21" y="10"/>
                    <a:pt x="21" y="10"/>
                  </a:cubicBezTo>
                  <a:cubicBezTo>
                    <a:pt x="24" y="9"/>
                    <a:pt x="27" y="8"/>
                    <a:pt x="30" y="8"/>
                  </a:cubicBezTo>
                  <a:cubicBezTo>
                    <a:pt x="33" y="8"/>
                    <a:pt x="37" y="9"/>
                    <a:pt x="40" y="12"/>
                  </a:cubicBezTo>
                  <a:cubicBezTo>
                    <a:pt x="41" y="13"/>
                    <a:pt x="43" y="14"/>
                    <a:pt x="45" y="14"/>
                  </a:cubicBezTo>
                  <a:cubicBezTo>
                    <a:pt x="45" y="14"/>
                    <a:pt x="45" y="14"/>
                    <a:pt x="46" y="14"/>
                  </a:cubicBezTo>
                  <a:cubicBezTo>
                    <a:pt x="49" y="13"/>
                    <a:pt x="53" y="11"/>
                    <a:pt x="55" y="9"/>
                  </a:cubicBezTo>
                  <a:cubicBezTo>
                    <a:pt x="57" y="6"/>
                    <a:pt x="57" y="3"/>
                    <a:pt x="58"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35" name="Freeform 23"/>
            <p:cNvSpPr>
              <a:spLocks noEditPoints="1"/>
            </p:cNvSpPr>
            <p:nvPr/>
          </p:nvSpPr>
          <p:spPr bwMode="auto">
            <a:xfrm>
              <a:off x="5208" y="2732"/>
              <a:ext cx="28" cy="16"/>
            </a:xfrm>
            <a:custGeom>
              <a:avLst/>
              <a:gdLst/>
              <a:ahLst/>
              <a:cxnLst>
                <a:cxn ang="0">
                  <a:pos x="16" y="31"/>
                </a:cxn>
                <a:cxn ang="0">
                  <a:pos x="15" y="35"/>
                </a:cxn>
                <a:cxn ang="0">
                  <a:pos x="12" y="34"/>
                </a:cxn>
                <a:cxn ang="0">
                  <a:pos x="13" y="34"/>
                </a:cxn>
                <a:cxn ang="0">
                  <a:pos x="16" y="31"/>
                </a:cxn>
                <a:cxn ang="0">
                  <a:pos x="77" y="0"/>
                </a:cxn>
                <a:cxn ang="0">
                  <a:pos x="71" y="1"/>
                </a:cxn>
                <a:cxn ang="0">
                  <a:pos x="70" y="1"/>
                </a:cxn>
                <a:cxn ang="0">
                  <a:pos x="70" y="1"/>
                </a:cxn>
                <a:cxn ang="0">
                  <a:pos x="68" y="1"/>
                </a:cxn>
                <a:cxn ang="0">
                  <a:pos x="51" y="5"/>
                </a:cxn>
                <a:cxn ang="0">
                  <a:pos x="47" y="4"/>
                </a:cxn>
                <a:cxn ang="0">
                  <a:pos x="43" y="4"/>
                </a:cxn>
                <a:cxn ang="0">
                  <a:pos x="16" y="17"/>
                </a:cxn>
                <a:cxn ang="0">
                  <a:pos x="11" y="25"/>
                </a:cxn>
                <a:cxn ang="0">
                  <a:pos x="5" y="29"/>
                </a:cxn>
                <a:cxn ang="0">
                  <a:pos x="4" y="35"/>
                </a:cxn>
                <a:cxn ang="0">
                  <a:pos x="5" y="40"/>
                </a:cxn>
                <a:cxn ang="0">
                  <a:pos x="17" y="45"/>
                </a:cxn>
                <a:cxn ang="0">
                  <a:pos x="25" y="47"/>
                </a:cxn>
                <a:cxn ang="0">
                  <a:pos x="26" y="47"/>
                </a:cxn>
                <a:cxn ang="0">
                  <a:pos x="32" y="46"/>
                </a:cxn>
                <a:cxn ang="0">
                  <a:pos x="28" y="42"/>
                </a:cxn>
                <a:cxn ang="0">
                  <a:pos x="24" y="32"/>
                </a:cxn>
                <a:cxn ang="0">
                  <a:pos x="40" y="16"/>
                </a:cxn>
                <a:cxn ang="0">
                  <a:pos x="73" y="7"/>
                </a:cxn>
                <a:cxn ang="0">
                  <a:pos x="83" y="3"/>
                </a:cxn>
                <a:cxn ang="0">
                  <a:pos x="77" y="0"/>
                </a:cxn>
              </a:cxnLst>
              <a:rect l="0" t="0" r="r" b="b"/>
              <a:pathLst>
                <a:path w="83" h="47">
                  <a:moveTo>
                    <a:pt x="16" y="31"/>
                  </a:moveTo>
                  <a:cubicBezTo>
                    <a:pt x="16" y="32"/>
                    <a:pt x="16" y="34"/>
                    <a:pt x="15" y="35"/>
                  </a:cubicBezTo>
                  <a:cubicBezTo>
                    <a:pt x="14" y="35"/>
                    <a:pt x="13" y="35"/>
                    <a:pt x="12" y="34"/>
                  </a:cubicBezTo>
                  <a:cubicBezTo>
                    <a:pt x="12" y="34"/>
                    <a:pt x="13" y="34"/>
                    <a:pt x="13" y="34"/>
                  </a:cubicBezTo>
                  <a:cubicBezTo>
                    <a:pt x="14" y="33"/>
                    <a:pt x="15" y="32"/>
                    <a:pt x="16" y="31"/>
                  </a:cubicBezTo>
                  <a:close/>
                  <a:moveTo>
                    <a:pt x="77" y="0"/>
                  </a:moveTo>
                  <a:cubicBezTo>
                    <a:pt x="75" y="0"/>
                    <a:pt x="73" y="0"/>
                    <a:pt x="71" y="1"/>
                  </a:cubicBezTo>
                  <a:cubicBezTo>
                    <a:pt x="71" y="1"/>
                    <a:pt x="70" y="1"/>
                    <a:pt x="70" y="1"/>
                  </a:cubicBezTo>
                  <a:cubicBezTo>
                    <a:pt x="70" y="1"/>
                    <a:pt x="70" y="1"/>
                    <a:pt x="70" y="1"/>
                  </a:cubicBezTo>
                  <a:cubicBezTo>
                    <a:pt x="70" y="1"/>
                    <a:pt x="69" y="1"/>
                    <a:pt x="68" y="1"/>
                  </a:cubicBezTo>
                  <a:cubicBezTo>
                    <a:pt x="62" y="1"/>
                    <a:pt x="56" y="5"/>
                    <a:pt x="51" y="5"/>
                  </a:cubicBezTo>
                  <a:cubicBezTo>
                    <a:pt x="49" y="5"/>
                    <a:pt x="48" y="5"/>
                    <a:pt x="47" y="4"/>
                  </a:cubicBezTo>
                  <a:cubicBezTo>
                    <a:pt x="45" y="4"/>
                    <a:pt x="44" y="4"/>
                    <a:pt x="43" y="4"/>
                  </a:cubicBezTo>
                  <a:cubicBezTo>
                    <a:pt x="30" y="4"/>
                    <a:pt x="26" y="7"/>
                    <a:pt x="16" y="17"/>
                  </a:cubicBezTo>
                  <a:cubicBezTo>
                    <a:pt x="14" y="19"/>
                    <a:pt x="11" y="21"/>
                    <a:pt x="11" y="25"/>
                  </a:cubicBezTo>
                  <a:cubicBezTo>
                    <a:pt x="11" y="26"/>
                    <a:pt x="7" y="27"/>
                    <a:pt x="5" y="29"/>
                  </a:cubicBezTo>
                  <a:cubicBezTo>
                    <a:pt x="3" y="30"/>
                    <a:pt x="6" y="33"/>
                    <a:pt x="4" y="35"/>
                  </a:cubicBezTo>
                  <a:cubicBezTo>
                    <a:pt x="0" y="38"/>
                    <a:pt x="1" y="39"/>
                    <a:pt x="5" y="40"/>
                  </a:cubicBezTo>
                  <a:cubicBezTo>
                    <a:pt x="9" y="42"/>
                    <a:pt x="13" y="43"/>
                    <a:pt x="17" y="45"/>
                  </a:cubicBezTo>
                  <a:cubicBezTo>
                    <a:pt x="20" y="46"/>
                    <a:pt x="22" y="47"/>
                    <a:pt x="25" y="47"/>
                  </a:cubicBezTo>
                  <a:cubicBezTo>
                    <a:pt x="25" y="47"/>
                    <a:pt x="26" y="47"/>
                    <a:pt x="26" y="47"/>
                  </a:cubicBezTo>
                  <a:cubicBezTo>
                    <a:pt x="28" y="47"/>
                    <a:pt x="30" y="46"/>
                    <a:pt x="32" y="46"/>
                  </a:cubicBezTo>
                  <a:cubicBezTo>
                    <a:pt x="31" y="45"/>
                    <a:pt x="30" y="43"/>
                    <a:pt x="28" y="42"/>
                  </a:cubicBezTo>
                  <a:cubicBezTo>
                    <a:pt x="24" y="39"/>
                    <a:pt x="22" y="36"/>
                    <a:pt x="24" y="32"/>
                  </a:cubicBezTo>
                  <a:cubicBezTo>
                    <a:pt x="28" y="25"/>
                    <a:pt x="33" y="19"/>
                    <a:pt x="40" y="16"/>
                  </a:cubicBezTo>
                  <a:cubicBezTo>
                    <a:pt x="50" y="11"/>
                    <a:pt x="61" y="9"/>
                    <a:pt x="73" y="7"/>
                  </a:cubicBezTo>
                  <a:cubicBezTo>
                    <a:pt x="77" y="6"/>
                    <a:pt x="81" y="7"/>
                    <a:pt x="83" y="3"/>
                  </a:cubicBezTo>
                  <a:cubicBezTo>
                    <a:pt x="81" y="0"/>
                    <a:pt x="80" y="0"/>
                    <a:pt x="77"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36" name="Freeform 24"/>
            <p:cNvSpPr>
              <a:spLocks noEditPoints="1"/>
            </p:cNvSpPr>
            <p:nvPr/>
          </p:nvSpPr>
          <p:spPr bwMode="auto">
            <a:xfrm>
              <a:off x="5585" y="3099"/>
              <a:ext cx="18" cy="23"/>
            </a:xfrm>
            <a:custGeom>
              <a:avLst/>
              <a:gdLst/>
              <a:ahLst/>
              <a:cxnLst>
                <a:cxn ang="0">
                  <a:pos x="34" y="34"/>
                </a:cxn>
                <a:cxn ang="0">
                  <a:pos x="35" y="36"/>
                </a:cxn>
                <a:cxn ang="0">
                  <a:pos x="29" y="40"/>
                </a:cxn>
                <a:cxn ang="0">
                  <a:pos x="34" y="34"/>
                </a:cxn>
                <a:cxn ang="0">
                  <a:pos x="28" y="41"/>
                </a:cxn>
                <a:cxn ang="0">
                  <a:pos x="20" y="47"/>
                </a:cxn>
                <a:cxn ang="0">
                  <a:pos x="17" y="49"/>
                </a:cxn>
                <a:cxn ang="0">
                  <a:pos x="17" y="48"/>
                </a:cxn>
                <a:cxn ang="0">
                  <a:pos x="16" y="48"/>
                </a:cxn>
                <a:cxn ang="0">
                  <a:pos x="17" y="47"/>
                </a:cxn>
                <a:cxn ang="0">
                  <a:pos x="23" y="43"/>
                </a:cxn>
                <a:cxn ang="0">
                  <a:pos x="28" y="41"/>
                </a:cxn>
                <a:cxn ang="0">
                  <a:pos x="28" y="0"/>
                </a:cxn>
                <a:cxn ang="0">
                  <a:pos x="27" y="5"/>
                </a:cxn>
                <a:cxn ang="0">
                  <a:pos x="28" y="13"/>
                </a:cxn>
                <a:cxn ang="0">
                  <a:pos x="29" y="24"/>
                </a:cxn>
                <a:cxn ang="0">
                  <a:pos x="21" y="35"/>
                </a:cxn>
                <a:cxn ang="0">
                  <a:pos x="12" y="41"/>
                </a:cxn>
                <a:cxn ang="0">
                  <a:pos x="9" y="52"/>
                </a:cxn>
                <a:cxn ang="0">
                  <a:pos x="9" y="57"/>
                </a:cxn>
                <a:cxn ang="0">
                  <a:pos x="3" y="62"/>
                </a:cxn>
                <a:cxn ang="0">
                  <a:pos x="2" y="64"/>
                </a:cxn>
                <a:cxn ang="0">
                  <a:pos x="5" y="67"/>
                </a:cxn>
                <a:cxn ang="0">
                  <a:pos x="5" y="66"/>
                </a:cxn>
                <a:cxn ang="0">
                  <a:pos x="18" y="59"/>
                </a:cxn>
                <a:cxn ang="0">
                  <a:pos x="44" y="40"/>
                </a:cxn>
                <a:cxn ang="0">
                  <a:pos x="52" y="32"/>
                </a:cxn>
                <a:cxn ang="0">
                  <a:pos x="51" y="29"/>
                </a:cxn>
                <a:cxn ang="0">
                  <a:pos x="49" y="30"/>
                </a:cxn>
                <a:cxn ang="0">
                  <a:pos x="44" y="32"/>
                </a:cxn>
                <a:cxn ang="0">
                  <a:pos x="39" y="29"/>
                </a:cxn>
                <a:cxn ang="0">
                  <a:pos x="37" y="26"/>
                </a:cxn>
                <a:cxn ang="0">
                  <a:pos x="33" y="10"/>
                </a:cxn>
                <a:cxn ang="0">
                  <a:pos x="32" y="4"/>
                </a:cxn>
                <a:cxn ang="0">
                  <a:pos x="28" y="0"/>
                </a:cxn>
              </a:cxnLst>
              <a:rect l="0" t="0" r="r" b="b"/>
              <a:pathLst>
                <a:path w="52" h="67">
                  <a:moveTo>
                    <a:pt x="34" y="34"/>
                  </a:moveTo>
                  <a:cubicBezTo>
                    <a:pt x="34" y="35"/>
                    <a:pt x="34" y="35"/>
                    <a:pt x="35" y="36"/>
                  </a:cubicBezTo>
                  <a:cubicBezTo>
                    <a:pt x="33" y="37"/>
                    <a:pt x="31" y="39"/>
                    <a:pt x="29" y="40"/>
                  </a:cubicBezTo>
                  <a:cubicBezTo>
                    <a:pt x="31" y="38"/>
                    <a:pt x="32" y="36"/>
                    <a:pt x="34" y="34"/>
                  </a:cubicBezTo>
                  <a:close/>
                  <a:moveTo>
                    <a:pt x="28" y="41"/>
                  </a:moveTo>
                  <a:cubicBezTo>
                    <a:pt x="25" y="43"/>
                    <a:pt x="22" y="45"/>
                    <a:pt x="20" y="47"/>
                  </a:cubicBezTo>
                  <a:cubicBezTo>
                    <a:pt x="19" y="48"/>
                    <a:pt x="18" y="49"/>
                    <a:pt x="17" y="49"/>
                  </a:cubicBezTo>
                  <a:cubicBezTo>
                    <a:pt x="17" y="49"/>
                    <a:pt x="17" y="48"/>
                    <a:pt x="17" y="48"/>
                  </a:cubicBezTo>
                  <a:cubicBezTo>
                    <a:pt x="16" y="48"/>
                    <a:pt x="16" y="48"/>
                    <a:pt x="16" y="48"/>
                  </a:cubicBezTo>
                  <a:cubicBezTo>
                    <a:pt x="16" y="47"/>
                    <a:pt x="17" y="47"/>
                    <a:pt x="17" y="47"/>
                  </a:cubicBezTo>
                  <a:cubicBezTo>
                    <a:pt x="19" y="45"/>
                    <a:pt x="21" y="44"/>
                    <a:pt x="23" y="43"/>
                  </a:cubicBezTo>
                  <a:cubicBezTo>
                    <a:pt x="25" y="42"/>
                    <a:pt x="27" y="42"/>
                    <a:pt x="28" y="41"/>
                  </a:cubicBezTo>
                  <a:close/>
                  <a:moveTo>
                    <a:pt x="28" y="0"/>
                  </a:moveTo>
                  <a:cubicBezTo>
                    <a:pt x="28" y="2"/>
                    <a:pt x="27" y="3"/>
                    <a:pt x="27" y="5"/>
                  </a:cubicBezTo>
                  <a:cubicBezTo>
                    <a:pt x="27" y="8"/>
                    <a:pt x="28" y="11"/>
                    <a:pt x="28" y="13"/>
                  </a:cubicBezTo>
                  <a:cubicBezTo>
                    <a:pt x="29" y="17"/>
                    <a:pt x="30" y="21"/>
                    <a:pt x="29" y="24"/>
                  </a:cubicBezTo>
                  <a:cubicBezTo>
                    <a:pt x="28" y="29"/>
                    <a:pt x="26" y="34"/>
                    <a:pt x="21" y="35"/>
                  </a:cubicBezTo>
                  <a:cubicBezTo>
                    <a:pt x="17" y="37"/>
                    <a:pt x="14" y="39"/>
                    <a:pt x="12" y="41"/>
                  </a:cubicBezTo>
                  <a:cubicBezTo>
                    <a:pt x="6" y="45"/>
                    <a:pt x="6" y="46"/>
                    <a:pt x="9" y="52"/>
                  </a:cubicBezTo>
                  <a:cubicBezTo>
                    <a:pt x="11" y="54"/>
                    <a:pt x="11" y="55"/>
                    <a:pt x="9" y="57"/>
                  </a:cubicBezTo>
                  <a:cubicBezTo>
                    <a:pt x="7" y="59"/>
                    <a:pt x="5" y="61"/>
                    <a:pt x="3" y="62"/>
                  </a:cubicBezTo>
                  <a:cubicBezTo>
                    <a:pt x="2" y="63"/>
                    <a:pt x="0" y="63"/>
                    <a:pt x="2" y="64"/>
                  </a:cubicBezTo>
                  <a:cubicBezTo>
                    <a:pt x="2" y="65"/>
                    <a:pt x="4" y="67"/>
                    <a:pt x="5" y="67"/>
                  </a:cubicBezTo>
                  <a:cubicBezTo>
                    <a:pt x="5" y="67"/>
                    <a:pt x="5" y="67"/>
                    <a:pt x="5" y="66"/>
                  </a:cubicBezTo>
                  <a:cubicBezTo>
                    <a:pt x="10" y="64"/>
                    <a:pt x="14" y="62"/>
                    <a:pt x="18" y="59"/>
                  </a:cubicBezTo>
                  <a:cubicBezTo>
                    <a:pt x="27" y="52"/>
                    <a:pt x="34" y="45"/>
                    <a:pt x="44" y="40"/>
                  </a:cubicBezTo>
                  <a:cubicBezTo>
                    <a:pt x="48" y="38"/>
                    <a:pt x="50" y="35"/>
                    <a:pt x="52" y="32"/>
                  </a:cubicBezTo>
                  <a:cubicBezTo>
                    <a:pt x="51" y="31"/>
                    <a:pt x="51" y="30"/>
                    <a:pt x="51" y="29"/>
                  </a:cubicBezTo>
                  <a:cubicBezTo>
                    <a:pt x="50" y="29"/>
                    <a:pt x="50" y="30"/>
                    <a:pt x="49" y="30"/>
                  </a:cubicBezTo>
                  <a:cubicBezTo>
                    <a:pt x="47" y="31"/>
                    <a:pt x="46" y="32"/>
                    <a:pt x="44" y="32"/>
                  </a:cubicBezTo>
                  <a:cubicBezTo>
                    <a:pt x="42" y="32"/>
                    <a:pt x="41" y="31"/>
                    <a:pt x="39" y="29"/>
                  </a:cubicBezTo>
                  <a:cubicBezTo>
                    <a:pt x="39" y="28"/>
                    <a:pt x="38" y="27"/>
                    <a:pt x="37" y="26"/>
                  </a:cubicBezTo>
                  <a:cubicBezTo>
                    <a:pt x="33" y="21"/>
                    <a:pt x="29" y="17"/>
                    <a:pt x="33" y="10"/>
                  </a:cubicBezTo>
                  <a:cubicBezTo>
                    <a:pt x="34" y="8"/>
                    <a:pt x="33" y="6"/>
                    <a:pt x="32" y="4"/>
                  </a:cubicBezTo>
                  <a:cubicBezTo>
                    <a:pt x="31" y="2"/>
                    <a:pt x="30" y="1"/>
                    <a:pt x="28"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37" name="Freeform 25"/>
            <p:cNvSpPr>
              <a:spLocks/>
            </p:cNvSpPr>
            <p:nvPr/>
          </p:nvSpPr>
          <p:spPr bwMode="auto">
            <a:xfrm>
              <a:off x="5412" y="3001"/>
              <a:ext cx="30" cy="9"/>
            </a:xfrm>
            <a:custGeom>
              <a:avLst/>
              <a:gdLst/>
              <a:ahLst/>
              <a:cxnLst>
                <a:cxn ang="0">
                  <a:pos x="14" y="0"/>
                </a:cxn>
                <a:cxn ang="0">
                  <a:pos x="1" y="5"/>
                </a:cxn>
                <a:cxn ang="0">
                  <a:pos x="2" y="9"/>
                </a:cxn>
                <a:cxn ang="0">
                  <a:pos x="22" y="16"/>
                </a:cxn>
                <a:cxn ang="0">
                  <a:pos x="30" y="14"/>
                </a:cxn>
                <a:cxn ang="0">
                  <a:pos x="32" y="14"/>
                </a:cxn>
                <a:cxn ang="0">
                  <a:pos x="35" y="14"/>
                </a:cxn>
                <a:cxn ang="0">
                  <a:pos x="60" y="21"/>
                </a:cxn>
                <a:cxn ang="0">
                  <a:pos x="64" y="21"/>
                </a:cxn>
                <a:cxn ang="0">
                  <a:pos x="65" y="21"/>
                </a:cxn>
                <a:cxn ang="0">
                  <a:pos x="66" y="21"/>
                </a:cxn>
                <a:cxn ang="0">
                  <a:pos x="84" y="25"/>
                </a:cxn>
                <a:cxn ang="0">
                  <a:pos x="85" y="25"/>
                </a:cxn>
                <a:cxn ang="0">
                  <a:pos x="89" y="23"/>
                </a:cxn>
                <a:cxn ang="0">
                  <a:pos x="86" y="20"/>
                </a:cxn>
                <a:cxn ang="0">
                  <a:pos x="75" y="14"/>
                </a:cxn>
                <a:cxn ang="0">
                  <a:pos x="63" y="9"/>
                </a:cxn>
                <a:cxn ang="0">
                  <a:pos x="54" y="5"/>
                </a:cxn>
                <a:cxn ang="0">
                  <a:pos x="53" y="5"/>
                </a:cxn>
                <a:cxn ang="0">
                  <a:pos x="39" y="9"/>
                </a:cxn>
                <a:cxn ang="0">
                  <a:pos x="38" y="9"/>
                </a:cxn>
                <a:cxn ang="0">
                  <a:pos x="33" y="7"/>
                </a:cxn>
                <a:cxn ang="0">
                  <a:pos x="14" y="0"/>
                </a:cxn>
                <a:cxn ang="0">
                  <a:pos x="14" y="0"/>
                </a:cxn>
              </a:cxnLst>
              <a:rect l="0" t="0" r="r" b="b"/>
              <a:pathLst>
                <a:path w="91" h="25">
                  <a:moveTo>
                    <a:pt x="14" y="0"/>
                  </a:moveTo>
                  <a:cubicBezTo>
                    <a:pt x="9" y="0"/>
                    <a:pt x="4" y="2"/>
                    <a:pt x="1" y="5"/>
                  </a:cubicBezTo>
                  <a:cubicBezTo>
                    <a:pt x="0" y="7"/>
                    <a:pt x="0" y="9"/>
                    <a:pt x="2" y="9"/>
                  </a:cubicBezTo>
                  <a:cubicBezTo>
                    <a:pt x="9" y="11"/>
                    <a:pt x="15" y="16"/>
                    <a:pt x="22" y="16"/>
                  </a:cubicBezTo>
                  <a:cubicBezTo>
                    <a:pt x="25" y="16"/>
                    <a:pt x="27" y="15"/>
                    <a:pt x="30" y="14"/>
                  </a:cubicBezTo>
                  <a:cubicBezTo>
                    <a:pt x="30" y="14"/>
                    <a:pt x="31" y="14"/>
                    <a:pt x="32" y="14"/>
                  </a:cubicBezTo>
                  <a:cubicBezTo>
                    <a:pt x="33" y="14"/>
                    <a:pt x="34" y="14"/>
                    <a:pt x="35" y="14"/>
                  </a:cubicBezTo>
                  <a:cubicBezTo>
                    <a:pt x="43" y="18"/>
                    <a:pt x="51" y="21"/>
                    <a:pt x="60" y="21"/>
                  </a:cubicBezTo>
                  <a:cubicBezTo>
                    <a:pt x="61" y="21"/>
                    <a:pt x="63" y="21"/>
                    <a:pt x="64" y="21"/>
                  </a:cubicBezTo>
                  <a:cubicBezTo>
                    <a:pt x="64" y="21"/>
                    <a:pt x="65" y="21"/>
                    <a:pt x="65" y="21"/>
                  </a:cubicBezTo>
                  <a:cubicBezTo>
                    <a:pt x="65" y="21"/>
                    <a:pt x="66" y="21"/>
                    <a:pt x="66" y="21"/>
                  </a:cubicBezTo>
                  <a:cubicBezTo>
                    <a:pt x="72" y="25"/>
                    <a:pt x="79" y="21"/>
                    <a:pt x="84" y="25"/>
                  </a:cubicBezTo>
                  <a:cubicBezTo>
                    <a:pt x="84" y="25"/>
                    <a:pt x="84" y="25"/>
                    <a:pt x="85" y="25"/>
                  </a:cubicBezTo>
                  <a:cubicBezTo>
                    <a:pt x="86" y="25"/>
                    <a:pt x="88" y="24"/>
                    <a:pt x="89" y="23"/>
                  </a:cubicBezTo>
                  <a:cubicBezTo>
                    <a:pt x="91" y="20"/>
                    <a:pt x="87" y="21"/>
                    <a:pt x="86" y="20"/>
                  </a:cubicBezTo>
                  <a:cubicBezTo>
                    <a:pt x="82" y="18"/>
                    <a:pt x="78" y="14"/>
                    <a:pt x="75" y="14"/>
                  </a:cubicBezTo>
                  <a:cubicBezTo>
                    <a:pt x="69" y="14"/>
                    <a:pt x="67" y="11"/>
                    <a:pt x="63" y="9"/>
                  </a:cubicBezTo>
                  <a:cubicBezTo>
                    <a:pt x="61" y="7"/>
                    <a:pt x="57" y="5"/>
                    <a:pt x="54" y="5"/>
                  </a:cubicBezTo>
                  <a:cubicBezTo>
                    <a:pt x="54" y="5"/>
                    <a:pt x="54" y="5"/>
                    <a:pt x="53" y="5"/>
                  </a:cubicBezTo>
                  <a:cubicBezTo>
                    <a:pt x="49" y="6"/>
                    <a:pt x="44" y="8"/>
                    <a:pt x="39" y="9"/>
                  </a:cubicBezTo>
                  <a:cubicBezTo>
                    <a:pt x="39" y="9"/>
                    <a:pt x="39" y="9"/>
                    <a:pt x="38" y="9"/>
                  </a:cubicBezTo>
                  <a:cubicBezTo>
                    <a:pt x="37" y="9"/>
                    <a:pt x="34" y="8"/>
                    <a:pt x="33" y="7"/>
                  </a:cubicBezTo>
                  <a:cubicBezTo>
                    <a:pt x="28" y="2"/>
                    <a:pt x="20" y="3"/>
                    <a:pt x="14" y="0"/>
                  </a:cubicBezTo>
                  <a:cubicBezTo>
                    <a:pt x="14" y="0"/>
                    <a:pt x="14" y="0"/>
                    <a:pt x="14"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38" name="Freeform 26"/>
            <p:cNvSpPr>
              <a:spLocks noEditPoints="1"/>
            </p:cNvSpPr>
            <p:nvPr/>
          </p:nvSpPr>
          <p:spPr bwMode="auto">
            <a:xfrm>
              <a:off x="5036" y="2760"/>
              <a:ext cx="21" cy="8"/>
            </a:xfrm>
            <a:custGeom>
              <a:avLst/>
              <a:gdLst/>
              <a:ahLst/>
              <a:cxnLst>
                <a:cxn ang="0">
                  <a:pos x="48" y="8"/>
                </a:cxn>
                <a:cxn ang="0">
                  <a:pos x="42" y="11"/>
                </a:cxn>
                <a:cxn ang="0">
                  <a:pos x="46" y="9"/>
                </a:cxn>
                <a:cxn ang="0">
                  <a:pos x="47" y="8"/>
                </a:cxn>
                <a:cxn ang="0">
                  <a:pos x="48" y="8"/>
                </a:cxn>
                <a:cxn ang="0">
                  <a:pos x="24" y="10"/>
                </a:cxn>
                <a:cxn ang="0">
                  <a:pos x="33" y="13"/>
                </a:cxn>
                <a:cxn ang="0">
                  <a:pos x="34" y="12"/>
                </a:cxn>
                <a:cxn ang="0">
                  <a:pos x="26" y="15"/>
                </a:cxn>
                <a:cxn ang="0">
                  <a:pos x="22" y="15"/>
                </a:cxn>
                <a:cxn ang="0">
                  <a:pos x="19" y="14"/>
                </a:cxn>
                <a:cxn ang="0">
                  <a:pos x="18" y="13"/>
                </a:cxn>
                <a:cxn ang="0">
                  <a:pos x="24" y="10"/>
                </a:cxn>
                <a:cxn ang="0">
                  <a:pos x="49" y="0"/>
                </a:cxn>
                <a:cxn ang="0">
                  <a:pos x="43" y="1"/>
                </a:cxn>
                <a:cxn ang="0">
                  <a:pos x="33" y="5"/>
                </a:cxn>
                <a:cxn ang="0">
                  <a:pos x="27" y="2"/>
                </a:cxn>
                <a:cxn ang="0">
                  <a:pos x="23" y="2"/>
                </a:cxn>
                <a:cxn ang="0">
                  <a:pos x="22" y="2"/>
                </a:cxn>
                <a:cxn ang="0">
                  <a:pos x="7" y="7"/>
                </a:cxn>
                <a:cxn ang="0">
                  <a:pos x="0" y="16"/>
                </a:cxn>
                <a:cxn ang="0">
                  <a:pos x="2" y="17"/>
                </a:cxn>
                <a:cxn ang="0">
                  <a:pos x="3" y="17"/>
                </a:cxn>
                <a:cxn ang="0">
                  <a:pos x="7" y="16"/>
                </a:cxn>
                <a:cxn ang="0">
                  <a:pos x="14" y="20"/>
                </a:cxn>
                <a:cxn ang="0">
                  <a:pos x="22" y="23"/>
                </a:cxn>
                <a:cxn ang="0">
                  <a:pos x="28" y="22"/>
                </a:cxn>
                <a:cxn ang="0">
                  <a:pos x="57" y="11"/>
                </a:cxn>
                <a:cxn ang="0">
                  <a:pos x="62" y="8"/>
                </a:cxn>
                <a:cxn ang="0">
                  <a:pos x="58" y="3"/>
                </a:cxn>
                <a:cxn ang="0">
                  <a:pos x="49" y="0"/>
                </a:cxn>
              </a:cxnLst>
              <a:rect l="0" t="0" r="r" b="b"/>
              <a:pathLst>
                <a:path w="62" h="23">
                  <a:moveTo>
                    <a:pt x="48" y="8"/>
                  </a:moveTo>
                  <a:cubicBezTo>
                    <a:pt x="46" y="9"/>
                    <a:pt x="44" y="10"/>
                    <a:pt x="42" y="11"/>
                  </a:cubicBezTo>
                  <a:cubicBezTo>
                    <a:pt x="43" y="10"/>
                    <a:pt x="44" y="9"/>
                    <a:pt x="46" y="9"/>
                  </a:cubicBezTo>
                  <a:cubicBezTo>
                    <a:pt x="47" y="8"/>
                    <a:pt x="47" y="8"/>
                    <a:pt x="47" y="8"/>
                  </a:cubicBezTo>
                  <a:cubicBezTo>
                    <a:pt x="48" y="8"/>
                    <a:pt x="48" y="8"/>
                    <a:pt x="48" y="8"/>
                  </a:cubicBezTo>
                  <a:close/>
                  <a:moveTo>
                    <a:pt x="24" y="10"/>
                  </a:moveTo>
                  <a:cubicBezTo>
                    <a:pt x="27" y="12"/>
                    <a:pt x="30" y="13"/>
                    <a:pt x="33" y="13"/>
                  </a:cubicBezTo>
                  <a:cubicBezTo>
                    <a:pt x="33" y="13"/>
                    <a:pt x="34" y="13"/>
                    <a:pt x="34" y="12"/>
                  </a:cubicBezTo>
                  <a:cubicBezTo>
                    <a:pt x="31" y="13"/>
                    <a:pt x="29" y="14"/>
                    <a:pt x="26" y="15"/>
                  </a:cubicBezTo>
                  <a:cubicBezTo>
                    <a:pt x="25" y="15"/>
                    <a:pt x="23" y="15"/>
                    <a:pt x="22" y="15"/>
                  </a:cubicBezTo>
                  <a:cubicBezTo>
                    <a:pt x="22" y="15"/>
                    <a:pt x="21" y="15"/>
                    <a:pt x="19" y="14"/>
                  </a:cubicBezTo>
                  <a:cubicBezTo>
                    <a:pt x="19" y="13"/>
                    <a:pt x="19" y="13"/>
                    <a:pt x="18" y="13"/>
                  </a:cubicBezTo>
                  <a:cubicBezTo>
                    <a:pt x="20" y="12"/>
                    <a:pt x="22" y="11"/>
                    <a:pt x="24" y="10"/>
                  </a:cubicBezTo>
                  <a:close/>
                  <a:moveTo>
                    <a:pt x="49" y="0"/>
                  </a:moveTo>
                  <a:cubicBezTo>
                    <a:pt x="47" y="0"/>
                    <a:pt x="45" y="0"/>
                    <a:pt x="43" y="1"/>
                  </a:cubicBezTo>
                  <a:cubicBezTo>
                    <a:pt x="40" y="3"/>
                    <a:pt x="37" y="5"/>
                    <a:pt x="33" y="5"/>
                  </a:cubicBezTo>
                  <a:cubicBezTo>
                    <a:pt x="31" y="5"/>
                    <a:pt x="29" y="4"/>
                    <a:pt x="27" y="2"/>
                  </a:cubicBezTo>
                  <a:cubicBezTo>
                    <a:pt x="25" y="2"/>
                    <a:pt x="24" y="2"/>
                    <a:pt x="23" y="2"/>
                  </a:cubicBezTo>
                  <a:cubicBezTo>
                    <a:pt x="23" y="2"/>
                    <a:pt x="22" y="2"/>
                    <a:pt x="22" y="2"/>
                  </a:cubicBezTo>
                  <a:cubicBezTo>
                    <a:pt x="17" y="5"/>
                    <a:pt x="12" y="6"/>
                    <a:pt x="7" y="7"/>
                  </a:cubicBezTo>
                  <a:cubicBezTo>
                    <a:pt x="4" y="8"/>
                    <a:pt x="0" y="14"/>
                    <a:pt x="0" y="16"/>
                  </a:cubicBezTo>
                  <a:cubicBezTo>
                    <a:pt x="0" y="17"/>
                    <a:pt x="2" y="17"/>
                    <a:pt x="2" y="17"/>
                  </a:cubicBezTo>
                  <a:cubicBezTo>
                    <a:pt x="2" y="17"/>
                    <a:pt x="3" y="17"/>
                    <a:pt x="3" y="17"/>
                  </a:cubicBezTo>
                  <a:cubicBezTo>
                    <a:pt x="4" y="16"/>
                    <a:pt x="6" y="16"/>
                    <a:pt x="7" y="16"/>
                  </a:cubicBezTo>
                  <a:cubicBezTo>
                    <a:pt x="10" y="16"/>
                    <a:pt x="12" y="18"/>
                    <a:pt x="14" y="20"/>
                  </a:cubicBezTo>
                  <a:cubicBezTo>
                    <a:pt x="17" y="22"/>
                    <a:pt x="19" y="23"/>
                    <a:pt x="22" y="23"/>
                  </a:cubicBezTo>
                  <a:cubicBezTo>
                    <a:pt x="24" y="23"/>
                    <a:pt x="26" y="23"/>
                    <a:pt x="28" y="22"/>
                  </a:cubicBezTo>
                  <a:cubicBezTo>
                    <a:pt x="38" y="19"/>
                    <a:pt x="49" y="19"/>
                    <a:pt x="57" y="11"/>
                  </a:cubicBezTo>
                  <a:cubicBezTo>
                    <a:pt x="58" y="10"/>
                    <a:pt x="60" y="9"/>
                    <a:pt x="62" y="8"/>
                  </a:cubicBezTo>
                  <a:cubicBezTo>
                    <a:pt x="61" y="6"/>
                    <a:pt x="59" y="4"/>
                    <a:pt x="58" y="3"/>
                  </a:cubicBezTo>
                  <a:cubicBezTo>
                    <a:pt x="55" y="1"/>
                    <a:pt x="52" y="0"/>
                    <a:pt x="49"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39" name="Freeform 27"/>
            <p:cNvSpPr>
              <a:spLocks/>
            </p:cNvSpPr>
            <p:nvPr/>
          </p:nvSpPr>
          <p:spPr bwMode="auto">
            <a:xfrm>
              <a:off x="4824" y="2901"/>
              <a:ext cx="31" cy="11"/>
            </a:xfrm>
            <a:custGeom>
              <a:avLst/>
              <a:gdLst/>
              <a:ahLst/>
              <a:cxnLst>
                <a:cxn ang="0">
                  <a:pos x="22" y="0"/>
                </a:cxn>
                <a:cxn ang="0">
                  <a:pos x="2" y="7"/>
                </a:cxn>
                <a:cxn ang="0">
                  <a:pos x="0" y="11"/>
                </a:cxn>
                <a:cxn ang="0">
                  <a:pos x="3" y="11"/>
                </a:cxn>
                <a:cxn ang="0">
                  <a:pos x="4" y="11"/>
                </a:cxn>
                <a:cxn ang="0">
                  <a:pos x="15" y="7"/>
                </a:cxn>
                <a:cxn ang="0">
                  <a:pos x="20" y="5"/>
                </a:cxn>
                <a:cxn ang="0">
                  <a:pos x="21" y="5"/>
                </a:cxn>
                <a:cxn ang="0">
                  <a:pos x="42" y="13"/>
                </a:cxn>
                <a:cxn ang="0">
                  <a:pos x="56" y="22"/>
                </a:cxn>
                <a:cxn ang="0">
                  <a:pos x="56" y="26"/>
                </a:cxn>
                <a:cxn ang="0">
                  <a:pos x="55" y="29"/>
                </a:cxn>
                <a:cxn ang="0">
                  <a:pos x="57" y="30"/>
                </a:cxn>
                <a:cxn ang="0">
                  <a:pos x="58" y="29"/>
                </a:cxn>
                <a:cxn ang="0">
                  <a:pos x="61" y="28"/>
                </a:cxn>
                <a:cxn ang="0">
                  <a:pos x="65" y="29"/>
                </a:cxn>
                <a:cxn ang="0">
                  <a:pos x="76" y="31"/>
                </a:cxn>
                <a:cxn ang="0">
                  <a:pos x="78" y="32"/>
                </a:cxn>
                <a:cxn ang="0">
                  <a:pos x="87" y="30"/>
                </a:cxn>
                <a:cxn ang="0">
                  <a:pos x="91" y="28"/>
                </a:cxn>
                <a:cxn ang="0">
                  <a:pos x="89" y="25"/>
                </a:cxn>
                <a:cxn ang="0">
                  <a:pos x="79" y="20"/>
                </a:cxn>
                <a:cxn ang="0">
                  <a:pos x="67" y="14"/>
                </a:cxn>
                <a:cxn ang="0">
                  <a:pos x="24" y="0"/>
                </a:cxn>
                <a:cxn ang="0">
                  <a:pos x="22" y="0"/>
                </a:cxn>
              </a:cxnLst>
              <a:rect l="0" t="0" r="r" b="b"/>
              <a:pathLst>
                <a:path w="91" h="32">
                  <a:moveTo>
                    <a:pt x="22" y="0"/>
                  </a:moveTo>
                  <a:cubicBezTo>
                    <a:pt x="16" y="0"/>
                    <a:pt x="9" y="3"/>
                    <a:pt x="2" y="7"/>
                  </a:cubicBezTo>
                  <a:cubicBezTo>
                    <a:pt x="1" y="8"/>
                    <a:pt x="1" y="9"/>
                    <a:pt x="0" y="11"/>
                  </a:cubicBezTo>
                  <a:cubicBezTo>
                    <a:pt x="1" y="11"/>
                    <a:pt x="2" y="11"/>
                    <a:pt x="3" y="11"/>
                  </a:cubicBezTo>
                  <a:cubicBezTo>
                    <a:pt x="4" y="11"/>
                    <a:pt x="4" y="11"/>
                    <a:pt x="4" y="11"/>
                  </a:cubicBezTo>
                  <a:cubicBezTo>
                    <a:pt x="8" y="10"/>
                    <a:pt x="12" y="8"/>
                    <a:pt x="15" y="7"/>
                  </a:cubicBezTo>
                  <a:cubicBezTo>
                    <a:pt x="17" y="6"/>
                    <a:pt x="19" y="5"/>
                    <a:pt x="20" y="5"/>
                  </a:cubicBezTo>
                  <a:cubicBezTo>
                    <a:pt x="21" y="5"/>
                    <a:pt x="21" y="5"/>
                    <a:pt x="21" y="5"/>
                  </a:cubicBezTo>
                  <a:cubicBezTo>
                    <a:pt x="29" y="7"/>
                    <a:pt x="36" y="8"/>
                    <a:pt x="42" y="13"/>
                  </a:cubicBezTo>
                  <a:cubicBezTo>
                    <a:pt x="46" y="16"/>
                    <a:pt x="51" y="19"/>
                    <a:pt x="56" y="22"/>
                  </a:cubicBezTo>
                  <a:cubicBezTo>
                    <a:pt x="57" y="22"/>
                    <a:pt x="59" y="24"/>
                    <a:pt x="56" y="26"/>
                  </a:cubicBezTo>
                  <a:cubicBezTo>
                    <a:pt x="56" y="26"/>
                    <a:pt x="55" y="28"/>
                    <a:pt x="55" y="29"/>
                  </a:cubicBezTo>
                  <a:cubicBezTo>
                    <a:pt x="55" y="29"/>
                    <a:pt x="56" y="30"/>
                    <a:pt x="57" y="30"/>
                  </a:cubicBezTo>
                  <a:cubicBezTo>
                    <a:pt x="57" y="30"/>
                    <a:pt x="58" y="30"/>
                    <a:pt x="58" y="29"/>
                  </a:cubicBezTo>
                  <a:cubicBezTo>
                    <a:pt x="59" y="29"/>
                    <a:pt x="60" y="28"/>
                    <a:pt x="61" y="28"/>
                  </a:cubicBezTo>
                  <a:cubicBezTo>
                    <a:pt x="63" y="28"/>
                    <a:pt x="64" y="29"/>
                    <a:pt x="65" y="29"/>
                  </a:cubicBezTo>
                  <a:cubicBezTo>
                    <a:pt x="69" y="30"/>
                    <a:pt x="72" y="30"/>
                    <a:pt x="76" y="31"/>
                  </a:cubicBezTo>
                  <a:cubicBezTo>
                    <a:pt x="77" y="32"/>
                    <a:pt x="77" y="32"/>
                    <a:pt x="78" y="32"/>
                  </a:cubicBezTo>
                  <a:cubicBezTo>
                    <a:pt x="81" y="32"/>
                    <a:pt x="84" y="30"/>
                    <a:pt x="87" y="30"/>
                  </a:cubicBezTo>
                  <a:cubicBezTo>
                    <a:pt x="89" y="29"/>
                    <a:pt x="90" y="29"/>
                    <a:pt x="91" y="28"/>
                  </a:cubicBezTo>
                  <a:cubicBezTo>
                    <a:pt x="90" y="27"/>
                    <a:pt x="90" y="26"/>
                    <a:pt x="89" y="25"/>
                  </a:cubicBezTo>
                  <a:cubicBezTo>
                    <a:pt x="85" y="23"/>
                    <a:pt x="82" y="22"/>
                    <a:pt x="79" y="20"/>
                  </a:cubicBezTo>
                  <a:cubicBezTo>
                    <a:pt x="75" y="18"/>
                    <a:pt x="70" y="17"/>
                    <a:pt x="67" y="14"/>
                  </a:cubicBezTo>
                  <a:cubicBezTo>
                    <a:pt x="55" y="5"/>
                    <a:pt x="42" y="1"/>
                    <a:pt x="24" y="0"/>
                  </a:cubicBezTo>
                  <a:cubicBezTo>
                    <a:pt x="24" y="0"/>
                    <a:pt x="23" y="0"/>
                    <a:pt x="22"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40" name="Freeform 28"/>
            <p:cNvSpPr>
              <a:spLocks noEditPoints="1"/>
            </p:cNvSpPr>
            <p:nvPr/>
          </p:nvSpPr>
          <p:spPr bwMode="auto">
            <a:xfrm>
              <a:off x="4817" y="2736"/>
              <a:ext cx="26" cy="9"/>
            </a:xfrm>
            <a:custGeom>
              <a:avLst/>
              <a:gdLst/>
              <a:ahLst/>
              <a:cxnLst>
                <a:cxn ang="0">
                  <a:pos x="45" y="8"/>
                </a:cxn>
                <a:cxn ang="0">
                  <a:pos x="45" y="9"/>
                </a:cxn>
                <a:cxn ang="0">
                  <a:pos x="40" y="10"/>
                </a:cxn>
                <a:cxn ang="0">
                  <a:pos x="40" y="10"/>
                </a:cxn>
                <a:cxn ang="0">
                  <a:pos x="42" y="9"/>
                </a:cxn>
                <a:cxn ang="0">
                  <a:pos x="45" y="8"/>
                </a:cxn>
                <a:cxn ang="0">
                  <a:pos x="47" y="0"/>
                </a:cxn>
                <a:cxn ang="0">
                  <a:pos x="44" y="0"/>
                </a:cxn>
                <a:cxn ang="0">
                  <a:pos x="22" y="9"/>
                </a:cxn>
                <a:cxn ang="0">
                  <a:pos x="2" y="20"/>
                </a:cxn>
                <a:cxn ang="0">
                  <a:pos x="1" y="23"/>
                </a:cxn>
                <a:cxn ang="0">
                  <a:pos x="8" y="29"/>
                </a:cxn>
                <a:cxn ang="0">
                  <a:pos x="9" y="29"/>
                </a:cxn>
                <a:cxn ang="0">
                  <a:pos x="16" y="26"/>
                </a:cxn>
                <a:cxn ang="0">
                  <a:pos x="28" y="21"/>
                </a:cxn>
                <a:cxn ang="0">
                  <a:pos x="40" y="18"/>
                </a:cxn>
                <a:cxn ang="0">
                  <a:pos x="52" y="13"/>
                </a:cxn>
                <a:cxn ang="0">
                  <a:pos x="55" y="12"/>
                </a:cxn>
                <a:cxn ang="0">
                  <a:pos x="59" y="11"/>
                </a:cxn>
                <a:cxn ang="0">
                  <a:pos x="65" y="11"/>
                </a:cxn>
                <a:cxn ang="0">
                  <a:pos x="65" y="11"/>
                </a:cxn>
                <a:cxn ang="0">
                  <a:pos x="68" y="9"/>
                </a:cxn>
                <a:cxn ang="0">
                  <a:pos x="71" y="9"/>
                </a:cxn>
                <a:cxn ang="0">
                  <a:pos x="71" y="9"/>
                </a:cxn>
                <a:cxn ang="0">
                  <a:pos x="76" y="8"/>
                </a:cxn>
                <a:cxn ang="0">
                  <a:pos x="71" y="6"/>
                </a:cxn>
                <a:cxn ang="0">
                  <a:pos x="51" y="0"/>
                </a:cxn>
                <a:cxn ang="0">
                  <a:pos x="47" y="0"/>
                </a:cxn>
              </a:cxnLst>
              <a:rect l="0" t="0" r="r" b="b"/>
              <a:pathLst>
                <a:path w="76" h="29">
                  <a:moveTo>
                    <a:pt x="45" y="8"/>
                  </a:moveTo>
                  <a:cubicBezTo>
                    <a:pt x="45" y="9"/>
                    <a:pt x="45" y="9"/>
                    <a:pt x="45" y="9"/>
                  </a:cubicBezTo>
                  <a:cubicBezTo>
                    <a:pt x="45" y="10"/>
                    <a:pt x="44" y="10"/>
                    <a:pt x="40" y="10"/>
                  </a:cubicBezTo>
                  <a:cubicBezTo>
                    <a:pt x="40" y="10"/>
                    <a:pt x="40" y="10"/>
                    <a:pt x="40" y="10"/>
                  </a:cubicBezTo>
                  <a:cubicBezTo>
                    <a:pt x="40" y="10"/>
                    <a:pt x="41" y="10"/>
                    <a:pt x="42" y="9"/>
                  </a:cubicBezTo>
                  <a:cubicBezTo>
                    <a:pt x="43" y="9"/>
                    <a:pt x="44" y="9"/>
                    <a:pt x="45" y="8"/>
                  </a:cubicBezTo>
                  <a:close/>
                  <a:moveTo>
                    <a:pt x="47" y="0"/>
                  </a:moveTo>
                  <a:cubicBezTo>
                    <a:pt x="46" y="0"/>
                    <a:pt x="45" y="0"/>
                    <a:pt x="44" y="0"/>
                  </a:cubicBezTo>
                  <a:cubicBezTo>
                    <a:pt x="37" y="3"/>
                    <a:pt x="29" y="5"/>
                    <a:pt x="22" y="9"/>
                  </a:cubicBezTo>
                  <a:cubicBezTo>
                    <a:pt x="16" y="13"/>
                    <a:pt x="9" y="17"/>
                    <a:pt x="2" y="20"/>
                  </a:cubicBezTo>
                  <a:cubicBezTo>
                    <a:pt x="1" y="21"/>
                    <a:pt x="0" y="21"/>
                    <a:pt x="1" y="23"/>
                  </a:cubicBezTo>
                  <a:cubicBezTo>
                    <a:pt x="4" y="25"/>
                    <a:pt x="5" y="28"/>
                    <a:pt x="8" y="29"/>
                  </a:cubicBezTo>
                  <a:cubicBezTo>
                    <a:pt x="8" y="29"/>
                    <a:pt x="8" y="29"/>
                    <a:pt x="9" y="29"/>
                  </a:cubicBezTo>
                  <a:cubicBezTo>
                    <a:pt x="11" y="29"/>
                    <a:pt x="13" y="27"/>
                    <a:pt x="16" y="26"/>
                  </a:cubicBezTo>
                  <a:cubicBezTo>
                    <a:pt x="20" y="24"/>
                    <a:pt x="24" y="22"/>
                    <a:pt x="28" y="21"/>
                  </a:cubicBezTo>
                  <a:cubicBezTo>
                    <a:pt x="32" y="20"/>
                    <a:pt x="36" y="19"/>
                    <a:pt x="40" y="18"/>
                  </a:cubicBezTo>
                  <a:cubicBezTo>
                    <a:pt x="45" y="18"/>
                    <a:pt x="49" y="18"/>
                    <a:pt x="52" y="13"/>
                  </a:cubicBezTo>
                  <a:cubicBezTo>
                    <a:pt x="53" y="13"/>
                    <a:pt x="54" y="12"/>
                    <a:pt x="55" y="12"/>
                  </a:cubicBezTo>
                  <a:cubicBezTo>
                    <a:pt x="56" y="11"/>
                    <a:pt x="58" y="11"/>
                    <a:pt x="59" y="11"/>
                  </a:cubicBezTo>
                  <a:cubicBezTo>
                    <a:pt x="61" y="11"/>
                    <a:pt x="63" y="11"/>
                    <a:pt x="65" y="11"/>
                  </a:cubicBezTo>
                  <a:cubicBezTo>
                    <a:pt x="65" y="11"/>
                    <a:pt x="65" y="11"/>
                    <a:pt x="65" y="11"/>
                  </a:cubicBezTo>
                  <a:cubicBezTo>
                    <a:pt x="65" y="9"/>
                    <a:pt x="66" y="9"/>
                    <a:pt x="68" y="9"/>
                  </a:cubicBezTo>
                  <a:cubicBezTo>
                    <a:pt x="69" y="9"/>
                    <a:pt x="70" y="9"/>
                    <a:pt x="71" y="9"/>
                  </a:cubicBezTo>
                  <a:cubicBezTo>
                    <a:pt x="71" y="9"/>
                    <a:pt x="71" y="9"/>
                    <a:pt x="71" y="9"/>
                  </a:cubicBezTo>
                  <a:cubicBezTo>
                    <a:pt x="73" y="9"/>
                    <a:pt x="74" y="9"/>
                    <a:pt x="76" y="8"/>
                  </a:cubicBezTo>
                  <a:cubicBezTo>
                    <a:pt x="74" y="7"/>
                    <a:pt x="73" y="6"/>
                    <a:pt x="71" y="6"/>
                  </a:cubicBezTo>
                  <a:cubicBezTo>
                    <a:pt x="64" y="4"/>
                    <a:pt x="58" y="2"/>
                    <a:pt x="51" y="0"/>
                  </a:cubicBezTo>
                  <a:cubicBezTo>
                    <a:pt x="50" y="0"/>
                    <a:pt x="48" y="0"/>
                    <a:pt x="47"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41" name="Freeform 29"/>
            <p:cNvSpPr>
              <a:spLocks noEditPoints="1"/>
            </p:cNvSpPr>
            <p:nvPr/>
          </p:nvSpPr>
          <p:spPr bwMode="auto">
            <a:xfrm>
              <a:off x="5453" y="2917"/>
              <a:ext cx="15" cy="19"/>
            </a:xfrm>
            <a:custGeom>
              <a:avLst/>
              <a:gdLst/>
              <a:ahLst/>
              <a:cxnLst>
                <a:cxn ang="0">
                  <a:pos x="13" y="14"/>
                </a:cxn>
                <a:cxn ang="0">
                  <a:pos x="14" y="19"/>
                </a:cxn>
                <a:cxn ang="0">
                  <a:pos x="12" y="23"/>
                </a:cxn>
                <a:cxn ang="0">
                  <a:pos x="12" y="24"/>
                </a:cxn>
                <a:cxn ang="0">
                  <a:pos x="11" y="27"/>
                </a:cxn>
                <a:cxn ang="0">
                  <a:pos x="11" y="22"/>
                </a:cxn>
                <a:cxn ang="0">
                  <a:pos x="13" y="14"/>
                </a:cxn>
                <a:cxn ang="0">
                  <a:pos x="10" y="0"/>
                </a:cxn>
                <a:cxn ang="0">
                  <a:pos x="6" y="5"/>
                </a:cxn>
                <a:cxn ang="0">
                  <a:pos x="6" y="10"/>
                </a:cxn>
                <a:cxn ang="0">
                  <a:pos x="4" y="18"/>
                </a:cxn>
                <a:cxn ang="0">
                  <a:pos x="9" y="38"/>
                </a:cxn>
                <a:cxn ang="0">
                  <a:pos x="17" y="47"/>
                </a:cxn>
                <a:cxn ang="0">
                  <a:pos x="25" y="52"/>
                </a:cxn>
                <a:cxn ang="0">
                  <a:pos x="29" y="51"/>
                </a:cxn>
                <a:cxn ang="0">
                  <a:pos x="31" y="51"/>
                </a:cxn>
                <a:cxn ang="0">
                  <a:pos x="37" y="52"/>
                </a:cxn>
                <a:cxn ang="0">
                  <a:pos x="43" y="55"/>
                </a:cxn>
                <a:cxn ang="0">
                  <a:pos x="44" y="52"/>
                </a:cxn>
                <a:cxn ang="0">
                  <a:pos x="36" y="45"/>
                </a:cxn>
                <a:cxn ang="0">
                  <a:pos x="33" y="45"/>
                </a:cxn>
                <a:cxn ang="0">
                  <a:pos x="30" y="46"/>
                </a:cxn>
                <a:cxn ang="0">
                  <a:pos x="28" y="45"/>
                </a:cxn>
                <a:cxn ang="0">
                  <a:pos x="22" y="39"/>
                </a:cxn>
                <a:cxn ang="0">
                  <a:pos x="19" y="26"/>
                </a:cxn>
                <a:cxn ang="0">
                  <a:pos x="20" y="24"/>
                </a:cxn>
                <a:cxn ang="0">
                  <a:pos x="19" y="9"/>
                </a:cxn>
                <a:cxn ang="0">
                  <a:pos x="13" y="1"/>
                </a:cxn>
                <a:cxn ang="0">
                  <a:pos x="10" y="0"/>
                </a:cxn>
              </a:cxnLst>
              <a:rect l="0" t="0" r="r" b="b"/>
              <a:pathLst>
                <a:path w="44" h="55">
                  <a:moveTo>
                    <a:pt x="13" y="14"/>
                  </a:moveTo>
                  <a:cubicBezTo>
                    <a:pt x="16" y="17"/>
                    <a:pt x="15" y="18"/>
                    <a:pt x="14" y="19"/>
                  </a:cubicBezTo>
                  <a:cubicBezTo>
                    <a:pt x="13" y="21"/>
                    <a:pt x="12" y="23"/>
                    <a:pt x="12" y="23"/>
                  </a:cubicBezTo>
                  <a:cubicBezTo>
                    <a:pt x="12" y="24"/>
                    <a:pt x="12" y="24"/>
                    <a:pt x="12" y="24"/>
                  </a:cubicBezTo>
                  <a:cubicBezTo>
                    <a:pt x="11" y="25"/>
                    <a:pt x="11" y="26"/>
                    <a:pt x="11" y="27"/>
                  </a:cubicBezTo>
                  <a:cubicBezTo>
                    <a:pt x="9" y="25"/>
                    <a:pt x="10" y="24"/>
                    <a:pt x="11" y="22"/>
                  </a:cubicBezTo>
                  <a:cubicBezTo>
                    <a:pt x="12" y="19"/>
                    <a:pt x="13" y="17"/>
                    <a:pt x="13" y="14"/>
                  </a:cubicBezTo>
                  <a:close/>
                  <a:moveTo>
                    <a:pt x="10" y="0"/>
                  </a:moveTo>
                  <a:cubicBezTo>
                    <a:pt x="8" y="0"/>
                    <a:pt x="6" y="1"/>
                    <a:pt x="6" y="5"/>
                  </a:cubicBezTo>
                  <a:cubicBezTo>
                    <a:pt x="6" y="6"/>
                    <a:pt x="6" y="8"/>
                    <a:pt x="6" y="10"/>
                  </a:cubicBezTo>
                  <a:cubicBezTo>
                    <a:pt x="6" y="13"/>
                    <a:pt x="5" y="16"/>
                    <a:pt x="4" y="18"/>
                  </a:cubicBezTo>
                  <a:cubicBezTo>
                    <a:pt x="0" y="26"/>
                    <a:pt x="2" y="32"/>
                    <a:pt x="9" y="38"/>
                  </a:cubicBezTo>
                  <a:cubicBezTo>
                    <a:pt x="12" y="40"/>
                    <a:pt x="14" y="44"/>
                    <a:pt x="17" y="47"/>
                  </a:cubicBezTo>
                  <a:cubicBezTo>
                    <a:pt x="20" y="50"/>
                    <a:pt x="22" y="52"/>
                    <a:pt x="25" y="52"/>
                  </a:cubicBezTo>
                  <a:cubicBezTo>
                    <a:pt x="26" y="52"/>
                    <a:pt x="28" y="52"/>
                    <a:pt x="29" y="51"/>
                  </a:cubicBezTo>
                  <a:cubicBezTo>
                    <a:pt x="30" y="51"/>
                    <a:pt x="30" y="51"/>
                    <a:pt x="31" y="51"/>
                  </a:cubicBezTo>
                  <a:cubicBezTo>
                    <a:pt x="33" y="51"/>
                    <a:pt x="35" y="52"/>
                    <a:pt x="37" y="52"/>
                  </a:cubicBezTo>
                  <a:cubicBezTo>
                    <a:pt x="39" y="53"/>
                    <a:pt x="41" y="54"/>
                    <a:pt x="43" y="55"/>
                  </a:cubicBezTo>
                  <a:cubicBezTo>
                    <a:pt x="43" y="54"/>
                    <a:pt x="44" y="53"/>
                    <a:pt x="44" y="52"/>
                  </a:cubicBezTo>
                  <a:cubicBezTo>
                    <a:pt x="43" y="48"/>
                    <a:pt x="40" y="45"/>
                    <a:pt x="36" y="45"/>
                  </a:cubicBezTo>
                  <a:cubicBezTo>
                    <a:pt x="35" y="45"/>
                    <a:pt x="34" y="45"/>
                    <a:pt x="33" y="45"/>
                  </a:cubicBezTo>
                  <a:cubicBezTo>
                    <a:pt x="32" y="46"/>
                    <a:pt x="31" y="46"/>
                    <a:pt x="30" y="46"/>
                  </a:cubicBezTo>
                  <a:cubicBezTo>
                    <a:pt x="29" y="46"/>
                    <a:pt x="29" y="45"/>
                    <a:pt x="28" y="45"/>
                  </a:cubicBezTo>
                  <a:cubicBezTo>
                    <a:pt x="26" y="43"/>
                    <a:pt x="24" y="41"/>
                    <a:pt x="22" y="39"/>
                  </a:cubicBezTo>
                  <a:cubicBezTo>
                    <a:pt x="17" y="34"/>
                    <a:pt x="17" y="34"/>
                    <a:pt x="19" y="26"/>
                  </a:cubicBezTo>
                  <a:cubicBezTo>
                    <a:pt x="20" y="26"/>
                    <a:pt x="20" y="25"/>
                    <a:pt x="20" y="24"/>
                  </a:cubicBezTo>
                  <a:cubicBezTo>
                    <a:pt x="24" y="19"/>
                    <a:pt x="23" y="14"/>
                    <a:pt x="19" y="9"/>
                  </a:cubicBezTo>
                  <a:cubicBezTo>
                    <a:pt x="17" y="6"/>
                    <a:pt x="18" y="2"/>
                    <a:pt x="13" y="1"/>
                  </a:cubicBezTo>
                  <a:cubicBezTo>
                    <a:pt x="12" y="0"/>
                    <a:pt x="11" y="0"/>
                    <a:pt x="10"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42" name="Freeform 30"/>
            <p:cNvSpPr>
              <a:spLocks noEditPoints="1"/>
            </p:cNvSpPr>
            <p:nvPr/>
          </p:nvSpPr>
          <p:spPr bwMode="auto">
            <a:xfrm>
              <a:off x="4924" y="2807"/>
              <a:ext cx="16" cy="11"/>
            </a:xfrm>
            <a:custGeom>
              <a:avLst/>
              <a:gdLst/>
              <a:ahLst/>
              <a:cxnLst>
                <a:cxn ang="0">
                  <a:pos x="24" y="17"/>
                </a:cxn>
                <a:cxn ang="0">
                  <a:pos x="30" y="22"/>
                </a:cxn>
                <a:cxn ang="0">
                  <a:pos x="35" y="23"/>
                </a:cxn>
                <a:cxn ang="0">
                  <a:pos x="36" y="23"/>
                </a:cxn>
                <a:cxn ang="0">
                  <a:pos x="37" y="23"/>
                </a:cxn>
                <a:cxn ang="0">
                  <a:pos x="31" y="25"/>
                </a:cxn>
                <a:cxn ang="0">
                  <a:pos x="28" y="25"/>
                </a:cxn>
                <a:cxn ang="0">
                  <a:pos x="24" y="25"/>
                </a:cxn>
                <a:cxn ang="0">
                  <a:pos x="17" y="24"/>
                </a:cxn>
                <a:cxn ang="0">
                  <a:pos x="19" y="23"/>
                </a:cxn>
                <a:cxn ang="0">
                  <a:pos x="24" y="17"/>
                </a:cxn>
                <a:cxn ang="0">
                  <a:pos x="34" y="0"/>
                </a:cxn>
                <a:cxn ang="0">
                  <a:pos x="27" y="2"/>
                </a:cxn>
                <a:cxn ang="0">
                  <a:pos x="21" y="8"/>
                </a:cxn>
                <a:cxn ang="0">
                  <a:pos x="13" y="17"/>
                </a:cxn>
                <a:cxn ang="0">
                  <a:pos x="0" y="28"/>
                </a:cxn>
                <a:cxn ang="0">
                  <a:pos x="1" y="31"/>
                </a:cxn>
                <a:cxn ang="0">
                  <a:pos x="28" y="33"/>
                </a:cxn>
                <a:cxn ang="0">
                  <a:pos x="46" y="30"/>
                </a:cxn>
                <a:cxn ang="0">
                  <a:pos x="48" y="24"/>
                </a:cxn>
                <a:cxn ang="0">
                  <a:pos x="39" y="16"/>
                </a:cxn>
                <a:cxn ang="0">
                  <a:pos x="33" y="14"/>
                </a:cxn>
                <a:cxn ang="0">
                  <a:pos x="30" y="5"/>
                </a:cxn>
                <a:cxn ang="0">
                  <a:pos x="34" y="0"/>
                </a:cxn>
              </a:cxnLst>
              <a:rect l="0" t="0" r="r" b="b"/>
              <a:pathLst>
                <a:path w="50" h="33">
                  <a:moveTo>
                    <a:pt x="24" y="17"/>
                  </a:moveTo>
                  <a:cubicBezTo>
                    <a:pt x="26" y="19"/>
                    <a:pt x="28" y="20"/>
                    <a:pt x="30" y="22"/>
                  </a:cubicBezTo>
                  <a:cubicBezTo>
                    <a:pt x="32" y="23"/>
                    <a:pt x="34" y="23"/>
                    <a:pt x="35" y="23"/>
                  </a:cubicBezTo>
                  <a:cubicBezTo>
                    <a:pt x="36" y="23"/>
                    <a:pt x="36" y="23"/>
                    <a:pt x="36" y="23"/>
                  </a:cubicBezTo>
                  <a:cubicBezTo>
                    <a:pt x="36" y="23"/>
                    <a:pt x="37" y="23"/>
                    <a:pt x="37" y="23"/>
                  </a:cubicBezTo>
                  <a:cubicBezTo>
                    <a:pt x="34" y="24"/>
                    <a:pt x="32" y="24"/>
                    <a:pt x="31" y="25"/>
                  </a:cubicBezTo>
                  <a:cubicBezTo>
                    <a:pt x="30" y="25"/>
                    <a:pt x="29" y="25"/>
                    <a:pt x="28" y="25"/>
                  </a:cubicBezTo>
                  <a:cubicBezTo>
                    <a:pt x="24" y="25"/>
                    <a:pt x="24" y="25"/>
                    <a:pt x="24" y="25"/>
                  </a:cubicBezTo>
                  <a:cubicBezTo>
                    <a:pt x="22" y="25"/>
                    <a:pt x="19" y="24"/>
                    <a:pt x="17" y="24"/>
                  </a:cubicBezTo>
                  <a:cubicBezTo>
                    <a:pt x="18" y="24"/>
                    <a:pt x="18" y="23"/>
                    <a:pt x="19" y="23"/>
                  </a:cubicBezTo>
                  <a:cubicBezTo>
                    <a:pt x="21" y="21"/>
                    <a:pt x="23" y="19"/>
                    <a:pt x="24" y="17"/>
                  </a:cubicBezTo>
                  <a:close/>
                  <a:moveTo>
                    <a:pt x="34" y="0"/>
                  </a:moveTo>
                  <a:cubicBezTo>
                    <a:pt x="32" y="1"/>
                    <a:pt x="29" y="1"/>
                    <a:pt x="27" y="2"/>
                  </a:cubicBezTo>
                  <a:cubicBezTo>
                    <a:pt x="25" y="3"/>
                    <a:pt x="23" y="6"/>
                    <a:pt x="21" y="8"/>
                  </a:cubicBezTo>
                  <a:cubicBezTo>
                    <a:pt x="19" y="11"/>
                    <a:pt x="16" y="14"/>
                    <a:pt x="13" y="17"/>
                  </a:cubicBezTo>
                  <a:cubicBezTo>
                    <a:pt x="9" y="21"/>
                    <a:pt x="4" y="25"/>
                    <a:pt x="0" y="28"/>
                  </a:cubicBezTo>
                  <a:cubicBezTo>
                    <a:pt x="0" y="29"/>
                    <a:pt x="0" y="30"/>
                    <a:pt x="1" y="31"/>
                  </a:cubicBezTo>
                  <a:cubicBezTo>
                    <a:pt x="9" y="31"/>
                    <a:pt x="17" y="32"/>
                    <a:pt x="28" y="33"/>
                  </a:cubicBezTo>
                  <a:cubicBezTo>
                    <a:pt x="32" y="32"/>
                    <a:pt x="39" y="31"/>
                    <a:pt x="46" y="30"/>
                  </a:cubicBezTo>
                  <a:cubicBezTo>
                    <a:pt x="50" y="28"/>
                    <a:pt x="49" y="28"/>
                    <a:pt x="48" y="24"/>
                  </a:cubicBezTo>
                  <a:cubicBezTo>
                    <a:pt x="47" y="19"/>
                    <a:pt x="43" y="17"/>
                    <a:pt x="39" y="16"/>
                  </a:cubicBezTo>
                  <a:cubicBezTo>
                    <a:pt x="37" y="15"/>
                    <a:pt x="35" y="15"/>
                    <a:pt x="33" y="14"/>
                  </a:cubicBezTo>
                  <a:cubicBezTo>
                    <a:pt x="30" y="13"/>
                    <a:pt x="28" y="7"/>
                    <a:pt x="30" y="5"/>
                  </a:cubicBezTo>
                  <a:cubicBezTo>
                    <a:pt x="32" y="3"/>
                    <a:pt x="33" y="2"/>
                    <a:pt x="34"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43" name="Freeform 31"/>
            <p:cNvSpPr>
              <a:spLocks noEditPoints="1"/>
            </p:cNvSpPr>
            <p:nvPr/>
          </p:nvSpPr>
          <p:spPr bwMode="auto">
            <a:xfrm>
              <a:off x="5060" y="2794"/>
              <a:ext cx="12" cy="12"/>
            </a:xfrm>
            <a:custGeom>
              <a:avLst/>
              <a:gdLst/>
              <a:ahLst/>
              <a:cxnLst>
                <a:cxn ang="0">
                  <a:pos x="25" y="8"/>
                </a:cxn>
                <a:cxn ang="0">
                  <a:pos x="25" y="8"/>
                </a:cxn>
                <a:cxn ang="0">
                  <a:pos x="22" y="21"/>
                </a:cxn>
                <a:cxn ang="0">
                  <a:pos x="19" y="22"/>
                </a:cxn>
                <a:cxn ang="0">
                  <a:pos x="13" y="23"/>
                </a:cxn>
                <a:cxn ang="0">
                  <a:pos x="15" y="14"/>
                </a:cxn>
                <a:cxn ang="0">
                  <a:pos x="24" y="8"/>
                </a:cxn>
                <a:cxn ang="0">
                  <a:pos x="25" y="8"/>
                </a:cxn>
                <a:cxn ang="0">
                  <a:pos x="25" y="0"/>
                </a:cxn>
                <a:cxn ang="0">
                  <a:pos x="20" y="1"/>
                </a:cxn>
                <a:cxn ang="0">
                  <a:pos x="6" y="9"/>
                </a:cxn>
                <a:cxn ang="0">
                  <a:pos x="5" y="13"/>
                </a:cxn>
                <a:cxn ang="0">
                  <a:pos x="6" y="21"/>
                </a:cxn>
                <a:cxn ang="0">
                  <a:pos x="2" y="27"/>
                </a:cxn>
                <a:cxn ang="0">
                  <a:pos x="4" y="35"/>
                </a:cxn>
                <a:cxn ang="0">
                  <a:pos x="7" y="36"/>
                </a:cxn>
                <a:cxn ang="0">
                  <a:pos x="7" y="36"/>
                </a:cxn>
                <a:cxn ang="0">
                  <a:pos x="27" y="28"/>
                </a:cxn>
                <a:cxn ang="0">
                  <a:pos x="30" y="25"/>
                </a:cxn>
                <a:cxn ang="0">
                  <a:pos x="37" y="6"/>
                </a:cxn>
                <a:cxn ang="0">
                  <a:pos x="37" y="4"/>
                </a:cxn>
                <a:cxn ang="0">
                  <a:pos x="35" y="1"/>
                </a:cxn>
                <a:cxn ang="0">
                  <a:pos x="25" y="0"/>
                </a:cxn>
              </a:cxnLst>
              <a:rect l="0" t="0" r="r" b="b"/>
              <a:pathLst>
                <a:path w="37" h="36">
                  <a:moveTo>
                    <a:pt x="25" y="8"/>
                  </a:moveTo>
                  <a:cubicBezTo>
                    <a:pt x="25" y="8"/>
                    <a:pt x="25" y="8"/>
                    <a:pt x="25" y="8"/>
                  </a:cubicBezTo>
                  <a:cubicBezTo>
                    <a:pt x="24" y="12"/>
                    <a:pt x="23" y="16"/>
                    <a:pt x="22" y="21"/>
                  </a:cubicBezTo>
                  <a:cubicBezTo>
                    <a:pt x="21" y="21"/>
                    <a:pt x="20" y="21"/>
                    <a:pt x="19" y="22"/>
                  </a:cubicBezTo>
                  <a:cubicBezTo>
                    <a:pt x="17" y="22"/>
                    <a:pt x="15" y="23"/>
                    <a:pt x="13" y="23"/>
                  </a:cubicBezTo>
                  <a:cubicBezTo>
                    <a:pt x="15" y="20"/>
                    <a:pt x="15" y="16"/>
                    <a:pt x="15" y="14"/>
                  </a:cubicBezTo>
                  <a:cubicBezTo>
                    <a:pt x="18" y="12"/>
                    <a:pt x="21" y="10"/>
                    <a:pt x="24" y="8"/>
                  </a:cubicBezTo>
                  <a:cubicBezTo>
                    <a:pt x="24" y="8"/>
                    <a:pt x="25" y="8"/>
                    <a:pt x="25" y="8"/>
                  </a:cubicBezTo>
                  <a:close/>
                  <a:moveTo>
                    <a:pt x="25" y="0"/>
                  </a:moveTo>
                  <a:cubicBezTo>
                    <a:pt x="23" y="0"/>
                    <a:pt x="22" y="0"/>
                    <a:pt x="20" y="1"/>
                  </a:cubicBezTo>
                  <a:cubicBezTo>
                    <a:pt x="16" y="4"/>
                    <a:pt x="11" y="7"/>
                    <a:pt x="6" y="9"/>
                  </a:cubicBezTo>
                  <a:cubicBezTo>
                    <a:pt x="3" y="10"/>
                    <a:pt x="3" y="12"/>
                    <a:pt x="5" y="13"/>
                  </a:cubicBezTo>
                  <a:cubicBezTo>
                    <a:pt x="8" y="16"/>
                    <a:pt x="8" y="18"/>
                    <a:pt x="6" y="21"/>
                  </a:cubicBezTo>
                  <a:cubicBezTo>
                    <a:pt x="5" y="23"/>
                    <a:pt x="4" y="25"/>
                    <a:pt x="2" y="27"/>
                  </a:cubicBezTo>
                  <a:cubicBezTo>
                    <a:pt x="0" y="31"/>
                    <a:pt x="5" y="32"/>
                    <a:pt x="4" y="35"/>
                  </a:cubicBezTo>
                  <a:cubicBezTo>
                    <a:pt x="4" y="35"/>
                    <a:pt x="6" y="36"/>
                    <a:pt x="7" y="36"/>
                  </a:cubicBezTo>
                  <a:cubicBezTo>
                    <a:pt x="7" y="36"/>
                    <a:pt x="7" y="36"/>
                    <a:pt x="7" y="36"/>
                  </a:cubicBezTo>
                  <a:cubicBezTo>
                    <a:pt x="13" y="31"/>
                    <a:pt x="20" y="30"/>
                    <a:pt x="27" y="28"/>
                  </a:cubicBezTo>
                  <a:cubicBezTo>
                    <a:pt x="28" y="27"/>
                    <a:pt x="30" y="26"/>
                    <a:pt x="30" y="25"/>
                  </a:cubicBezTo>
                  <a:cubicBezTo>
                    <a:pt x="30" y="17"/>
                    <a:pt x="31" y="11"/>
                    <a:pt x="37" y="6"/>
                  </a:cubicBezTo>
                  <a:cubicBezTo>
                    <a:pt x="37" y="6"/>
                    <a:pt x="37" y="5"/>
                    <a:pt x="37" y="4"/>
                  </a:cubicBezTo>
                  <a:cubicBezTo>
                    <a:pt x="37" y="3"/>
                    <a:pt x="36" y="1"/>
                    <a:pt x="35" y="1"/>
                  </a:cubicBezTo>
                  <a:cubicBezTo>
                    <a:pt x="32" y="1"/>
                    <a:pt x="28" y="0"/>
                    <a:pt x="25"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44" name="Freeform 32"/>
            <p:cNvSpPr>
              <a:spLocks/>
            </p:cNvSpPr>
            <p:nvPr/>
          </p:nvSpPr>
          <p:spPr bwMode="auto">
            <a:xfrm>
              <a:off x="4899" y="2730"/>
              <a:ext cx="26" cy="7"/>
            </a:xfrm>
            <a:custGeom>
              <a:avLst/>
              <a:gdLst/>
              <a:ahLst/>
              <a:cxnLst>
                <a:cxn ang="0">
                  <a:pos x="15" y="0"/>
                </a:cxn>
                <a:cxn ang="0">
                  <a:pos x="12" y="0"/>
                </a:cxn>
                <a:cxn ang="0">
                  <a:pos x="1" y="9"/>
                </a:cxn>
                <a:cxn ang="0">
                  <a:pos x="3" y="13"/>
                </a:cxn>
                <a:cxn ang="0">
                  <a:pos x="44" y="15"/>
                </a:cxn>
                <a:cxn ang="0">
                  <a:pos x="45" y="15"/>
                </a:cxn>
                <a:cxn ang="0">
                  <a:pos x="49" y="15"/>
                </a:cxn>
                <a:cxn ang="0">
                  <a:pos x="55" y="17"/>
                </a:cxn>
                <a:cxn ang="0">
                  <a:pos x="58" y="18"/>
                </a:cxn>
                <a:cxn ang="0">
                  <a:pos x="63" y="16"/>
                </a:cxn>
                <a:cxn ang="0">
                  <a:pos x="74" y="11"/>
                </a:cxn>
                <a:cxn ang="0">
                  <a:pos x="76" y="9"/>
                </a:cxn>
                <a:cxn ang="0">
                  <a:pos x="73" y="8"/>
                </a:cxn>
                <a:cxn ang="0">
                  <a:pos x="60" y="6"/>
                </a:cxn>
                <a:cxn ang="0">
                  <a:pos x="44" y="7"/>
                </a:cxn>
                <a:cxn ang="0">
                  <a:pos x="42" y="7"/>
                </a:cxn>
                <a:cxn ang="0">
                  <a:pos x="37" y="9"/>
                </a:cxn>
                <a:cxn ang="0">
                  <a:pos x="28" y="5"/>
                </a:cxn>
                <a:cxn ang="0">
                  <a:pos x="20" y="2"/>
                </a:cxn>
                <a:cxn ang="0">
                  <a:pos x="15" y="0"/>
                </a:cxn>
              </a:cxnLst>
              <a:rect l="0" t="0" r="r" b="b"/>
              <a:pathLst>
                <a:path w="76" h="18">
                  <a:moveTo>
                    <a:pt x="15" y="0"/>
                  </a:moveTo>
                  <a:cubicBezTo>
                    <a:pt x="14" y="0"/>
                    <a:pt x="13" y="0"/>
                    <a:pt x="12" y="0"/>
                  </a:cubicBezTo>
                  <a:cubicBezTo>
                    <a:pt x="8" y="3"/>
                    <a:pt x="3" y="4"/>
                    <a:pt x="1" y="9"/>
                  </a:cubicBezTo>
                  <a:cubicBezTo>
                    <a:pt x="0" y="12"/>
                    <a:pt x="1" y="13"/>
                    <a:pt x="3" y="13"/>
                  </a:cubicBezTo>
                  <a:cubicBezTo>
                    <a:pt x="17" y="14"/>
                    <a:pt x="30" y="14"/>
                    <a:pt x="44" y="15"/>
                  </a:cubicBezTo>
                  <a:cubicBezTo>
                    <a:pt x="44" y="15"/>
                    <a:pt x="45" y="15"/>
                    <a:pt x="45" y="15"/>
                  </a:cubicBezTo>
                  <a:cubicBezTo>
                    <a:pt x="46" y="15"/>
                    <a:pt x="47" y="15"/>
                    <a:pt x="49" y="15"/>
                  </a:cubicBezTo>
                  <a:cubicBezTo>
                    <a:pt x="51" y="15"/>
                    <a:pt x="53" y="16"/>
                    <a:pt x="55" y="17"/>
                  </a:cubicBezTo>
                  <a:cubicBezTo>
                    <a:pt x="56" y="17"/>
                    <a:pt x="57" y="18"/>
                    <a:pt x="58" y="18"/>
                  </a:cubicBezTo>
                  <a:cubicBezTo>
                    <a:pt x="59" y="18"/>
                    <a:pt x="61" y="17"/>
                    <a:pt x="63" y="16"/>
                  </a:cubicBezTo>
                  <a:cubicBezTo>
                    <a:pt x="67" y="15"/>
                    <a:pt x="70" y="13"/>
                    <a:pt x="74" y="11"/>
                  </a:cubicBezTo>
                  <a:cubicBezTo>
                    <a:pt x="75" y="10"/>
                    <a:pt x="76" y="10"/>
                    <a:pt x="76" y="9"/>
                  </a:cubicBezTo>
                  <a:cubicBezTo>
                    <a:pt x="75" y="9"/>
                    <a:pt x="74" y="9"/>
                    <a:pt x="73" y="8"/>
                  </a:cubicBezTo>
                  <a:cubicBezTo>
                    <a:pt x="69" y="6"/>
                    <a:pt x="64" y="6"/>
                    <a:pt x="60" y="6"/>
                  </a:cubicBezTo>
                  <a:cubicBezTo>
                    <a:pt x="55" y="6"/>
                    <a:pt x="49" y="7"/>
                    <a:pt x="44" y="7"/>
                  </a:cubicBezTo>
                  <a:cubicBezTo>
                    <a:pt x="43" y="7"/>
                    <a:pt x="43" y="7"/>
                    <a:pt x="42" y="7"/>
                  </a:cubicBezTo>
                  <a:cubicBezTo>
                    <a:pt x="40" y="8"/>
                    <a:pt x="38" y="9"/>
                    <a:pt x="37" y="9"/>
                  </a:cubicBezTo>
                  <a:cubicBezTo>
                    <a:pt x="34" y="9"/>
                    <a:pt x="31" y="7"/>
                    <a:pt x="28" y="5"/>
                  </a:cubicBezTo>
                  <a:cubicBezTo>
                    <a:pt x="25" y="4"/>
                    <a:pt x="23" y="3"/>
                    <a:pt x="20" y="2"/>
                  </a:cubicBezTo>
                  <a:cubicBezTo>
                    <a:pt x="18" y="1"/>
                    <a:pt x="17" y="0"/>
                    <a:pt x="15"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45" name="Freeform 33"/>
            <p:cNvSpPr>
              <a:spLocks noEditPoints="1"/>
            </p:cNvSpPr>
            <p:nvPr/>
          </p:nvSpPr>
          <p:spPr bwMode="auto">
            <a:xfrm>
              <a:off x="5463" y="2947"/>
              <a:ext cx="14" cy="14"/>
            </a:xfrm>
            <a:custGeom>
              <a:avLst/>
              <a:gdLst/>
              <a:ahLst/>
              <a:cxnLst>
                <a:cxn ang="0">
                  <a:pos x="30" y="18"/>
                </a:cxn>
                <a:cxn ang="0">
                  <a:pos x="31" y="21"/>
                </a:cxn>
                <a:cxn ang="0">
                  <a:pos x="25" y="25"/>
                </a:cxn>
                <a:cxn ang="0">
                  <a:pos x="25" y="26"/>
                </a:cxn>
                <a:cxn ang="0">
                  <a:pos x="25" y="25"/>
                </a:cxn>
                <a:cxn ang="0">
                  <a:pos x="23" y="22"/>
                </a:cxn>
                <a:cxn ang="0">
                  <a:pos x="26" y="20"/>
                </a:cxn>
                <a:cxn ang="0">
                  <a:pos x="30" y="18"/>
                </a:cxn>
                <a:cxn ang="0">
                  <a:pos x="31" y="0"/>
                </a:cxn>
                <a:cxn ang="0">
                  <a:pos x="31" y="0"/>
                </a:cxn>
                <a:cxn ang="0">
                  <a:pos x="30" y="1"/>
                </a:cxn>
                <a:cxn ang="0">
                  <a:pos x="29" y="5"/>
                </a:cxn>
                <a:cxn ang="0">
                  <a:pos x="18" y="16"/>
                </a:cxn>
                <a:cxn ang="0">
                  <a:pos x="15" y="17"/>
                </a:cxn>
                <a:cxn ang="0">
                  <a:pos x="10" y="15"/>
                </a:cxn>
                <a:cxn ang="0">
                  <a:pos x="9" y="15"/>
                </a:cxn>
                <a:cxn ang="0">
                  <a:pos x="1" y="23"/>
                </a:cxn>
                <a:cxn ang="0">
                  <a:pos x="5" y="24"/>
                </a:cxn>
                <a:cxn ang="0">
                  <a:pos x="6" y="24"/>
                </a:cxn>
                <a:cxn ang="0">
                  <a:pos x="12" y="23"/>
                </a:cxn>
                <a:cxn ang="0">
                  <a:pos x="17" y="28"/>
                </a:cxn>
                <a:cxn ang="0">
                  <a:pos x="22" y="39"/>
                </a:cxn>
                <a:cxn ang="0">
                  <a:pos x="25" y="42"/>
                </a:cxn>
                <a:cxn ang="0">
                  <a:pos x="27" y="41"/>
                </a:cxn>
                <a:cxn ang="0">
                  <a:pos x="31" y="40"/>
                </a:cxn>
                <a:cxn ang="0">
                  <a:pos x="32" y="37"/>
                </a:cxn>
                <a:cxn ang="0">
                  <a:pos x="31" y="30"/>
                </a:cxn>
                <a:cxn ang="0">
                  <a:pos x="34" y="29"/>
                </a:cxn>
                <a:cxn ang="0">
                  <a:pos x="38" y="32"/>
                </a:cxn>
                <a:cxn ang="0">
                  <a:pos x="39" y="32"/>
                </a:cxn>
                <a:cxn ang="0">
                  <a:pos x="41" y="31"/>
                </a:cxn>
                <a:cxn ang="0">
                  <a:pos x="41" y="26"/>
                </a:cxn>
                <a:cxn ang="0">
                  <a:pos x="32" y="1"/>
                </a:cxn>
                <a:cxn ang="0">
                  <a:pos x="31" y="0"/>
                </a:cxn>
              </a:cxnLst>
              <a:rect l="0" t="0" r="r" b="b"/>
              <a:pathLst>
                <a:path w="41" h="42">
                  <a:moveTo>
                    <a:pt x="30" y="18"/>
                  </a:moveTo>
                  <a:cubicBezTo>
                    <a:pt x="30" y="19"/>
                    <a:pt x="30" y="20"/>
                    <a:pt x="31" y="21"/>
                  </a:cubicBezTo>
                  <a:cubicBezTo>
                    <a:pt x="29" y="22"/>
                    <a:pt x="27" y="23"/>
                    <a:pt x="25" y="25"/>
                  </a:cubicBezTo>
                  <a:cubicBezTo>
                    <a:pt x="25" y="25"/>
                    <a:pt x="25" y="25"/>
                    <a:pt x="25" y="26"/>
                  </a:cubicBezTo>
                  <a:cubicBezTo>
                    <a:pt x="25" y="25"/>
                    <a:pt x="25" y="25"/>
                    <a:pt x="25" y="25"/>
                  </a:cubicBezTo>
                  <a:cubicBezTo>
                    <a:pt x="24" y="24"/>
                    <a:pt x="24" y="23"/>
                    <a:pt x="23" y="22"/>
                  </a:cubicBezTo>
                  <a:cubicBezTo>
                    <a:pt x="24" y="22"/>
                    <a:pt x="25" y="21"/>
                    <a:pt x="26" y="20"/>
                  </a:cubicBezTo>
                  <a:cubicBezTo>
                    <a:pt x="27" y="20"/>
                    <a:pt x="28" y="19"/>
                    <a:pt x="30" y="18"/>
                  </a:cubicBezTo>
                  <a:close/>
                  <a:moveTo>
                    <a:pt x="31" y="0"/>
                  </a:moveTo>
                  <a:cubicBezTo>
                    <a:pt x="31" y="0"/>
                    <a:pt x="31" y="0"/>
                    <a:pt x="31" y="0"/>
                  </a:cubicBezTo>
                  <a:cubicBezTo>
                    <a:pt x="31" y="0"/>
                    <a:pt x="30" y="1"/>
                    <a:pt x="30" y="1"/>
                  </a:cubicBezTo>
                  <a:cubicBezTo>
                    <a:pt x="29" y="2"/>
                    <a:pt x="29" y="4"/>
                    <a:pt x="29" y="5"/>
                  </a:cubicBezTo>
                  <a:cubicBezTo>
                    <a:pt x="28" y="12"/>
                    <a:pt x="22" y="13"/>
                    <a:pt x="18" y="16"/>
                  </a:cubicBezTo>
                  <a:cubicBezTo>
                    <a:pt x="17" y="17"/>
                    <a:pt x="16" y="17"/>
                    <a:pt x="15" y="17"/>
                  </a:cubicBezTo>
                  <a:cubicBezTo>
                    <a:pt x="14" y="17"/>
                    <a:pt x="12" y="16"/>
                    <a:pt x="10" y="15"/>
                  </a:cubicBezTo>
                  <a:cubicBezTo>
                    <a:pt x="9" y="15"/>
                    <a:pt x="9" y="15"/>
                    <a:pt x="9" y="15"/>
                  </a:cubicBezTo>
                  <a:cubicBezTo>
                    <a:pt x="5" y="15"/>
                    <a:pt x="0" y="20"/>
                    <a:pt x="1" y="23"/>
                  </a:cubicBezTo>
                  <a:cubicBezTo>
                    <a:pt x="1" y="24"/>
                    <a:pt x="3" y="24"/>
                    <a:pt x="5" y="24"/>
                  </a:cubicBezTo>
                  <a:cubicBezTo>
                    <a:pt x="5" y="24"/>
                    <a:pt x="6" y="24"/>
                    <a:pt x="6" y="24"/>
                  </a:cubicBezTo>
                  <a:cubicBezTo>
                    <a:pt x="9" y="23"/>
                    <a:pt x="11" y="22"/>
                    <a:pt x="12" y="23"/>
                  </a:cubicBezTo>
                  <a:cubicBezTo>
                    <a:pt x="15" y="23"/>
                    <a:pt x="15" y="24"/>
                    <a:pt x="17" y="28"/>
                  </a:cubicBezTo>
                  <a:cubicBezTo>
                    <a:pt x="19" y="32"/>
                    <a:pt x="20" y="36"/>
                    <a:pt x="22" y="39"/>
                  </a:cubicBezTo>
                  <a:cubicBezTo>
                    <a:pt x="22" y="41"/>
                    <a:pt x="23" y="42"/>
                    <a:pt x="25" y="42"/>
                  </a:cubicBezTo>
                  <a:cubicBezTo>
                    <a:pt x="26" y="42"/>
                    <a:pt x="26" y="42"/>
                    <a:pt x="27" y="41"/>
                  </a:cubicBezTo>
                  <a:cubicBezTo>
                    <a:pt x="28" y="40"/>
                    <a:pt x="30" y="40"/>
                    <a:pt x="31" y="40"/>
                  </a:cubicBezTo>
                  <a:cubicBezTo>
                    <a:pt x="34" y="39"/>
                    <a:pt x="34" y="39"/>
                    <a:pt x="32" y="37"/>
                  </a:cubicBezTo>
                  <a:cubicBezTo>
                    <a:pt x="30" y="35"/>
                    <a:pt x="28" y="33"/>
                    <a:pt x="31" y="30"/>
                  </a:cubicBezTo>
                  <a:cubicBezTo>
                    <a:pt x="32" y="29"/>
                    <a:pt x="33" y="29"/>
                    <a:pt x="34" y="29"/>
                  </a:cubicBezTo>
                  <a:cubicBezTo>
                    <a:pt x="36" y="29"/>
                    <a:pt x="37" y="30"/>
                    <a:pt x="38" y="32"/>
                  </a:cubicBezTo>
                  <a:cubicBezTo>
                    <a:pt x="39" y="32"/>
                    <a:pt x="39" y="32"/>
                    <a:pt x="39" y="32"/>
                  </a:cubicBezTo>
                  <a:cubicBezTo>
                    <a:pt x="40" y="32"/>
                    <a:pt x="40" y="32"/>
                    <a:pt x="41" y="31"/>
                  </a:cubicBezTo>
                  <a:cubicBezTo>
                    <a:pt x="41" y="29"/>
                    <a:pt x="41" y="27"/>
                    <a:pt x="41" y="26"/>
                  </a:cubicBezTo>
                  <a:cubicBezTo>
                    <a:pt x="38" y="18"/>
                    <a:pt x="35" y="9"/>
                    <a:pt x="32" y="1"/>
                  </a:cubicBezTo>
                  <a:cubicBezTo>
                    <a:pt x="32" y="1"/>
                    <a:pt x="31" y="0"/>
                    <a:pt x="31"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46" name="Freeform 34"/>
            <p:cNvSpPr>
              <a:spLocks noEditPoints="1"/>
            </p:cNvSpPr>
            <p:nvPr/>
          </p:nvSpPr>
          <p:spPr bwMode="auto">
            <a:xfrm>
              <a:off x="5483" y="2826"/>
              <a:ext cx="13" cy="12"/>
            </a:xfrm>
            <a:custGeom>
              <a:avLst/>
              <a:gdLst/>
              <a:ahLst/>
              <a:cxnLst>
                <a:cxn ang="0">
                  <a:pos x="13" y="18"/>
                </a:cxn>
                <a:cxn ang="0">
                  <a:pos x="14" y="18"/>
                </a:cxn>
                <a:cxn ang="0">
                  <a:pos x="13" y="19"/>
                </a:cxn>
                <a:cxn ang="0">
                  <a:pos x="13" y="18"/>
                </a:cxn>
                <a:cxn ang="0">
                  <a:pos x="0" y="0"/>
                </a:cxn>
                <a:cxn ang="0">
                  <a:pos x="2" y="7"/>
                </a:cxn>
                <a:cxn ang="0">
                  <a:pos x="2" y="21"/>
                </a:cxn>
                <a:cxn ang="0">
                  <a:pos x="0" y="26"/>
                </a:cxn>
                <a:cxn ang="0">
                  <a:pos x="8" y="35"/>
                </a:cxn>
                <a:cxn ang="0">
                  <a:pos x="10" y="36"/>
                </a:cxn>
                <a:cxn ang="0">
                  <a:pos x="11" y="33"/>
                </a:cxn>
                <a:cxn ang="0">
                  <a:pos x="10" y="28"/>
                </a:cxn>
                <a:cxn ang="0">
                  <a:pos x="15" y="26"/>
                </a:cxn>
                <a:cxn ang="0">
                  <a:pos x="16" y="27"/>
                </a:cxn>
                <a:cxn ang="0">
                  <a:pos x="30" y="31"/>
                </a:cxn>
                <a:cxn ang="0">
                  <a:pos x="31" y="29"/>
                </a:cxn>
                <a:cxn ang="0">
                  <a:pos x="34" y="24"/>
                </a:cxn>
                <a:cxn ang="0">
                  <a:pos x="39" y="20"/>
                </a:cxn>
                <a:cxn ang="0">
                  <a:pos x="33" y="16"/>
                </a:cxn>
                <a:cxn ang="0">
                  <a:pos x="28" y="15"/>
                </a:cxn>
                <a:cxn ang="0">
                  <a:pos x="7" y="4"/>
                </a:cxn>
                <a:cxn ang="0">
                  <a:pos x="0" y="0"/>
                </a:cxn>
              </a:cxnLst>
              <a:rect l="0" t="0" r="r" b="b"/>
              <a:pathLst>
                <a:path w="39" h="36">
                  <a:moveTo>
                    <a:pt x="13" y="18"/>
                  </a:moveTo>
                  <a:cubicBezTo>
                    <a:pt x="13" y="18"/>
                    <a:pt x="14" y="18"/>
                    <a:pt x="14" y="18"/>
                  </a:cubicBezTo>
                  <a:cubicBezTo>
                    <a:pt x="14" y="18"/>
                    <a:pt x="13" y="18"/>
                    <a:pt x="13" y="19"/>
                  </a:cubicBezTo>
                  <a:cubicBezTo>
                    <a:pt x="13" y="18"/>
                    <a:pt x="13" y="18"/>
                    <a:pt x="13" y="18"/>
                  </a:cubicBezTo>
                  <a:close/>
                  <a:moveTo>
                    <a:pt x="0" y="0"/>
                  </a:moveTo>
                  <a:cubicBezTo>
                    <a:pt x="0" y="3"/>
                    <a:pt x="1" y="5"/>
                    <a:pt x="2" y="7"/>
                  </a:cubicBezTo>
                  <a:cubicBezTo>
                    <a:pt x="6" y="12"/>
                    <a:pt x="7" y="17"/>
                    <a:pt x="2" y="21"/>
                  </a:cubicBezTo>
                  <a:cubicBezTo>
                    <a:pt x="1" y="22"/>
                    <a:pt x="0" y="25"/>
                    <a:pt x="0" y="26"/>
                  </a:cubicBezTo>
                  <a:cubicBezTo>
                    <a:pt x="3" y="29"/>
                    <a:pt x="5" y="32"/>
                    <a:pt x="8" y="35"/>
                  </a:cubicBezTo>
                  <a:cubicBezTo>
                    <a:pt x="8" y="36"/>
                    <a:pt x="9" y="36"/>
                    <a:pt x="10" y="36"/>
                  </a:cubicBezTo>
                  <a:cubicBezTo>
                    <a:pt x="10" y="35"/>
                    <a:pt x="10" y="34"/>
                    <a:pt x="11" y="33"/>
                  </a:cubicBezTo>
                  <a:cubicBezTo>
                    <a:pt x="11" y="31"/>
                    <a:pt x="7" y="30"/>
                    <a:pt x="10" y="28"/>
                  </a:cubicBezTo>
                  <a:cubicBezTo>
                    <a:pt x="12" y="27"/>
                    <a:pt x="13" y="26"/>
                    <a:pt x="15" y="26"/>
                  </a:cubicBezTo>
                  <a:cubicBezTo>
                    <a:pt x="15" y="26"/>
                    <a:pt x="16" y="26"/>
                    <a:pt x="16" y="27"/>
                  </a:cubicBezTo>
                  <a:cubicBezTo>
                    <a:pt x="20" y="27"/>
                    <a:pt x="24" y="29"/>
                    <a:pt x="30" y="31"/>
                  </a:cubicBezTo>
                  <a:cubicBezTo>
                    <a:pt x="30" y="31"/>
                    <a:pt x="30" y="30"/>
                    <a:pt x="31" y="29"/>
                  </a:cubicBezTo>
                  <a:cubicBezTo>
                    <a:pt x="31" y="27"/>
                    <a:pt x="30" y="24"/>
                    <a:pt x="34" y="24"/>
                  </a:cubicBezTo>
                  <a:cubicBezTo>
                    <a:pt x="35" y="23"/>
                    <a:pt x="37" y="21"/>
                    <a:pt x="39" y="20"/>
                  </a:cubicBezTo>
                  <a:cubicBezTo>
                    <a:pt x="37" y="18"/>
                    <a:pt x="35" y="17"/>
                    <a:pt x="33" y="16"/>
                  </a:cubicBezTo>
                  <a:cubicBezTo>
                    <a:pt x="31" y="15"/>
                    <a:pt x="30" y="15"/>
                    <a:pt x="28" y="15"/>
                  </a:cubicBezTo>
                  <a:cubicBezTo>
                    <a:pt x="20" y="12"/>
                    <a:pt x="12" y="10"/>
                    <a:pt x="7" y="4"/>
                  </a:cubicBezTo>
                  <a:cubicBezTo>
                    <a:pt x="5" y="2"/>
                    <a:pt x="2" y="1"/>
                    <a:pt x="0"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47" name="Freeform 35"/>
            <p:cNvSpPr>
              <a:spLocks noEditPoints="1"/>
            </p:cNvSpPr>
            <p:nvPr/>
          </p:nvSpPr>
          <p:spPr bwMode="auto">
            <a:xfrm>
              <a:off x="4901" y="3159"/>
              <a:ext cx="16" cy="8"/>
            </a:xfrm>
            <a:custGeom>
              <a:avLst/>
              <a:gdLst/>
              <a:ahLst/>
              <a:cxnLst>
                <a:cxn ang="0">
                  <a:pos x="9" y="9"/>
                </a:cxn>
                <a:cxn ang="0">
                  <a:pos x="15" y="13"/>
                </a:cxn>
                <a:cxn ang="0">
                  <a:pos x="11" y="12"/>
                </a:cxn>
                <a:cxn ang="0">
                  <a:pos x="9" y="10"/>
                </a:cxn>
                <a:cxn ang="0">
                  <a:pos x="9" y="9"/>
                </a:cxn>
                <a:cxn ang="0">
                  <a:pos x="7" y="0"/>
                </a:cxn>
                <a:cxn ang="0">
                  <a:pos x="4" y="2"/>
                </a:cxn>
                <a:cxn ang="0">
                  <a:pos x="1" y="12"/>
                </a:cxn>
                <a:cxn ang="0">
                  <a:pos x="11" y="20"/>
                </a:cxn>
                <a:cxn ang="0">
                  <a:pos x="19" y="23"/>
                </a:cxn>
                <a:cxn ang="0">
                  <a:pos x="24" y="25"/>
                </a:cxn>
                <a:cxn ang="0">
                  <a:pos x="35" y="23"/>
                </a:cxn>
                <a:cxn ang="0">
                  <a:pos x="48" y="22"/>
                </a:cxn>
                <a:cxn ang="0">
                  <a:pos x="37" y="18"/>
                </a:cxn>
                <a:cxn ang="0">
                  <a:pos x="34" y="15"/>
                </a:cxn>
                <a:cxn ang="0">
                  <a:pos x="12" y="1"/>
                </a:cxn>
                <a:cxn ang="0">
                  <a:pos x="7" y="0"/>
                </a:cxn>
              </a:cxnLst>
              <a:rect l="0" t="0" r="r" b="b"/>
              <a:pathLst>
                <a:path w="48" h="25">
                  <a:moveTo>
                    <a:pt x="9" y="9"/>
                  </a:moveTo>
                  <a:cubicBezTo>
                    <a:pt x="11" y="11"/>
                    <a:pt x="13" y="12"/>
                    <a:pt x="15" y="13"/>
                  </a:cubicBezTo>
                  <a:cubicBezTo>
                    <a:pt x="14" y="13"/>
                    <a:pt x="13" y="12"/>
                    <a:pt x="11" y="12"/>
                  </a:cubicBezTo>
                  <a:cubicBezTo>
                    <a:pt x="10" y="12"/>
                    <a:pt x="9" y="11"/>
                    <a:pt x="9" y="10"/>
                  </a:cubicBezTo>
                  <a:cubicBezTo>
                    <a:pt x="9" y="10"/>
                    <a:pt x="9" y="10"/>
                    <a:pt x="9" y="9"/>
                  </a:cubicBezTo>
                  <a:close/>
                  <a:moveTo>
                    <a:pt x="7" y="0"/>
                  </a:moveTo>
                  <a:cubicBezTo>
                    <a:pt x="6" y="0"/>
                    <a:pt x="5" y="0"/>
                    <a:pt x="4" y="2"/>
                  </a:cubicBezTo>
                  <a:cubicBezTo>
                    <a:pt x="2" y="5"/>
                    <a:pt x="0" y="10"/>
                    <a:pt x="1" y="12"/>
                  </a:cubicBezTo>
                  <a:cubicBezTo>
                    <a:pt x="2" y="16"/>
                    <a:pt x="5" y="20"/>
                    <a:pt x="11" y="20"/>
                  </a:cubicBezTo>
                  <a:cubicBezTo>
                    <a:pt x="13" y="21"/>
                    <a:pt x="16" y="22"/>
                    <a:pt x="19" y="23"/>
                  </a:cubicBezTo>
                  <a:cubicBezTo>
                    <a:pt x="21" y="23"/>
                    <a:pt x="23" y="24"/>
                    <a:pt x="24" y="25"/>
                  </a:cubicBezTo>
                  <a:cubicBezTo>
                    <a:pt x="28" y="24"/>
                    <a:pt x="32" y="23"/>
                    <a:pt x="35" y="23"/>
                  </a:cubicBezTo>
                  <a:cubicBezTo>
                    <a:pt x="40" y="22"/>
                    <a:pt x="44" y="22"/>
                    <a:pt x="48" y="22"/>
                  </a:cubicBezTo>
                  <a:cubicBezTo>
                    <a:pt x="45" y="20"/>
                    <a:pt x="41" y="19"/>
                    <a:pt x="37" y="18"/>
                  </a:cubicBezTo>
                  <a:cubicBezTo>
                    <a:pt x="36" y="17"/>
                    <a:pt x="35" y="16"/>
                    <a:pt x="34" y="15"/>
                  </a:cubicBezTo>
                  <a:cubicBezTo>
                    <a:pt x="26" y="10"/>
                    <a:pt x="19" y="6"/>
                    <a:pt x="12" y="1"/>
                  </a:cubicBezTo>
                  <a:cubicBezTo>
                    <a:pt x="10" y="1"/>
                    <a:pt x="9" y="0"/>
                    <a:pt x="7"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48" name="Freeform 36"/>
            <p:cNvSpPr>
              <a:spLocks/>
            </p:cNvSpPr>
            <p:nvPr/>
          </p:nvSpPr>
          <p:spPr bwMode="auto">
            <a:xfrm>
              <a:off x="5464" y="2800"/>
              <a:ext cx="19" cy="23"/>
            </a:xfrm>
            <a:custGeom>
              <a:avLst/>
              <a:gdLst/>
              <a:ahLst/>
              <a:cxnLst>
                <a:cxn ang="0">
                  <a:pos x="3" y="0"/>
                </a:cxn>
                <a:cxn ang="0">
                  <a:pos x="0" y="0"/>
                </a:cxn>
                <a:cxn ang="0">
                  <a:pos x="0" y="0"/>
                </a:cxn>
                <a:cxn ang="0">
                  <a:pos x="1" y="3"/>
                </a:cxn>
                <a:cxn ang="0">
                  <a:pos x="9" y="14"/>
                </a:cxn>
                <a:cxn ang="0">
                  <a:pos x="39" y="56"/>
                </a:cxn>
                <a:cxn ang="0">
                  <a:pos x="47" y="67"/>
                </a:cxn>
                <a:cxn ang="0">
                  <a:pos x="54" y="69"/>
                </a:cxn>
                <a:cxn ang="0">
                  <a:pos x="55" y="69"/>
                </a:cxn>
                <a:cxn ang="0">
                  <a:pos x="56" y="67"/>
                </a:cxn>
                <a:cxn ang="0">
                  <a:pos x="49" y="58"/>
                </a:cxn>
                <a:cxn ang="0">
                  <a:pos x="39" y="47"/>
                </a:cxn>
                <a:cxn ang="0">
                  <a:pos x="38" y="42"/>
                </a:cxn>
                <a:cxn ang="0">
                  <a:pos x="40" y="41"/>
                </a:cxn>
                <a:cxn ang="0">
                  <a:pos x="40" y="41"/>
                </a:cxn>
                <a:cxn ang="0">
                  <a:pos x="45" y="41"/>
                </a:cxn>
                <a:cxn ang="0">
                  <a:pos x="45" y="38"/>
                </a:cxn>
                <a:cxn ang="0">
                  <a:pos x="23" y="21"/>
                </a:cxn>
                <a:cxn ang="0">
                  <a:pos x="12" y="10"/>
                </a:cxn>
                <a:cxn ang="0">
                  <a:pos x="4" y="0"/>
                </a:cxn>
                <a:cxn ang="0">
                  <a:pos x="3" y="0"/>
                </a:cxn>
              </a:cxnLst>
              <a:rect l="0" t="0" r="r" b="b"/>
              <a:pathLst>
                <a:path w="57" h="69">
                  <a:moveTo>
                    <a:pt x="3" y="0"/>
                  </a:moveTo>
                  <a:cubicBezTo>
                    <a:pt x="2" y="0"/>
                    <a:pt x="1" y="0"/>
                    <a:pt x="0" y="0"/>
                  </a:cubicBezTo>
                  <a:cubicBezTo>
                    <a:pt x="0" y="0"/>
                    <a:pt x="0" y="0"/>
                    <a:pt x="0" y="0"/>
                  </a:cubicBezTo>
                  <a:cubicBezTo>
                    <a:pt x="0" y="1"/>
                    <a:pt x="0" y="3"/>
                    <a:pt x="1" y="3"/>
                  </a:cubicBezTo>
                  <a:cubicBezTo>
                    <a:pt x="3" y="7"/>
                    <a:pt x="6" y="11"/>
                    <a:pt x="9" y="14"/>
                  </a:cubicBezTo>
                  <a:cubicBezTo>
                    <a:pt x="22" y="26"/>
                    <a:pt x="32" y="40"/>
                    <a:pt x="39" y="56"/>
                  </a:cubicBezTo>
                  <a:cubicBezTo>
                    <a:pt x="41" y="60"/>
                    <a:pt x="43" y="64"/>
                    <a:pt x="47" y="67"/>
                  </a:cubicBezTo>
                  <a:cubicBezTo>
                    <a:pt x="49" y="69"/>
                    <a:pt x="52" y="69"/>
                    <a:pt x="54" y="69"/>
                  </a:cubicBezTo>
                  <a:cubicBezTo>
                    <a:pt x="54" y="69"/>
                    <a:pt x="54" y="69"/>
                    <a:pt x="55" y="69"/>
                  </a:cubicBezTo>
                  <a:cubicBezTo>
                    <a:pt x="56" y="69"/>
                    <a:pt x="57" y="69"/>
                    <a:pt x="56" y="67"/>
                  </a:cubicBezTo>
                  <a:cubicBezTo>
                    <a:pt x="53" y="64"/>
                    <a:pt x="51" y="61"/>
                    <a:pt x="49" y="58"/>
                  </a:cubicBezTo>
                  <a:cubicBezTo>
                    <a:pt x="46" y="54"/>
                    <a:pt x="42" y="51"/>
                    <a:pt x="39" y="47"/>
                  </a:cubicBezTo>
                  <a:cubicBezTo>
                    <a:pt x="38" y="46"/>
                    <a:pt x="38" y="43"/>
                    <a:pt x="38" y="42"/>
                  </a:cubicBezTo>
                  <a:cubicBezTo>
                    <a:pt x="39" y="41"/>
                    <a:pt x="40" y="41"/>
                    <a:pt x="40" y="41"/>
                  </a:cubicBezTo>
                  <a:cubicBezTo>
                    <a:pt x="40" y="41"/>
                    <a:pt x="40" y="41"/>
                    <a:pt x="40" y="41"/>
                  </a:cubicBezTo>
                  <a:cubicBezTo>
                    <a:pt x="43" y="41"/>
                    <a:pt x="44" y="41"/>
                    <a:pt x="45" y="41"/>
                  </a:cubicBezTo>
                  <a:cubicBezTo>
                    <a:pt x="45" y="40"/>
                    <a:pt x="45" y="39"/>
                    <a:pt x="45" y="38"/>
                  </a:cubicBezTo>
                  <a:cubicBezTo>
                    <a:pt x="39" y="31"/>
                    <a:pt x="30" y="26"/>
                    <a:pt x="23" y="21"/>
                  </a:cubicBezTo>
                  <a:cubicBezTo>
                    <a:pt x="18" y="18"/>
                    <a:pt x="15" y="14"/>
                    <a:pt x="12" y="10"/>
                  </a:cubicBezTo>
                  <a:cubicBezTo>
                    <a:pt x="10" y="7"/>
                    <a:pt x="7" y="3"/>
                    <a:pt x="4" y="0"/>
                  </a:cubicBezTo>
                  <a:cubicBezTo>
                    <a:pt x="4" y="0"/>
                    <a:pt x="3" y="0"/>
                    <a:pt x="3"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49" name="Freeform 37"/>
            <p:cNvSpPr>
              <a:spLocks noEditPoints="1"/>
            </p:cNvSpPr>
            <p:nvPr/>
          </p:nvSpPr>
          <p:spPr bwMode="auto">
            <a:xfrm>
              <a:off x="4852" y="2913"/>
              <a:ext cx="19" cy="5"/>
            </a:xfrm>
            <a:custGeom>
              <a:avLst/>
              <a:gdLst/>
              <a:ahLst/>
              <a:cxnLst>
                <a:cxn ang="0">
                  <a:pos x="35" y="8"/>
                </a:cxn>
                <a:cxn ang="0">
                  <a:pos x="35" y="8"/>
                </a:cxn>
                <a:cxn ang="0">
                  <a:pos x="31" y="8"/>
                </a:cxn>
                <a:cxn ang="0">
                  <a:pos x="29" y="8"/>
                </a:cxn>
                <a:cxn ang="0">
                  <a:pos x="29" y="8"/>
                </a:cxn>
                <a:cxn ang="0">
                  <a:pos x="31" y="8"/>
                </a:cxn>
                <a:cxn ang="0">
                  <a:pos x="32" y="8"/>
                </a:cxn>
                <a:cxn ang="0">
                  <a:pos x="35" y="8"/>
                </a:cxn>
                <a:cxn ang="0">
                  <a:pos x="35" y="0"/>
                </a:cxn>
                <a:cxn ang="0">
                  <a:pos x="31" y="0"/>
                </a:cxn>
                <a:cxn ang="0">
                  <a:pos x="25" y="0"/>
                </a:cxn>
                <a:cxn ang="0">
                  <a:pos x="21" y="0"/>
                </a:cxn>
                <a:cxn ang="0">
                  <a:pos x="21" y="0"/>
                </a:cxn>
                <a:cxn ang="0">
                  <a:pos x="20" y="4"/>
                </a:cxn>
                <a:cxn ang="0">
                  <a:pos x="16" y="11"/>
                </a:cxn>
                <a:cxn ang="0">
                  <a:pos x="12" y="12"/>
                </a:cxn>
                <a:cxn ang="0">
                  <a:pos x="9" y="11"/>
                </a:cxn>
                <a:cxn ang="0">
                  <a:pos x="7" y="11"/>
                </a:cxn>
                <a:cxn ang="0">
                  <a:pos x="0" y="12"/>
                </a:cxn>
                <a:cxn ang="0">
                  <a:pos x="9" y="15"/>
                </a:cxn>
                <a:cxn ang="0">
                  <a:pos x="10" y="16"/>
                </a:cxn>
                <a:cxn ang="0">
                  <a:pos x="15" y="15"/>
                </a:cxn>
                <a:cxn ang="0">
                  <a:pos x="21" y="14"/>
                </a:cxn>
                <a:cxn ang="0">
                  <a:pos x="24" y="14"/>
                </a:cxn>
                <a:cxn ang="0">
                  <a:pos x="31" y="16"/>
                </a:cxn>
                <a:cxn ang="0">
                  <a:pos x="40" y="14"/>
                </a:cxn>
                <a:cxn ang="0">
                  <a:pos x="55" y="11"/>
                </a:cxn>
                <a:cxn ang="0">
                  <a:pos x="57" y="10"/>
                </a:cxn>
                <a:cxn ang="0">
                  <a:pos x="56" y="8"/>
                </a:cxn>
                <a:cxn ang="0">
                  <a:pos x="35" y="0"/>
                </a:cxn>
              </a:cxnLst>
              <a:rect l="0" t="0" r="r" b="b"/>
              <a:pathLst>
                <a:path w="57" h="16">
                  <a:moveTo>
                    <a:pt x="35" y="8"/>
                  </a:moveTo>
                  <a:cubicBezTo>
                    <a:pt x="35" y="8"/>
                    <a:pt x="35" y="8"/>
                    <a:pt x="35" y="8"/>
                  </a:cubicBezTo>
                  <a:cubicBezTo>
                    <a:pt x="33" y="8"/>
                    <a:pt x="32" y="8"/>
                    <a:pt x="31" y="8"/>
                  </a:cubicBezTo>
                  <a:cubicBezTo>
                    <a:pt x="30" y="8"/>
                    <a:pt x="30" y="8"/>
                    <a:pt x="29" y="8"/>
                  </a:cubicBezTo>
                  <a:cubicBezTo>
                    <a:pt x="29" y="8"/>
                    <a:pt x="29" y="8"/>
                    <a:pt x="29" y="8"/>
                  </a:cubicBezTo>
                  <a:cubicBezTo>
                    <a:pt x="31" y="8"/>
                    <a:pt x="31" y="8"/>
                    <a:pt x="31" y="8"/>
                  </a:cubicBezTo>
                  <a:cubicBezTo>
                    <a:pt x="31" y="8"/>
                    <a:pt x="32" y="8"/>
                    <a:pt x="32" y="8"/>
                  </a:cubicBezTo>
                  <a:cubicBezTo>
                    <a:pt x="33" y="8"/>
                    <a:pt x="34" y="8"/>
                    <a:pt x="35" y="8"/>
                  </a:cubicBezTo>
                  <a:close/>
                  <a:moveTo>
                    <a:pt x="35" y="0"/>
                  </a:moveTo>
                  <a:cubicBezTo>
                    <a:pt x="33" y="0"/>
                    <a:pt x="32" y="0"/>
                    <a:pt x="31" y="0"/>
                  </a:cubicBezTo>
                  <a:cubicBezTo>
                    <a:pt x="29" y="0"/>
                    <a:pt x="27" y="0"/>
                    <a:pt x="25" y="0"/>
                  </a:cubicBezTo>
                  <a:cubicBezTo>
                    <a:pt x="23" y="0"/>
                    <a:pt x="22" y="0"/>
                    <a:pt x="21" y="0"/>
                  </a:cubicBezTo>
                  <a:cubicBezTo>
                    <a:pt x="21" y="0"/>
                    <a:pt x="21" y="0"/>
                    <a:pt x="21" y="0"/>
                  </a:cubicBezTo>
                  <a:cubicBezTo>
                    <a:pt x="17" y="0"/>
                    <a:pt x="18" y="1"/>
                    <a:pt x="20" y="4"/>
                  </a:cubicBezTo>
                  <a:cubicBezTo>
                    <a:pt x="22" y="9"/>
                    <a:pt x="22" y="9"/>
                    <a:pt x="16" y="11"/>
                  </a:cubicBezTo>
                  <a:cubicBezTo>
                    <a:pt x="15" y="11"/>
                    <a:pt x="13" y="12"/>
                    <a:pt x="12" y="12"/>
                  </a:cubicBezTo>
                  <a:cubicBezTo>
                    <a:pt x="11" y="12"/>
                    <a:pt x="10" y="12"/>
                    <a:pt x="9" y="11"/>
                  </a:cubicBezTo>
                  <a:cubicBezTo>
                    <a:pt x="9" y="11"/>
                    <a:pt x="8" y="11"/>
                    <a:pt x="7" y="11"/>
                  </a:cubicBezTo>
                  <a:cubicBezTo>
                    <a:pt x="5" y="11"/>
                    <a:pt x="2" y="12"/>
                    <a:pt x="0" y="12"/>
                  </a:cubicBezTo>
                  <a:cubicBezTo>
                    <a:pt x="3" y="13"/>
                    <a:pt x="6" y="15"/>
                    <a:pt x="9" y="15"/>
                  </a:cubicBezTo>
                  <a:cubicBezTo>
                    <a:pt x="9" y="16"/>
                    <a:pt x="10" y="16"/>
                    <a:pt x="10" y="16"/>
                  </a:cubicBezTo>
                  <a:cubicBezTo>
                    <a:pt x="12" y="16"/>
                    <a:pt x="14" y="15"/>
                    <a:pt x="15" y="15"/>
                  </a:cubicBezTo>
                  <a:cubicBezTo>
                    <a:pt x="17" y="14"/>
                    <a:pt x="20" y="14"/>
                    <a:pt x="21" y="14"/>
                  </a:cubicBezTo>
                  <a:cubicBezTo>
                    <a:pt x="22" y="14"/>
                    <a:pt x="23" y="14"/>
                    <a:pt x="24" y="14"/>
                  </a:cubicBezTo>
                  <a:cubicBezTo>
                    <a:pt x="26" y="16"/>
                    <a:pt x="28" y="16"/>
                    <a:pt x="31" y="16"/>
                  </a:cubicBezTo>
                  <a:cubicBezTo>
                    <a:pt x="34" y="16"/>
                    <a:pt x="37" y="15"/>
                    <a:pt x="40" y="14"/>
                  </a:cubicBezTo>
                  <a:cubicBezTo>
                    <a:pt x="45" y="13"/>
                    <a:pt x="50" y="12"/>
                    <a:pt x="55" y="11"/>
                  </a:cubicBezTo>
                  <a:cubicBezTo>
                    <a:pt x="56" y="11"/>
                    <a:pt x="57" y="10"/>
                    <a:pt x="57" y="10"/>
                  </a:cubicBezTo>
                  <a:cubicBezTo>
                    <a:pt x="57" y="9"/>
                    <a:pt x="57" y="9"/>
                    <a:pt x="56" y="8"/>
                  </a:cubicBezTo>
                  <a:cubicBezTo>
                    <a:pt x="49" y="3"/>
                    <a:pt x="42" y="0"/>
                    <a:pt x="35"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50" name="Freeform 38"/>
            <p:cNvSpPr>
              <a:spLocks noEditPoints="1"/>
            </p:cNvSpPr>
            <p:nvPr/>
          </p:nvSpPr>
          <p:spPr bwMode="auto">
            <a:xfrm>
              <a:off x="5498" y="3119"/>
              <a:ext cx="12" cy="10"/>
            </a:xfrm>
            <a:custGeom>
              <a:avLst/>
              <a:gdLst/>
              <a:ahLst/>
              <a:cxnLst>
                <a:cxn ang="0">
                  <a:pos x="13" y="11"/>
                </a:cxn>
                <a:cxn ang="0">
                  <a:pos x="17" y="12"/>
                </a:cxn>
                <a:cxn ang="0">
                  <a:pos x="14" y="14"/>
                </a:cxn>
                <a:cxn ang="0">
                  <a:pos x="12" y="15"/>
                </a:cxn>
                <a:cxn ang="0">
                  <a:pos x="13" y="11"/>
                </a:cxn>
                <a:cxn ang="0">
                  <a:pos x="7" y="0"/>
                </a:cxn>
                <a:cxn ang="0">
                  <a:pos x="5" y="3"/>
                </a:cxn>
                <a:cxn ang="0">
                  <a:pos x="1" y="21"/>
                </a:cxn>
                <a:cxn ang="0">
                  <a:pos x="1" y="24"/>
                </a:cxn>
                <a:cxn ang="0">
                  <a:pos x="7" y="27"/>
                </a:cxn>
                <a:cxn ang="0">
                  <a:pos x="10" y="25"/>
                </a:cxn>
                <a:cxn ang="0">
                  <a:pos x="25" y="17"/>
                </a:cxn>
                <a:cxn ang="0">
                  <a:pos x="34" y="6"/>
                </a:cxn>
                <a:cxn ang="0">
                  <a:pos x="31" y="3"/>
                </a:cxn>
                <a:cxn ang="0">
                  <a:pos x="27" y="3"/>
                </a:cxn>
                <a:cxn ang="0">
                  <a:pos x="25" y="3"/>
                </a:cxn>
                <a:cxn ang="0">
                  <a:pos x="20" y="5"/>
                </a:cxn>
                <a:cxn ang="0">
                  <a:pos x="15" y="3"/>
                </a:cxn>
                <a:cxn ang="0">
                  <a:pos x="8" y="0"/>
                </a:cxn>
                <a:cxn ang="0">
                  <a:pos x="7" y="0"/>
                </a:cxn>
              </a:cxnLst>
              <a:rect l="0" t="0" r="r" b="b"/>
              <a:pathLst>
                <a:path w="34" h="27">
                  <a:moveTo>
                    <a:pt x="13" y="11"/>
                  </a:moveTo>
                  <a:cubicBezTo>
                    <a:pt x="14" y="11"/>
                    <a:pt x="16" y="12"/>
                    <a:pt x="17" y="12"/>
                  </a:cubicBezTo>
                  <a:cubicBezTo>
                    <a:pt x="16" y="13"/>
                    <a:pt x="15" y="13"/>
                    <a:pt x="14" y="14"/>
                  </a:cubicBezTo>
                  <a:cubicBezTo>
                    <a:pt x="13" y="14"/>
                    <a:pt x="13" y="14"/>
                    <a:pt x="12" y="15"/>
                  </a:cubicBezTo>
                  <a:cubicBezTo>
                    <a:pt x="12" y="13"/>
                    <a:pt x="13" y="12"/>
                    <a:pt x="13" y="11"/>
                  </a:cubicBezTo>
                  <a:close/>
                  <a:moveTo>
                    <a:pt x="7" y="0"/>
                  </a:moveTo>
                  <a:cubicBezTo>
                    <a:pt x="6" y="0"/>
                    <a:pt x="5" y="1"/>
                    <a:pt x="5" y="3"/>
                  </a:cubicBezTo>
                  <a:cubicBezTo>
                    <a:pt x="5" y="9"/>
                    <a:pt x="5" y="16"/>
                    <a:pt x="1" y="21"/>
                  </a:cubicBezTo>
                  <a:cubicBezTo>
                    <a:pt x="0" y="22"/>
                    <a:pt x="1" y="24"/>
                    <a:pt x="1" y="24"/>
                  </a:cubicBezTo>
                  <a:cubicBezTo>
                    <a:pt x="3" y="24"/>
                    <a:pt x="5" y="27"/>
                    <a:pt x="7" y="27"/>
                  </a:cubicBezTo>
                  <a:cubicBezTo>
                    <a:pt x="8" y="27"/>
                    <a:pt x="9" y="26"/>
                    <a:pt x="10" y="25"/>
                  </a:cubicBezTo>
                  <a:cubicBezTo>
                    <a:pt x="14" y="22"/>
                    <a:pt x="20" y="20"/>
                    <a:pt x="25" y="17"/>
                  </a:cubicBezTo>
                  <a:cubicBezTo>
                    <a:pt x="28" y="14"/>
                    <a:pt x="31" y="9"/>
                    <a:pt x="34" y="6"/>
                  </a:cubicBezTo>
                  <a:cubicBezTo>
                    <a:pt x="33" y="5"/>
                    <a:pt x="32" y="4"/>
                    <a:pt x="31" y="3"/>
                  </a:cubicBezTo>
                  <a:cubicBezTo>
                    <a:pt x="30" y="3"/>
                    <a:pt x="29" y="3"/>
                    <a:pt x="27" y="3"/>
                  </a:cubicBezTo>
                  <a:cubicBezTo>
                    <a:pt x="27" y="3"/>
                    <a:pt x="26" y="3"/>
                    <a:pt x="25" y="3"/>
                  </a:cubicBezTo>
                  <a:cubicBezTo>
                    <a:pt x="24" y="4"/>
                    <a:pt x="22" y="5"/>
                    <a:pt x="20" y="5"/>
                  </a:cubicBezTo>
                  <a:cubicBezTo>
                    <a:pt x="19" y="5"/>
                    <a:pt x="17" y="4"/>
                    <a:pt x="15" y="3"/>
                  </a:cubicBezTo>
                  <a:cubicBezTo>
                    <a:pt x="13" y="2"/>
                    <a:pt x="11" y="1"/>
                    <a:pt x="8" y="0"/>
                  </a:cubicBezTo>
                  <a:cubicBezTo>
                    <a:pt x="8" y="0"/>
                    <a:pt x="7" y="0"/>
                    <a:pt x="7"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51" name="Freeform 39"/>
            <p:cNvSpPr>
              <a:spLocks/>
            </p:cNvSpPr>
            <p:nvPr/>
          </p:nvSpPr>
          <p:spPr bwMode="auto">
            <a:xfrm>
              <a:off x="5331" y="2948"/>
              <a:ext cx="6" cy="11"/>
            </a:xfrm>
            <a:custGeom>
              <a:avLst/>
              <a:gdLst/>
              <a:ahLst/>
              <a:cxnLst>
                <a:cxn ang="0">
                  <a:pos x="4" y="0"/>
                </a:cxn>
                <a:cxn ang="0">
                  <a:pos x="1" y="7"/>
                </a:cxn>
                <a:cxn ang="0">
                  <a:pos x="0" y="14"/>
                </a:cxn>
                <a:cxn ang="0">
                  <a:pos x="3" y="26"/>
                </a:cxn>
                <a:cxn ang="0">
                  <a:pos x="6" y="32"/>
                </a:cxn>
                <a:cxn ang="0">
                  <a:pos x="12" y="31"/>
                </a:cxn>
                <a:cxn ang="0">
                  <a:pos x="17" y="22"/>
                </a:cxn>
                <a:cxn ang="0">
                  <a:pos x="8" y="6"/>
                </a:cxn>
                <a:cxn ang="0">
                  <a:pos x="4" y="0"/>
                </a:cxn>
              </a:cxnLst>
              <a:rect l="0" t="0" r="r" b="b"/>
              <a:pathLst>
                <a:path w="18" h="32">
                  <a:moveTo>
                    <a:pt x="4" y="0"/>
                  </a:moveTo>
                  <a:cubicBezTo>
                    <a:pt x="3" y="3"/>
                    <a:pt x="2" y="5"/>
                    <a:pt x="1" y="7"/>
                  </a:cubicBezTo>
                  <a:cubicBezTo>
                    <a:pt x="1" y="9"/>
                    <a:pt x="1" y="12"/>
                    <a:pt x="0" y="14"/>
                  </a:cubicBezTo>
                  <a:cubicBezTo>
                    <a:pt x="1" y="18"/>
                    <a:pt x="2" y="22"/>
                    <a:pt x="3" y="26"/>
                  </a:cubicBezTo>
                  <a:cubicBezTo>
                    <a:pt x="3" y="31"/>
                    <a:pt x="4" y="32"/>
                    <a:pt x="6" y="32"/>
                  </a:cubicBezTo>
                  <a:cubicBezTo>
                    <a:pt x="8" y="32"/>
                    <a:pt x="9" y="32"/>
                    <a:pt x="12" y="31"/>
                  </a:cubicBezTo>
                  <a:cubicBezTo>
                    <a:pt x="17" y="29"/>
                    <a:pt x="18" y="27"/>
                    <a:pt x="17" y="22"/>
                  </a:cubicBezTo>
                  <a:cubicBezTo>
                    <a:pt x="16" y="15"/>
                    <a:pt x="13" y="10"/>
                    <a:pt x="8" y="6"/>
                  </a:cubicBezTo>
                  <a:cubicBezTo>
                    <a:pt x="6" y="4"/>
                    <a:pt x="5" y="2"/>
                    <a:pt x="4"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52" name="Freeform 40"/>
            <p:cNvSpPr>
              <a:spLocks noEditPoints="1"/>
            </p:cNvSpPr>
            <p:nvPr/>
          </p:nvSpPr>
          <p:spPr bwMode="auto">
            <a:xfrm>
              <a:off x="4869" y="2737"/>
              <a:ext cx="13" cy="7"/>
            </a:xfrm>
            <a:custGeom>
              <a:avLst/>
              <a:gdLst/>
              <a:ahLst/>
              <a:cxnLst>
                <a:cxn ang="0">
                  <a:pos x="38" y="0"/>
                </a:cxn>
                <a:cxn ang="0">
                  <a:pos x="38" y="0"/>
                </a:cxn>
                <a:cxn ang="0">
                  <a:pos x="38" y="0"/>
                </a:cxn>
                <a:cxn ang="0">
                  <a:pos x="29" y="2"/>
                </a:cxn>
                <a:cxn ang="0">
                  <a:pos x="21" y="4"/>
                </a:cxn>
                <a:cxn ang="0">
                  <a:pos x="18" y="5"/>
                </a:cxn>
                <a:cxn ang="0">
                  <a:pos x="12" y="11"/>
                </a:cxn>
                <a:cxn ang="0">
                  <a:pos x="5" y="9"/>
                </a:cxn>
                <a:cxn ang="0">
                  <a:pos x="4" y="8"/>
                </a:cxn>
                <a:cxn ang="0">
                  <a:pos x="2" y="9"/>
                </a:cxn>
                <a:cxn ang="0">
                  <a:pos x="0" y="9"/>
                </a:cxn>
                <a:cxn ang="0">
                  <a:pos x="2" y="11"/>
                </a:cxn>
                <a:cxn ang="0">
                  <a:pos x="10" y="16"/>
                </a:cxn>
                <a:cxn ang="0">
                  <a:pos x="14" y="20"/>
                </a:cxn>
                <a:cxn ang="0">
                  <a:pos x="18" y="19"/>
                </a:cxn>
                <a:cxn ang="0">
                  <a:pos x="28" y="15"/>
                </a:cxn>
                <a:cxn ang="0">
                  <a:pos x="34" y="10"/>
                </a:cxn>
                <a:cxn ang="0">
                  <a:pos x="38" y="0"/>
                </a:cxn>
              </a:cxnLst>
              <a:rect l="0" t="0" r="r" b="b"/>
              <a:pathLst>
                <a:path w="38" h="20">
                  <a:moveTo>
                    <a:pt x="38" y="0"/>
                  </a:moveTo>
                  <a:cubicBezTo>
                    <a:pt x="38" y="0"/>
                    <a:pt x="38" y="0"/>
                    <a:pt x="38" y="0"/>
                  </a:cubicBezTo>
                  <a:close/>
                  <a:moveTo>
                    <a:pt x="38" y="0"/>
                  </a:moveTo>
                  <a:cubicBezTo>
                    <a:pt x="35" y="1"/>
                    <a:pt x="32" y="1"/>
                    <a:pt x="29" y="2"/>
                  </a:cubicBezTo>
                  <a:cubicBezTo>
                    <a:pt x="26" y="3"/>
                    <a:pt x="24" y="3"/>
                    <a:pt x="21" y="4"/>
                  </a:cubicBezTo>
                  <a:cubicBezTo>
                    <a:pt x="20" y="4"/>
                    <a:pt x="18" y="4"/>
                    <a:pt x="18" y="5"/>
                  </a:cubicBezTo>
                  <a:cubicBezTo>
                    <a:pt x="16" y="9"/>
                    <a:pt x="14" y="11"/>
                    <a:pt x="12" y="11"/>
                  </a:cubicBezTo>
                  <a:cubicBezTo>
                    <a:pt x="10" y="11"/>
                    <a:pt x="7" y="10"/>
                    <a:pt x="5" y="9"/>
                  </a:cubicBezTo>
                  <a:cubicBezTo>
                    <a:pt x="5" y="8"/>
                    <a:pt x="4" y="8"/>
                    <a:pt x="4" y="8"/>
                  </a:cubicBezTo>
                  <a:cubicBezTo>
                    <a:pt x="3" y="8"/>
                    <a:pt x="3" y="9"/>
                    <a:pt x="2" y="9"/>
                  </a:cubicBezTo>
                  <a:cubicBezTo>
                    <a:pt x="1" y="9"/>
                    <a:pt x="1" y="9"/>
                    <a:pt x="0" y="9"/>
                  </a:cubicBezTo>
                  <a:cubicBezTo>
                    <a:pt x="0" y="10"/>
                    <a:pt x="1" y="10"/>
                    <a:pt x="2" y="11"/>
                  </a:cubicBezTo>
                  <a:cubicBezTo>
                    <a:pt x="4" y="13"/>
                    <a:pt x="9" y="14"/>
                    <a:pt x="10" y="16"/>
                  </a:cubicBezTo>
                  <a:cubicBezTo>
                    <a:pt x="11" y="19"/>
                    <a:pt x="12" y="20"/>
                    <a:pt x="14" y="20"/>
                  </a:cubicBezTo>
                  <a:cubicBezTo>
                    <a:pt x="15" y="20"/>
                    <a:pt x="17" y="20"/>
                    <a:pt x="18" y="19"/>
                  </a:cubicBezTo>
                  <a:cubicBezTo>
                    <a:pt x="22" y="18"/>
                    <a:pt x="25" y="17"/>
                    <a:pt x="28" y="15"/>
                  </a:cubicBezTo>
                  <a:cubicBezTo>
                    <a:pt x="30" y="14"/>
                    <a:pt x="33" y="12"/>
                    <a:pt x="34" y="10"/>
                  </a:cubicBezTo>
                  <a:cubicBezTo>
                    <a:pt x="36" y="7"/>
                    <a:pt x="37" y="4"/>
                    <a:pt x="38"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53" name="Freeform 41"/>
            <p:cNvSpPr>
              <a:spLocks/>
            </p:cNvSpPr>
            <p:nvPr/>
          </p:nvSpPr>
          <p:spPr bwMode="auto">
            <a:xfrm>
              <a:off x="4908" y="2719"/>
              <a:ext cx="12" cy="5"/>
            </a:xfrm>
            <a:custGeom>
              <a:avLst/>
              <a:gdLst/>
              <a:ahLst/>
              <a:cxnLst>
                <a:cxn ang="0">
                  <a:pos x="26" y="0"/>
                </a:cxn>
                <a:cxn ang="0">
                  <a:pos x="22" y="0"/>
                </a:cxn>
                <a:cxn ang="0">
                  <a:pos x="2" y="9"/>
                </a:cxn>
                <a:cxn ang="0">
                  <a:pos x="0" y="10"/>
                </a:cxn>
                <a:cxn ang="0">
                  <a:pos x="2" y="13"/>
                </a:cxn>
                <a:cxn ang="0">
                  <a:pos x="19" y="16"/>
                </a:cxn>
                <a:cxn ang="0">
                  <a:pos x="24" y="14"/>
                </a:cxn>
                <a:cxn ang="0">
                  <a:pos x="32" y="9"/>
                </a:cxn>
                <a:cxn ang="0">
                  <a:pos x="37" y="6"/>
                </a:cxn>
                <a:cxn ang="0">
                  <a:pos x="32" y="2"/>
                </a:cxn>
                <a:cxn ang="0">
                  <a:pos x="26" y="0"/>
                </a:cxn>
              </a:cxnLst>
              <a:rect l="0" t="0" r="r" b="b"/>
              <a:pathLst>
                <a:path w="37" h="16">
                  <a:moveTo>
                    <a:pt x="26" y="0"/>
                  </a:moveTo>
                  <a:cubicBezTo>
                    <a:pt x="25" y="0"/>
                    <a:pt x="24" y="0"/>
                    <a:pt x="22" y="0"/>
                  </a:cubicBezTo>
                  <a:cubicBezTo>
                    <a:pt x="15" y="3"/>
                    <a:pt x="8" y="5"/>
                    <a:pt x="2" y="9"/>
                  </a:cubicBezTo>
                  <a:cubicBezTo>
                    <a:pt x="1" y="9"/>
                    <a:pt x="0" y="10"/>
                    <a:pt x="0" y="10"/>
                  </a:cubicBezTo>
                  <a:cubicBezTo>
                    <a:pt x="0" y="11"/>
                    <a:pt x="1" y="12"/>
                    <a:pt x="2" y="13"/>
                  </a:cubicBezTo>
                  <a:cubicBezTo>
                    <a:pt x="7" y="14"/>
                    <a:pt x="13" y="15"/>
                    <a:pt x="19" y="16"/>
                  </a:cubicBezTo>
                  <a:cubicBezTo>
                    <a:pt x="21" y="15"/>
                    <a:pt x="23" y="15"/>
                    <a:pt x="24" y="14"/>
                  </a:cubicBezTo>
                  <a:cubicBezTo>
                    <a:pt x="27" y="12"/>
                    <a:pt x="29" y="11"/>
                    <a:pt x="32" y="9"/>
                  </a:cubicBezTo>
                  <a:cubicBezTo>
                    <a:pt x="33" y="8"/>
                    <a:pt x="35" y="7"/>
                    <a:pt x="37" y="6"/>
                  </a:cubicBezTo>
                  <a:cubicBezTo>
                    <a:pt x="35" y="4"/>
                    <a:pt x="33" y="3"/>
                    <a:pt x="32" y="2"/>
                  </a:cubicBezTo>
                  <a:cubicBezTo>
                    <a:pt x="30" y="0"/>
                    <a:pt x="28" y="0"/>
                    <a:pt x="26"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54" name="Freeform 42"/>
            <p:cNvSpPr>
              <a:spLocks/>
            </p:cNvSpPr>
            <p:nvPr/>
          </p:nvSpPr>
          <p:spPr bwMode="auto">
            <a:xfrm>
              <a:off x="4882" y="2762"/>
              <a:ext cx="13" cy="6"/>
            </a:xfrm>
            <a:custGeom>
              <a:avLst/>
              <a:gdLst/>
              <a:ahLst/>
              <a:cxnLst>
                <a:cxn ang="0">
                  <a:pos x="17" y="0"/>
                </a:cxn>
                <a:cxn ang="0">
                  <a:pos x="7" y="7"/>
                </a:cxn>
                <a:cxn ang="0">
                  <a:pos x="3" y="11"/>
                </a:cxn>
                <a:cxn ang="0">
                  <a:pos x="4" y="15"/>
                </a:cxn>
                <a:cxn ang="0">
                  <a:pos x="7" y="16"/>
                </a:cxn>
                <a:cxn ang="0">
                  <a:pos x="10" y="15"/>
                </a:cxn>
                <a:cxn ang="0">
                  <a:pos x="20" y="13"/>
                </a:cxn>
                <a:cxn ang="0">
                  <a:pos x="31" y="16"/>
                </a:cxn>
                <a:cxn ang="0">
                  <a:pos x="34" y="17"/>
                </a:cxn>
                <a:cxn ang="0">
                  <a:pos x="34" y="17"/>
                </a:cxn>
                <a:cxn ang="0">
                  <a:pos x="37" y="11"/>
                </a:cxn>
                <a:cxn ang="0">
                  <a:pos x="35" y="9"/>
                </a:cxn>
                <a:cxn ang="0">
                  <a:pos x="18" y="1"/>
                </a:cxn>
                <a:cxn ang="0">
                  <a:pos x="17" y="0"/>
                </a:cxn>
              </a:cxnLst>
              <a:rect l="0" t="0" r="r" b="b"/>
              <a:pathLst>
                <a:path w="37" h="17">
                  <a:moveTo>
                    <a:pt x="17" y="0"/>
                  </a:moveTo>
                  <a:cubicBezTo>
                    <a:pt x="13" y="0"/>
                    <a:pt x="10" y="4"/>
                    <a:pt x="7" y="7"/>
                  </a:cubicBezTo>
                  <a:cubicBezTo>
                    <a:pt x="5" y="9"/>
                    <a:pt x="4" y="10"/>
                    <a:pt x="3" y="11"/>
                  </a:cubicBezTo>
                  <a:cubicBezTo>
                    <a:pt x="0" y="13"/>
                    <a:pt x="3" y="15"/>
                    <a:pt x="4" y="15"/>
                  </a:cubicBezTo>
                  <a:cubicBezTo>
                    <a:pt x="5" y="15"/>
                    <a:pt x="6" y="16"/>
                    <a:pt x="7" y="16"/>
                  </a:cubicBezTo>
                  <a:cubicBezTo>
                    <a:pt x="8" y="16"/>
                    <a:pt x="9" y="15"/>
                    <a:pt x="10" y="15"/>
                  </a:cubicBezTo>
                  <a:cubicBezTo>
                    <a:pt x="14" y="14"/>
                    <a:pt x="17" y="13"/>
                    <a:pt x="20" y="13"/>
                  </a:cubicBezTo>
                  <a:cubicBezTo>
                    <a:pt x="24" y="13"/>
                    <a:pt x="27" y="14"/>
                    <a:pt x="31" y="16"/>
                  </a:cubicBezTo>
                  <a:cubicBezTo>
                    <a:pt x="32" y="17"/>
                    <a:pt x="34" y="17"/>
                    <a:pt x="34" y="17"/>
                  </a:cubicBezTo>
                  <a:cubicBezTo>
                    <a:pt x="34" y="17"/>
                    <a:pt x="34" y="17"/>
                    <a:pt x="34" y="17"/>
                  </a:cubicBezTo>
                  <a:cubicBezTo>
                    <a:pt x="35" y="15"/>
                    <a:pt x="36" y="13"/>
                    <a:pt x="37" y="11"/>
                  </a:cubicBezTo>
                  <a:cubicBezTo>
                    <a:pt x="37" y="11"/>
                    <a:pt x="36" y="10"/>
                    <a:pt x="35" y="9"/>
                  </a:cubicBezTo>
                  <a:cubicBezTo>
                    <a:pt x="31" y="3"/>
                    <a:pt x="25" y="2"/>
                    <a:pt x="18" y="1"/>
                  </a:cubicBezTo>
                  <a:cubicBezTo>
                    <a:pt x="18" y="1"/>
                    <a:pt x="17" y="0"/>
                    <a:pt x="17"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55" name="Freeform 43"/>
            <p:cNvSpPr>
              <a:spLocks/>
            </p:cNvSpPr>
            <p:nvPr/>
          </p:nvSpPr>
          <p:spPr bwMode="auto">
            <a:xfrm>
              <a:off x="5449" y="2894"/>
              <a:ext cx="6" cy="10"/>
            </a:xfrm>
            <a:custGeom>
              <a:avLst/>
              <a:gdLst/>
              <a:ahLst/>
              <a:cxnLst>
                <a:cxn ang="0">
                  <a:pos x="12" y="0"/>
                </a:cxn>
                <a:cxn ang="0">
                  <a:pos x="9" y="2"/>
                </a:cxn>
                <a:cxn ang="0">
                  <a:pos x="3" y="11"/>
                </a:cxn>
                <a:cxn ang="0">
                  <a:pos x="1" y="17"/>
                </a:cxn>
                <a:cxn ang="0">
                  <a:pos x="9" y="28"/>
                </a:cxn>
                <a:cxn ang="0">
                  <a:pos x="10" y="29"/>
                </a:cxn>
                <a:cxn ang="0">
                  <a:pos x="11" y="27"/>
                </a:cxn>
                <a:cxn ang="0">
                  <a:pos x="13" y="22"/>
                </a:cxn>
                <a:cxn ang="0">
                  <a:pos x="14" y="3"/>
                </a:cxn>
                <a:cxn ang="0">
                  <a:pos x="12" y="0"/>
                </a:cxn>
              </a:cxnLst>
              <a:rect l="0" t="0" r="r" b="b"/>
              <a:pathLst>
                <a:path w="17" h="29">
                  <a:moveTo>
                    <a:pt x="12" y="0"/>
                  </a:moveTo>
                  <a:cubicBezTo>
                    <a:pt x="11" y="1"/>
                    <a:pt x="9" y="1"/>
                    <a:pt x="9" y="2"/>
                  </a:cubicBezTo>
                  <a:cubicBezTo>
                    <a:pt x="7" y="5"/>
                    <a:pt x="4" y="7"/>
                    <a:pt x="3" y="11"/>
                  </a:cubicBezTo>
                  <a:cubicBezTo>
                    <a:pt x="1" y="13"/>
                    <a:pt x="0" y="16"/>
                    <a:pt x="1" y="17"/>
                  </a:cubicBezTo>
                  <a:cubicBezTo>
                    <a:pt x="3" y="21"/>
                    <a:pt x="3" y="26"/>
                    <a:pt x="9" y="28"/>
                  </a:cubicBezTo>
                  <a:cubicBezTo>
                    <a:pt x="9" y="28"/>
                    <a:pt x="10" y="29"/>
                    <a:pt x="10" y="29"/>
                  </a:cubicBezTo>
                  <a:cubicBezTo>
                    <a:pt x="11" y="29"/>
                    <a:pt x="11" y="28"/>
                    <a:pt x="11" y="27"/>
                  </a:cubicBezTo>
                  <a:cubicBezTo>
                    <a:pt x="12" y="25"/>
                    <a:pt x="13" y="24"/>
                    <a:pt x="13" y="22"/>
                  </a:cubicBezTo>
                  <a:cubicBezTo>
                    <a:pt x="14" y="16"/>
                    <a:pt x="17" y="9"/>
                    <a:pt x="14" y="3"/>
                  </a:cubicBezTo>
                  <a:cubicBezTo>
                    <a:pt x="13" y="2"/>
                    <a:pt x="12" y="1"/>
                    <a:pt x="12"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56" name="Freeform 44"/>
            <p:cNvSpPr>
              <a:spLocks/>
            </p:cNvSpPr>
            <p:nvPr/>
          </p:nvSpPr>
          <p:spPr bwMode="auto">
            <a:xfrm>
              <a:off x="4741" y="2808"/>
              <a:ext cx="7" cy="7"/>
            </a:xfrm>
            <a:custGeom>
              <a:avLst/>
              <a:gdLst/>
              <a:ahLst/>
              <a:cxnLst>
                <a:cxn ang="0">
                  <a:pos x="7" y="0"/>
                </a:cxn>
                <a:cxn ang="0">
                  <a:pos x="0" y="3"/>
                </a:cxn>
                <a:cxn ang="0">
                  <a:pos x="1" y="7"/>
                </a:cxn>
                <a:cxn ang="0">
                  <a:pos x="14" y="20"/>
                </a:cxn>
                <a:cxn ang="0">
                  <a:pos x="16" y="20"/>
                </a:cxn>
                <a:cxn ang="0">
                  <a:pos x="20" y="20"/>
                </a:cxn>
                <a:cxn ang="0">
                  <a:pos x="22" y="19"/>
                </a:cxn>
                <a:cxn ang="0">
                  <a:pos x="7" y="0"/>
                </a:cxn>
                <a:cxn ang="0">
                  <a:pos x="7" y="0"/>
                </a:cxn>
              </a:cxnLst>
              <a:rect l="0" t="0" r="r" b="b"/>
              <a:pathLst>
                <a:path w="22" h="20">
                  <a:moveTo>
                    <a:pt x="7" y="0"/>
                  </a:moveTo>
                  <a:cubicBezTo>
                    <a:pt x="4" y="0"/>
                    <a:pt x="2" y="1"/>
                    <a:pt x="0" y="3"/>
                  </a:cubicBezTo>
                  <a:cubicBezTo>
                    <a:pt x="0" y="3"/>
                    <a:pt x="1" y="6"/>
                    <a:pt x="1" y="7"/>
                  </a:cubicBezTo>
                  <a:cubicBezTo>
                    <a:pt x="3" y="14"/>
                    <a:pt x="10" y="15"/>
                    <a:pt x="14" y="20"/>
                  </a:cubicBezTo>
                  <a:cubicBezTo>
                    <a:pt x="15" y="20"/>
                    <a:pt x="15" y="20"/>
                    <a:pt x="16" y="20"/>
                  </a:cubicBezTo>
                  <a:cubicBezTo>
                    <a:pt x="17" y="20"/>
                    <a:pt x="19" y="20"/>
                    <a:pt x="20" y="20"/>
                  </a:cubicBezTo>
                  <a:cubicBezTo>
                    <a:pt x="21" y="19"/>
                    <a:pt x="22" y="19"/>
                    <a:pt x="22" y="19"/>
                  </a:cubicBezTo>
                  <a:cubicBezTo>
                    <a:pt x="21" y="12"/>
                    <a:pt x="11" y="0"/>
                    <a:pt x="7" y="0"/>
                  </a:cubicBezTo>
                  <a:cubicBezTo>
                    <a:pt x="7" y="0"/>
                    <a:pt x="7" y="0"/>
                    <a:pt x="7"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57" name="Freeform 45"/>
            <p:cNvSpPr>
              <a:spLocks/>
            </p:cNvSpPr>
            <p:nvPr/>
          </p:nvSpPr>
          <p:spPr bwMode="auto">
            <a:xfrm>
              <a:off x="4884" y="2737"/>
              <a:ext cx="11" cy="5"/>
            </a:xfrm>
            <a:custGeom>
              <a:avLst/>
              <a:gdLst/>
              <a:ahLst/>
              <a:cxnLst>
                <a:cxn ang="0">
                  <a:pos x="23" y="0"/>
                </a:cxn>
                <a:cxn ang="0">
                  <a:pos x="20" y="1"/>
                </a:cxn>
                <a:cxn ang="0">
                  <a:pos x="1" y="8"/>
                </a:cxn>
                <a:cxn ang="0">
                  <a:pos x="0" y="12"/>
                </a:cxn>
                <a:cxn ang="0">
                  <a:pos x="4" y="14"/>
                </a:cxn>
                <a:cxn ang="0">
                  <a:pos x="4" y="14"/>
                </a:cxn>
                <a:cxn ang="0">
                  <a:pos x="22" y="9"/>
                </a:cxn>
                <a:cxn ang="0">
                  <a:pos x="31" y="5"/>
                </a:cxn>
                <a:cxn ang="0">
                  <a:pos x="32" y="4"/>
                </a:cxn>
                <a:cxn ang="0">
                  <a:pos x="30" y="3"/>
                </a:cxn>
                <a:cxn ang="0">
                  <a:pos x="23" y="0"/>
                </a:cxn>
              </a:cxnLst>
              <a:rect l="0" t="0" r="r" b="b"/>
              <a:pathLst>
                <a:path w="32" h="14">
                  <a:moveTo>
                    <a:pt x="23" y="0"/>
                  </a:moveTo>
                  <a:cubicBezTo>
                    <a:pt x="22" y="0"/>
                    <a:pt x="21" y="0"/>
                    <a:pt x="20" y="1"/>
                  </a:cubicBezTo>
                  <a:cubicBezTo>
                    <a:pt x="13" y="3"/>
                    <a:pt x="6" y="2"/>
                    <a:pt x="1" y="8"/>
                  </a:cubicBezTo>
                  <a:cubicBezTo>
                    <a:pt x="0" y="9"/>
                    <a:pt x="0" y="12"/>
                    <a:pt x="0" y="12"/>
                  </a:cubicBezTo>
                  <a:cubicBezTo>
                    <a:pt x="1" y="13"/>
                    <a:pt x="3" y="14"/>
                    <a:pt x="4" y="14"/>
                  </a:cubicBezTo>
                  <a:cubicBezTo>
                    <a:pt x="4" y="14"/>
                    <a:pt x="4" y="14"/>
                    <a:pt x="4" y="14"/>
                  </a:cubicBezTo>
                  <a:cubicBezTo>
                    <a:pt x="10" y="9"/>
                    <a:pt x="16" y="10"/>
                    <a:pt x="22" y="9"/>
                  </a:cubicBezTo>
                  <a:cubicBezTo>
                    <a:pt x="25" y="9"/>
                    <a:pt x="28" y="7"/>
                    <a:pt x="31" y="5"/>
                  </a:cubicBezTo>
                  <a:cubicBezTo>
                    <a:pt x="31" y="5"/>
                    <a:pt x="32" y="4"/>
                    <a:pt x="32" y="4"/>
                  </a:cubicBezTo>
                  <a:cubicBezTo>
                    <a:pt x="31" y="3"/>
                    <a:pt x="31" y="3"/>
                    <a:pt x="30" y="3"/>
                  </a:cubicBezTo>
                  <a:cubicBezTo>
                    <a:pt x="28" y="1"/>
                    <a:pt x="25" y="0"/>
                    <a:pt x="23"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58" name="Freeform 46"/>
            <p:cNvSpPr>
              <a:spLocks/>
            </p:cNvSpPr>
            <p:nvPr/>
          </p:nvSpPr>
          <p:spPr bwMode="auto">
            <a:xfrm>
              <a:off x="5585" y="3045"/>
              <a:ext cx="9" cy="12"/>
            </a:xfrm>
            <a:custGeom>
              <a:avLst/>
              <a:gdLst/>
              <a:ahLst/>
              <a:cxnLst>
                <a:cxn ang="0">
                  <a:pos x="1" y="0"/>
                </a:cxn>
                <a:cxn ang="0">
                  <a:pos x="0" y="2"/>
                </a:cxn>
                <a:cxn ang="0">
                  <a:pos x="1" y="10"/>
                </a:cxn>
                <a:cxn ang="0">
                  <a:pos x="24" y="36"/>
                </a:cxn>
                <a:cxn ang="0">
                  <a:pos x="24" y="36"/>
                </a:cxn>
                <a:cxn ang="0">
                  <a:pos x="26" y="35"/>
                </a:cxn>
                <a:cxn ang="0">
                  <a:pos x="27" y="32"/>
                </a:cxn>
                <a:cxn ang="0">
                  <a:pos x="25" y="30"/>
                </a:cxn>
                <a:cxn ang="0">
                  <a:pos x="5" y="6"/>
                </a:cxn>
                <a:cxn ang="0">
                  <a:pos x="3" y="2"/>
                </a:cxn>
                <a:cxn ang="0">
                  <a:pos x="1" y="0"/>
                </a:cxn>
              </a:cxnLst>
              <a:rect l="0" t="0" r="r" b="b"/>
              <a:pathLst>
                <a:path w="27" h="36">
                  <a:moveTo>
                    <a:pt x="1" y="0"/>
                  </a:moveTo>
                  <a:cubicBezTo>
                    <a:pt x="1" y="1"/>
                    <a:pt x="0" y="1"/>
                    <a:pt x="0" y="2"/>
                  </a:cubicBezTo>
                  <a:cubicBezTo>
                    <a:pt x="0" y="5"/>
                    <a:pt x="0" y="8"/>
                    <a:pt x="1" y="10"/>
                  </a:cubicBezTo>
                  <a:cubicBezTo>
                    <a:pt x="7" y="20"/>
                    <a:pt x="15" y="28"/>
                    <a:pt x="24" y="36"/>
                  </a:cubicBezTo>
                  <a:cubicBezTo>
                    <a:pt x="24" y="36"/>
                    <a:pt x="24" y="36"/>
                    <a:pt x="24" y="36"/>
                  </a:cubicBezTo>
                  <a:cubicBezTo>
                    <a:pt x="25" y="36"/>
                    <a:pt x="26" y="36"/>
                    <a:pt x="26" y="35"/>
                  </a:cubicBezTo>
                  <a:cubicBezTo>
                    <a:pt x="26" y="34"/>
                    <a:pt x="27" y="33"/>
                    <a:pt x="27" y="32"/>
                  </a:cubicBezTo>
                  <a:cubicBezTo>
                    <a:pt x="26" y="31"/>
                    <a:pt x="25" y="31"/>
                    <a:pt x="25" y="30"/>
                  </a:cubicBezTo>
                  <a:cubicBezTo>
                    <a:pt x="16" y="23"/>
                    <a:pt x="11" y="15"/>
                    <a:pt x="5" y="6"/>
                  </a:cubicBezTo>
                  <a:cubicBezTo>
                    <a:pt x="5" y="5"/>
                    <a:pt x="4" y="3"/>
                    <a:pt x="3" y="2"/>
                  </a:cubicBezTo>
                  <a:cubicBezTo>
                    <a:pt x="3" y="1"/>
                    <a:pt x="2" y="1"/>
                    <a:pt x="1"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59" name="Freeform 47"/>
            <p:cNvSpPr>
              <a:spLocks/>
            </p:cNvSpPr>
            <p:nvPr/>
          </p:nvSpPr>
          <p:spPr bwMode="auto">
            <a:xfrm>
              <a:off x="5467" y="3009"/>
              <a:ext cx="12" cy="6"/>
            </a:xfrm>
            <a:custGeom>
              <a:avLst/>
              <a:gdLst/>
              <a:ahLst/>
              <a:cxnLst>
                <a:cxn ang="0">
                  <a:pos x="24" y="0"/>
                </a:cxn>
                <a:cxn ang="0">
                  <a:pos x="0" y="16"/>
                </a:cxn>
                <a:cxn ang="0">
                  <a:pos x="2" y="18"/>
                </a:cxn>
                <a:cxn ang="0">
                  <a:pos x="2" y="18"/>
                </a:cxn>
                <a:cxn ang="0">
                  <a:pos x="8" y="15"/>
                </a:cxn>
                <a:cxn ang="0">
                  <a:pos x="31" y="4"/>
                </a:cxn>
                <a:cxn ang="0">
                  <a:pos x="33" y="4"/>
                </a:cxn>
                <a:cxn ang="0">
                  <a:pos x="33" y="4"/>
                </a:cxn>
                <a:cxn ang="0">
                  <a:pos x="35" y="3"/>
                </a:cxn>
                <a:cxn ang="0">
                  <a:pos x="33" y="2"/>
                </a:cxn>
                <a:cxn ang="0">
                  <a:pos x="24" y="0"/>
                </a:cxn>
              </a:cxnLst>
              <a:rect l="0" t="0" r="r" b="b"/>
              <a:pathLst>
                <a:path w="35" h="18">
                  <a:moveTo>
                    <a:pt x="24" y="0"/>
                  </a:moveTo>
                  <a:cubicBezTo>
                    <a:pt x="14" y="0"/>
                    <a:pt x="4" y="6"/>
                    <a:pt x="0" y="16"/>
                  </a:cubicBezTo>
                  <a:cubicBezTo>
                    <a:pt x="0" y="16"/>
                    <a:pt x="1" y="18"/>
                    <a:pt x="2" y="18"/>
                  </a:cubicBezTo>
                  <a:cubicBezTo>
                    <a:pt x="2" y="18"/>
                    <a:pt x="2" y="18"/>
                    <a:pt x="2" y="18"/>
                  </a:cubicBezTo>
                  <a:cubicBezTo>
                    <a:pt x="4" y="17"/>
                    <a:pt x="6" y="16"/>
                    <a:pt x="8" y="15"/>
                  </a:cubicBezTo>
                  <a:cubicBezTo>
                    <a:pt x="15" y="11"/>
                    <a:pt x="22" y="4"/>
                    <a:pt x="31" y="4"/>
                  </a:cubicBezTo>
                  <a:cubicBezTo>
                    <a:pt x="32" y="4"/>
                    <a:pt x="32" y="4"/>
                    <a:pt x="33" y="4"/>
                  </a:cubicBezTo>
                  <a:cubicBezTo>
                    <a:pt x="33" y="4"/>
                    <a:pt x="33" y="4"/>
                    <a:pt x="33" y="4"/>
                  </a:cubicBezTo>
                  <a:cubicBezTo>
                    <a:pt x="34" y="4"/>
                    <a:pt x="34" y="4"/>
                    <a:pt x="35" y="3"/>
                  </a:cubicBezTo>
                  <a:cubicBezTo>
                    <a:pt x="34" y="3"/>
                    <a:pt x="34" y="2"/>
                    <a:pt x="33" y="2"/>
                  </a:cubicBezTo>
                  <a:cubicBezTo>
                    <a:pt x="31" y="1"/>
                    <a:pt x="27" y="0"/>
                    <a:pt x="24"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60" name="Freeform 48"/>
            <p:cNvSpPr>
              <a:spLocks/>
            </p:cNvSpPr>
            <p:nvPr/>
          </p:nvSpPr>
          <p:spPr bwMode="auto">
            <a:xfrm>
              <a:off x="5547" y="2995"/>
              <a:ext cx="11" cy="8"/>
            </a:xfrm>
            <a:custGeom>
              <a:avLst/>
              <a:gdLst/>
              <a:ahLst/>
              <a:cxnLst>
                <a:cxn ang="0">
                  <a:pos x="30" y="0"/>
                </a:cxn>
                <a:cxn ang="0">
                  <a:pos x="28" y="1"/>
                </a:cxn>
                <a:cxn ang="0">
                  <a:pos x="18" y="10"/>
                </a:cxn>
                <a:cxn ang="0">
                  <a:pos x="4" y="15"/>
                </a:cxn>
                <a:cxn ang="0">
                  <a:pos x="3" y="15"/>
                </a:cxn>
                <a:cxn ang="0">
                  <a:pos x="2" y="15"/>
                </a:cxn>
                <a:cxn ang="0">
                  <a:pos x="2" y="15"/>
                </a:cxn>
                <a:cxn ang="0">
                  <a:pos x="0" y="17"/>
                </a:cxn>
                <a:cxn ang="0">
                  <a:pos x="10" y="22"/>
                </a:cxn>
                <a:cxn ang="0">
                  <a:pos x="11" y="22"/>
                </a:cxn>
                <a:cxn ang="0">
                  <a:pos x="17" y="19"/>
                </a:cxn>
                <a:cxn ang="0">
                  <a:pos x="26" y="12"/>
                </a:cxn>
                <a:cxn ang="0">
                  <a:pos x="31" y="3"/>
                </a:cxn>
                <a:cxn ang="0">
                  <a:pos x="30" y="0"/>
                </a:cxn>
              </a:cxnLst>
              <a:rect l="0" t="0" r="r" b="b"/>
              <a:pathLst>
                <a:path w="31" h="22">
                  <a:moveTo>
                    <a:pt x="30" y="0"/>
                  </a:moveTo>
                  <a:cubicBezTo>
                    <a:pt x="29" y="0"/>
                    <a:pt x="29" y="0"/>
                    <a:pt x="28" y="1"/>
                  </a:cubicBezTo>
                  <a:cubicBezTo>
                    <a:pt x="25" y="4"/>
                    <a:pt x="22" y="8"/>
                    <a:pt x="18" y="10"/>
                  </a:cubicBezTo>
                  <a:cubicBezTo>
                    <a:pt x="14" y="13"/>
                    <a:pt x="8" y="14"/>
                    <a:pt x="4" y="15"/>
                  </a:cubicBezTo>
                  <a:cubicBezTo>
                    <a:pt x="4" y="15"/>
                    <a:pt x="3" y="15"/>
                    <a:pt x="3" y="15"/>
                  </a:cubicBezTo>
                  <a:cubicBezTo>
                    <a:pt x="3" y="15"/>
                    <a:pt x="2" y="15"/>
                    <a:pt x="2" y="15"/>
                  </a:cubicBezTo>
                  <a:cubicBezTo>
                    <a:pt x="2" y="15"/>
                    <a:pt x="2" y="15"/>
                    <a:pt x="2" y="15"/>
                  </a:cubicBezTo>
                  <a:cubicBezTo>
                    <a:pt x="1" y="16"/>
                    <a:pt x="1" y="16"/>
                    <a:pt x="0" y="17"/>
                  </a:cubicBezTo>
                  <a:cubicBezTo>
                    <a:pt x="4" y="19"/>
                    <a:pt x="7" y="21"/>
                    <a:pt x="10" y="22"/>
                  </a:cubicBezTo>
                  <a:cubicBezTo>
                    <a:pt x="10" y="22"/>
                    <a:pt x="10" y="22"/>
                    <a:pt x="11" y="22"/>
                  </a:cubicBezTo>
                  <a:cubicBezTo>
                    <a:pt x="13" y="22"/>
                    <a:pt x="15" y="20"/>
                    <a:pt x="17" y="19"/>
                  </a:cubicBezTo>
                  <a:cubicBezTo>
                    <a:pt x="20" y="17"/>
                    <a:pt x="23" y="15"/>
                    <a:pt x="26" y="12"/>
                  </a:cubicBezTo>
                  <a:cubicBezTo>
                    <a:pt x="29" y="10"/>
                    <a:pt x="30" y="6"/>
                    <a:pt x="31" y="3"/>
                  </a:cubicBezTo>
                  <a:cubicBezTo>
                    <a:pt x="30" y="1"/>
                    <a:pt x="30" y="1"/>
                    <a:pt x="30"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61" name="Freeform 49"/>
            <p:cNvSpPr>
              <a:spLocks/>
            </p:cNvSpPr>
            <p:nvPr/>
          </p:nvSpPr>
          <p:spPr bwMode="auto">
            <a:xfrm>
              <a:off x="5469" y="2865"/>
              <a:ext cx="7" cy="9"/>
            </a:xfrm>
            <a:custGeom>
              <a:avLst/>
              <a:gdLst/>
              <a:ahLst/>
              <a:cxnLst>
                <a:cxn ang="0">
                  <a:pos x="6" y="0"/>
                </a:cxn>
                <a:cxn ang="0">
                  <a:pos x="4" y="1"/>
                </a:cxn>
                <a:cxn ang="0">
                  <a:pos x="4" y="9"/>
                </a:cxn>
                <a:cxn ang="0">
                  <a:pos x="13" y="23"/>
                </a:cxn>
                <a:cxn ang="0">
                  <a:pos x="16" y="26"/>
                </a:cxn>
                <a:cxn ang="0">
                  <a:pos x="19" y="15"/>
                </a:cxn>
                <a:cxn ang="0">
                  <a:pos x="7" y="0"/>
                </a:cxn>
                <a:cxn ang="0">
                  <a:pos x="6" y="0"/>
                </a:cxn>
              </a:cxnLst>
              <a:rect l="0" t="0" r="r" b="b"/>
              <a:pathLst>
                <a:path w="19" h="26">
                  <a:moveTo>
                    <a:pt x="6" y="0"/>
                  </a:moveTo>
                  <a:cubicBezTo>
                    <a:pt x="6" y="0"/>
                    <a:pt x="4" y="1"/>
                    <a:pt x="4" y="1"/>
                  </a:cubicBezTo>
                  <a:cubicBezTo>
                    <a:pt x="4" y="4"/>
                    <a:pt x="0" y="6"/>
                    <a:pt x="4" y="9"/>
                  </a:cubicBezTo>
                  <a:cubicBezTo>
                    <a:pt x="9" y="12"/>
                    <a:pt x="12" y="17"/>
                    <a:pt x="13" y="23"/>
                  </a:cubicBezTo>
                  <a:cubicBezTo>
                    <a:pt x="13" y="24"/>
                    <a:pt x="14" y="24"/>
                    <a:pt x="16" y="26"/>
                  </a:cubicBezTo>
                  <a:cubicBezTo>
                    <a:pt x="17" y="22"/>
                    <a:pt x="19" y="19"/>
                    <a:pt x="19" y="15"/>
                  </a:cubicBezTo>
                  <a:cubicBezTo>
                    <a:pt x="19" y="10"/>
                    <a:pt x="12" y="2"/>
                    <a:pt x="7" y="0"/>
                  </a:cubicBezTo>
                  <a:cubicBezTo>
                    <a:pt x="7" y="0"/>
                    <a:pt x="7" y="0"/>
                    <a:pt x="6"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62" name="Freeform 50"/>
            <p:cNvSpPr>
              <a:spLocks/>
            </p:cNvSpPr>
            <p:nvPr/>
          </p:nvSpPr>
          <p:spPr bwMode="auto">
            <a:xfrm>
              <a:off x="4921" y="3153"/>
              <a:ext cx="9" cy="4"/>
            </a:xfrm>
            <a:custGeom>
              <a:avLst/>
              <a:gdLst/>
              <a:ahLst/>
              <a:cxnLst>
                <a:cxn ang="0">
                  <a:pos x="4" y="0"/>
                </a:cxn>
                <a:cxn ang="0">
                  <a:pos x="1" y="5"/>
                </a:cxn>
                <a:cxn ang="0">
                  <a:pos x="0" y="5"/>
                </a:cxn>
                <a:cxn ang="0">
                  <a:pos x="4" y="9"/>
                </a:cxn>
                <a:cxn ang="0">
                  <a:pos x="6" y="9"/>
                </a:cxn>
                <a:cxn ang="0">
                  <a:pos x="9" y="9"/>
                </a:cxn>
                <a:cxn ang="0">
                  <a:pos x="12" y="12"/>
                </a:cxn>
                <a:cxn ang="0">
                  <a:pos x="13" y="12"/>
                </a:cxn>
                <a:cxn ang="0">
                  <a:pos x="14" y="12"/>
                </a:cxn>
                <a:cxn ang="0">
                  <a:pos x="25" y="4"/>
                </a:cxn>
                <a:cxn ang="0">
                  <a:pos x="25" y="3"/>
                </a:cxn>
                <a:cxn ang="0">
                  <a:pos x="23" y="1"/>
                </a:cxn>
                <a:cxn ang="0">
                  <a:pos x="5" y="0"/>
                </a:cxn>
                <a:cxn ang="0">
                  <a:pos x="4" y="0"/>
                </a:cxn>
              </a:cxnLst>
              <a:rect l="0" t="0" r="r" b="b"/>
              <a:pathLst>
                <a:path w="26" h="12">
                  <a:moveTo>
                    <a:pt x="4" y="0"/>
                  </a:moveTo>
                  <a:cubicBezTo>
                    <a:pt x="1" y="0"/>
                    <a:pt x="4" y="5"/>
                    <a:pt x="1" y="5"/>
                  </a:cubicBezTo>
                  <a:cubicBezTo>
                    <a:pt x="1" y="5"/>
                    <a:pt x="1" y="5"/>
                    <a:pt x="0" y="5"/>
                  </a:cubicBezTo>
                  <a:cubicBezTo>
                    <a:pt x="2" y="6"/>
                    <a:pt x="3" y="7"/>
                    <a:pt x="4" y="9"/>
                  </a:cubicBezTo>
                  <a:cubicBezTo>
                    <a:pt x="4" y="9"/>
                    <a:pt x="5" y="9"/>
                    <a:pt x="6" y="9"/>
                  </a:cubicBezTo>
                  <a:cubicBezTo>
                    <a:pt x="7" y="9"/>
                    <a:pt x="8" y="9"/>
                    <a:pt x="9" y="9"/>
                  </a:cubicBezTo>
                  <a:cubicBezTo>
                    <a:pt x="11" y="9"/>
                    <a:pt x="11" y="9"/>
                    <a:pt x="12" y="12"/>
                  </a:cubicBezTo>
                  <a:cubicBezTo>
                    <a:pt x="12" y="12"/>
                    <a:pt x="13" y="12"/>
                    <a:pt x="13" y="12"/>
                  </a:cubicBezTo>
                  <a:cubicBezTo>
                    <a:pt x="13" y="12"/>
                    <a:pt x="14" y="12"/>
                    <a:pt x="14" y="12"/>
                  </a:cubicBezTo>
                  <a:cubicBezTo>
                    <a:pt x="18" y="9"/>
                    <a:pt x="22" y="7"/>
                    <a:pt x="25" y="4"/>
                  </a:cubicBezTo>
                  <a:cubicBezTo>
                    <a:pt x="26" y="4"/>
                    <a:pt x="25" y="4"/>
                    <a:pt x="25" y="3"/>
                  </a:cubicBezTo>
                  <a:cubicBezTo>
                    <a:pt x="25" y="2"/>
                    <a:pt x="24" y="2"/>
                    <a:pt x="23" y="1"/>
                  </a:cubicBezTo>
                  <a:cubicBezTo>
                    <a:pt x="22" y="0"/>
                    <a:pt x="6" y="1"/>
                    <a:pt x="5" y="0"/>
                  </a:cubicBezTo>
                  <a:cubicBezTo>
                    <a:pt x="4" y="0"/>
                    <a:pt x="4" y="0"/>
                    <a:pt x="4"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63" name="Freeform 51"/>
            <p:cNvSpPr>
              <a:spLocks/>
            </p:cNvSpPr>
            <p:nvPr/>
          </p:nvSpPr>
          <p:spPr bwMode="auto">
            <a:xfrm>
              <a:off x="5417" y="2912"/>
              <a:ext cx="6" cy="6"/>
            </a:xfrm>
            <a:custGeom>
              <a:avLst/>
              <a:gdLst/>
              <a:ahLst/>
              <a:cxnLst>
                <a:cxn ang="0">
                  <a:pos x="14" y="0"/>
                </a:cxn>
                <a:cxn ang="0">
                  <a:pos x="3" y="4"/>
                </a:cxn>
                <a:cxn ang="0">
                  <a:pos x="0" y="10"/>
                </a:cxn>
                <a:cxn ang="0">
                  <a:pos x="6" y="16"/>
                </a:cxn>
                <a:cxn ang="0">
                  <a:pos x="6" y="16"/>
                </a:cxn>
                <a:cxn ang="0">
                  <a:pos x="12" y="12"/>
                </a:cxn>
                <a:cxn ang="0">
                  <a:pos x="16" y="5"/>
                </a:cxn>
                <a:cxn ang="0">
                  <a:pos x="14" y="0"/>
                </a:cxn>
              </a:cxnLst>
              <a:rect l="0" t="0" r="r" b="b"/>
              <a:pathLst>
                <a:path w="18" h="16">
                  <a:moveTo>
                    <a:pt x="14" y="0"/>
                  </a:moveTo>
                  <a:cubicBezTo>
                    <a:pt x="10" y="1"/>
                    <a:pt x="6" y="2"/>
                    <a:pt x="3" y="4"/>
                  </a:cubicBezTo>
                  <a:cubicBezTo>
                    <a:pt x="1" y="5"/>
                    <a:pt x="0" y="8"/>
                    <a:pt x="0" y="10"/>
                  </a:cubicBezTo>
                  <a:cubicBezTo>
                    <a:pt x="1" y="12"/>
                    <a:pt x="4" y="15"/>
                    <a:pt x="6" y="16"/>
                  </a:cubicBezTo>
                  <a:cubicBezTo>
                    <a:pt x="6" y="16"/>
                    <a:pt x="6" y="16"/>
                    <a:pt x="6" y="16"/>
                  </a:cubicBezTo>
                  <a:cubicBezTo>
                    <a:pt x="8" y="16"/>
                    <a:pt x="11" y="14"/>
                    <a:pt x="12" y="12"/>
                  </a:cubicBezTo>
                  <a:cubicBezTo>
                    <a:pt x="14" y="10"/>
                    <a:pt x="14" y="7"/>
                    <a:pt x="16" y="5"/>
                  </a:cubicBezTo>
                  <a:cubicBezTo>
                    <a:pt x="18" y="2"/>
                    <a:pt x="18" y="0"/>
                    <a:pt x="14"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64" name="Freeform 52"/>
            <p:cNvSpPr>
              <a:spLocks/>
            </p:cNvSpPr>
            <p:nvPr/>
          </p:nvSpPr>
          <p:spPr bwMode="auto">
            <a:xfrm>
              <a:off x="5448" y="2943"/>
              <a:ext cx="7" cy="8"/>
            </a:xfrm>
            <a:custGeom>
              <a:avLst/>
              <a:gdLst/>
              <a:ahLst/>
              <a:cxnLst>
                <a:cxn ang="0">
                  <a:pos x="18" y="0"/>
                </a:cxn>
                <a:cxn ang="0">
                  <a:pos x="17" y="1"/>
                </a:cxn>
                <a:cxn ang="0">
                  <a:pos x="0" y="20"/>
                </a:cxn>
                <a:cxn ang="0">
                  <a:pos x="0" y="23"/>
                </a:cxn>
                <a:cxn ang="0">
                  <a:pos x="2" y="24"/>
                </a:cxn>
                <a:cxn ang="0">
                  <a:pos x="4" y="23"/>
                </a:cxn>
                <a:cxn ang="0">
                  <a:pos x="20" y="6"/>
                </a:cxn>
                <a:cxn ang="0">
                  <a:pos x="20" y="1"/>
                </a:cxn>
                <a:cxn ang="0">
                  <a:pos x="18" y="0"/>
                </a:cxn>
                <a:cxn ang="0">
                  <a:pos x="18" y="0"/>
                </a:cxn>
              </a:cxnLst>
              <a:rect l="0" t="0" r="r" b="b"/>
              <a:pathLst>
                <a:path w="21" h="24">
                  <a:moveTo>
                    <a:pt x="18" y="0"/>
                  </a:moveTo>
                  <a:cubicBezTo>
                    <a:pt x="17" y="0"/>
                    <a:pt x="17" y="1"/>
                    <a:pt x="17" y="1"/>
                  </a:cubicBezTo>
                  <a:cubicBezTo>
                    <a:pt x="11" y="7"/>
                    <a:pt x="6" y="14"/>
                    <a:pt x="0" y="20"/>
                  </a:cubicBezTo>
                  <a:cubicBezTo>
                    <a:pt x="0" y="21"/>
                    <a:pt x="0" y="22"/>
                    <a:pt x="0" y="23"/>
                  </a:cubicBezTo>
                  <a:cubicBezTo>
                    <a:pt x="0" y="23"/>
                    <a:pt x="1" y="24"/>
                    <a:pt x="2" y="24"/>
                  </a:cubicBezTo>
                  <a:cubicBezTo>
                    <a:pt x="2" y="24"/>
                    <a:pt x="3" y="23"/>
                    <a:pt x="4" y="23"/>
                  </a:cubicBezTo>
                  <a:cubicBezTo>
                    <a:pt x="12" y="20"/>
                    <a:pt x="14" y="11"/>
                    <a:pt x="20" y="6"/>
                  </a:cubicBezTo>
                  <a:cubicBezTo>
                    <a:pt x="21" y="6"/>
                    <a:pt x="20" y="3"/>
                    <a:pt x="20" y="1"/>
                  </a:cubicBezTo>
                  <a:cubicBezTo>
                    <a:pt x="20" y="1"/>
                    <a:pt x="18" y="0"/>
                    <a:pt x="18" y="0"/>
                  </a:cubicBezTo>
                  <a:cubicBezTo>
                    <a:pt x="18" y="0"/>
                    <a:pt x="18" y="0"/>
                    <a:pt x="18"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65" name="Freeform 53"/>
            <p:cNvSpPr>
              <a:spLocks/>
            </p:cNvSpPr>
            <p:nvPr/>
          </p:nvSpPr>
          <p:spPr bwMode="auto">
            <a:xfrm>
              <a:off x="5480" y="2972"/>
              <a:ext cx="5" cy="9"/>
            </a:xfrm>
            <a:custGeom>
              <a:avLst/>
              <a:gdLst/>
              <a:ahLst/>
              <a:cxnLst>
                <a:cxn ang="0">
                  <a:pos x="11" y="0"/>
                </a:cxn>
                <a:cxn ang="0">
                  <a:pos x="11" y="0"/>
                </a:cxn>
                <a:cxn ang="0">
                  <a:pos x="3" y="10"/>
                </a:cxn>
                <a:cxn ang="0">
                  <a:pos x="3" y="19"/>
                </a:cxn>
                <a:cxn ang="0">
                  <a:pos x="2" y="23"/>
                </a:cxn>
                <a:cxn ang="0">
                  <a:pos x="7" y="27"/>
                </a:cxn>
                <a:cxn ang="0">
                  <a:pos x="7" y="27"/>
                </a:cxn>
                <a:cxn ang="0">
                  <a:pos x="12" y="21"/>
                </a:cxn>
                <a:cxn ang="0">
                  <a:pos x="10" y="16"/>
                </a:cxn>
                <a:cxn ang="0">
                  <a:pos x="12" y="3"/>
                </a:cxn>
                <a:cxn ang="0">
                  <a:pos x="14" y="1"/>
                </a:cxn>
                <a:cxn ang="0">
                  <a:pos x="11" y="0"/>
                </a:cxn>
              </a:cxnLst>
              <a:rect l="0" t="0" r="r" b="b"/>
              <a:pathLst>
                <a:path w="14" h="27">
                  <a:moveTo>
                    <a:pt x="11" y="0"/>
                  </a:moveTo>
                  <a:cubicBezTo>
                    <a:pt x="11" y="0"/>
                    <a:pt x="11" y="0"/>
                    <a:pt x="11" y="0"/>
                  </a:cubicBezTo>
                  <a:cubicBezTo>
                    <a:pt x="7" y="1"/>
                    <a:pt x="1" y="7"/>
                    <a:pt x="3" y="10"/>
                  </a:cubicBezTo>
                  <a:cubicBezTo>
                    <a:pt x="6" y="14"/>
                    <a:pt x="3" y="16"/>
                    <a:pt x="3" y="19"/>
                  </a:cubicBezTo>
                  <a:cubicBezTo>
                    <a:pt x="3" y="20"/>
                    <a:pt x="0" y="21"/>
                    <a:pt x="2" y="23"/>
                  </a:cubicBezTo>
                  <a:cubicBezTo>
                    <a:pt x="4" y="24"/>
                    <a:pt x="6" y="27"/>
                    <a:pt x="7" y="27"/>
                  </a:cubicBezTo>
                  <a:cubicBezTo>
                    <a:pt x="7" y="27"/>
                    <a:pt x="7" y="27"/>
                    <a:pt x="7" y="27"/>
                  </a:cubicBezTo>
                  <a:cubicBezTo>
                    <a:pt x="9" y="26"/>
                    <a:pt x="11" y="23"/>
                    <a:pt x="12" y="21"/>
                  </a:cubicBezTo>
                  <a:cubicBezTo>
                    <a:pt x="12" y="20"/>
                    <a:pt x="10" y="18"/>
                    <a:pt x="10" y="16"/>
                  </a:cubicBezTo>
                  <a:cubicBezTo>
                    <a:pt x="9" y="12"/>
                    <a:pt x="6" y="7"/>
                    <a:pt x="12" y="3"/>
                  </a:cubicBezTo>
                  <a:cubicBezTo>
                    <a:pt x="13" y="3"/>
                    <a:pt x="13" y="2"/>
                    <a:pt x="14" y="1"/>
                  </a:cubicBezTo>
                  <a:cubicBezTo>
                    <a:pt x="13" y="1"/>
                    <a:pt x="12" y="0"/>
                    <a:pt x="11"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66" name="Freeform 54"/>
            <p:cNvSpPr>
              <a:spLocks/>
            </p:cNvSpPr>
            <p:nvPr/>
          </p:nvSpPr>
          <p:spPr bwMode="auto">
            <a:xfrm>
              <a:off x="5108" y="2840"/>
              <a:ext cx="5" cy="7"/>
            </a:xfrm>
            <a:custGeom>
              <a:avLst/>
              <a:gdLst/>
              <a:ahLst/>
              <a:cxnLst>
                <a:cxn ang="0">
                  <a:pos x="7" y="0"/>
                </a:cxn>
                <a:cxn ang="0">
                  <a:pos x="7" y="0"/>
                </a:cxn>
                <a:cxn ang="0">
                  <a:pos x="1" y="5"/>
                </a:cxn>
                <a:cxn ang="0">
                  <a:pos x="2" y="10"/>
                </a:cxn>
                <a:cxn ang="0">
                  <a:pos x="5" y="18"/>
                </a:cxn>
                <a:cxn ang="0">
                  <a:pos x="6" y="19"/>
                </a:cxn>
                <a:cxn ang="0">
                  <a:pos x="8" y="18"/>
                </a:cxn>
                <a:cxn ang="0">
                  <a:pos x="12" y="12"/>
                </a:cxn>
                <a:cxn ang="0">
                  <a:pos x="11" y="3"/>
                </a:cxn>
                <a:cxn ang="0">
                  <a:pos x="7" y="0"/>
                </a:cxn>
              </a:cxnLst>
              <a:rect l="0" t="0" r="r" b="b"/>
              <a:pathLst>
                <a:path w="13" h="19">
                  <a:moveTo>
                    <a:pt x="7" y="0"/>
                  </a:moveTo>
                  <a:cubicBezTo>
                    <a:pt x="7" y="0"/>
                    <a:pt x="7" y="0"/>
                    <a:pt x="7" y="0"/>
                  </a:cubicBezTo>
                  <a:cubicBezTo>
                    <a:pt x="4" y="1"/>
                    <a:pt x="2" y="3"/>
                    <a:pt x="1" y="5"/>
                  </a:cubicBezTo>
                  <a:cubicBezTo>
                    <a:pt x="0" y="6"/>
                    <a:pt x="2" y="8"/>
                    <a:pt x="2" y="10"/>
                  </a:cubicBezTo>
                  <a:cubicBezTo>
                    <a:pt x="3" y="12"/>
                    <a:pt x="4" y="15"/>
                    <a:pt x="5" y="18"/>
                  </a:cubicBezTo>
                  <a:cubicBezTo>
                    <a:pt x="5" y="19"/>
                    <a:pt x="5" y="19"/>
                    <a:pt x="6" y="19"/>
                  </a:cubicBezTo>
                  <a:cubicBezTo>
                    <a:pt x="6" y="19"/>
                    <a:pt x="7" y="19"/>
                    <a:pt x="8" y="18"/>
                  </a:cubicBezTo>
                  <a:cubicBezTo>
                    <a:pt x="13" y="17"/>
                    <a:pt x="12" y="13"/>
                    <a:pt x="12" y="12"/>
                  </a:cubicBezTo>
                  <a:cubicBezTo>
                    <a:pt x="12" y="8"/>
                    <a:pt x="12" y="5"/>
                    <a:pt x="11" y="3"/>
                  </a:cubicBezTo>
                  <a:cubicBezTo>
                    <a:pt x="11" y="2"/>
                    <a:pt x="8" y="0"/>
                    <a:pt x="7"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67" name="Freeform 55"/>
            <p:cNvSpPr>
              <a:spLocks/>
            </p:cNvSpPr>
            <p:nvPr/>
          </p:nvSpPr>
          <p:spPr bwMode="auto">
            <a:xfrm>
              <a:off x="5122" y="2850"/>
              <a:ext cx="7" cy="4"/>
            </a:xfrm>
            <a:custGeom>
              <a:avLst/>
              <a:gdLst/>
              <a:ahLst/>
              <a:cxnLst>
                <a:cxn ang="0">
                  <a:pos x="10" y="0"/>
                </a:cxn>
                <a:cxn ang="0">
                  <a:pos x="2" y="3"/>
                </a:cxn>
                <a:cxn ang="0">
                  <a:pos x="0" y="4"/>
                </a:cxn>
                <a:cxn ang="0">
                  <a:pos x="1" y="5"/>
                </a:cxn>
                <a:cxn ang="0">
                  <a:pos x="16" y="12"/>
                </a:cxn>
                <a:cxn ang="0">
                  <a:pos x="18" y="13"/>
                </a:cxn>
                <a:cxn ang="0">
                  <a:pos x="20" y="10"/>
                </a:cxn>
                <a:cxn ang="0">
                  <a:pos x="22" y="4"/>
                </a:cxn>
                <a:cxn ang="0">
                  <a:pos x="16" y="3"/>
                </a:cxn>
                <a:cxn ang="0">
                  <a:pos x="10" y="0"/>
                </a:cxn>
              </a:cxnLst>
              <a:rect l="0" t="0" r="r" b="b"/>
              <a:pathLst>
                <a:path w="22" h="13">
                  <a:moveTo>
                    <a:pt x="10" y="0"/>
                  </a:moveTo>
                  <a:cubicBezTo>
                    <a:pt x="7" y="1"/>
                    <a:pt x="4" y="2"/>
                    <a:pt x="2" y="3"/>
                  </a:cubicBezTo>
                  <a:cubicBezTo>
                    <a:pt x="1" y="3"/>
                    <a:pt x="0" y="4"/>
                    <a:pt x="0" y="4"/>
                  </a:cubicBezTo>
                  <a:cubicBezTo>
                    <a:pt x="0" y="4"/>
                    <a:pt x="1" y="5"/>
                    <a:pt x="1" y="5"/>
                  </a:cubicBezTo>
                  <a:cubicBezTo>
                    <a:pt x="6" y="7"/>
                    <a:pt x="11" y="9"/>
                    <a:pt x="16" y="12"/>
                  </a:cubicBezTo>
                  <a:cubicBezTo>
                    <a:pt x="17" y="13"/>
                    <a:pt x="18" y="13"/>
                    <a:pt x="18" y="13"/>
                  </a:cubicBezTo>
                  <a:cubicBezTo>
                    <a:pt x="19" y="13"/>
                    <a:pt x="20" y="12"/>
                    <a:pt x="20" y="10"/>
                  </a:cubicBezTo>
                  <a:cubicBezTo>
                    <a:pt x="20" y="8"/>
                    <a:pt x="21" y="6"/>
                    <a:pt x="22" y="4"/>
                  </a:cubicBezTo>
                  <a:cubicBezTo>
                    <a:pt x="20" y="4"/>
                    <a:pt x="18" y="3"/>
                    <a:pt x="16" y="3"/>
                  </a:cubicBezTo>
                  <a:cubicBezTo>
                    <a:pt x="14" y="2"/>
                    <a:pt x="12" y="1"/>
                    <a:pt x="10"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68" name="Freeform 56"/>
            <p:cNvSpPr>
              <a:spLocks/>
            </p:cNvSpPr>
            <p:nvPr/>
          </p:nvSpPr>
          <p:spPr bwMode="auto">
            <a:xfrm>
              <a:off x="4866" y="2749"/>
              <a:ext cx="7" cy="4"/>
            </a:xfrm>
            <a:custGeom>
              <a:avLst/>
              <a:gdLst/>
              <a:ahLst/>
              <a:cxnLst>
                <a:cxn ang="0">
                  <a:pos x="13" y="0"/>
                </a:cxn>
                <a:cxn ang="0">
                  <a:pos x="5" y="3"/>
                </a:cxn>
                <a:cxn ang="0">
                  <a:pos x="0" y="6"/>
                </a:cxn>
                <a:cxn ang="0">
                  <a:pos x="4" y="11"/>
                </a:cxn>
                <a:cxn ang="0">
                  <a:pos x="5" y="11"/>
                </a:cxn>
                <a:cxn ang="0">
                  <a:pos x="8" y="10"/>
                </a:cxn>
                <a:cxn ang="0">
                  <a:pos x="20" y="5"/>
                </a:cxn>
                <a:cxn ang="0">
                  <a:pos x="21" y="4"/>
                </a:cxn>
                <a:cxn ang="0">
                  <a:pos x="20" y="3"/>
                </a:cxn>
                <a:cxn ang="0">
                  <a:pos x="13" y="0"/>
                </a:cxn>
              </a:cxnLst>
              <a:rect l="0" t="0" r="r" b="b"/>
              <a:pathLst>
                <a:path w="21" h="11">
                  <a:moveTo>
                    <a:pt x="13" y="0"/>
                  </a:moveTo>
                  <a:cubicBezTo>
                    <a:pt x="10" y="0"/>
                    <a:pt x="7" y="1"/>
                    <a:pt x="5" y="3"/>
                  </a:cubicBezTo>
                  <a:cubicBezTo>
                    <a:pt x="3" y="4"/>
                    <a:pt x="1" y="5"/>
                    <a:pt x="0" y="6"/>
                  </a:cubicBezTo>
                  <a:cubicBezTo>
                    <a:pt x="1" y="8"/>
                    <a:pt x="3" y="10"/>
                    <a:pt x="4" y="11"/>
                  </a:cubicBezTo>
                  <a:cubicBezTo>
                    <a:pt x="5" y="11"/>
                    <a:pt x="5" y="11"/>
                    <a:pt x="5" y="11"/>
                  </a:cubicBezTo>
                  <a:cubicBezTo>
                    <a:pt x="6" y="11"/>
                    <a:pt x="7" y="11"/>
                    <a:pt x="8" y="10"/>
                  </a:cubicBezTo>
                  <a:cubicBezTo>
                    <a:pt x="12" y="9"/>
                    <a:pt x="16" y="7"/>
                    <a:pt x="20" y="5"/>
                  </a:cubicBezTo>
                  <a:cubicBezTo>
                    <a:pt x="20" y="5"/>
                    <a:pt x="21" y="4"/>
                    <a:pt x="21" y="4"/>
                  </a:cubicBezTo>
                  <a:cubicBezTo>
                    <a:pt x="21" y="3"/>
                    <a:pt x="20" y="3"/>
                    <a:pt x="20" y="3"/>
                  </a:cubicBezTo>
                  <a:cubicBezTo>
                    <a:pt x="17" y="1"/>
                    <a:pt x="15" y="0"/>
                    <a:pt x="13"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69" name="Freeform 57"/>
            <p:cNvSpPr>
              <a:spLocks/>
            </p:cNvSpPr>
            <p:nvPr/>
          </p:nvSpPr>
          <p:spPr bwMode="auto">
            <a:xfrm>
              <a:off x="5153" y="2859"/>
              <a:ext cx="9" cy="3"/>
            </a:xfrm>
            <a:custGeom>
              <a:avLst/>
              <a:gdLst/>
              <a:ahLst/>
              <a:cxnLst>
                <a:cxn ang="0">
                  <a:pos x="8" y="0"/>
                </a:cxn>
                <a:cxn ang="0">
                  <a:pos x="1" y="0"/>
                </a:cxn>
                <a:cxn ang="0">
                  <a:pos x="0" y="1"/>
                </a:cxn>
                <a:cxn ang="0">
                  <a:pos x="1" y="3"/>
                </a:cxn>
                <a:cxn ang="0">
                  <a:pos x="17" y="8"/>
                </a:cxn>
                <a:cxn ang="0">
                  <a:pos x="24" y="5"/>
                </a:cxn>
                <a:cxn ang="0">
                  <a:pos x="26" y="4"/>
                </a:cxn>
                <a:cxn ang="0">
                  <a:pos x="24" y="3"/>
                </a:cxn>
                <a:cxn ang="0">
                  <a:pos x="8" y="0"/>
                </a:cxn>
              </a:cxnLst>
              <a:rect l="0" t="0" r="r" b="b"/>
              <a:pathLst>
                <a:path w="26" h="8">
                  <a:moveTo>
                    <a:pt x="8" y="0"/>
                  </a:moveTo>
                  <a:cubicBezTo>
                    <a:pt x="6" y="0"/>
                    <a:pt x="4" y="0"/>
                    <a:pt x="1" y="0"/>
                  </a:cubicBezTo>
                  <a:cubicBezTo>
                    <a:pt x="1" y="0"/>
                    <a:pt x="0" y="1"/>
                    <a:pt x="0" y="1"/>
                  </a:cubicBezTo>
                  <a:cubicBezTo>
                    <a:pt x="0" y="2"/>
                    <a:pt x="0" y="2"/>
                    <a:pt x="1" y="3"/>
                  </a:cubicBezTo>
                  <a:cubicBezTo>
                    <a:pt x="6" y="4"/>
                    <a:pt x="12" y="6"/>
                    <a:pt x="17" y="8"/>
                  </a:cubicBezTo>
                  <a:cubicBezTo>
                    <a:pt x="20" y="7"/>
                    <a:pt x="22" y="6"/>
                    <a:pt x="24" y="5"/>
                  </a:cubicBezTo>
                  <a:cubicBezTo>
                    <a:pt x="25" y="5"/>
                    <a:pt x="25" y="4"/>
                    <a:pt x="26" y="4"/>
                  </a:cubicBezTo>
                  <a:cubicBezTo>
                    <a:pt x="25" y="3"/>
                    <a:pt x="25" y="3"/>
                    <a:pt x="24" y="3"/>
                  </a:cubicBezTo>
                  <a:cubicBezTo>
                    <a:pt x="19" y="1"/>
                    <a:pt x="14" y="0"/>
                    <a:pt x="8"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70" name="Freeform 58"/>
            <p:cNvSpPr>
              <a:spLocks/>
            </p:cNvSpPr>
            <p:nvPr/>
          </p:nvSpPr>
          <p:spPr bwMode="auto">
            <a:xfrm>
              <a:off x="5457" y="3008"/>
              <a:ext cx="7" cy="3"/>
            </a:xfrm>
            <a:custGeom>
              <a:avLst/>
              <a:gdLst/>
              <a:ahLst/>
              <a:cxnLst>
                <a:cxn ang="0">
                  <a:pos x="4" y="0"/>
                </a:cxn>
                <a:cxn ang="0">
                  <a:pos x="0" y="3"/>
                </a:cxn>
                <a:cxn ang="0">
                  <a:pos x="6" y="8"/>
                </a:cxn>
                <a:cxn ang="0">
                  <a:pos x="8" y="8"/>
                </a:cxn>
                <a:cxn ang="0">
                  <a:pos x="20" y="6"/>
                </a:cxn>
                <a:cxn ang="0">
                  <a:pos x="21" y="5"/>
                </a:cxn>
                <a:cxn ang="0">
                  <a:pos x="20" y="4"/>
                </a:cxn>
                <a:cxn ang="0">
                  <a:pos x="4" y="0"/>
                </a:cxn>
                <a:cxn ang="0">
                  <a:pos x="4" y="0"/>
                </a:cxn>
              </a:cxnLst>
              <a:rect l="0" t="0" r="r" b="b"/>
              <a:pathLst>
                <a:path w="21" h="8">
                  <a:moveTo>
                    <a:pt x="4" y="0"/>
                  </a:moveTo>
                  <a:cubicBezTo>
                    <a:pt x="3" y="0"/>
                    <a:pt x="1" y="2"/>
                    <a:pt x="0" y="3"/>
                  </a:cubicBezTo>
                  <a:cubicBezTo>
                    <a:pt x="2" y="5"/>
                    <a:pt x="3" y="8"/>
                    <a:pt x="6" y="8"/>
                  </a:cubicBezTo>
                  <a:cubicBezTo>
                    <a:pt x="7" y="8"/>
                    <a:pt x="7" y="8"/>
                    <a:pt x="8" y="8"/>
                  </a:cubicBezTo>
                  <a:cubicBezTo>
                    <a:pt x="12" y="7"/>
                    <a:pt x="16" y="7"/>
                    <a:pt x="20" y="6"/>
                  </a:cubicBezTo>
                  <a:cubicBezTo>
                    <a:pt x="21" y="6"/>
                    <a:pt x="21" y="6"/>
                    <a:pt x="21" y="5"/>
                  </a:cubicBezTo>
                  <a:cubicBezTo>
                    <a:pt x="21" y="5"/>
                    <a:pt x="21" y="4"/>
                    <a:pt x="20" y="4"/>
                  </a:cubicBezTo>
                  <a:cubicBezTo>
                    <a:pt x="15" y="2"/>
                    <a:pt x="10" y="1"/>
                    <a:pt x="4" y="0"/>
                  </a:cubicBezTo>
                  <a:cubicBezTo>
                    <a:pt x="4" y="0"/>
                    <a:pt x="4" y="0"/>
                    <a:pt x="4"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71" name="Freeform 59"/>
            <p:cNvSpPr>
              <a:spLocks/>
            </p:cNvSpPr>
            <p:nvPr/>
          </p:nvSpPr>
          <p:spPr bwMode="auto">
            <a:xfrm>
              <a:off x="5553" y="2989"/>
              <a:ext cx="7" cy="7"/>
            </a:xfrm>
            <a:custGeom>
              <a:avLst/>
              <a:gdLst/>
              <a:ahLst/>
              <a:cxnLst>
                <a:cxn ang="0">
                  <a:pos x="1" y="0"/>
                </a:cxn>
                <a:cxn ang="0">
                  <a:pos x="0" y="0"/>
                </a:cxn>
                <a:cxn ang="0">
                  <a:pos x="1" y="3"/>
                </a:cxn>
                <a:cxn ang="0">
                  <a:pos x="19" y="18"/>
                </a:cxn>
                <a:cxn ang="0">
                  <a:pos x="21" y="19"/>
                </a:cxn>
                <a:cxn ang="0">
                  <a:pos x="21" y="16"/>
                </a:cxn>
                <a:cxn ang="0">
                  <a:pos x="10" y="4"/>
                </a:cxn>
                <a:cxn ang="0">
                  <a:pos x="1" y="0"/>
                </a:cxn>
              </a:cxnLst>
              <a:rect l="0" t="0" r="r" b="b"/>
              <a:pathLst>
                <a:path w="22" h="19">
                  <a:moveTo>
                    <a:pt x="1" y="0"/>
                  </a:moveTo>
                  <a:cubicBezTo>
                    <a:pt x="0" y="0"/>
                    <a:pt x="0" y="0"/>
                    <a:pt x="0" y="0"/>
                  </a:cubicBezTo>
                  <a:cubicBezTo>
                    <a:pt x="0" y="1"/>
                    <a:pt x="0" y="2"/>
                    <a:pt x="1" y="3"/>
                  </a:cubicBezTo>
                  <a:cubicBezTo>
                    <a:pt x="8" y="6"/>
                    <a:pt x="15" y="10"/>
                    <a:pt x="19" y="18"/>
                  </a:cubicBezTo>
                  <a:cubicBezTo>
                    <a:pt x="19" y="19"/>
                    <a:pt x="20" y="19"/>
                    <a:pt x="21" y="19"/>
                  </a:cubicBezTo>
                  <a:cubicBezTo>
                    <a:pt x="21" y="18"/>
                    <a:pt x="22" y="16"/>
                    <a:pt x="21" y="16"/>
                  </a:cubicBezTo>
                  <a:cubicBezTo>
                    <a:pt x="18" y="12"/>
                    <a:pt x="14" y="8"/>
                    <a:pt x="10" y="4"/>
                  </a:cubicBezTo>
                  <a:cubicBezTo>
                    <a:pt x="7" y="2"/>
                    <a:pt x="4" y="1"/>
                    <a:pt x="1"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72" name="Freeform 60"/>
            <p:cNvSpPr>
              <a:spLocks/>
            </p:cNvSpPr>
            <p:nvPr/>
          </p:nvSpPr>
          <p:spPr bwMode="auto">
            <a:xfrm>
              <a:off x="5446" y="3009"/>
              <a:ext cx="6" cy="2"/>
            </a:xfrm>
            <a:custGeom>
              <a:avLst/>
              <a:gdLst/>
              <a:ahLst/>
              <a:cxnLst>
                <a:cxn ang="0">
                  <a:pos x="12" y="0"/>
                </a:cxn>
                <a:cxn ang="0">
                  <a:pos x="7" y="0"/>
                </a:cxn>
                <a:cxn ang="0">
                  <a:pos x="2" y="0"/>
                </a:cxn>
                <a:cxn ang="0">
                  <a:pos x="0" y="3"/>
                </a:cxn>
                <a:cxn ang="0">
                  <a:pos x="2" y="4"/>
                </a:cxn>
                <a:cxn ang="0">
                  <a:pos x="6" y="7"/>
                </a:cxn>
                <a:cxn ang="0">
                  <a:pos x="15" y="4"/>
                </a:cxn>
                <a:cxn ang="0">
                  <a:pos x="15" y="4"/>
                </a:cxn>
                <a:cxn ang="0">
                  <a:pos x="17" y="4"/>
                </a:cxn>
                <a:cxn ang="0">
                  <a:pos x="18" y="3"/>
                </a:cxn>
                <a:cxn ang="0">
                  <a:pos x="14" y="0"/>
                </a:cxn>
                <a:cxn ang="0">
                  <a:pos x="12" y="0"/>
                </a:cxn>
              </a:cxnLst>
              <a:rect l="0" t="0" r="r" b="b"/>
              <a:pathLst>
                <a:path w="18" h="7">
                  <a:moveTo>
                    <a:pt x="12" y="0"/>
                  </a:moveTo>
                  <a:cubicBezTo>
                    <a:pt x="11" y="0"/>
                    <a:pt x="9" y="0"/>
                    <a:pt x="7" y="0"/>
                  </a:cubicBezTo>
                  <a:cubicBezTo>
                    <a:pt x="7" y="0"/>
                    <a:pt x="4" y="0"/>
                    <a:pt x="2" y="0"/>
                  </a:cubicBezTo>
                  <a:cubicBezTo>
                    <a:pt x="1" y="1"/>
                    <a:pt x="0" y="2"/>
                    <a:pt x="0" y="3"/>
                  </a:cubicBezTo>
                  <a:cubicBezTo>
                    <a:pt x="0" y="3"/>
                    <a:pt x="1" y="4"/>
                    <a:pt x="2" y="4"/>
                  </a:cubicBezTo>
                  <a:cubicBezTo>
                    <a:pt x="3" y="6"/>
                    <a:pt x="4" y="7"/>
                    <a:pt x="6" y="7"/>
                  </a:cubicBezTo>
                  <a:cubicBezTo>
                    <a:pt x="9" y="7"/>
                    <a:pt x="12" y="4"/>
                    <a:pt x="15" y="4"/>
                  </a:cubicBezTo>
                  <a:cubicBezTo>
                    <a:pt x="15" y="4"/>
                    <a:pt x="15" y="4"/>
                    <a:pt x="15" y="4"/>
                  </a:cubicBezTo>
                  <a:cubicBezTo>
                    <a:pt x="15" y="4"/>
                    <a:pt x="16" y="4"/>
                    <a:pt x="17" y="4"/>
                  </a:cubicBezTo>
                  <a:cubicBezTo>
                    <a:pt x="18" y="4"/>
                    <a:pt x="18" y="4"/>
                    <a:pt x="18" y="3"/>
                  </a:cubicBezTo>
                  <a:cubicBezTo>
                    <a:pt x="18" y="1"/>
                    <a:pt x="15" y="0"/>
                    <a:pt x="14" y="0"/>
                  </a:cubicBezTo>
                  <a:cubicBezTo>
                    <a:pt x="13" y="0"/>
                    <a:pt x="13" y="0"/>
                    <a:pt x="12"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73" name="Freeform 61"/>
            <p:cNvSpPr>
              <a:spLocks/>
            </p:cNvSpPr>
            <p:nvPr/>
          </p:nvSpPr>
          <p:spPr bwMode="auto">
            <a:xfrm>
              <a:off x="5469" y="2938"/>
              <a:ext cx="5" cy="5"/>
            </a:xfrm>
            <a:custGeom>
              <a:avLst/>
              <a:gdLst/>
              <a:ahLst/>
              <a:cxnLst>
                <a:cxn ang="0">
                  <a:pos x="1" y="0"/>
                </a:cxn>
                <a:cxn ang="0">
                  <a:pos x="0" y="1"/>
                </a:cxn>
                <a:cxn ang="0">
                  <a:pos x="0" y="2"/>
                </a:cxn>
                <a:cxn ang="0">
                  <a:pos x="11" y="13"/>
                </a:cxn>
                <a:cxn ang="0">
                  <a:pos x="12" y="13"/>
                </a:cxn>
                <a:cxn ang="0">
                  <a:pos x="15" y="13"/>
                </a:cxn>
                <a:cxn ang="0">
                  <a:pos x="1" y="0"/>
                </a:cxn>
                <a:cxn ang="0">
                  <a:pos x="1" y="0"/>
                </a:cxn>
              </a:cxnLst>
              <a:rect l="0" t="0" r="r" b="b"/>
              <a:pathLst>
                <a:path w="15" h="13">
                  <a:moveTo>
                    <a:pt x="1" y="0"/>
                  </a:moveTo>
                  <a:cubicBezTo>
                    <a:pt x="1" y="0"/>
                    <a:pt x="0" y="1"/>
                    <a:pt x="0" y="1"/>
                  </a:cubicBezTo>
                  <a:cubicBezTo>
                    <a:pt x="0" y="1"/>
                    <a:pt x="0" y="1"/>
                    <a:pt x="0" y="2"/>
                  </a:cubicBezTo>
                  <a:cubicBezTo>
                    <a:pt x="2" y="7"/>
                    <a:pt x="5" y="11"/>
                    <a:pt x="11" y="13"/>
                  </a:cubicBezTo>
                  <a:cubicBezTo>
                    <a:pt x="11" y="13"/>
                    <a:pt x="11" y="13"/>
                    <a:pt x="12" y="13"/>
                  </a:cubicBezTo>
                  <a:cubicBezTo>
                    <a:pt x="12" y="13"/>
                    <a:pt x="14" y="13"/>
                    <a:pt x="15" y="13"/>
                  </a:cubicBezTo>
                  <a:cubicBezTo>
                    <a:pt x="14" y="8"/>
                    <a:pt x="5" y="0"/>
                    <a:pt x="1" y="0"/>
                  </a:cubicBezTo>
                  <a:cubicBezTo>
                    <a:pt x="1" y="0"/>
                    <a:pt x="1" y="0"/>
                    <a:pt x="1"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74" name="Freeform 62"/>
            <p:cNvSpPr>
              <a:spLocks/>
            </p:cNvSpPr>
            <p:nvPr/>
          </p:nvSpPr>
          <p:spPr bwMode="auto">
            <a:xfrm>
              <a:off x="5477" y="2864"/>
              <a:ext cx="4" cy="4"/>
            </a:xfrm>
            <a:custGeom>
              <a:avLst/>
              <a:gdLst/>
              <a:ahLst/>
              <a:cxnLst>
                <a:cxn ang="0">
                  <a:pos x="9" y="0"/>
                </a:cxn>
                <a:cxn ang="0">
                  <a:pos x="9" y="0"/>
                </a:cxn>
                <a:cxn ang="0">
                  <a:pos x="0" y="3"/>
                </a:cxn>
                <a:cxn ang="0">
                  <a:pos x="2" y="10"/>
                </a:cxn>
                <a:cxn ang="0">
                  <a:pos x="5" y="11"/>
                </a:cxn>
                <a:cxn ang="0">
                  <a:pos x="5" y="11"/>
                </a:cxn>
                <a:cxn ang="0">
                  <a:pos x="11" y="2"/>
                </a:cxn>
                <a:cxn ang="0">
                  <a:pos x="9" y="0"/>
                </a:cxn>
              </a:cxnLst>
              <a:rect l="0" t="0" r="r" b="b"/>
              <a:pathLst>
                <a:path w="11" h="11">
                  <a:moveTo>
                    <a:pt x="9" y="0"/>
                  </a:moveTo>
                  <a:cubicBezTo>
                    <a:pt x="9" y="0"/>
                    <a:pt x="9" y="0"/>
                    <a:pt x="9" y="0"/>
                  </a:cubicBezTo>
                  <a:cubicBezTo>
                    <a:pt x="6" y="1"/>
                    <a:pt x="3" y="2"/>
                    <a:pt x="0" y="3"/>
                  </a:cubicBezTo>
                  <a:cubicBezTo>
                    <a:pt x="0" y="4"/>
                    <a:pt x="1" y="8"/>
                    <a:pt x="2" y="10"/>
                  </a:cubicBezTo>
                  <a:cubicBezTo>
                    <a:pt x="3" y="11"/>
                    <a:pt x="4" y="11"/>
                    <a:pt x="5" y="11"/>
                  </a:cubicBezTo>
                  <a:cubicBezTo>
                    <a:pt x="5" y="11"/>
                    <a:pt x="5" y="11"/>
                    <a:pt x="5" y="11"/>
                  </a:cubicBezTo>
                  <a:cubicBezTo>
                    <a:pt x="8" y="10"/>
                    <a:pt x="11" y="5"/>
                    <a:pt x="11" y="2"/>
                  </a:cubicBezTo>
                  <a:cubicBezTo>
                    <a:pt x="11" y="2"/>
                    <a:pt x="10" y="0"/>
                    <a:pt x="9"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75" name="Freeform 63"/>
            <p:cNvSpPr>
              <a:spLocks/>
            </p:cNvSpPr>
            <p:nvPr/>
          </p:nvSpPr>
          <p:spPr bwMode="auto">
            <a:xfrm>
              <a:off x="4840" y="2916"/>
              <a:ext cx="7" cy="3"/>
            </a:xfrm>
            <a:custGeom>
              <a:avLst/>
              <a:gdLst/>
              <a:ahLst/>
              <a:cxnLst>
                <a:cxn ang="0">
                  <a:pos x="6" y="0"/>
                </a:cxn>
                <a:cxn ang="0">
                  <a:pos x="3" y="0"/>
                </a:cxn>
                <a:cxn ang="0">
                  <a:pos x="1" y="2"/>
                </a:cxn>
                <a:cxn ang="0">
                  <a:pos x="2" y="4"/>
                </a:cxn>
                <a:cxn ang="0">
                  <a:pos x="12" y="7"/>
                </a:cxn>
                <a:cxn ang="0">
                  <a:pos x="18" y="5"/>
                </a:cxn>
                <a:cxn ang="0">
                  <a:pos x="13" y="2"/>
                </a:cxn>
                <a:cxn ang="0">
                  <a:pos x="6" y="0"/>
                </a:cxn>
              </a:cxnLst>
              <a:rect l="0" t="0" r="r" b="b"/>
              <a:pathLst>
                <a:path w="18" h="7">
                  <a:moveTo>
                    <a:pt x="6" y="0"/>
                  </a:moveTo>
                  <a:cubicBezTo>
                    <a:pt x="5" y="0"/>
                    <a:pt x="4" y="0"/>
                    <a:pt x="3" y="0"/>
                  </a:cubicBezTo>
                  <a:cubicBezTo>
                    <a:pt x="2" y="0"/>
                    <a:pt x="1" y="1"/>
                    <a:pt x="1" y="2"/>
                  </a:cubicBezTo>
                  <a:cubicBezTo>
                    <a:pt x="0" y="2"/>
                    <a:pt x="1" y="4"/>
                    <a:pt x="2" y="4"/>
                  </a:cubicBezTo>
                  <a:cubicBezTo>
                    <a:pt x="5" y="6"/>
                    <a:pt x="9" y="6"/>
                    <a:pt x="12" y="7"/>
                  </a:cubicBezTo>
                  <a:cubicBezTo>
                    <a:pt x="14" y="7"/>
                    <a:pt x="16" y="6"/>
                    <a:pt x="18" y="5"/>
                  </a:cubicBezTo>
                  <a:cubicBezTo>
                    <a:pt x="16" y="4"/>
                    <a:pt x="15" y="3"/>
                    <a:pt x="13" y="2"/>
                  </a:cubicBezTo>
                  <a:cubicBezTo>
                    <a:pt x="11" y="0"/>
                    <a:pt x="9" y="0"/>
                    <a:pt x="6"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76" name="Freeform 64"/>
            <p:cNvSpPr>
              <a:spLocks/>
            </p:cNvSpPr>
            <p:nvPr/>
          </p:nvSpPr>
          <p:spPr bwMode="auto">
            <a:xfrm>
              <a:off x="5483" y="2990"/>
              <a:ext cx="6" cy="2"/>
            </a:xfrm>
            <a:custGeom>
              <a:avLst/>
              <a:gdLst/>
              <a:ahLst/>
              <a:cxnLst>
                <a:cxn ang="0">
                  <a:pos x="3" y="0"/>
                </a:cxn>
                <a:cxn ang="0">
                  <a:pos x="2" y="0"/>
                </a:cxn>
                <a:cxn ang="0">
                  <a:pos x="0" y="2"/>
                </a:cxn>
                <a:cxn ang="0">
                  <a:pos x="1" y="4"/>
                </a:cxn>
                <a:cxn ang="0">
                  <a:pos x="10" y="6"/>
                </a:cxn>
                <a:cxn ang="0">
                  <a:pos x="18" y="4"/>
                </a:cxn>
                <a:cxn ang="0">
                  <a:pos x="19" y="3"/>
                </a:cxn>
                <a:cxn ang="0">
                  <a:pos x="17" y="2"/>
                </a:cxn>
                <a:cxn ang="0">
                  <a:pos x="6" y="0"/>
                </a:cxn>
                <a:cxn ang="0">
                  <a:pos x="3" y="0"/>
                </a:cxn>
              </a:cxnLst>
              <a:rect l="0" t="0" r="r" b="b"/>
              <a:pathLst>
                <a:path w="19" h="6">
                  <a:moveTo>
                    <a:pt x="3" y="0"/>
                  </a:moveTo>
                  <a:cubicBezTo>
                    <a:pt x="2" y="0"/>
                    <a:pt x="2" y="0"/>
                    <a:pt x="2" y="0"/>
                  </a:cubicBezTo>
                  <a:cubicBezTo>
                    <a:pt x="1" y="0"/>
                    <a:pt x="0" y="1"/>
                    <a:pt x="0" y="2"/>
                  </a:cubicBezTo>
                  <a:cubicBezTo>
                    <a:pt x="0" y="3"/>
                    <a:pt x="1" y="4"/>
                    <a:pt x="1" y="4"/>
                  </a:cubicBezTo>
                  <a:cubicBezTo>
                    <a:pt x="4" y="6"/>
                    <a:pt x="7" y="6"/>
                    <a:pt x="10" y="6"/>
                  </a:cubicBezTo>
                  <a:cubicBezTo>
                    <a:pt x="12" y="6"/>
                    <a:pt x="14" y="6"/>
                    <a:pt x="18" y="4"/>
                  </a:cubicBezTo>
                  <a:cubicBezTo>
                    <a:pt x="18" y="4"/>
                    <a:pt x="19" y="4"/>
                    <a:pt x="19" y="3"/>
                  </a:cubicBezTo>
                  <a:cubicBezTo>
                    <a:pt x="19" y="3"/>
                    <a:pt x="18" y="2"/>
                    <a:pt x="17" y="2"/>
                  </a:cubicBezTo>
                  <a:cubicBezTo>
                    <a:pt x="13" y="1"/>
                    <a:pt x="9" y="1"/>
                    <a:pt x="6" y="0"/>
                  </a:cubicBezTo>
                  <a:cubicBezTo>
                    <a:pt x="5" y="0"/>
                    <a:pt x="4" y="0"/>
                    <a:pt x="3"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77" name="Freeform 65"/>
            <p:cNvSpPr>
              <a:spLocks/>
            </p:cNvSpPr>
            <p:nvPr/>
          </p:nvSpPr>
          <p:spPr bwMode="auto">
            <a:xfrm>
              <a:off x="5180" y="2858"/>
              <a:ext cx="5" cy="4"/>
            </a:xfrm>
            <a:custGeom>
              <a:avLst/>
              <a:gdLst/>
              <a:ahLst/>
              <a:cxnLst>
                <a:cxn ang="0">
                  <a:pos x="13" y="0"/>
                </a:cxn>
                <a:cxn ang="0">
                  <a:pos x="12" y="0"/>
                </a:cxn>
                <a:cxn ang="0">
                  <a:pos x="3" y="5"/>
                </a:cxn>
                <a:cxn ang="0">
                  <a:pos x="2" y="5"/>
                </a:cxn>
                <a:cxn ang="0">
                  <a:pos x="1" y="5"/>
                </a:cxn>
                <a:cxn ang="0">
                  <a:pos x="0" y="8"/>
                </a:cxn>
                <a:cxn ang="0">
                  <a:pos x="3" y="11"/>
                </a:cxn>
                <a:cxn ang="0">
                  <a:pos x="14" y="2"/>
                </a:cxn>
                <a:cxn ang="0">
                  <a:pos x="14" y="1"/>
                </a:cxn>
                <a:cxn ang="0">
                  <a:pos x="13" y="0"/>
                </a:cxn>
              </a:cxnLst>
              <a:rect l="0" t="0" r="r" b="b"/>
              <a:pathLst>
                <a:path w="14" h="11">
                  <a:moveTo>
                    <a:pt x="13" y="0"/>
                  </a:moveTo>
                  <a:cubicBezTo>
                    <a:pt x="12" y="0"/>
                    <a:pt x="12" y="0"/>
                    <a:pt x="12" y="0"/>
                  </a:cubicBezTo>
                  <a:cubicBezTo>
                    <a:pt x="10" y="3"/>
                    <a:pt x="7" y="5"/>
                    <a:pt x="3" y="5"/>
                  </a:cubicBezTo>
                  <a:cubicBezTo>
                    <a:pt x="3" y="5"/>
                    <a:pt x="2" y="5"/>
                    <a:pt x="2" y="5"/>
                  </a:cubicBezTo>
                  <a:cubicBezTo>
                    <a:pt x="2" y="5"/>
                    <a:pt x="2" y="5"/>
                    <a:pt x="1" y="5"/>
                  </a:cubicBezTo>
                  <a:cubicBezTo>
                    <a:pt x="1" y="5"/>
                    <a:pt x="0" y="7"/>
                    <a:pt x="0" y="8"/>
                  </a:cubicBezTo>
                  <a:cubicBezTo>
                    <a:pt x="0" y="9"/>
                    <a:pt x="2" y="10"/>
                    <a:pt x="3" y="11"/>
                  </a:cubicBezTo>
                  <a:cubicBezTo>
                    <a:pt x="6" y="8"/>
                    <a:pt x="13" y="8"/>
                    <a:pt x="14" y="2"/>
                  </a:cubicBezTo>
                  <a:cubicBezTo>
                    <a:pt x="14" y="2"/>
                    <a:pt x="14" y="1"/>
                    <a:pt x="14" y="1"/>
                  </a:cubicBezTo>
                  <a:cubicBezTo>
                    <a:pt x="14" y="0"/>
                    <a:pt x="13" y="0"/>
                    <a:pt x="13"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78" name="Freeform 66"/>
            <p:cNvSpPr>
              <a:spLocks/>
            </p:cNvSpPr>
            <p:nvPr/>
          </p:nvSpPr>
          <p:spPr bwMode="auto">
            <a:xfrm>
              <a:off x="4874" y="2916"/>
              <a:ext cx="5" cy="3"/>
            </a:xfrm>
            <a:custGeom>
              <a:avLst/>
              <a:gdLst/>
              <a:ahLst/>
              <a:cxnLst>
                <a:cxn ang="0">
                  <a:pos x="6" y="0"/>
                </a:cxn>
                <a:cxn ang="0">
                  <a:pos x="5" y="0"/>
                </a:cxn>
                <a:cxn ang="0">
                  <a:pos x="0" y="3"/>
                </a:cxn>
                <a:cxn ang="0">
                  <a:pos x="5" y="7"/>
                </a:cxn>
                <a:cxn ang="0">
                  <a:pos x="8" y="7"/>
                </a:cxn>
                <a:cxn ang="0">
                  <a:pos x="12" y="5"/>
                </a:cxn>
                <a:cxn ang="0">
                  <a:pos x="13" y="2"/>
                </a:cxn>
                <a:cxn ang="0">
                  <a:pos x="11" y="0"/>
                </a:cxn>
                <a:cxn ang="0">
                  <a:pos x="10" y="0"/>
                </a:cxn>
                <a:cxn ang="0">
                  <a:pos x="9" y="0"/>
                </a:cxn>
                <a:cxn ang="0">
                  <a:pos x="9" y="0"/>
                </a:cxn>
                <a:cxn ang="0">
                  <a:pos x="6" y="0"/>
                </a:cxn>
              </a:cxnLst>
              <a:rect l="0" t="0" r="r" b="b"/>
              <a:pathLst>
                <a:path w="13" h="7">
                  <a:moveTo>
                    <a:pt x="6" y="0"/>
                  </a:moveTo>
                  <a:cubicBezTo>
                    <a:pt x="6" y="0"/>
                    <a:pt x="6" y="0"/>
                    <a:pt x="5" y="0"/>
                  </a:cubicBezTo>
                  <a:cubicBezTo>
                    <a:pt x="3" y="1"/>
                    <a:pt x="2" y="2"/>
                    <a:pt x="0" y="3"/>
                  </a:cubicBezTo>
                  <a:cubicBezTo>
                    <a:pt x="2" y="5"/>
                    <a:pt x="3" y="6"/>
                    <a:pt x="5" y="7"/>
                  </a:cubicBezTo>
                  <a:cubicBezTo>
                    <a:pt x="6" y="7"/>
                    <a:pt x="7" y="7"/>
                    <a:pt x="8" y="7"/>
                  </a:cubicBezTo>
                  <a:cubicBezTo>
                    <a:pt x="9" y="7"/>
                    <a:pt x="11" y="6"/>
                    <a:pt x="12" y="5"/>
                  </a:cubicBezTo>
                  <a:cubicBezTo>
                    <a:pt x="12" y="4"/>
                    <a:pt x="13" y="3"/>
                    <a:pt x="13" y="2"/>
                  </a:cubicBezTo>
                  <a:cubicBezTo>
                    <a:pt x="13" y="1"/>
                    <a:pt x="12" y="1"/>
                    <a:pt x="11" y="0"/>
                  </a:cubicBezTo>
                  <a:cubicBezTo>
                    <a:pt x="10" y="0"/>
                    <a:pt x="10" y="0"/>
                    <a:pt x="10" y="0"/>
                  </a:cubicBezTo>
                  <a:cubicBezTo>
                    <a:pt x="9" y="0"/>
                    <a:pt x="9" y="0"/>
                    <a:pt x="9" y="0"/>
                  </a:cubicBezTo>
                  <a:cubicBezTo>
                    <a:pt x="9" y="0"/>
                    <a:pt x="9" y="0"/>
                    <a:pt x="9" y="0"/>
                  </a:cubicBezTo>
                  <a:cubicBezTo>
                    <a:pt x="8" y="0"/>
                    <a:pt x="7" y="0"/>
                    <a:pt x="6"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79" name="Freeform 67"/>
            <p:cNvSpPr>
              <a:spLocks/>
            </p:cNvSpPr>
            <p:nvPr/>
          </p:nvSpPr>
          <p:spPr bwMode="auto">
            <a:xfrm>
              <a:off x="5563" y="2999"/>
              <a:ext cx="3" cy="6"/>
            </a:xfrm>
            <a:custGeom>
              <a:avLst/>
              <a:gdLst/>
              <a:ahLst/>
              <a:cxnLst>
                <a:cxn ang="0">
                  <a:pos x="2" y="0"/>
                </a:cxn>
                <a:cxn ang="0">
                  <a:pos x="1" y="0"/>
                </a:cxn>
                <a:cxn ang="0">
                  <a:pos x="0" y="1"/>
                </a:cxn>
                <a:cxn ang="0">
                  <a:pos x="8" y="16"/>
                </a:cxn>
                <a:cxn ang="0">
                  <a:pos x="8" y="16"/>
                </a:cxn>
                <a:cxn ang="0">
                  <a:pos x="10" y="15"/>
                </a:cxn>
                <a:cxn ang="0">
                  <a:pos x="11" y="13"/>
                </a:cxn>
                <a:cxn ang="0">
                  <a:pos x="2" y="0"/>
                </a:cxn>
                <a:cxn ang="0">
                  <a:pos x="2" y="0"/>
                </a:cxn>
              </a:cxnLst>
              <a:rect l="0" t="0" r="r" b="b"/>
              <a:pathLst>
                <a:path w="11" h="16">
                  <a:moveTo>
                    <a:pt x="2" y="0"/>
                  </a:moveTo>
                  <a:cubicBezTo>
                    <a:pt x="1" y="0"/>
                    <a:pt x="1" y="0"/>
                    <a:pt x="1" y="0"/>
                  </a:cubicBezTo>
                  <a:cubicBezTo>
                    <a:pt x="1" y="0"/>
                    <a:pt x="0" y="0"/>
                    <a:pt x="0" y="1"/>
                  </a:cubicBezTo>
                  <a:cubicBezTo>
                    <a:pt x="1" y="7"/>
                    <a:pt x="2" y="12"/>
                    <a:pt x="8" y="16"/>
                  </a:cubicBezTo>
                  <a:cubicBezTo>
                    <a:pt x="8" y="16"/>
                    <a:pt x="8" y="16"/>
                    <a:pt x="8" y="16"/>
                  </a:cubicBezTo>
                  <a:cubicBezTo>
                    <a:pt x="8" y="16"/>
                    <a:pt x="10" y="15"/>
                    <a:pt x="10" y="15"/>
                  </a:cubicBezTo>
                  <a:cubicBezTo>
                    <a:pt x="11" y="14"/>
                    <a:pt x="11" y="13"/>
                    <a:pt x="11" y="13"/>
                  </a:cubicBezTo>
                  <a:cubicBezTo>
                    <a:pt x="7" y="9"/>
                    <a:pt x="4" y="5"/>
                    <a:pt x="2" y="0"/>
                  </a:cubicBezTo>
                  <a:cubicBezTo>
                    <a:pt x="2" y="0"/>
                    <a:pt x="2" y="0"/>
                    <a:pt x="2"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80" name="Freeform 68"/>
            <p:cNvSpPr>
              <a:spLocks/>
            </p:cNvSpPr>
            <p:nvPr/>
          </p:nvSpPr>
          <p:spPr bwMode="auto">
            <a:xfrm>
              <a:off x="5460" y="2940"/>
              <a:ext cx="4" cy="4"/>
            </a:xfrm>
            <a:custGeom>
              <a:avLst/>
              <a:gdLst/>
              <a:ahLst/>
              <a:cxnLst>
                <a:cxn ang="0">
                  <a:pos x="6" y="0"/>
                </a:cxn>
                <a:cxn ang="0">
                  <a:pos x="2" y="5"/>
                </a:cxn>
                <a:cxn ang="0">
                  <a:pos x="5" y="10"/>
                </a:cxn>
                <a:cxn ang="0">
                  <a:pos x="6" y="11"/>
                </a:cxn>
                <a:cxn ang="0">
                  <a:pos x="9" y="6"/>
                </a:cxn>
                <a:cxn ang="0">
                  <a:pos x="10" y="4"/>
                </a:cxn>
                <a:cxn ang="0">
                  <a:pos x="8" y="0"/>
                </a:cxn>
                <a:cxn ang="0">
                  <a:pos x="6" y="0"/>
                </a:cxn>
              </a:cxnLst>
              <a:rect l="0" t="0" r="r" b="b"/>
              <a:pathLst>
                <a:path w="11" h="11">
                  <a:moveTo>
                    <a:pt x="6" y="0"/>
                  </a:moveTo>
                  <a:cubicBezTo>
                    <a:pt x="3" y="0"/>
                    <a:pt x="3" y="3"/>
                    <a:pt x="2" y="5"/>
                  </a:cubicBezTo>
                  <a:cubicBezTo>
                    <a:pt x="0" y="8"/>
                    <a:pt x="4" y="10"/>
                    <a:pt x="5" y="10"/>
                  </a:cubicBezTo>
                  <a:cubicBezTo>
                    <a:pt x="6" y="11"/>
                    <a:pt x="6" y="11"/>
                    <a:pt x="6" y="11"/>
                  </a:cubicBezTo>
                  <a:cubicBezTo>
                    <a:pt x="8" y="11"/>
                    <a:pt x="7" y="7"/>
                    <a:pt x="9" y="6"/>
                  </a:cubicBezTo>
                  <a:cubicBezTo>
                    <a:pt x="10" y="6"/>
                    <a:pt x="9" y="5"/>
                    <a:pt x="10" y="4"/>
                  </a:cubicBezTo>
                  <a:cubicBezTo>
                    <a:pt x="11" y="1"/>
                    <a:pt x="11" y="1"/>
                    <a:pt x="8" y="0"/>
                  </a:cubicBezTo>
                  <a:cubicBezTo>
                    <a:pt x="7" y="0"/>
                    <a:pt x="7" y="0"/>
                    <a:pt x="6"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81" name="Freeform 69"/>
            <p:cNvSpPr>
              <a:spLocks/>
            </p:cNvSpPr>
            <p:nvPr/>
          </p:nvSpPr>
          <p:spPr bwMode="auto">
            <a:xfrm>
              <a:off x="4692" y="2784"/>
              <a:ext cx="7" cy="3"/>
            </a:xfrm>
            <a:custGeom>
              <a:avLst/>
              <a:gdLst/>
              <a:ahLst/>
              <a:cxnLst>
                <a:cxn ang="0">
                  <a:pos x="20" y="0"/>
                </a:cxn>
                <a:cxn ang="0">
                  <a:pos x="19" y="0"/>
                </a:cxn>
                <a:cxn ang="0">
                  <a:pos x="1" y="6"/>
                </a:cxn>
                <a:cxn ang="0">
                  <a:pos x="0" y="9"/>
                </a:cxn>
                <a:cxn ang="0">
                  <a:pos x="2" y="9"/>
                </a:cxn>
                <a:cxn ang="0">
                  <a:pos x="2" y="9"/>
                </a:cxn>
                <a:cxn ang="0">
                  <a:pos x="18" y="4"/>
                </a:cxn>
                <a:cxn ang="0">
                  <a:pos x="20" y="3"/>
                </a:cxn>
                <a:cxn ang="0">
                  <a:pos x="21" y="1"/>
                </a:cxn>
                <a:cxn ang="0">
                  <a:pos x="20" y="0"/>
                </a:cxn>
              </a:cxnLst>
              <a:rect l="0" t="0" r="r" b="b"/>
              <a:pathLst>
                <a:path w="21" h="9">
                  <a:moveTo>
                    <a:pt x="20" y="0"/>
                  </a:moveTo>
                  <a:cubicBezTo>
                    <a:pt x="19" y="0"/>
                    <a:pt x="19" y="0"/>
                    <a:pt x="19" y="0"/>
                  </a:cubicBezTo>
                  <a:cubicBezTo>
                    <a:pt x="13" y="2"/>
                    <a:pt x="7" y="4"/>
                    <a:pt x="1" y="6"/>
                  </a:cubicBezTo>
                  <a:cubicBezTo>
                    <a:pt x="1" y="6"/>
                    <a:pt x="0" y="8"/>
                    <a:pt x="0" y="9"/>
                  </a:cubicBezTo>
                  <a:cubicBezTo>
                    <a:pt x="0" y="9"/>
                    <a:pt x="1" y="9"/>
                    <a:pt x="2" y="9"/>
                  </a:cubicBezTo>
                  <a:cubicBezTo>
                    <a:pt x="2" y="9"/>
                    <a:pt x="2" y="9"/>
                    <a:pt x="2" y="9"/>
                  </a:cubicBezTo>
                  <a:cubicBezTo>
                    <a:pt x="7" y="7"/>
                    <a:pt x="12" y="5"/>
                    <a:pt x="18" y="4"/>
                  </a:cubicBezTo>
                  <a:cubicBezTo>
                    <a:pt x="19" y="4"/>
                    <a:pt x="20" y="3"/>
                    <a:pt x="20" y="3"/>
                  </a:cubicBezTo>
                  <a:cubicBezTo>
                    <a:pt x="21" y="2"/>
                    <a:pt x="21" y="2"/>
                    <a:pt x="21" y="1"/>
                  </a:cubicBezTo>
                  <a:cubicBezTo>
                    <a:pt x="21" y="1"/>
                    <a:pt x="20" y="0"/>
                    <a:pt x="20"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82" name="Freeform 70"/>
            <p:cNvSpPr>
              <a:spLocks/>
            </p:cNvSpPr>
            <p:nvPr/>
          </p:nvSpPr>
          <p:spPr bwMode="auto">
            <a:xfrm>
              <a:off x="5463" y="2945"/>
              <a:ext cx="3" cy="4"/>
            </a:xfrm>
            <a:custGeom>
              <a:avLst/>
              <a:gdLst/>
              <a:ahLst/>
              <a:cxnLst>
                <a:cxn ang="0">
                  <a:pos x="4" y="0"/>
                </a:cxn>
                <a:cxn ang="0">
                  <a:pos x="3" y="3"/>
                </a:cxn>
                <a:cxn ang="0">
                  <a:pos x="3" y="12"/>
                </a:cxn>
                <a:cxn ang="0">
                  <a:pos x="4" y="14"/>
                </a:cxn>
                <a:cxn ang="0">
                  <a:pos x="6" y="12"/>
                </a:cxn>
                <a:cxn ang="0">
                  <a:pos x="8" y="9"/>
                </a:cxn>
                <a:cxn ang="0">
                  <a:pos x="8" y="5"/>
                </a:cxn>
                <a:cxn ang="0">
                  <a:pos x="4" y="0"/>
                </a:cxn>
              </a:cxnLst>
              <a:rect l="0" t="0" r="r" b="b"/>
              <a:pathLst>
                <a:path w="9" h="14">
                  <a:moveTo>
                    <a:pt x="4" y="0"/>
                  </a:moveTo>
                  <a:cubicBezTo>
                    <a:pt x="3" y="2"/>
                    <a:pt x="3" y="3"/>
                    <a:pt x="3" y="3"/>
                  </a:cubicBezTo>
                  <a:cubicBezTo>
                    <a:pt x="0" y="6"/>
                    <a:pt x="1" y="9"/>
                    <a:pt x="3" y="12"/>
                  </a:cubicBezTo>
                  <a:cubicBezTo>
                    <a:pt x="3" y="13"/>
                    <a:pt x="4" y="14"/>
                    <a:pt x="4" y="14"/>
                  </a:cubicBezTo>
                  <a:cubicBezTo>
                    <a:pt x="5" y="14"/>
                    <a:pt x="5" y="13"/>
                    <a:pt x="6" y="12"/>
                  </a:cubicBezTo>
                  <a:cubicBezTo>
                    <a:pt x="7" y="11"/>
                    <a:pt x="7" y="10"/>
                    <a:pt x="8" y="9"/>
                  </a:cubicBezTo>
                  <a:cubicBezTo>
                    <a:pt x="8" y="8"/>
                    <a:pt x="9" y="6"/>
                    <a:pt x="8" y="5"/>
                  </a:cubicBezTo>
                  <a:cubicBezTo>
                    <a:pt x="7" y="4"/>
                    <a:pt x="6" y="2"/>
                    <a:pt x="4"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83" name="Freeform 71"/>
            <p:cNvSpPr>
              <a:spLocks noEditPoints="1"/>
            </p:cNvSpPr>
            <p:nvPr/>
          </p:nvSpPr>
          <p:spPr bwMode="auto">
            <a:xfrm>
              <a:off x="4889" y="2944"/>
              <a:ext cx="3" cy="2"/>
            </a:xfrm>
            <a:custGeom>
              <a:avLst/>
              <a:gdLst/>
              <a:ahLst/>
              <a:cxnLst>
                <a:cxn ang="0">
                  <a:pos x="6" y="0"/>
                </a:cxn>
                <a:cxn ang="0">
                  <a:pos x="3" y="0"/>
                </a:cxn>
                <a:cxn ang="0">
                  <a:pos x="2" y="5"/>
                </a:cxn>
                <a:cxn ang="0">
                  <a:pos x="0" y="7"/>
                </a:cxn>
                <a:cxn ang="0">
                  <a:pos x="2" y="8"/>
                </a:cxn>
                <a:cxn ang="0">
                  <a:pos x="4" y="8"/>
                </a:cxn>
                <a:cxn ang="0">
                  <a:pos x="4" y="8"/>
                </a:cxn>
                <a:cxn ang="0">
                  <a:pos x="5" y="8"/>
                </a:cxn>
                <a:cxn ang="0">
                  <a:pos x="8" y="5"/>
                </a:cxn>
                <a:cxn ang="0">
                  <a:pos x="9" y="0"/>
                </a:cxn>
                <a:cxn ang="0">
                  <a:pos x="8" y="0"/>
                </a:cxn>
                <a:cxn ang="0">
                  <a:pos x="6" y="0"/>
                </a:cxn>
                <a:cxn ang="0">
                  <a:pos x="9" y="0"/>
                </a:cxn>
                <a:cxn ang="0">
                  <a:pos x="9" y="0"/>
                </a:cxn>
              </a:cxnLst>
              <a:rect l="0" t="0" r="r" b="b"/>
              <a:pathLst>
                <a:path w="9" h="8">
                  <a:moveTo>
                    <a:pt x="6" y="0"/>
                  </a:moveTo>
                  <a:cubicBezTo>
                    <a:pt x="5" y="0"/>
                    <a:pt x="4" y="0"/>
                    <a:pt x="3" y="0"/>
                  </a:cubicBezTo>
                  <a:cubicBezTo>
                    <a:pt x="2" y="0"/>
                    <a:pt x="2" y="3"/>
                    <a:pt x="2" y="5"/>
                  </a:cubicBezTo>
                  <a:cubicBezTo>
                    <a:pt x="1" y="6"/>
                    <a:pt x="0" y="6"/>
                    <a:pt x="0" y="7"/>
                  </a:cubicBezTo>
                  <a:cubicBezTo>
                    <a:pt x="1" y="8"/>
                    <a:pt x="2" y="8"/>
                    <a:pt x="2" y="8"/>
                  </a:cubicBezTo>
                  <a:cubicBezTo>
                    <a:pt x="3" y="8"/>
                    <a:pt x="3" y="8"/>
                    <a:pt x="4" y="8"/>
                  </a:cubicBezTo>
                  <a:cubicBezTo>
                    <a:pt x="4" y="8"/>
                    <a:pt x="4" y="8"/>
                    <a:pt x="4" y="8"/>
                  </a:cubicBezTo>
                  <a:cubicBezTo>
                    <a:pt x="5" y="8"/>
                    <a:pt x="5" y="8"/>
                    <a:pt x="5" y="8"/>
                  </a:cubicBezTo>
                  <a:cubicBezTo>
                    <a:pt x="7" y="8"/>
                    <a:pt x="8" y="8"/>
                    <a:pt x="8" y="5"/>
                  </a:cubicBezTo>
                  <a:cubicBezTo>
                    <a:pt x="8" y="3"/>
                    <a:pt x="9" y="1"/>
                    <a:pt x="9" y="0"/>
                  </a:cubicBezTo>
                  <a:cubicBezTo>
                    <a:pt x="9" y="0"/>
                    <a:pt x="8" y="0"/>
                    <a:pt x="8" y="0"/>
                  </a:cubicBezTo>
                  <a:cubicBezTo>
                    <a:pt x="7" y="0"/>
                    <a:pt x="7" y="0"/>
                    <a:pt x="6" y="0"/>
                  </a:cubicBezTo>
                  <a:close/>
                  <a:moveTo>
                    <a:pt x="9" y="0"/>
                  </a:moveTo>
                  <a:cubicBezTo>
                    <a:pt x="9" y="0"/>
                    <a:pt x="9" y="0"/>
                    <a:pt x="9"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84" name="Freeform 72"/>
            <p:cNvSpPr>
              <a:spLocks/>
            </p:cNvSpPr>
            <p:nvPr/>
          </p:nvSpPr>
          <p:spPr bwMode="auto">
            <a:xfrm>
              <a:off x="5110" y="2834"/>
              <a:ext cx="2" cy="4"/>
            </a:xfrm>
            <a:custGeom>
              <a:avLst/>
              <a:gdLst/>
              <a:ahLst/>
              <a:cxnLst>
                <a:cxn ang="0">
                  <a:pos x="7" y="0"/>
                </a:cxn>
                <a:cxn ang="0">
                  <a:pos x="4" y="2"/>
                </a:cxn>
                <a:cxn ang="0">
                  <a:pos x="1" y="6"/>
                </a:cxn>
                <a:cxn ang="0">
                  <a:pos x="5" y="11"/>
                </a:cxn>
                <a:cxn ang="0">
                  <a:pos x="5" y="11"/>
                </a:cxn>
                <a:cxn ang="0">
                  <a:pos x="7" y="9"/>
                </a:cxn>
                <a:cxn ang="0">
                  <a:pos x="8" y="5"/>
                </a:cxn>
                <a:cxn ang="0">
                  <a:pos x="8" y="5"/>
                </a:cxn>
                <a:cxn ang="0">
                  <a:pos x="8" y="3"/>
                </a:cxn>
                <a:cxn ang="0">
                  <a:pos x="7" y="0"/>
                </a:cxn>
              </a:cxnLst>
              <a:rect l="0" t="0" r="r" b="b"/>
              <a:pathLst>
                <a:path w="8" h="11">
                  <a:moveTo>
                    <a:pt x="7" y="0"/>
                  </a:moveTo>
                  <a:cubicBezTo>
                    <a:pt x="6" y="0"/>
                    <a:pt x="5" y="1"/>
                    <a:pt x="4" y="2"/>
                  </a:cubicBezTo>
                  <a:cubicBezTo>
                    <a:pt x="1" y="2"/>
                    <a:pt x="0" y="4"/>
                    <a:pt x="1" y="6"/>
                  </a:cubicBezTo>
                  <a:cubicBezTo>
                    <a:pt x="2" y="8"/>
                    <a:pt x="3" y="9"/>
                    <a:pt x="5" y="11"/>
                  </a:cubicBezTo>
                  <a:cubicBezTo>
                    <a:pt x="5" y="11"/>
                    <a:pt x="5" y="11"/>
                    <a:pt x="5" y="11"/>
                  </a:cubicBezTo>
                  <a:cubicBezTo>
                    <a:pt x="6" y="11"/>
                    <a:pt x="7" y="10"/>
                    <a:pt x="7" y="9"/>
                  </a:cubicBezTo>
                  <a:cubicBezTo>
                    <a:pt x="8" y="8"/>
                    <a:pt x="8" y="7"/>
                    <a:pt x="8" y="5"/>
                  </a:cubicBezTo>
                  <a:cubicBezTo>
                    <a:pt x="8" y="5"/>
                    <a:pt x="8" y="5"/>
                    <a:pt x="8" y="5"/>
                  </a:cubicBezTo>
                  <a:cubicBezTo>
                    <a:pt x="8" y="4"/>
                    <a:pt x="8" y="4"/>
                    <a:pt x="8" y="3"/>
                  </a:cubicBezTo>
                  <a:cubicBezTo>
                    <a:pt x="8" y="1"/>
                    <a:pt x="7" y="0"/>
                    <a:pt x="7"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85" name="Freeform 73"/>
            <p:cNvSpPr>
              <a:spLocks/>
            </p:cNvSpPr>
            <p:nvPr/>
          </p:nvSpPr>
          <p:spPr bwMode="auto">
            <a:xfrm>
              <a:off x="4741" y="2790"/>
              <a:ext cx="3" cy="5"/>
            </a:xfrm>
            <a:custGeom>
              <a:avLst/>
              <a:gdLst/>
              <a:ahLst/>
              <a:cxnLst>
                <a:cxn ang="0">
                  <a:pos x="6" y="0"/>
                </a:cxn>
                <a:cxn ang="0">
                  <a:pos x="2" y="3"/>
                </a:cxn>
                <a:cxn ang="0">
                  <a:pos x="0" y="6"/>
                </a:cxn>
                <a:cxn ang="0">
                  <a:pos x="5" y="12"/>
                </a:cxn>
                <a:cxn ang="0">
                  <a:pos x="7" y="7"/>
                </a:cxn>
                <a:cxn ang="0">
                  <a:pos x="7" y="1"/>
                </a:cxn>
                <a:cxn ang="0">
                  <a:pos x="6" y="0"/>
                </a:cxn>
              </a:cxnLst>
              <a:rect l="0" t="0" r="r" b="b"/>
              <a:pathLst>
                <a:path w="8" h="12">
                  <a:moveTo>
                    <a:pt x="6" y="0"/>
                  </a:moveTo>
                  <a:cubicBezTo>
                    <a:pt x="4" y="0"/>
                    <a:pt x="3" y="2"/>
                    <a:pt x="2" y="3"/>
                  </a:cubicBezTo>
                  <a:cubicBezTo>
                    <a:pt x="1" y="4"/>
                    <a:pt x="0" y="6"/>
                    <a:pt x="0" y="6"/>
                  </a:cubicBezTo>
                  <a:cubicBezTo>
                    <a:pt x="1" y="8"/>
                    <a:pt x="3" y="10"/>
                    <a:pt x="5" y="12"/>
                  </a:cubicBezTo>
                  <a:cubicBezTo>
                    <a:pt x="6" y="10"/>
                    <a:pt x="7" y="8"/>
                    <a:pt x="7" y="7"/>
                  </a:cubicBezTo>
                  <a:cubicBezTo>
                    <a:pt x="8" y="5"/>
                    <a:pt x="8" y="2"/>
                    <a:pt x="7" y="1"/>
                  </a:cubicBezTo>
                  <a:cubicBezTo>
                    <a:pt x="7" y="0"/>
                    <a:pt x="6" y="0"/>
                    <a:pt x="6"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86" name="Freeform 74"/>
            <p:cNvSpPr>
              <a:spLocks/>
            </p:cNvSpPr>
            <p:nvPr/>
          </p:nvSpPr>
          <p:spPr bwMode="auto">
            <a:xfrm>
              <a:off x="5457" y="2935"/>
              <a:ext cx="3" cy="3"/>
            </a:xfrm>
            <a:custGeom>
              <a:avLst/>
              <a:gdLst/>
              <a:ahLst/>
              <a:cxnLst>
                <a:cxn ang="0">
                  <a:pos x="1" y="0"/>
                </a:cxn>
                <a:cxn ang="0">
                  <a:pos x="1" y="0"/>
                </a:cxn>
                <a:cxn ang="0">
                  <a:pos x="1" y="2"/>
                </a:cxn>
                <a:cxn ang="0">
                  <a:pos x="7" y="10"/>
                </a:cxn>
                <a:cxn ang="0">
                  <a:pos x="9" y="10"/>
                </a:cxn>
                <a:cxn ang="0">
                  <a:pos x="9" y="9"/>
                </a:cxn>
                <a:cxn ang="0">
                  <a:pos x="2" y="1"/>
                </a:cxn>
                <a:cxn ang="0">
                  <a:pos x="1" y="0"/>
                </a:cxn>
              </a:cxnLst>
              <a:rect l="0" t="0" r="r" b="b"/>
              <a:pathLst>
                <a:path w="10" h="10">
                  <a:moveTo>
                    <a:pt x="1" y="0"/>
                  </a:moveTo>
                  <a:cubicBezTo>
                    <a:pt x="1" y="0"/>
                    <a:pt x="1" y="0"/>
                    <a:pt x="1" y="0"/>
                  </a:cubicBezTo>
                  <a:cubicBezTo>
                    <a:pt x="1" y="1"/>
                    <a:pt x="0" y="2"/>
                    <a:pt x="1" y="2"/>
                  </a:cubicBezTo>
                  <a:cubicBezTo>
                    <a:pt x="2" y="5"/>
                    <a:pt x="3" y="9"/>
                    <a:pt x="7" y="10"/>
                  </a:cubicBezTo>
                  <a:cubicBezTo>
                    <a:pt x="8" y="10"/>
                    <a:pt x="9" y="10"/>
                    <a:pt x="9" y="10"/>
                  </a:cubicBezTo>
                  <a:cubicBezTo>
                    <a:pt x="9" y="9"/>
                    <a:pt x="10" y="9"/>
                    <a:pt x="9" y="9"/>
                  </a:cubicBezTo>
                  <a:cubicBezTo>
                    <a:pt x="7" y="6"/>
                    <a:pt x="5" y="3"/>
                    <a:pt x="2" y="1"/>
                  </a:cubicBezTo>
                  <a:cubicBezTo>
                    <a:pt x="2" y="0"/>
                    <a:pt x="1" y="0"/>
                    <a:pt x="1"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87" name="Freeform 75"/>
            <p:cNvSpPr>
              <a:spLocks/>
            </p:cNvSpPr>
            <p:nvPr/>
          </p:nvSpPr>
          <p:spPr bwMode="auto">
            <a:xfrm>
              <a:off x="5092" y="2844"/>
              <a:ext cx="2" cy="2"/>
            </a:xfrm>
            <a:custGeom>
              <a:avLst/>
              <a:gdLst/>
              <a:ahLst/>
              <a:cxnLst>
                <a:cxn ang="0">
                  <a:pos x="5" y="0"/>
                </a:cxn>
                <a:cxn ang="0">
                  <a:pos x="0" y="5"/>
                </a:cxn>
                <a:cxn ang="0">
                  <a:pos x="1" y="6"/>
                </a:cxn>
                <a:cxn ang="0">
                  <a:pos x="2" y="7"/>
                </a:cxn>
                <a:cxn ang="0">
                  <a:pos x="8" y="1"/>
                </a:cxn>
                <a:cxn ang="0">
                  <a:pos x="6" y="0"/>
                </a:cxn>
                <a:cxn ang="0">
                  <a:pos x="5" y="0"/>
                </a:cxn>
              </a:cxnLst>
              <a:rect l="0" t="0" r="r" b="b"/>
              <a:pathLst>
                <a:path w="8" h="7">
                  <a:moveTo>
                    <a:pt x="5" y="0"/>
                  </a:moveTo>
                  <a:cubicBezTo>
                    <a:pt x="2" y="0"/>
                    <a:pt x="0" y="2"/>
                    <a:pt x="0" y="5"/>
                  </a:cubicBezTo>
                  <a:cubicBezTo>
                    <a:pt x="0" y="5"/>
                    <a:pt x="0" y="6"/>
                    <a:pt x="1" y="6"/>
                  </a:cubicBezTo>
                  <a:cubicBezTo>
                    <a:pt x="1" y="7"/>
                    <a:pt x="2" y="7"/>
                    <a:pt x="2" y="7"/>
                  </a:cubicBezTo>
                  <a:cubicBezTo>
                    <a:pt x="5" y="7"/>
                    <a:pt x="8" y="4"/>
                    <a:pt x="8" y="1"/>
                  </a:cubicBezTo>
                  <a:cubicBezTo>
                    <a:pt x="8" y="1"/>
                    <a:pt x="7" y="0"/>
                    <a:pt x="6" y="0"/>
                  </a:cubicBezTo>
                  <a:cubicBezTo>
                    <a:pt x="6" y="0"/>
                    <a:pt x="5" y="0"/>
                    <a:pt x="5"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88" name="Freeform 76"/>
            <p:cNvSpPr>
              <a:spLocks/>
            </p:cNvSpPr>
            <p:nvPr/>
          </p:nvSpPr>
          <p:spPr bwMode="auto">
            <a:xfrm>
              <a:off x="5574" y="3007"/>
              <a:ext cx="3" cy="3"/>
            </a:xfrm>
            <a:custGeom>
              <a:avLst/>
              <a:gdLst/>
              <a:ahLst/>
              <a:cxnLst>
                <a:cxn ang="0">
                  <a:pos x="1" y="0"/>
                </a:cxn>
                <a:cxn ang="0">
                  <a:pos x="0" y="1"/>
                </a:cxn>
                <a:cxn ang="0">
                  <a:pos x="0" y="2"/>
                </a:cxn>
                <a:cxn ang="0">
                  <a:pos x="10" y="10"/>
                </a:cxn>
                <a:cxn ang="0">
                  <a:pos x="10" y="10"/>
                </a:cxn>
                <a:cxn ang="0">
                  <a:pos x="10" y="10"/>
                </a:cxn>
                <a:cxn ang="0">
                  <a:pos x="3" y="1"/>
                </a:cxn>
                <a:cxn ang="0">
                  <a:pos x="1" y="0"/>
                </a:cxn>
                <a:cxn ang="0">
                  <a:pos x="1" y="0"/>
                </a:cxn>
              </a:cxnLst>
              <a:rect l="0" t="0" r="r" b="b"/>
              <a:pathLst>
                <a:path w="10" h="10">
                  <a:moveTo>
                    <a:pt x="1" y="0"/>
                  </a:moveTo>
                  <a:cubicBezTo>
                    <a:pt x="1" y="0"/>
                    <a:pt x="0" y="0"/>
                    <a:pt x="0" y="1"/>
                  </a:cubicBezTo>
                  <a:cubicBezTo>
                    <a:pt x="0" y="1"/>
                    <a:pt x="0" y="2"/>
                    <a:pt x="0" y="2"/>
                  </a:cubicBezTo>
                  <a:cubicBezTo>
                    <a:pt x="3" y="5"/>
                    <a:pt x="6" y="7"/>
                    <a:pt x="10" y="10"/>
                  </a:cubicBezTo>
                  <a:cubicBezTo>
                    <a:pt x="10" y="10"/>
                    <a:pt x="10" y="10"/>
                    <a:pt x="10" y="10"/>
                  </a:cubicBezTo>
                  <a:cubicBezTo>
                    <a:pt x="10" y="10"/>
                    <a:pt x="10" y="10"/>
                    <a:pt x="10" y="10"/>
                  </a:cubicBezTo>
                  <a:cubicBezTo>
                    <a:pt x="8" y="7"/>
                    <a:pt x="5" y="4"/>
                    <a:pt x="3" y="1"/>
                  </a:cubicBezTo>
                  <a:cubicBezTo>
                    <a:pt x="2" y="0"/>
                    <a:pt x="2" y="0"/>
                    <a:pt x="1" y="0"/>
                  </a:cubicBezTo>
                  <a:cubicBezTo>
                    <a:pt x="1" y="0"/>
                    <a:pt x="1" y="0"/>
                    <a:pt x="1"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89" name="Freeform 77"/>
            <p:cNvSpPr>
              <a:spLocks/>
            </p:cNvSpPr>
            <p:nvPr/>
          </p:nvSpPr>
          <p:spPr bwMode="auto">
            <a:xfrm>
              <a:off x="4843" y="2892"/>
              <a:ext cx="2" cy="3"/>
            </a:xfrm>
            <a:custGeom>
              <a:avLst/>
              <a:gdLst/>
              <a:ahLst/>
              <a:cxnLst>
                <a:cxn ang="0">
                  <a:pos x="5" y="0"/>
                </a:cxn>
                <a:cxn ang="0">
                  <a:pos x="3" y="1"/>
                </a:cxn>
                <a:cxn ang="0">
                  <a:pos x="0" y="5"/>
                </a:cxn>
                <a:cxn ang="0">
                  <a:pos x="3" y="8"/>
                </a:cxn>
                <a:cxn ang="0">
                  <a:pos x="7" y="2"/>
                </a:cxn>
                <a:cxn ang="0">
                  <a:pos x="6" y="0"/>
                </a:cxn>
                <a:cxn ang="0">
                  <a:pos x="5" y="0"/>
                </a:cxn>
              </a:cxnLst>
              <a:rect l="0" t="0" r="r" b="b"/>
              <a:pathLst>
                <a:path w="7" h="8">
                  <a:moveTo>
                    <a:pt x="5" y="0"/>
                  </a:moveTo>
                  <a:cubicBezTo>
                    <a:pt x="4" y="0"/>
                    <a:pt x="3" y="0"/>
                    <a:pt x="3" y="1"/>
                  </a:cubicBezTo>
                  <a:cubicBezTo>
                    <a:pt x="2" y="2"/>
                    <a:pt x="1" y="4"/>
                    <a:pt x="0" y="5"/>
                  </a:cubicBezTo>
                  <a:cubicBezTo>
                    <a:pt x="0" y="6"/>
                    <a:pt x="2" y="7"/>
                    <a:pt x="3" y="8"/>
                  </a:cubicBezTo>
                  <a:cubicBezTo>
                    <a:pt x="5" y="8"/>
                    <a:pt x="7" y="5"/>
                    <a:pt x="7" y="2"/>
                  </a:cubicBezTo>
                  <a:cubicBezTo>
                    <a:pt x="7" y="1"/>
                    <a:pt x="6" y="0"/>
                    <a:pt x="6" y="0"/>
                  </a:cubicBezTo>
                  <a:cubicBezTo>
                    <a:pt x="5" y="0"/>
                    <a:pt x="5" y="0"/>
                    <a:pt x="5"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90" name="Freeform 78"/>
            <p:cNvSpPr>
              <a:spLocks/>
            </p:cNvSpPr>
            <p:nvPr/>
          </p:nvSpPr>
          <p:spPr bwMode="auto">
            <a:xfrm>
              <a:off x="5568" y="3004"/>
              <a:ext cx="4" cy="3"/>
            </a:xfrm>
            <a:custGeom>
              <a:avLst/>
              <a:gdLst/>
              <a:ahLst/>
              <a:cxnLst>
                <a:cxn ang="0">
                  <a:pos x="2" y="0"/>
                </a:cxn>
                <a:cxn ang="0">
                  <a:pos x="1" y="0"/>
                </a:cxn>
                <a:cxn ang="0">
                  <a:pos x="1" y="1"/>
                </a:cxn>
                <a:cxn ang="0">
                  <a:pos x="1" y="2"/>
                </a:cxn>
                <a:cxn ang="0">
                  <a:pos x="10" y="9"/>
                </a:cxn>
                <a:cxn ang="0">
                  <a:pos x="10" y="9"/>
                </a:cxn>
                <a:cxn ang="0">
                  <a:pos x="11" y="8"/>
                </a:cxn>
                <a:cxn ang="0">
                  <a:pos x="3" y="1"/>
                </a:cxn>
                <a:cxn ang="0">
                  <a:pos x="2" y="0"/>
                </a:cxn>
              </a:cxnLst>
              <a:rect l="0" t="0" r="r" b="b"/>
              <a:pathLst>
                <a:path w="11" h="9">
                  <a:moveTo>
                    <a:pt x="2" y="0"/>
                  </a:moveTo>
                  <a:cubicBezTo>
                    <a:pt x="2" y="0"/>
                    <a:pt x="2" y="0"/>
                    <a:pt x="1" y="0"/>
                  </a:cubicBezTo>
                  <a:cubicBezTo>
                    <a:pt x="1" y="0"/>
                    <a:pt x="1" y="1"/>
                    <a:pt x="1" y="1"/>
                  </a:cubicBezTo>
                  <a:cubicBezTo>
                    <a:pt x="1" y="1"/>
                    <a:pt x="0" y="2"/>
                    <a:pt x="1" y="2"/>
                  </a:cubicBezTo>
                  <a:cubicBezTo>
                    <a:pt x="4" y="4"/>
                    <a:pt x="7" y="7"/>
                    <a:pt x="10" y="9"/>
                  </a:cubicBezTo>
                  <a:cubicBezTo>
                    <a:pt x="10" y="9"/>
                    <a:pt x="10" y="9"/>
                    <a:pt x="10" y="9"/>
                  </a:cubicBezTo>
                  <a:cubicBezTo>
                    <a:pt x="10" y="9"/>
                    <a:pt x="10" y="9"/>
                    <a:pt x="11" y="8"/>
                  </a:cubicBezTo>
                  <a:cubicBezTo>
                    <a:pt x="8" y="6"/>
                    <a:pt x="6" y="3"/>
                    <a:pt x="3" y="1"/>
                  </a:cubicBezTo>
                  <a:cubicBezTo>
                    <a:pt x="3" y="0"/>
                    <a:pt x="3" y="0"/>
                    <a:pt x="2"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91" name="Freeform 79"/>
            <p:cNvSpPr>
              <a:spLocks/>
            </p:cNvSpPr>
            <p:nvPr/>
          </p:nvSpPr>
          <p:spPr bwMode="auto">
            <a:xfrm>
              <a:off x="5137" y="2777"/>
              <a:ext cx="3" cy="2"/>
            </a:xfrm>
            <a:custGeom>
              <a:avLst/>
              <a:gdLst/>
              <a:ahLst/>
              <a:cxnLst>
                <a:cxn ang="0">
                  <a:pos x="8" y="0"/>
                </a:cxn>
                <a:cxn ang="0">
                  <a:pos x="5" y="1"/>
                </a:cxn>
                <a:cxn ang="0">
                  <a:pos x="4" y="2"/>
                </a:cxn>
                <a:cxn ang="0">
                  <a:pos x="3" y="2"/>
                </a:cxn>
                <a:cxn ang="0">
                  <a:pos x="0" y="1"/>
                </a:cxn>
                <a:cxn ang="0">
                  <a:pos x="3" y="4"/>
                </a:cxn>
                <a:cxn ang="0">
                  <a:pos x="6" y="7"/>
                </a:cxn>
                <a:cxn ang="0">
                  <a:pos x="7" y="7"/>
                </a:cxn>
                <a:cxn ang="0">
                  <a:pos x="8" y="4"/>
                </a:cxn>
                <a:cxn ang="0">
                  <a:pos x="8" y="0"/>
                </a:cxn>
              </a:cxnLst>
              <a:rect l="0" t="0" r="r" b="b"/>
              <a:pathLst>
                <a:path w="9" h="7">
                  <a:moveTo>
                    <a:pt x="8" y="0"/>
                  </a:moveTo>
                  <a:cubicBezTo>
                    <a:pt x="7" y="0"/>
                    <a:pt x="6" y="0"/>
                    <a:pt x="5" y="1"/>
                  </a:cubicBezTo>
                  <a:cubicBezTo>
                    <a:pt x="5" y="1"/>
                    <a:pt x="4" y="2"/>
                    <a:pt x="4" y="2"/>
                  </a:cubicBezTo>
                  <a:cubicBezTo>
                    <a:pt x="3" y="2"/>
                    <a:pt x="3" y="2"/>
                    <a:pt x="3" y="2"/>
                  </a:cubicBezTo>
                  <a:cubicBezTo>
                    <a:pt x="2" y="2"/>
                    <a:pt x="1" y="2"/>
                    <a:pt x="0" y="1"/>
                  </a:cubicBezTo>
                  <a:cubicBezTo>
                    <a:pt x="1" y="2"/>
                    <a:pt x="2" y="4"/>
                    <a:pt x="3" y="4"/>
                  </a:cubicBezTo>
                  <a:cubicBezTo>
                    <a:pt x="4" y="5"/>
                    <a:pt x="5" y="6"/>
                    <a:pt x="6" y="7"/>
                  </a:cubicBezTo>
                  <a:cubicBezTo>
                    <a:pt x="7" y="7"/>
                    <a:pt x="7" y="7"/>
                    <a:pt x="7" y="7"/>
                  </a:cubicBezTo>
                  <a:cubicBezTo>
                    <a:pt x="9" y="7"/>
                    <a:pt x="9" y="6"/>
                    <a:pt x="8" y="4"/>
                  </a:cubicBezTo>
                  <a:cubicBezTo>
                    <a:pt x="8" y="2"/>
                    <a:pt x="9" y="0"/>
                    <a:pt x="8"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92" name="Freeform 80"/>
            <p:cNvSpPr>
              <a:spLocks/>
            </p:cNvSpPr>
            <p:nvPr/>
          </p:nvSpPr>
          <p:spPr bwMode="auto">
            <a:xfrm>
              <a:off x="5469" y="2943"/>
              <a:ext cx="1" cy="3"/>
            </a:xfrm>
            <a:custGeom>
              <a:avLst/>
              <a:gdLst/>
              <a:ahLst/>
              <a:cxnLst>
                <a:cxn ang="0">
                  <a:pos x="1" y="0"/>
                </a:cxn>
                <a:cxn ang="0">
                  <a:pos x="0" y="2"/>
                </a:cxn>
                <a:cxn ang="0">
                  <a:pos x="4" y="11"/>
                </a:cxn>
                <a:cxn ang="0">
                  <a:pos x="4" y="11"/>
                </a:cxn>
                <a:cxn ang="0">
                  <a:pos x="5" y="11"/>
                </a:cxn>
                <a:cxn ang="0">
                  <a:pos x="3" y="1"/>
                </a:cxn>
                <a:cxn ang="0">
                  <a:pos x="1" y="0"/>
                </a:cxn>
              </a:cxnLst>
              <a:rect l="0" t="0" r="r" b="b"/>
              <a:pathLst>
                <a:path w="5" h="11">
                  <a:moveTo>
                    <a:pt x="1" y="0"/>
                  </a:moveTo>
                  <a:cubicBezTo>
                    <a:pt x="0" y="1"/>
                    <a:pt x="0" y="2"/>
                    <a:pt x="0" y="2"/>
                  </a:cubicBezTo>
                  <a:cubicBezTo>
                    <a:pt x="2" y="4"/>
                    <a:pt x="0" y="9"/>
                    <a:pt x="4" y="11"/>
                  </a:cubicBezTo>
                  <a:cubicBezTo>
                    <a:pt x="4" y="11"/>
                    <a:pt x="4" y="11"/>
                    <a:pt x="4" y="11"/>
                  </a:cubicBezTo>
                  <a:cubicBezTo>
                    <a:pt x="5" y="11"/>
                    <a:pt x="5" y="11"/>
                    <a:pt x="5" y="11"/>
                  </a:cubicBezTo>
                  <a:cubicBezTo>
                    <a:pt x="4" y="7"/>
                    <a:pt x="4" y="4"/>
                    <a:pt x="3" y="1"/>
                  </a:cubicBezTo>
                  <a:cubicBezTo>
                    <a:pt x="2" y="0"/>
                    <a:pt x="1" y="0"/>
                    <a:pt x="1"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93" name="Freeform 81"/>
            <p:cNvSpPr>
              <a:spLocks/>
            </p:cNvSpPr>
            <p:nvPr/>
          </p:nvSpPr>
          <p:spPr bwMode="auto">
            <a:xfrm>
              <a:off x="4844" y="2888"/>
              <a:ext cx="2" cy="2"/>
            </a:xfrm>
            <a:custGeom>
              <a:avLst/>
              <a:gdLst/>
              <a:ahLst/>
              <a:cxnLst>
                <a:cxn ang="0">
                  <a:pos x="2" y="0"/>
                </a:cxn>
                <a:cxn ang="0">
                  <a:pos x="0" y="1"/>
                </a:cxn>
                <a:cxn ang="0">
                  <a:pos x="0" y="7"/>
                </a:cxn>
                <a:cxn ang="0">
                  <a:pos x="4" y="5"/>
                </a:cxn>
                <a:cxn ang="0">
                  <a:pos x="5" y="3"/>
                </a:cxn>
                <a:cxn ang="0">
                  <a:pos x="7" y="1"/>
                </a:cxn>
                <a:cxn ang="0">
                  <a:pos x="4" y="0"/>
                </a:cxn>
                <a:cxn ang="0">
                  <a:pos x="2" y="0"/>
                </a:cxn>
              </a:cxnLst>
              <a:rect l="0" t="0" r="r" b="b"/>
              <a:pathLst>
                <a:path w="7" h="7">
                  <a:moveTo>
                    <a:pt x="2" y="0"/>
                  </a:moveTo>
                  <a:cubicBezTo>
                    <a:pt x="1" y="0"/>
                    <a:pt x="1" y="0"/>
                    <a:pt x="0" y="1"/>
                  </a:cubicBezTo>
                  <a:cubicBezTo>
                    <a:pt x="0" y="4"/>
                    <a:pt x="0" y="5"/>
                    <a:pt x="0" y="7"/>
                  </a:cubicBezTo>
                  <a:cubicBezTo>
                    <a:pt x="2" y="6"/>
                    <a:pt x="3" y="6"/>
                    <a:pt x="4" y="5"/>
                  </a:cubicBezTo>
                  <a:cubicBezTo>
                    <a:pt x="4" y="4"/>
                    <a:pt x="4" y="3"/>
                    <a:pt x="5" y="3"/>
                  </a:cubicBezTo>
                  <a:cubicBezTo>
                    <a:pt x="6" y="2"/>
                    <a:pt x="7" y="2"/>
                    <a:pt x="7" y="1"/>
                  </a:cubicBezTo>
                  <a:cubicBezTo>
                    <a:pt x="6" y="1"/>
                    <a:pt x="5" y="0"/>
                    <a:pt x="4" y="0"/>
                  </a:cubicBezTo>
                  <a:cubicBezTo>
                    <a:pt x="3" y="0"/>
                    <a:pt x="3" y="0"/>
                    <a:pt x="2"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94" name="Freeform 82"/>
            <p:cNvSpPr>
              <a:spLocks/>
            </p:cNvSpPr>
            <p:nvPr/>
          </p:nvSpPr>
          <p:spPr bwMode="auto">
            <a:xfrm>
              <a:off x="5598" y="3032"/>
              <a:ext cx="2" cy="3"/>
            </a:xfrm>
            <a:custGeom>
              <a:avLst/>
              <a:gdLst/>
              <a:ahLst/>
              <a:cxnLst>
                <a:cxn ang="0">
                  <a:pos x="1" y="0"/>
                </a:cxn>
                <a:cxn ang="0">
                  <a:pos x="0" y="4"/>
                </a:cxn>
                <a:cxn ang="0">
                  <a:pos x="2" y="9"/>
                </a:cxn>
                <a:cxn ang="0">
                  <a:pos x="4" y="11"/>
                </a:cxn>
                <a:cxn ang="0">
                  <a:pos x="5" y="8"/>
                </a:cxn>
                <a:cxn ang="0">
                  <a:pos x="3" y="3"/>
                </a:cxn>
                <a:cxn ang="0">
                  <a:pos x="1" y="0"/>
                </a:cxn>
              </a:cxnLst>
              <a:rect l="0" t="0" r="r" b="b"/>
              <a:pathLst>
                <a:path w="5" h="11">
                  <a:moveTo>
                    <a:pt x="1" y="0"/>
                  </a:moveTo>
                  <a:cubicBezTo>
                    <a:pt x="1" y="1"/>
                    <a:pt x="0" y="2"/>
                    <a:pt x="0" y="4"/>
                  </a:cubicBezTo>
                  <a:cubicBezTo>
                    <a:pt x="0" y="5"/>
                    <a:pt x="1" y="7"/>
                    <a:pt x="2" y="9"/>
                  </a:cubicBezTo>
                  <a:cubicBezTo>
                    <a:pt x="2" y="10"/>
                    <a:pt x="3" y="10"/>
                    <a:pt x="4" y="11"/>
                  </a:cubicBezTo>
                  <a:cubicBezTo>
                    <a:pt x="4" y="10"/>
                    <a:pt x="5" y="9"/>
                    <a:pt x="5" y="8"/>
                  </a:cubicBezTo>
                  <a:cubicBezTo>
                    <a:pt x="4" y="6"/>
                    <a:pt x="4" y="5"/>
                    <a:pt x="3" y="3"/>
                  </a:cubicBezTo>
                  <a:cubicBezTo>
                    <a:pt x="2" y="2"/>
                    <a:pt x="2" y="1"/>
                    <a:pt x="1"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95" name="Freeform 83"/>
            <p:cNvSpPr>
              <a:spLocks/>
            </p:cNvSpPr>
            <p:nvPr/>
          </p:nvSpPr>
          <p:spPr bwMode="auto">
            <a:xfrm>
              <a:off x="5576" y="3013"/>
              <a:ext cx="3" cy="2"/>
            </a:xfrm>
            <a:custGeom>
              <a:avLst/>
              <a:gdLst/>
              <a:ahLst/>
              <a:cxnLst>
                <a:cxn ang="0">
                  <a:pos x="1" y="0"/>
                </a:cxn>
                <a:cxn ang="0">
                  <a:pos x="0" y="1"/>
                </a:cxn>
                <a:cxn ang="0">
                  <a:pos x="5" y="6"/>
                </a:cxn>
                <a:cxn ang="0">
                  <a:pos x="6" y="7"/>
                </a:cxn>
                <a:cxn ang="0">
                  <a:pos x="8" y="5"/>
                </a:cxn>
                <a:cxn ang="0">
                  <a:pos x="8" y="3"/>
                </a:cxn>
                <a:cxn ang="0">
                  <a:pos x="1" y="0"/>
                </a:cxn>
              </a:cxnLst>
              <a:rect l="0" t="0" r="r" b="b"/>
              <a:pathLst>
                <a:path w="8" h="7">
                  <a:moveTo>
                    <a:pt x="1" y="0"/>
                  </a:moveTo>
                  <a:cubicBezTo>
                    <a:pt x="1" y="0"/>
                    <a:pt x="0" y="1"/>
                    <a:pt x="0" y="1"/>
                  </a:cubicBezTo>
                  <a:cubicBezTo>
                    <a:pt x="2" y="3"/>
                    <a:pt x="3" y="5"/>
                    <a:pt x="5" y="6"/>
                  </a:cubicBezTo>
                  <a:cubicBezTo>
                    <a:pt x="5" y="7"/>
                    <a:pt x="6" y="7"/>
                    <a:pt x="6" y="7"/>
                  </a:cubicBezTo>
                  <a:cubicBezTo>
                    <a:pt x="6" y="7"/>
                    <a:pt x="8" y="6"/>
                    <a:pt x="8" y="5"/>
                  </a:cubicBezTo>
                  <a:cubicBezTo>
                    <a:pt x="8" y="5"/>
                    <a:pt x="8" y="3"/>
                    <a:pt x="8" y="3"/>
                  </a:cubicBezTo>
                  <a:cubicBezTo>
                    <a:pt x="6" y="2"/>
                    <a:pt x="3" y="1"/>
                    <a:pt x="1"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96" name="Freeform 84"/>
            <p:cNvSpPr>
              <a:spLocks/>
            </p:cNvSpPr>
            <p:nvPr/>
          </p:nvSpPr>
          <p:spPr bwMode="auto">
            <a:xfrm>
              <a:off x="5454" y="3013"/>
              <a:ext cx="4" cy="1"/>
            </a:xfrm>
            <a:custGeom>
              <a:avLst/>
              <a:gdLst/>
              <a:ahLst/>
              <a:cxnLst>
                <a:cxn ang="0">
                  <a:pos x="2" y="0"/>
                </a:cxn>
                <a:cxn ang="0">
                  <a:pos x="1" y="0"/>
                </a:cxn>
                <a:cxn ang="0">
                  <a:pos x="1" y="2"/>
                </a:cxn>
                <a:cxn ang="0">
                  <a:pos x="8" y="5"/>
                </a:cxn>
                <a:cxn ang="0">
                  <a:pos x="9" y="5"/>
                </a:cxn>
                <a:cxn ang="0">
                  <a:pos x="11" y="5"/>
                </a:cxn>
                <a:cxn ang="0">
                  <a:pos x="9" y="2"/>
                </a:cxn>
                <a:cxn ang="0">
                  <a:pos x="2" y="0"/>
                </a:cxn>
              </a:cxnLst>
              <a:rect l="0" t="0" r="r" b="b"/>
              <a:pathLst>
                <a:path w="11" h="5">
                  <a:moveTo>
                    <a:pt x="2" y="0"/>
                  </a:moveTo>
                  <a:cubicBezTo>
                    <a:pt x="1" y="0"/>
                    <a:pt x="1" y="0"/>
                    <a:pt x="1" y="0"/>
                  </a:cubicBezTo>
                  <a:cubicBezTo>
                    <a:pt x="0" y="1"/>
                    <a:pt x="0" y="2"/>
                    <a:pt x="1" y="2"/>
                  </a:cubicBezTo>
                  <a:cubicBezTo>
                    <a:pt x="3" y="3"/>
                    <a:pt x="6" y="4"/>
                    <a:pt x="8" y="5"/>
                  </a:cubicBezTo>
                  <a:cubicBezTo>
                    <a:pt x="9" y="5"/>
                    <a:pt x="9" y="5"/>
                    <a:pt x="9" y="5"/>
                  </a:cubicBezTo>
                  <a:cubicBezTo>
                    <a:pt x="9" y="5"/>
                    <a:pt x="10" y="5"/>
                    <a:pt x="11" y="5"/>
                  </a:cubicBezTo>
                  <a:cubicBezTo>
                    <a:pt x="10" y="4"/>
                    <a:pt x="10" y="3"/>
                    <a:pt x="9" y="2"/>
                  </a:cubicBezTo>
                  <a:cubicBezTo>
                    <a:pt x="7" y="1"/>
                    <a:pt x="4" y="0"/>
                    <a:pt x="2"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97" name="Freeform 85"/>
            <p:cNvSpPr>
              <a:spLocks/>
            </p:cNvSpPr>
            <p:nvPr/>
          </p:nvSpPr>
          <p:spPr bwMode="auto">
            <a:xfrm>
              <a:off x="5580" y="3010"/>
              <a:ext cx="1" cy="4"/>
            </a:xfrm>
            <a:custGeom>
              <a:avLst/>
              <a:gdLst/>
              <a:ahLst/>
              <a:cxnLst>
                <a:cxn ang="0">
                  <a:pos x="2" y="0"/>
                </a:cxn>
                <a:cxn ang="0">
                  <a:pos x="0" y="3"/>
                </a:cxn>
                <a:cxn ang="0">
                  <a:pos x="3" y="11"/>
                </a:cxn>
                <a:cxn ang="0">
                  <a:pos x="4" y="12"/>
                </a:cxn>
                <a:cxn ang="0">
                  <a:pos x="5" y="10"/>
                </a:cxn>
                <a:cxn ang="0">
                  <a:pos x="3" y="3"/>
                </a:cxn>
                <a:cxn ang="0">
                  <a:pos x="2" y="0"/>
                </a:cxn>
              </a:cxnLst>
              <a:rect l="0" t="0" r="r" b="b"/>
              <a:pathLst>
                <a:path w="5" h="12">
                  <a:moveTo>
                    <a:pt x="2" y="0"/>
                  </a:moveTo>
                  <a:cubicBezTo>
                    <a:pt x="1" y="1"/>
                    <a:pt x="1" y="2"/>
                    <a:pt x="0" y="3"/>
                  </a:cubicBezTo>
                  <a:cubicBezTo>
                    <a:pt x="1" y="5"/>
                    <a:pt x="2" y="8"/>
                    <a:pt x="3" y="11"/>
                  </a:cubicBezTo>
                  <a:cubicBezTo>
                    <a:pt x="3" y="11"/>
                    <a:pt x="4" y="11"/>
                    <a:pt x="4" y="12"/>
                  </a:cubicBezTo>
                  <a:cubicBezTo>
                    <a:pt x="5" y="11"/>
                    <a:pt x="5" y="10"/>
                    <a:pt x="5" y="10"/>
                  </a:cubicBezTo>
                  <a:cubicBezTo>
                    <a:pt x="5" y="8"/>
                    <a:pt x="4" y="5"/>
                    <a:pt x="3" y="3"/>
                  </a:cubicBezTo>
                  <a:cubicBezTo>
                    <a:pt x="3" y="2"/>
                    <a:pt x="2" y="1"/>
                    <a:pt x="2"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98" name="Freeform 86"/>
            <p:cNvSpPr>
              <a:spLocks/>
            </p:cNvSpPr>
            <p:nvPr/>
          </p:nvSpPr>
          <p:spPr bwMode="auto">
            <a:xfrm>
              <a:off x="5570" y="3008"/>
              <a:ext cx="2" cy="3"/>
            </a:xfrm>
            <a:custGeom>
              <a:avLst/>
              <a:gdLst/>
              <a:ahLst/>
              <a:cxnLst>
                <a:cxn ang="0">
                  <a:pos x="3" y="0"/>
                </a:cxn>
                <a:cxn ang="0">
                  <a:pos x="0" y="1"/>
                </a:cxn>
                <a:cxn ang="0">
                  <a:pos x="6" y="9"/>
                </a:cxn>
                <a:cxn ang="0">
                  <a:pos x="6" y="9"/>
                </a:cxn>
                <a:cxn ang="0">
                  <a:pos x="8" y="8"/>
                </a:cxn>
                <a:cxn ang="0">
                  <a:pos x="3" y="0"/>
                </a:cxn>
              </a:cxnLst>
              <a:rect l="0" t="0" r="r" b="b"/>
              <a:pathLst>
                <a:path w="8" h="9">
                  <a:moveTo>
                    <a:pt x="3" y="0"/>
                  </a:moveTo>
                  <a:cubicBezTo>
                    <a:pt x="1" y="1"/>
                    <a:pt x="0" y="1"/>
                    <a:pt x="0" y="1"/>
                  </a:cubicBezTo>
                  <a:cubicBezTo>
                    <a:pt x="2" y="4"/>
                    <a:pt x="4" y="7"/>
                    <a:pt x="6" y="9"/>
                  </a:cubicBezTo>
                  <a:cubicBezTo>
                    <a:pt x="6" y="9"/>
                    <a:pt x="6" y="9"/>
                    <a:pt x="6" y="9"/>
                  </a:cubicBezTo>
                  <a:cubicBezTo>
                    <a:pt x="7" y="9"/>
                    <a:pt x="8" y="9"/>
                    <a:pt x="8" y="8"/>
                  </a:cubicBezTo>
                  <a:cubicBezTo>
                    <a:pt x="6" y="6"/>
                    <a:pt x="4" y="3"/>
                    <a:pt x="3"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199" name="Freeform 87"/>
            <p:cNvSpPr>
              <a:spLocks/>
            </p:cNvSpPr>
            <p:nvPr/>
          </p:nvSpPr>
          <p:spPr bwMode="auto">
            <a:xfrm>
              <a:off x="4859" y="2902"/>
              <a:ext cx="3" cy="1"/>
            </a:xfrm>
            <a:custGeom>
              <a:avLst/>
              <a:gdLst/>
              <a:ahLst/>
              <a:cxnLst>
                <a:cxn ang="0">
                  <a:pos x="7" y="0"/>
                </a:cxn>
                <a:cxn ang="0">
                  <a:pos x="2" y="2"/>
                </a:cxn>
                <a:cxn ang="0">
                  <a:pos x="0" y="4"/>
                </a:cxn>
                <a:cxn ang="0">
                  <a:pos x="3" y="5"/>
                </a:cxn>
                <a:cxn ang="0">
                  <a:pos x="3" y="5"/>
                </a:cxn>
                <a:cxn ang="0">
                  <a:pos x="7" y="3"/>
                </a:cxn>
                <a:cxn ang="0">
                  <a:pos x="10" y="5"/>
                </a:cxn>
                <a:cxn ang="0">
                  <a:pos x="10" y="5"/>
                </a:cxn>
                <a:cxn ang="0">
                  <a:pos x="11" y="3"/>
                </a:cxn>
                <a:cxn ang="0">
                  <a:pos x="10" y="2"/>
                </a:cxn>
                <a:cxn ang="0">
                  <a:pos x="7" y="0"/>
                </a:cxn>
              </a:cxnLst>
              <a:rect l="0" t="0" r="r" b="b"/>
              <a:pathLst>
                <a:path w="11" h="5">
                  <a:moveTo>
                    <a:pt x="7" y="0"/>
                  </a:moveTo>
                  <a:cubicBezTo>
                    <a:pt x="6" y="1"/>
                    <a:pt x="4" y="1"/>
                    <a:pt x="2" y="2"/>
                  </a:cubicBezTo>
                  <a:cubicBezTo>
                    <a:pt x="1" y="2"/>
                    <a:pt x="1" y="3"/>
                    <a:pt x="0" y="4"/>
                  </a:cubicBezTo>
                  <a:cubicBezTo>
                    <a:pt x="1" y="4"/>
                    <a:pt x="2" y="5"/>
                    <a:pt x="3" y="5"/>
                  </a:cubicBezTo>
                  <a:cubicBezTo>
                    <a:pt x="3" y="5"/>
                    <a:pt x="3" y="5"/>
                    <a:pt x="3" y="5"/>
                  </a:cubicBezTo>
                  <a:cubicBezTo>
                    <a:pt x="4" y="4"/>
                    <a:pt x="6" y="3"/>
                    <a:pt x="7" y="3"/>
                  </a:cubicBezTo>
                  <a:cubicBezTo>
                    <a:pt x="8" y="3"/>
                    <a:pt x="9" y="4"/>
                    <a:pt x="10" y="5"/>
                  </a:cubicBezTo>
                  <a:cubicBezTo>
                    <a:pt x="10" y="5"/>
                    <a:pt x="10" y="5"/>
                    <a:pt x="10" y="5"/>
                  </a:cubicBezTo>
                  <a:cubicBezTo>
                    <a:pt x="10" y="5"/>
                    <a:pt x="11" y="4"/>
                    <a:pt x="11" y="3"/>
                  </a:cubicBezTo>
                  <a:cubicBezTo>
                    <a:pt x="11" y="3"/>
                    <a:pt x="11" y="2"/>
                    <a:pt x="10" y="2"/>
                  </a:cubicBezTo>
                  <a:cubicBezTo>
                    <a:pt x="10" y="1"/>
                    <a:pt x="9" y="1"/>
                    <a:pt x="7"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200" name="Freeform 88"/>
            <p:cNvSpPr>
              <a:spLocks/>
            </p:cNvSpPr>
            <p:nvPr/>
          </p:nvSpPr>
          <p:spPr bwMode="auto">
            <a:xfrm>
              <a:off x="4854" y="2904"/>
              <a:ext cx="2" cy="2"/>
            </a:xfrm>
            <a:custGeom>
              <a:avLst/>
              <a:gdLst/>
              <a:ahLst/>
              <a:cxnLst>
                <a:cxn ang="0">
                  <a:pos x="6" y="0"/>
                </a:cxn>
                <a:cxn ang="0">
                  <a:pos x="3" y="2"/>
                </a:cxn>
                <a:cxn ang="0">
                  <a:pos x="0" y="4"/>
                </a:cxn>
                <a:cxn ang="0">
                  <a:pos x="4" y="5"/>
                </a:cxn>
                <a:cxn ang="0">
                  <a:pos x="8" y="3"/>
                </a:cxn>
                <a:cxn ang="0">
                  <a:pos x="8" y="2"/>
                </a:cxn>
                <a:cxn ang="0">
                  <a:pos x="6" y="0"/>
                </a:cxn>
              </a:cxnLst>
              <a:rect l="0" t="0" r="r" b="b"/>
              <a:pathLst>
                <a:path w="8" h="5">
                  <a:moveTo>
                    <a:pt x="6" y="0"/>
                  </a:moveTo>
                  <a:cubicBezTo>
                    <a:pt x="5" y="0"/>
                    <a:pt x="4" y="1"/>
                    <a:pt x="3" y="2"/>
                  </a:cubicBezTo>
                  <a:cubicBezTo>
                    <a:pt x="2" y="3"/>
                    <a:pt x="1" y="4"/>
                    <a:pt x="0" y="4"/>
                  </a:cubicBezTo>
                  <a:cubicBezTo>
                    <a:pt x="1" y="4"/>
                    <a:pt x="2" y="5"/>
                    <a:pt x="4" y="5"/>
                  </a:cubicBezTo>
                  <a:cubicBezTo>
                    <a:pt x="5" y="5"/>
                    <a:pt x="7" y="4"/>
                    <a:pt x="8" y="3"/>
                  </a:cubicBezTo>
                  <a:cubicBezTo>
                    <a:pt x="8" y="3"/>
                    <a:pt x="8" y="2"/>
                    <a:pt x="8" y="2"/>
                  </a:cubicBezTo>
                  <a:cubicBezTo>
                    <a:pt x="7" y="1"/>
                    <a:pt x="7" y="0"/>
                    <a:pt x="6"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201" name="Freeform 89"/>
            <p:cNvSpPr>
              <a:spLocks/>
            </p:cNvSpPr>
            <p:nvPr/>
          </p:nvSpPr>
          <p:spPr bwMode="auto">
            <a:xfrm>
              <a:off x="5073" y="2748"/>
              <a:ext cx="3" cy="1"/>
            </a:xfrm>
            <a:custGeom>
              <a:avLst/>
              <a:gdLst/>
              <a:ahLst/>
              <a:cxnLst>
                <a:cxn ang="0">
                  <a:pos x="6" y="0"/>
                </a:cxn>
                <a:cxn ang="0">
                  <a:pos x="3" y="2"/>
                </a:cxn>
                <a:cxn ang="0">
                  <a:pos x="0" y="4"/>
                </a:cxn>
                <a:cxn ang="0">
                  <a:pos x="4" y="5"/>
                </a:cxn>
                <a:cxn ang="0">
                  <a:pos x="8" y="2"/>
                </a:cxn>
                <a:cxn ang="0">
                  <a:pos x="8" y="1"/>
                </a:cxn>
                <a:cxn ang="0">
                  <a:pos x="6" y="0"/>
                </a:cxn>
              </a:cxnLst>
              <a:rect l="0" t="0" r="r" b="b"/>
              <a:pathLst>
                <a:path w="9" h="5">
                  <a:moveTo>
                    <a:pt x="6" y="0"/>
                  </a:moveTo>
                  <a:cubicBezTo>
                    <a:pt x="5" y="0"/>
                    <a:pt x="4" y="1"/>
                    <a:pt x="3" y="2"/>
                  </a:cubicBezTo>
                  <a:cubicBezTo>
                    <a:pt x="2" y="2"/>
                    <a:pt x="1" y="3"/>
                    <a:pt x="0" y="4"/>
                  </a:cubicBezTo>
                  <a:cubicBezTo>
                    <a:pt x="1" y="4"/>
                    <a:pt x="2" y="4"/>
                    <a:pt x="4" y="5"/>
                  </a:cubicBezTo>
                  <a:cubicBezTo>
                    <a:pt x="5" y="4"/>
                    <a:pt x="7" y="3"/>
                    <a:pt x="8" y="2"/>
                  </a:cubicBezTo>
                  <a:cubicBezTo>
                    <a:pt x="9" y="2"/>
                    <a:pt x="9" y="1"/>
                    <a:pt x="8" y="1"/>
                  </a:cubicBezTo>
                  <a:cubicBezTo>
                    <a:pt x="8" y="0"/>
                    <a:pt x="7" y="0"/>
                    <a:pt x="6"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202" name="Freeform 90"/>
            <p:cNvSpPr>
              <a:spLocks/>
            </p:cNvSpPr>
            <p:nvPr/>
          </p:nvSpPr>
          <p:spPr bwMode="auto">
            <a:xfrm>
              <a:off x="4740" y="2785"/>
              <a:ext cx="2" cy="3"/>
            </a:xfrm>
            <a:custGeom>
              <a:avLst/>
              <a:gdLst/>
              <a:ahLst/>
              <a:cxnLst>
                <a:cxn ang="0">
                  <a:pos x="6" y="0"/>
                </a:cxn>
                <a:cxn ang="0">
                  <a:pos x="0" y="5"/>
                </a:cxn>
                <a:cxn ang="0">
                  <a:pos x="3" y="8"/>
                </a:cxn>
                <a:cxn ang="0">
                  <a:pos x="3" y="8"/>
                </a:cxn>
                <a:cxn ang="0">
                  <a:pos x="4" y="7"/>
                </a:cxn>
                <a:cxn ang="0">
                  <a:pos x="7" y="2"/>
                </a:cxn>
                <a:cxn ang="0">
                  <a:pos x="6" y="0"/>
                </a:cxn>
              </a:cxnLst>
              <a:rect l="0" t="0" r="r" b="b"/>
              <a:pathLst>
                <a:path w="7" h="8">
                  <a:moveTo>
                    <a:pt x="6" y="0"/>
                  </a:moveTo>
                  <a:cubicBezTo>
                    <a:pt x="4" y="2"/>
                    <a:pt x="2" y="4"/>
                    <a:pt x="0" y="5"/>
                  </a:cubicBezTo>
                  <a:cubicBezTo>
                    <a:pt x="2" y="7"/>
                    <a:pt x="2" y="7"/>
                    <a:pt x="3" y="8"/>
                  </a:cubicBezTo>
                  <a:cubicBezTo>
                    <a:pt x="3" y="8"/>
                    <a:pt x="3" y="8"/>
                    <a:pt x="3" y="8"/>
                  </a:cubicBezTo>
                  <a:cubicBezTo>
                    <a:pt x="4" y="8"/>
                    <a:pt x="4" y="8"/>
                    <a:pt x="4" y="7"/>
                  </a:cubicBezTo>
                  <a:cubicBezTo>
                    <a:pt x="5" y="5"/>
                    <a:pt x="6" y="4"/>
                    <a:pt x="7" y="2"/>
                  </a:cubicBezTo>
                  <a:cubicBezTo>
                    <a:pt x="7" y="1"/>
                    <a:pt x="6" y="0"/>
                    <a:pt x="6" y="0"/>
                  </a:cubicBezTo>
                  <a:close/>
                </a:path>
              </a:pathLst>
            </a:custGeom>
            <a:solidFill>
              <a:srgbClr val="1C75BC"/>
            </a:solid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4" name="Group 193"/>
          <p:cNvGrpSpPr>
            <a:grpSpLocks noChangeAspect="1"/>
          </p:cNvGrpSpPr>
          <p:nvPr/>
        </p:nvGrpSpPr>
        <p:grpSpPr>
          <a:xfrm>
            <a:off x="7447877" y="5664200"/>
            <a:ext cx="876902" cy="584200"/>
            <a:chOff x="311490" y="5221962"/>
            <a:chExt cx="743555" cy="495364"/>
          </a:xfrm>
        </p:grpSpPr>
        <p:grpSp>
          <p:nvGrpSpPr>
            <p:cNvPr id="195" name="Groupe 344"/>
            <p:cNvGrpSpPr/>
            <p:nvPr/>
          </p:nvGrpSpPr>
          <p:grpSpPr>
            <a:xfrm>
              <a:off x="311490" y="5221962"/>
              <a:ext cx="743555" cy="495364"/>
              <a:chOff x="621445" y="5757455"/>
              <a:chExt cx="869546" cy="546162"/>
            </a:xfrm>
          </p:grpSpPr>
          <p:sp>
            <p:nvSpPr>
              <p:cNvPr id="198" name="Freeform 387"/>
              <p:cNvSpPr>
                <a:spLocks/>
              </p:cNvSpPr>
              <p:nvPr/>
            </p:nvSpPr>
            <p:spPr bwMode="auto">
              <a:xfrm>
                <a:off x="833443" y="5782609"/>
                <a:ext cx="441960" cy="431181"/>
              </a:xfrm>
              <a:custGeom>
                <a:avLst/>
                <a:gdLst/>
                <a:ahLst/>
                <a:cxnLst>
                  <a:cxn ang="0">
                    <a:pos x="91" y="55"/>
                  </a:cxn>
                  <a:cxn ang="0">
                    <a:pos x="93" y="55"/>
                  </a:cxn>
                  <a:cxn ang="0">
                    <a:pos x="96" y="54"/>
                  </a:cxn>
                  <a:cxn ang="0">
                    <a:pos x="110" y="60"/>
                  </a:cxn>
                  <a:cxn ang="0">
                    <a:pos x="105" y="48"/>
                  </a:cxn>
                  <a:cxn ang="0">
                    <a:pos x="120" y="47"/>
                  </a:cxn>
                  <a:cxn ang="0">
                    <a:pos x="111" y="34"/>
                  </a:cxn>
                  <a:cxn ang="0">
                    <a:pos x="111" y="30"/>
                  </a:cxn>
                  <a:cxn ang="0">
                    <a:pos x="119" y="17"/>
                  </a:cxn>
                  <a:cxn ang="0">
                    <a:pos x="106" y="20"/>
                  </a:cxn>
                  <a:cxn ang="0">
                    <a:pos x="107" y="5"/>
                  </a:cxn>
                  <a:cxn ang="0">
                    <a:pos x="93" y="11"/>
                  </a:cxn>
                  <a:cxn ang="0">
                    <a:pos x="90" y="11"/>
                  </a:cxn>
                  <a:cxn ang="0">
                    <a:pos x="78" y="1"/>
                  </a:cxn>
                  <a:cxn ang="0">
                    <a:pos x="78" y="14"/>
                  </a:cxn>
                  <a:cxn ang="0">
                    <a:pos x="64" y="10"/>
                  </a:cxn>
                  <a:cxn ang="0">
                    <a:pos x="68" y="25"/>
                  </a:cxn>
                  <a:cxn ang="0">
                    <a:pos x="67" y="29"/>
                  </a:cxn>
                  <a:cxn ang="0">
                    <a:pos x="55" y="38"/>
                  </a:cxn>
                  <a:cxn ang="0">
                    <a:pos x="68" y="40"/>
                  </a:cxn>
                  <a:cxn ang="0">
                    <a:pos x="62" y="54"/>
                  </a:cxn>
                  <a:cxn ang="0">
                    <a:pos x="77" y="54"/>
                  </a:cxn>
                  <a:cxn ang="0">
                    <a:pos x="71" y="68"/>
                  </a:cxn>
                  <a:cxn ang="0">
                    <a:pos x="72" y="72"/>
                  </a:cxn>
                  <a:cxn ang="0">
                    <a:pos x="83" y="82"/>
                  </a:cxn>
                  <a:cxn ang="0">
                    <a:pos x="72" y="83"/>
                  </a:cxn>
                  <a:cxn ang="0">
                    <a:pos x="79" y="96"/>
                  </a:cxn>
                  <a:cxn ang="0">
                    <a:pos x="66" y="97"/>
                  </a:cxn>
                  <a:cxn ang="0">
                    <a:pos x="62" y="101"/>
                  </a:cxn>
                  <a:cxn ang="0">
                    <a:pos x="59" y="116"/>
                  </a:cxn>
                  <a:cxn ang="0">
                    <a:pos x="52" y="107"/>
                  </a:cxn>
                  <a:cxn ang="0">
                    <a:pos x="45" y="120"/>
                  </a:cxn>
                  <a:cxn ang="0">
                    <a:pos x="36" y="109"/>
                  </a:cxn>
                  <a:cxn ang="0">
                    <a:pos x="31" y="107"/>
                  </a:cxn>
                  <a:cxn ang="0">
                    <a:pos x="17" y="112"/>
                  </a:cxn>
                  <a:cxn ang="0">
                    <a:pos x="22" y="101"/>
                  </a:cxn>
                  <a:cxn ang="0">
                    <a:pos x="7" y="102"/>
                  </a:cxn>
                  <a:cxn ang="0">
                    <a:pos x="12" y="88"/>
                  </a:cxn>
                  <a:cxn ang="0">
                    <a:pos x="11" y="83"/>
                  </a:cxn>
                  <a:cxn ang="0">
                    <a:pos x="0" y="74"/>
                  </a:cxn>
                  <a:cxn ang="0">
                    <a:pos x="11" y="72"/>
                  </a:cxn>
                  <a:cxn ang="0">
                    <a:pos x="3" y="60"/>
                  </a:cxn>
                  <a:cxn ang="0">
                    <a:pos x="19" y="58"/>
                  </a:cxn>
                  <a:cxn ang="0">
                    <a:pos x="22" y="54"/>
                  </a:cxn>
                  <a:cxn ang="0">
                    <a:pos x="24" y="40"/>
                  </a:cxn>
                  <a:cxn ang="0">
                    <a:pos x="31" y="49"/>
                  </a:cxn>
                  <a:cxn ang="0">
                    <a:pos x="39" y="36"/>
                  </a:cxn>
                  <a:cxn ang="0">
                    <a:pos x="48" y="48"/>
                  </a:cxn>
                  <a:cxn ang="0">
                    <a:pos x="52" y="49"/>
                  </a:cxn>
                </a:cxnLst>
                <a:rect l="0" t="0" r="r" b="b"/>
                <a:pathLst>
                  <a:path w="123" h="120">
                    <a:moveTo>
                      <a:pt x="87" y="67"/>
                    </a:moveTo>
                    <a:lnTo>
                      <a:pt x="91" y="55"/>
                    </a:lnTo>
                    <a:lnTo>
                      <a:pt x="91" y="55"/>
                    </a:lnTo>
                    <a:lnTo>
                      <a:pt x="93" y="55"/>
                    </a:lnTo>
                    <a:lnTo>
                      <a:pt x="93" y="55"/>
                    </a:lnTo>
                    <a:lnTo>
                      <a:pt x="96" y="54"/>
                    </a:lnTo>
                    <a:lnTo>
                      <a:pt x="104" y="64"/>
                    </a:lnTo>
                    <a:lnTo>
                      <a:pt x="110" y="60"/>
                    </a:lnTo>
                    <a:lnTo>
                      <a:pt x="105" y="48"/>
                    </a:lnTo>
                    <a:lnTo>
                      <a:pt x="105" y="48"/>
                    </a:lnTo>
                    <a:lnTo>
                      <a:pt x="107" y="45"/>
                    </a:lnTo>
                    <a:lnTo>
                      <a:pt x="120" y="47"/>
                    </a:lnTo>
                    <a:lnTo>
                      <a:pt x="123" y="40"/>
                    </a:lnTo>
                    <a:lnTo>
                      <a:pt x="111" y="34"/>
                    </a:lnTo>
                    <a:lnTo>
                      <a:pt x="111" y="34"/>
                    </a:lnTo>
                    <a:lnTo>
                      <a:pt x="111" y="30"/>
                    </a:lnTo>
                    <a:lnTo>
                      <a:pt x="121" y="24"/>
                    </a:lnTo>
                    <a:lnTo>
                      <a:pt x="119" y="17"/>
                    </a:lnTo>
                    <a:lnTo>
                      <a:pt x="106" y="20"/>
                    </a:lnTo>
                    <a:lnTo>
                      <a:pt x="106" y="20"/>
                    </a:lnTo>
                    <a:lnTo>
                      <a:pt x="104" y="17"/>
                    </a:lnTo>
                    <a:lnTo>
                      <a:pt x="107" y="5"/>
                    </a:lnTo>
                    <a:lnTo>
                      <a:pt x="102" y="2"/>
                    </a:lnTo>
                    <a:lnTo>
                      <a:pt x="93" y="11"/>
                    </a:lnTo>
                    <a:lnTo>
                      <a:pt x="93" y="11"/>
                    </a:lnTo>
                    <a:lnTo>
                      <a:pt x="90" y="11"/>
                    </a:lnTo>
                    <a:lnTo>
                      <a:pt x="85" y="0"/>
                    </a:lnTo>
                    <a:lnTo>
                      <a:pt x="78" y="1"/>
                    </a:lnTo>
                    <a:lnTo>
                      <a:pt x="78" y="14"/>
                    </a:lnTo>
                    <a:lnTo>
                      <a:pt x="78" y="14"/>
                    </a:lnTo>
                    <a:lnTo>
                      <a:pt x="76" y="16"/>
                    </a:lnTo>
                    <a:lnTo>
                      <a:pt x="64" y="10"/>
                    </a:lnTo>
                    <a:lnTo>
                      <a:pt x="60" y="15"/>
                    </a:lnTo>
                    <a:lnTo>
                      <a:pt x="68" y="25"/>
                    </a:lnTo>
                    <a:lnTo>
                      <a:pt x="68" y="25"/>
                    </a:lnTo>
                    <a:lnTo>
                      <a:pt x="67" y="29"/>
                    </a:lnTo>
                    <a:lnTo>
                      <a:pt x="54" y="31"/>
                    </a:lnTo>
                    <a:lnTo>
                      <a:pt x="55" y="38"/>
                    </a:lnTo>
                    <a:lnTo>
                      <a:pt x="68" y="40"/>
                    </a:lnTo>
                    <a:lnTo>
                      <a:pt x="68" y="40"/>
                    </a:lnTo>
                    <a:lnTo>
                      <a:pt x="69" y="44"/>
                    </a:lnTo>
                    <a:lnTo>
                      <a:pt x="62" y="54"/>
                    </a:lnTo>
                    <a:lnTo>
                      <a:pt x="66" y="58"/>
                    </a:lnTo>
                    <a:lnTo>
                      <a:pt x="77" y="54"/>
                    </a:lnTo>
                    <a:lnTo>
                      <a:pt x="79" y="60"/>
                    </a:lnTo>
                    <a:lnTo>
                      <a:pt x="71" y="68"/>
                    </a:lnTo>
                    <a:lnTo>
                      <a:pt x="71" y="68"/>
                    </a:lnTo>
                    <a:lnTo>
                      <a:pt x="72" y="72"/>
                    </a:lnTo>
                    <a:lnTo>
                      <a:pt x="83" y="74"/>
                    </a:lnTo>
                    <a:lnTo>
                      <a:pt x="83" y="82"/>
                    </a:lnTo>
                    <a:lnTo>
                      <a:pt x="72" y="83"/>
                    </a:lnTo>
                    <a:lnTo>
                      <a:pt x="72" y="83"/>
                    </a:lnTo>
                    <a:lnTo>
                      <a:pt x="71" y="88"/>
                    </a:lnTo>
                    <a:lnTo>
                      <a:pt x="79" y="96"/>
                    </a:lnTo>
                    <a:lnTo>
                      <a:pt x="77" y="102"/>
                    </a:lnTo>
                    <a:lnTo>
                      <a:pt x="66" y="97"/>
                    </a:lnTo>
                    <a:lnTo>
                      <a:pt x="66" y="97"/>
                    </a:lnTo>
                    <a:lnTo>
                      <a:pt x="62" y="101"/>
                    </a:lnTo>
                    <a:lnTo>
                      <a:pt x="66" y="112"/>
                    </a:lnTo>
                    <a:lnTo>
                      <a:pt x="59" y="116"/>
                    </a:lnTo>
                    <a:lnTo>
                      <a:pt x="52" y="107"/>
                    </a:lnTo>
                    <a:lnTo>
                      <a:pt x="52" y="107"/>
                    </a:lnTo>
                    <a:lnTo>
                      <a:pt x="48" y="109"/>
                    </a:lnTo>
                    <a:lnTo>
                      <a:pt x="45" y="120"/>
                    </a:lnTo>
                    <a:lnTo>
                      <a:pt x="39" y="120"/>
                    </a:lnTo>
                    <a:lnTo>
                      <a:pt x="36" y="109"/>
                    </a:lnTo>
                    <a:lnTo>
                      <a:pt x="36" y="109"/>
                    </a:lnTo>
                    <a:lnTo>
                      <a:pt x="31" y="107"/>
                    </a:lnTo>
                    <a:lnTo>
                      <a:pt x="24" y="116"/>
                    </a:lnTo>
                    <a:lnTo>
                      <a:pt x="17" y="112"/>
                    </a:lnTo>
                    <a:lnTo>
                      <a:pt x="22" y="101"/>
                    </a:lnTo>
                    <a:lnTo>
                      <a:pt x="22" y="101"/>
                    </a:lnTo>
                    <a:lnTo>
                      <a:pt x="19" y="97"/>
                    </a:lnTo>
                    <a:lnTo>
                      <a:pt x="7" y="102"/>
                    </a:lnTo>
                    <a:lnTo>
                      <a:pt x="3" y="96"/>
                    </a:lnTo>
                    <a:lnTo>
                      <a:pt x="12" y="88"/>
                    </a:lnTo>
                    <a:lnTo>
                      <a:pt x="12" y="88"/>
                    </a:lnTo>
                    <a:lnTo>
                      <a:pt x="11" y="83"/>
                    </a:lnTo>
                    <a:lnTo>
                      <a:pt x="0" y="82"/>
                    </a:lnTo>
                    <a:lnTo>
                      <a:pt x="0" y="74"/>
                    </a:lnTo>
                    <a:lnTo>
                      <a:pt x="11" y="72"/>
                    </a:lnTo>
                    <a:lnTo>
                      <a:pt x="11" y="72"/>
                    </a:lnTo>
                    <a:lnTo>
                      <a:pt x="12" y="68"/>
                    </a:lnTo>
                    <a:lnTo>
                      <a:pt x="3" y="60"/>
                    </a:lnTo>
                    <a:lnTo>
                      <a:pt x="7" y="54"/>
                    </a:lnTo>
                    <a:lnTo>
                      <a:pt x="19" y="58"/>
                    </a:lnTo>
                    <a:lnTo>
                      <a:pt x="19" y="58"/>
                    </a:lnTo>
                    <a:lnTo>
                      <a:pt x="22" y="54"/>
                    </a:lnTo>
                    <a:lnTo>
                      <a:pt x="17" y="43"/>
                    </a:lnTo>
                    <a:lnTo>
                      <a:pt x="24" y="40"/>
                    </a:lnTo>
                    <a:lnTo>
                      <a:pt x="31" y="49"/>
                    </a:lnTo>
                    <a:lnTo>
                      <a:pt x="31" y="49"/>
                    </a:lnTo>
                    <a:lnTo>
                      <a:pt x="36" y="48"/>
                    </a:lnTo>
                    <a:lnTo>
                      <a:pt x="39" y="36"/>
                    </a:lnTo>
                    <a:lnTo>
                      <a:pt x="45" y="36"/>
                    </a:lnTo>
                    <a:lnTo>
                      <a:pt x="48" y="48"/>
                    </a:lnTo>
                    <a:lnTo>
                      <a:pt x="48" y="48"/>
                    </a:lnTo>
                    <a:lnTo>
                      <a:pt x="52" y="49"/>
                    </a:lnTo>
                  </a:path>
                </a:pathLst>
              </a:custGeom>
              <a:noFill/>
              <a:ln w="190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390"/>
              <p:cNvSpPr>
                <a:spLocks/>
              </p:cNvSpPr>
              <p:nvPr/>
            </p:nvSpPr>
            <p:spPr bwMode="auto">
              <a:xfrm>
                <a:off x="621445" y="5757455"/>
                <a:ext cx="869546" cy="546162"/>
              </a:xfrm>
              <a:custGeom>
                <a:avLst/>
                <a:gdLst/>
                <a:ahLst/>
                <a:cxnLst>
                  <a:cxn ang="0">
                    <a:pos x="242" y="136"/>
                  </a:cxn>
                  <a:cxn ang="0">
                    <a:pos x="242" y="136"/>
                  </a:cxn>
                  <a:cxn ang="0">
                    <a:pos x="241" y="142"/>
                  </a:cxn>
                  <a:cxn ang="0">
                    <a:pos x="237" y="147"/>
                  </a:cxn>
                  <a:cxn ang="0">
                    <a:pos x="232" y="151"/>
                  </a:cxn>
                  <a:cxn ang="0">
                    <a:pos x="226" y="152"/>
                  </a:cxn>
                  <a:cxn ang="0">
                    <a:pos x="17" y="152"/>
                  </a:cxn>
                  <a:cxn ang="0">
                    <a:pos x="17" y="152"/>
                  </a:cxn>
                  <a:cxn ang="0">
                    <a:pos x="10" y="151"/>
                  </a:cxn>
                  <a:cxn ang="0">
                    <a:pos x="4" y="147"/>
                  </a:cxn>
                  <a:cxn ang="0">
                    <a:pos x="2" y="142"/>
                  </a:cxn>
                  <a:cxn ang="0">
                    <a:pos x="0" y="136"/>
                  </a:cxn>
                  <a:cxn ang="0">
                    <a:pos x="221" y="136"/>
                  </a:cxn>
                  <a:cxn ang="0">
                    <a:pos x="221" y="0"/>
                  </a:cxn>
                  <a:cxn ang="0">
                    <a:pos x="22" y="0"/>
                  </a:cxn>
                  <a:cxn ang="0">
                    <a:pos x="22" y="117"/>
                  </a:cxn>
                </a:cxnLst>
                <a:rect l="0" t="0" r="r" b="b"/>
                <a:pathLst>
                  <a:path w="242" h="152">
                    <a:moveTo>
                      <a:pt x="242" y="136"/>
                    </a:moveTo>
                    <a:lnTo>
                      <a:pt x="242" y="136"/>
                    </a:lnTo>
                    <a:lnTo>
                      <a:pt x="241" y="142"/>
                    </a:lnTo>
                    <a:lnTo>
                      <a:pt x="237" y="147"/>
                    </a:lnTo>
                    <a:lnTo>
                      <a:pt x="232" y="151"/>
                    </a:lnTo>
                    <a:lnTo>
                      <a:pt x="226" y="152"/>
                    </a:lnTo>
                    <a:lnTo>
                      <a:pt x="17" y="152"/>
                    </a:lnTo>
                    <a:lnTo>
                      <a:pt x="17" y="152"/>
                    </a:lnTo>
                    <a:lnTo>
                      <a:pt x="10" y="151"/>
                    </a:lnTo>
                    <a:lnTo>
                      <a:pt x="4" y="147"/>
                    </a:lnTo>
                    <a:lnTo>
                      <a:pt x="2" y="142"/>
                    </a:lnTo>
                    <a:lnTo>
                      <a:pt x="0" y="136"/>
                    </a:lnTo>
                    <a:lnTo>
                      <a:pt x="221" y="136"/>
                    </a:lnTo>
                    <a:lnTo>
                      <a:pt x="221" y="0"/>
                    </a:lnTo>
                    <a:lnTo>
                      <a:pt x="22" y="0"/>
                    </a:lnTo>
                    <a:lnTo>
                      <a:pt x="22" y="117"/>
                    </a:lnTo>
                  </a:path>
                </a:pathLst>
              </a:custGeom>
              <a:noFill/>
              <a:ln w="190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6" name="Oval 195"/>
            <p:cNvSpPr/>
            <p:nvPr/>
          </p:nvSpPr>
          <p:spPr>
            <a:xfrm>
              <a:off x="570946" y="5450338"/>
              <a:ext cx="95304" cy="9530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197" name="Oval 196"/>
            <p:cNvSpPr/>
            <p:nvPr/>
          </p:nvSpPr>
          <p:spPr>
            <a:xfrm>
              <a:off x="726367" y="5319849"/>
              <a:ext cx="76397" cy="7639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sp>
        <p:nvSpPr>
          <p:cNvPr id="143" name="Freeform 719"/>
          <p:cNvSpPr>
            <a:spLocks noChangeAspect="1" noEditPoints="1"/>
          </p:cNvSpPr>
          <p:nvPr/>
        </p:nvSpPr>
        <p:spPr bwMode="auto">
          <a:xfrm>
            <a:off x="7908328" y="1210806"/>
            <a:ext cx="629239" cy="1154755"/>
          </a:xfrm>
          <a:custGeom>
            <a:avLst/>
            <a:gdLst/>
            <a:ahLst/>
            <a:cxnLst>
              <a:cxn ang="0">
                <a:pos x="35" y="104"/>
              </a:cxn>
              <a:cxn ang="0">
                <a:pos x="25" y="199"/>
              </a:cxn>
              <a:cxn ang="0">
                <a:pos x="37" y="199"/>
              </a:cxn>
              <a:cxn ang="0">
                <a:pos x="55" y="113"/>
              </a:cxn>
              <a:cxn ang="0">
                <a:pos x="60" y="199"/>
              </a:cxn>
              <a:cxn ang="0">
                <a:pos x="73" y="199"/>
              </a:cxn>
              <a:cxn ang="0">
                <a:pos x="77" y="104"/>
              </a:cxn>
              <a:cxn ang="0">
                <a:pos x="108" y="118"/>
              </a:cxn>
              <a:cxn ang="0">
                <a:pos x="86" y="80"/>
              </a:cxn>
              <a:cxn ang="0">
                <a:pos x="61" y="36"/>
              </a:cxn>
              <a:cxn ang="0">
                <a:pos x="68" y="19"/>
              </a:cxn>
              <a:cxn ang="0">
                <a:pos x="54" y="0"/>
              </a:cxn>
              <a:cxn ang="0">
                <a:pos x="40" y="19"/>
              </a:cxn>
              <a:cxn ang="0">
                <a:pos x="48" y="36"/>
              </a:cxn>
              <a:cxn ang="0">
                <a:pos x="22" y="80"/>
              </a:cxn>
              <a:cxn ang="0">
                <a:pos x="1" y="116"/>
              </a:cxn>
            </a:cxnLst>
            <a:rect l="0" t="0" r="r" b="b"/>
            <a:pathLst>
              <a:path w="108" h="199">
                <a:moveTo>
                  <a:pt x="35" y="104"/>
                </a:moveTo>
                <a:cubicBezTo>
                  <a:pt x="35" y="107"/>
                  <a:pt x="25" y="199"/>
                  <a:pt x="25" y="199"/>
                </a:cubicBezTo>
                <a:cubicBezTo>
                  <a:pt x="37" y="199"/>
                  <a:pt x="37" y="199"/>
                  <a:pt x="37" y="199"/>
                </a:cubicBezTo>
                <a:cubicBezTo>
                  <a:pt x="55" y="113"/>
                  <a:pt x="55" y="113"/>
                  <a:pt x="55" y="113"/>
                </a:cubicBezTo>
                <a:cubicBezTo>
                  <a:pt x="60" y="199"/>
                  <a:pt x="60" y="199"/>
                  <a:pt x="60" y="199"/>
                </a:cubicBezTo>
                <a:cubicBezTo>
                  <a:pt x="73" y="199"/>
                  <a:pt x="73" y="199"/>
                  <a:pt x="73" y="199"/>
                </a:cubicBezTo>
                <a:cubicBezTo>
                  <a:pt x="77" y="104"/>
                  <a:pt x="77" y="104"/>
                  <a:pt x="77" y="104"/>
                </a:cubicBezTo>
                <a:moveTo>
                  <a:pt x="108" y="118"/>
                </a:moveTo>
                <a:cubicBezTo>
                  <a:pt x="108" y="114"/>
                  <a:pt x="86" y="84"/>
                  <a:pt x="86" y="80"/>
                </a:cubicBezTo>
                <a:cubicBezTo>
                  <a:pt x="86" y="55"/>
                  <a:pt x="80" y="37"/>
                  <a:pt x="61" y="36"/>
                </a:cubicBezTo>
                <a:cubicBezTo>
                  <a:pt x="64" y="32"/>
                  <a:pt x="68" y="25"/>
                  <a:pt x="68" y="19"/>
                </a:cubicBezTo>
                <a:cubicBezTo>
                  <a:pt x="68" y="9"/>
                  <a:pt x="62" y="0"/>
                  <a:pt x="54" y="0"/>
                </a:cubicBezTo>
                <a:cubicBezTo>
                  <a:pt x="46" y="0"/>
                  <a:pt x="40" y="9"/>
                  <a:pt x="40" y="19"/>
                </a:cubicBezTo>
                <a:cubicBezTo>
                  <a:pt x="40" y="25"/>
                  <a:pt x="45" y="32"/>
                  <a:pt x="48" y="36"/>
                </a:cubicBezTo>
                <a:cubicBezTo>
                  <a:pt x="23" y="39"/>
                  <a:pt x="22" y="55"/>
                  <a:pt x="22" y="80"/>
                </a:cubicBezTo>
                <a:cubicBezTo>
                  <a:pt x="22" y="84"/>
                  <a:pt x="0" y="111"/>
                  <a:pt x="1" y="116"/>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4" name="Groupe 133"/>
          <p:cNvGrpSpPr>
            <a:grpSpLocks noChangeAspect="1"/>
          </p:cNvGrpSpPr>
          <p:nvPr/>
        </p:nvGrpSpPr>
        <p:grpSpPr>
          <a:xfrm>
            <a:off x="8502553" y="1238251"/>
            <a:ext cx="472108" cy="1154754"/>
            <a:chOff x="3028950" y="2727325"/>
            <a:chExt cx="117475" cy="287338"/>
          </a:xfrm>
        </p:grpSpPr>
        <p:sp>
          <p:nvSpPr>
            <p:cNvPr id="145" name="Freeform 523"/>
            <p:cNvSpPr>
              <a:spLocks/>
            </p:cNvSpPr>
            <p:nvPr/>
          </p:nvSpPr>
          <p:spPr bwMode="auto">
            <a:xfrm>
              <a:off x="3028950" y="2727325"/>
              <a:ext cx="117475" cy="138113"/>
            </a:xfrm>
            <a:custGeom>
              <a:avLst/>
              <a:gdLst/>
              <a:ahLst/>
              <a:cxnLst>
                <a:cxn ang="0">
                  <a:pos x="88" y="103"/>
                </a:cxn>
                <a:cxn ang="0">
                  <a:pos x="77" y="68"/>
                </a:cxn>
                <a:cxn ang="0">
                  <a:pos x="55" y="31"/>
                </a:cxn>
                <a:cxn ang="0">
                  <a:pos x="62" y="16"/>
                </a:cxn>
                <a:cxn ang="0">
                  <a:pos x="50" y="0"/>
                </a:cxn>
                <a:cxn ang="0">
                  <a:pos x="38" y="16"/>
                </a:cxn>
                <a:cxn ang="0">
                  <a:pos x="45" y="31"/>
                </a:cxn>
                <a:cxn ang="0">
                  <a:pos x="22" y="68"/>
                </a:cxn>
                <a:cxn ang="0">
                  <a:pos x="1" y="90"/>
                </a:cxn>
              </a:cxnLst>
              <a:rect l="0" t="0" r="r" b="b"/>
              <a:pathLst>
                <a:path w="88" h="103">
                  <a:moveTo>
                    <a:pt x="88" y="103"/>
                  </a:moveTo>
                  <a:cubicBezTo>
                    <a:pt x="88" y="99"/>
                    <a:pt x="77" y="84"/>
                    <a:pt x="77" y="68"/>
                  </a:cubicBezTo>
                  <a:cubicBezTo>
                    <a:pt x="78" y="47"/>
                    <a:pt x="70" y="31"/>
                    <a:pt x="55" y="31"/>
                  </a:cubicBezTo>
                  <a:cubicBezTo>
                    <a:pt x="57" y="28"/>
                    <a:pt x="62" y="21"/>
                    <a:pt x="62" y="16"/>
                  </a:cubicBezTo>
                  <a:cubicBezTo>
                    <a:pt x="62" y="7"/>
                    <a:pt x="57" y="0"/>
                    <a:pt x="50" y="0"/>
                  </a:cubicBezTo>
                  <a:cubicBezTo>
                    <a:pt x="43" y="0"/>
                    <a:pt x="38" y="7"/>
                    <a:pt x="38" y="16"/>
                  </a:cubicBezTo>
                  <a:cubicBezTo>
                    <a:pt x="38" y="21"/>
                    <a:pt x="42" y="28"/>
                    <a:pt x="45" y="31"/>
                  </a:cubicBezTo>
                  <a:cubicBezTo>
                    <a:pt x="26" y="33"/>
                    <a:pt x="22" y="47"/>
                    <a:pt x="22" y="68"/>
                  </a:cubicBezTo>
                  <a:cubicBezTo>
                    <a:pt x="22" y="72"/>
                    <a:pt x="0" y="86"/>
                    <a:pt x="1" y="90"/>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524"/>
            <p:cNvSpPr>
              <a:spLocks/>
            </p:cNvSpPr>
            <p:nvPr/>
          </p:nvSpPr>
          <p:spPr bwMode="auto">
            <a:xfrm>
              <a:off x="3060700" y="2798763"/>
              <a:ext cx="66675" cy="215900"/>
            </a:xfrm>
            <a:custGeom>
              <a:avLst/>
              <a:gdLst/>
              <a:ahLst/>
              <a:cxnLst>
                <a:cxn ang="0">
                  <a:pos x="8" y="0"/>
                </a:cxn>
                <a:cxn ang="0">
                  <a:pos x="11" y="10"/>
                </a:cxn>
                <a:cxn ang="0">
                  <a:pos x="13" y="16"/>
                </a:cxn>
                <a:cxn ang="0">
                  <a:pos x="8" y="32"/>
                </a:cxn>
                <a:cxn ang="0">
                  <a:pos x="7" y="94"/>
                </a:cxn>
                <a:cxn ang="0">
                  <a:pos x="0" y="118"/>
                </a:cxn>
                <a:cxn ang="0">
                  <a:pos x="6" y="118"/>
                </a:cxn>
                <a:cxn ang="0">
                  <a:pos x="8" y="118"/>
                </a:cxn>
                <a:cxn ang="0">
                  <a:pos x="12" y="161"/>
                </a:cxn>
                <a:cxn ang="0">
                  <a:pos x="27" y="162"/>
                </a:cxn>
                <a:cxn ang="0">
                  <a:pos x="18" y="147"/>
                </a:cxn>
                <a:cxn ang="0">
                  <a:pos x="19" y="128"/>
                </a:cxn>
                <a:cxn ang="0">
                  <a:pos x="21" y="119"/>
                </a:cxn>
                <a:cxn ang="0">
                  <a:pos x="20" y="119"/>
                </a:cxn>
                <a:cxn ang="0">
                  <a:pos x="29" y="118"/>
                </a:cxn>
                <a:cxn ang="0">
                  <a:pos x="29" y="119"/>
                </a:cxn>
                <a:cxn ang="0">
                  <a:pos x="35" y="161"/>
                </a:cxn>
                <a:cxn ang="0">
                  <a:pos x="50" y="162"/>
                </a:cxn>
                <a:cxn ang="0">
                  <a:pos x="39" y="147"/>
                </a:cxn>
                <a:cxn ang="0">
                  <a:pos x="40" y="128"/>
                </a:cxn>
                <a:cxn ang="0">
                  <a:pos x="42" y="119"/>
                </a:cxn>
                <a:cxn ang="0">
                  <a:pos x="42" y="118"/>
                </a:cxn>
                <a:cxn ang="0">
                  <a:pos x="44" y="118"/>
                </a:cxn>
                <a:cxn ang="0">
                  <a:pos x="45" y="44"/>
                </a:cxn>
                <a:cxn ang="0">
                  <a:pos x="40" y="29"/>
                </a:cxn>
                <a:cxn ang="0">
                  <a:pos x="41" y="10"/>
                </a:cxn>
                <a:cxn ang="0">
                  <a:pos x="44" y="1"/>
                </a:cxn>
              </a:cxnLst>
              <a:rect l="0" t="0" r="r" b="b"/>
              <a:pathLst>
                <a:path w="50" h="162">
                  <a:moveTo>
                    <a:pt x="8" y="0"/>
                  </a:moveTo>
                  <a:cubicBezTo>
                    <a:pt x="11" y="10"/>
                    <a:pt x="11" y="10"/>
                    <a:pt x="11" y="10"/>
                  </a:cubicBezTo>
                  <a:cubicBezTo>
                    <a:pt x="11" y="10"/>
                    <a:pt x="12" y="12"/>
                    <a:pt x="13" y="16"/>
                  </a:cubicBezTo>
                  <a:cubicBezTo>
                    <a:pt x="13" y="20"/>
                    <a:pt x="13" y="24"/>
                    <a:pt x="8" y="32"/>
                  </a:cubicBezTo>
                  <a:cubicBezTo>
                    <a:pt x="0" y="44"/>
                    <a:pt x="9" y="77"/>
                    <a:pt x="7" y="94"/>
                  </a:cubicBezTo>
                  <a:cubicBezTo>
                    <a:pt x="0" y="118"/>
                    <a:pt x="0" y="118"/>
                    <a:pt x="0" y="118"/>
                  </a:cubicBezTo>
                  <a:cubicBezTo>
                    <a:pt x="6" y="118"/>
                    <a:pt x="6" y="118"/>
                    <a:pt x="6" y="118"/>
                  </a:cubicBezTo>
                  <a:cubicBezTo>
                    <a:pt x="8" y="118"/>
                    <a:pt x="8" y="118"/>
                    <a:pt x="8" y="118"/>
                  </a:cubicBezTo>
                  <a:cubicBezTo>
                    <a:pt x="8" y="124"/>
                    <a:pt x="10" y="160"/>
                    <a:pt x="12" y="161"/>
                  </a:cubicBezTo>
                  <a:cubicBezTo>
                    <a:pt x="13" y="162"/>
                    <a:pt x="27" y="162"/>
                    <a:pt x="27" y="162"/>
                  </a:cubicBezTo>
                  <a:cubicBezTo>
                    <a:pt x="27" y="162"/>
                    <a:pt x="19" y="150"/>
                    <a:pt x="18" y="147"/>
                  </a:cubicBezTo>
                  <a:cubicBezTo>
                    <a:pt x="18" y="144"/>
                    <a:pt x="18" y="131"/>
                    <a:pt x="19" y="128"/>
                  </a:cubicBezTo>
                  <a:cubicBezTo>
                    <a:pt x="20" y="127"/>
                    <a:pt x="20" y="123"/>
                    <a:pt x="21" y="119"/>
                  </a:cubicBezTo>
                  <a:cubicBezTo>
                    <a:pt x="20" y="119"/>
                    <a:pt x="20" y="119"/>
                    <a:pt x="20" y="119"/>
                  </a:cubicBezTo>
                  <a:cubicBezTo>
                    <a:pt x="29" y="118"/>
                    <a:pt x="29" y="118"/>
                    <a:pt x="29" y="118"/>
                  </a:cubicBezTo>
                  <a:cubicBezTo>
                    <a:pt x="29" y="119"/>
                    <a:pt x="29" y="119"/>
                    <a:pt x="29" y="119"/>
                  </a:cubicBezTo>
                  <a:cubicBezTo>
                    <a:pt x="29" y="124"/>
                    <a:pt x="34" y="160"/>
                    <a:pt x="35" y="161"/>
                  </a:cubicBezTo>
                  <a:cubicBezTo>
                    <a:pt x="36" y="162"/>
                    <a:pt x="50" y="162"/>
                    <a:pt x="50" y="162"/>
                  </a:cubicBezTo>
                  <a:cubicBezTo>
                    <a:pt x="50" y="162"/>
                    <a:pt x="40" y="150"/>
                    <a:pt x="39" y="147"/>
                  </a:cubicBezTo>
                  <a:cubicBezTo>
                    <a:pt x="38" y="145"/>
                    <a:pt x="39" y="132"/>
                    <a:pt x="40" y="128"/>
                  </a:cubicBezTo>
                  <a:cubicBezTo>
                    <a:pt x="41" y="127"/>
                    <a:pt x="41" y="123"/>
                    <a:pt x="42" y="119"/>
                  </a:cubicBezTo>
                  <a:cubicBezTo>
                    <a:pt x="42" y="118"/>
                    <a:pt x="42" y="118"/>
                    <a:pt x="42" y="118"/>
                  </a:cubicBezTo>
                  <a:cubicBezTo>
                    <a:pt x="44" y="118"/>
                    <a:pt x="44" y="118"/>
                    <a:pt x="44" y="118"/>
                  </a:cubicBezTo>
                  <a:cubicBezTo>
                    <a:pt x="44" y="118"/>
                    <a:pt x="50" y="65"/>
                    <a:pt x="45" y="44"/>
                  </a:cubicBezTo>
                  <a:cubicBezTo>
                    <a:pt x="43" y="38"/>
                    <a:pt x="41" y="32"/>
                    <a:pt x="40" y="29"/>
                  </a:cubicBezTo>
                  <a:cubicBezTo>
                    <a:pt x="37" y="21"/>
                    <a:pt x="41" y="10"/>
                    <a:pt x="41" y="10"/>
                  </a:cubicBezTo>
                  <a:cubicBezTo>
                    <a:pt x="44" y="1"/>
                    <a:pt x="44" y="1"/>
                    <a:pt x="44" y="1"/>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162"/>
          <p:cNvSpPr>
            <a:spLocks noGrp="1" noChangeArrowheads="1"/>
          </p:cNvSpPr>
          <p:nvPr>
            <p:ph type="title"/>
          </p:nvPr>
        </p:nvSpPr>
        <p:spPr/>
        <p:txBody>
          <a:bodyPr/>
          <a:lstStyle/>
          <a:p>
            <a:r>
              <a:rPr lang="en-US" dirty="0" smtClean="0"/>
              <a:t>We Work with Leading Global Companies to Implement EBS</a:t>
            </a:r>
          </a:p>
        </p:txBody>
      </p:sp>
      <p:grpSp>
        <p:nvGrpSpPr>
          <p:cNvPr id="56" name="Group 55"/>
          <p:cNvGrpSpPr/>
          <p:nvPr/>
        </p:nvGrpSpPr>
        <p:grpSpPr>
          <a:xfrm>
            <a:off x="0" y="1063664"/>
            <a:ext cx="9144000" cy="5278689"/>
            <a:chOff x="0" y="1063664"/>
            <a:chExt cx="9144000" cy="5278689"/>
          </a:xfrm>
        </p:grpSpPr>
        <p:sp>
          <p:nvSpPr>
            <p:cNvPr id="50" name="Rectangle 49"/>
            <p:cNvSpPr/>
            <p:nvPr/>
          </p:nvSpPr>
          <p:spPr>
            <a:xfrm>
              <a:off x="0" y="2049771"/>
              <a:ext cx="9144000" cy="4292582"/>
            </a:xfrm>
            <a:prstGeom prst="rect">
              <a:avLst/>
            </a:prstGeom>
            <a:gradFill>
              <a:gsLst>
                <a:gs pos="0">
                  <a:schemeClr val="bg2">
                    <a:lumMod val="40000"/>
                    <a:lumOff val="60000"/>
                  </a:scheme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47" name="Rounded Rectangle 46"/>
            <p:cNvSpPr/>
            <p:nvPr/>
          </p:nvSpPr>
          <p:spPr>
            <a:xfrm>
              <a:off x="475616" y="1063664"/>
              <a:ext cx="8192768" cy="5033685"/>
            </a:xfrm>
            <a:prstGeom prst="roundRect">
              <a:avLst>
                <a:gd name="adj" fmla="val 12263"/>
              </a:avLst>
            </a:prstGeom>
            <a:solidFill>
              <a:schemeClr val="bg1"/>
            </a:solidFill>
            <a:ln>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grpSp>
      <p:pic>
        <p:nvPicPr>
          <p:cNvPr id="466950" name="Picture 6" descr="http://rebeccamasterson.com/wp-content/uploads/2011/02/TMP-logo.jpg"/>
          <p:cNvPicPr>
            <a:picLocks noChangeAspect="1" noChangeArrowheads="1"/>
          </p:cNvPicPr>
          <p:nvPr/>
        </p:nvPicPr>
        <p:blipFill>
          <a:blip r:embed="rId3" cstate="print"/>
          <a:srcRect/>
          <a:stretch>
            <a:fillRect/>
          </a:stretch>
        </p:blipFill>
        <p:spPr bwMode="auto">
          <a:xfrm>
            <a:off x="1076402" y="5660803"/>
            <a:ext cx="1705777" cy="323420"/>
          </a:xfrm>
          <a:prstGeom prst="rect">
            <a:avLst/>
          </a:prstGeom>
          <a:noFill/>
        </p:spPr>
      </p:pic>
      <p:pic>
        <p:nvPicPr>
          <p:cNvPr id="466948" name="Picture 4" descr="http://www.easyvectors.com/assets/images/vectors/afbig/mcdonalds-logo.jpg"/>
          <p:cNvPicPr>
            <a:picLocks noChangeAspect="1" noChangeArrowheads="1"/>
          </p:cNvPicPr>
          <p:nvPr/>
        </p:nvPicPr>
        <p:blipFill>
          <a:blip r:embed="rId4" cstate="print"/>
          <a:srcRect/>
          <a:stretch>
            <a:fillRect/>
          </a:stretch>
        </p:blipFill>
        <p:spPr bwMode="auto">
          <a:xfrm>
            <a:off x="6234197" y="1215912"/>
            <a:ext cx="631373" cy="433790"/>
          </a:xfrm>
          <a:prstGeom prst="rect">
            <a:avLst/>
          </a:prstGeom>
          <a:noFill/>
        </p:spPr>
      </p:pic>
      <p:pic>
        <p:nvPicPr>
          <p:cNvPr id="11361" name="Picture 37" descr="The World's Premier Toy Brands---Today and Tomorrow"/>
          <p:cNvPicPr>
            <a:picLocks noChangeAspect="1" noChangeArrowheads="1"/>
          </p:cNvPicPr>
          <p:nvPr/>
        </p:nvPicPr>
        <p:blipFill>
          <a:blip r:embed="rId5" cstate="print"/>
          <a:srcRect l="59779" t="16327" r="29305" b="59184"/>
          <a:stretch>
            <a:fillRect/>
          </a:stretch>
        </p:blipFill>
        <p:spPr bwMode="gray">
          <a:xfrm>
            <a:off x="3567902" y="1098413"/>
            <a:ext cx="582852" cy="578577"/>
          </a:xfrm>
          <a:prstGeom prst="rect">
            <a:avLst/>
          </a:prstGeom>
          <a:noFill/>
          <a:ln w="9525">
            <a:noFill/>
            <a:miter lim="800000"/>
            <a:headEnd/>
            <a:tailEnd/>
          </a:ln>
        </p:spPr>
      </p:pic>
      <p:pic>
        <p:nvPicPr>
          <p:cNvPr id="11350" name="Picture 66" descr="Coca-Cola Amatil Home Page">
            <a:hlinkClick r:id="rId6"/>
          </p:cNvPr>
          <p:cNvPicPr>
            <a:picLocks noChangeAspect="1" noChangeArrowheads="1"/>
          </p:cNvPicPr>
          <p:nvPr/>
        </p:nvPicPr>
        <p:blipFill>
          <a:blip r:embed="rId7" cstate="print"/>
          <a:srcRect l="8000" r="24533" b="8888"/>
          <a:stretch>
            <a:fillRect/>
          </a:stretch>
        </p:blipFill>
        <p:spPr bwMode="gray">
          <a:xfrm>
            <a:off x="840679" y="3969188"/>
            <a:ext cx="1359865" cy="437689"/>
          </a:xfrm>
          <a:prstGeom prst="rect">
            <a:avLst/>
          </a:prstGeom>
          <a:noFill/>
          <a:ln w="9525">
            <a:noFill/>
            <a:miter lim="800000"/>
            <a:headEnd/>
            <a:tailEnd/>
          </a:ln>
        </p:spPr>
      </p:pic>
      <p:pic>
        <p:nvPicPr>
          <p:cNvPr id="11351" name="Picture 67" descr="logo-portada-gis2"/>
          <p:cNvPicPr>
            <a:picLocks noChangeAspect="1" noChangeArrowheads="1"/>
          </p:cNvPicPr>
          <p:nvPr/>
        </p:nvPicPr>
        <p:blipFill>
          <a:blip r:embed="rId8" cstate="print"/>
          <a:srcRect/>
          <a:stretch>
            <a:fillRect/>
          </a:stretch>
        </p:blipFill>
        <p:spPr bwMode="gray">
          <a:xfrm>
            <a:off x="6739225" y="4577269"/>
            <a:ext cx="957842" cy="325254"/>
          </a:xfrm>
          <a:prstGeom prst="rect">
            <a:avLst/>
          </a:prstGeom>
          <a:noFill/>
          <a:ln w="9525">
            <a:noFill/>
            <a:miter lim="800000"/>
            <a:headEnd/>
            <a:tailEnd/>
          </a:ln>
        </p:spPr>
      </p:pic>
      <p:pic>
        <p:nvPicPr>
          <p:cNvPr id="11353" name="Picture 69" descr="lbc_main_logo"/>
          <p:cNvPicPr>
            <a:picLocks noChangeAspect="1" noChangeArrowheads="1"/>
          </p:cNvPicPr>
          <p:nvPr/>
        </p:nvPicPr>
        <p:blipFill>
          <a:blip r:embed="rId9" cstate="print"/>
          <a:srcRect b="20987"/>
          <a:stretch>
            <a:fillRect/>
          </a:stretch>
        </p:blipFill>
        <p:spPr bwMode="gray">
          <a:xfrm>
            <a:off x="6777856" y="2459906"/>
            <a:ext cx="1075604" cy="474504"/>
          </a:xfrm>
          <a:prstGeom prst="rect">
            <a:avLst/>
          </a:prstGeom>
          <a:noFill/>
          <a:ln w="9525">
            <a:noFill/>
            <a:miter lim="800000"/>
            <a:headEnd/>
            <a:tailEnd/>
          </a:ln>
        </p:spPr>
      </p:pic>
      <p:pic>
        <p:nvPicPr>
          <p:cNvPr id="11354" name="Picture 70" descr="logo">
            <a:hlinkClick r:id="rId10"/>
          </p:cNvPr>
          <p:cNvPicPr>
            <a:picLocks noChangeAspect="1" noChangeArrowheads="1"/>
          </p:cNvPicPr>
          <p:nvPr/>
        </p:nvPicPr>
        <p:blipFill>
          <a:blip r:embed="rId11" cstate="print"/>
          <a:srcRect t="-8055"/>
          <a:stretch>
            <a:fillRect/>
          </a:stretch>
        </p:blipFill>
        <p:spPr bwMode="gray">
          <a:xfrm>
            <a:off x="5534350" y="4577269"/>
            <a:ext cx="671837" cy="263684"/>
          </a:xfrm>
          <a:prstGeom prst="rect">
            <a:avLst/>
          </a:prstGeom>
          <a:noFill/>
          <a:ln w="9525">
            <a:noFill/>
            <a:miter lim="800000"/>
            <a:headEnd/>
            <a:tailEnd/>
          </a:ln>
        </p:spPr>
      </p:pic>
      <p:pic>
        <p:nvPicPr>
          <p:cNvPr id="11355" name="Picture 71" descr="Rotometrics.com"/>
          <p:cNvPicPr>
            <a:picLocks noChangeAspect="1" noChangeArrowheads="1"/>
          </p:cNvPicPr>
          <p:nvPr/>
        </p:nvPicPr>
        <p:blipFill>
          <a:blip r:embed="rId12" cstate="print"/>
          <a:srcRect l="32178" t="70000" r="37334"/>
          <a:stretch>
            <a:fillRect/>
          </a:stretch>
        </p:blipFill>
        <p:spPr bwMode="gray">
          <a:xfrm>
            <a:off x="3933530" y="4238629"/>
            <a:ext cx="959190" cy="149912"/>
          </a:xfrm>
          <a:prstGeom prst="rect">
            <a:avLst/>
          </a:prstGeom>
          <a:noFill/>
          <a:ln w="9525">
            <a:noFill/>
            <a:miter lim="800000"/>
            <a:headEnd/>
            <a:tailEnd/>
          </a:ln>
        </p:spPr>
      </p:pic>
      <p:pic>
        <p:nvPicPr>
          <p:cNvPr id="11356" name="Picture 72" descr="siemens_logo"/>
          <p:cNvPicPr>
            <a:picLocks noChangeAspect="1" noChangeArrowheads="1"/>
          </p:cNvPicPr>
          <p:nvPr/>
        </p:nvPicPr>
        <p:blipFill>
          <a:blip r:embed="rId13" cstate="print"/>
          <a:srcRect/>
          <a:stretch>
            <a:fillRect/>
          </a:stretch>
        </p:blipFill>
        <p:spPr bwMode="gray">
          <a:xfrm>
            <a:off x="2787628" y="4611021"/>
            <a:ext cx="991568" cy="427738"/>
          </a:xfrm>
          <a:prstGeom prst="rect">
            <a:avLst/>
          </a:prstGeom>
          <a:noFill/>
          <a:ln w="9525">
            <a:noFill/>
            <a:miter lim="800000"/>
            <a:headEnd/>
            <a:tailEnd/>
          </a:ln>
        </p:spPr>
      </p:pic>
      <p:pic>
        <p:nvPicPr>
          <p:cNvPr id="11357" name="Picture 73"/>
          <p:cNvPicPr>
            <a:picLocks noChangeAspect="1" noChangeArrowheads="1"/>
          </p:cNvPicPr>
          <p:nvPr/>
        </p:nvPicPr>
        <p:blipFill>
          <a:blip r:embed="rId14" cstate="print"/>
          <a:srcRect/>
          <a:stretch>
            <a:fillRect/>
          </a:stretch>
        </p:blipFill>
        <p:spPr bwMode="gray">
          <a:xfrm>
            <a:off x="2398736" y="4128872"/>
            <a:ext cx="1053625" cy="377456"/>
          </a:xfrm>
          <a:prstGeom prst="rect">
            <a:avLst/>
          </a:prstGeom>
          <a:noFill/>
          <a:ln w="19050">
            <a:noFill/>
            <a:miter lim="800000"/>
            <a:headEnd type="none" w="sm" len="sm"/>
            <a:tailEnd type="none" w="sm" len="sm"/>
          </a:ln>
        </p:spPr>
      </p:pic>
      <p:pic>
        <p:nvPicPr>
          <p:cNvPr id="11358" name="Picture 74" descr="Sino Swearingen Logo"/>
          <p:cNvPicPr>
            <a:picLocks noChangeAspect="1" noChangeArrowheads="1"/>
          </p:cNvPicPr>
          <p:nvPr/>
        </p:nvPicPr>
        <p:blipFill>
          <a:blip r:embed="rId15" cstate="print"/>
          <a:srcRect/>
          <a:stretch>
            <a:fillRect/>
          </a:stretch>
        </p:blipFill>
        <p:spPr bwMode="gray">
          <a:xfrm>
            <a:off x="6439731" y="4140919"/>
            <a:ext cx="1305901" cy="432334"/>
          </a:xfrm>
          <a:prstGeom prst="rect">
            <a:avLst/>
          </a:prstGeom>
          <a:noFill/>
          <a:ln w="9525">
            <a:noFill/>
            <a:miter lim="800000"/>
            <a:headEnd/>
            <a:tailEnd/>
          </a:ln>
        </p:spPr>
      </p:pic>
      <p:pic>
        <p:nvPicPr>
          <p:cNvPr id="11345" name="Picture 79" descr="Honeywell">
            <a:hlinkClick r:id="rId16"/>
          </p:cNvPr>
          <p:cNvPicPr>
            <a:picLocks noChangeAspect="1" noChangeArrowheads="1"/>
          </p:cNvPicPr>
          <p:nvPr/>
        </p:nvPicPr>
        <p:blipFill>
          <a:blip r:embed="rId17" cstate="print"/>
          <a:srcRect/>
          <a:stretch>
            <a:fillRect/>
          </a:stretch>
        </p:blipFill>
        <p:spPr bwMode="gray">
          <a:xfrm>
            <a:off x="2481773" y="5175814"/>
            <a:ext cx="1362501" cy="241118"/>
          </a:xfrm>
          <a:prstGeom prst="rect">
            <a:avLst/>
          </a:prstGeom>
          <a:noFill/>
          <a:ln w="9525">
            <a:noFill/>
            <a:miter lim="800000"/>
            <a:headEnd/>
            <a:tailEnd/>
          </a:ln>
        </p:spPr>
      </p:pic>
      <p:pic>
        <p:nvPicPr>
          <p:cNvPr id="11346" name="Picture 80" descr="Purina® Your Pet, Our Passion™"/>
          <p:cNvPicPr>
            <a:picLocks noChangeAspect="1" noChangeArrowheads="1"/>
          </p:cNvPicPr>
          <p:nvPr/>
        </p:nvPicPr>
        <p:blipFill>
          <a:blip r:embed="rId18" cstate="print"/>
          <a:srcRect r="48193"/>
          <a:stretch>
            <a:fillRect/>
          </a:stretch>
        </p:blipFill>
        <p:spPr bwMode="gray">
          <a:xfrm>
            <a:off x="4554668" y="5177448"/>
            <a:ext cx="1065576" cy="269726"/>
          </a:xfrm>
          <a:prstGeom prst="rect">
            <a:avLst/>
          </a:prstGeom>
          <a:noFill/>
          <a:ln w="9525">
            <a:noFill/>
            <a:miter lim="800000"/>
            <a:headEnd/>
            <a:tailEnd/>
          </a:ln>
        </p:spPr>
      </p:pic>
      <p:pic>
        <p:nvPicPr>
          <p:cNvPr id="11347" name="Picture 81" descr="PlayStation">
            <a:hlinkClick r:id="rId19"/>
          </p:cNvPr>
          <p:cNvPicPr>
            <a:picLocks noChangeAspect="1" noChangeArrowheads="1"/>
          </p:cNvPicPr>
          <p:nvPr/>
        </p:nvPicPr>
        <p:blipFill>
          <a:blip r:embed="rId20" cstate="print"/>
          <a:srcRect r="78014" b="3252"/>
          <a:stretch>
            <a:fillRect/>
          </a:stretch>
        </p:blipFill>
        <p:spPr bwMode="gray">
          <a:xfrm>
            <a:off x="6246684" y="5102252"/>
            <a:ext cx="341424" cy="324217"/>
          </a:xfrm>
          <a:prstGeom prst="rect">
            <a:avLst/>
          </a:prstGeom>
          <a:noFill/>
          <a:ln w="9525">
            <a:noFill/>
            <a:miter lim="800000"/>
            <a:headEnd/>
            <a:tailEnd/>
          </a:ln>
        </p:spPr>
      </p:pic>
      <p:pic>
        <p:nvPicPr>
          <p:cNvPr id="11348" name="Picture 82" descr="SpicerLogo-Low">
            <a:hlinkClick r:id="rId21"/>
          </p:cNvPr>
          <p:cNvPicPr>
            <a:picLocks noChangeAspect="1" noChangeArrowheads="1"/>
          </p:cNvPicPr>
          <p:nvPr/>
        </p:nvPicPr>
        <p:blipFill>
          <a:blip r:embed="rId22" cstate="print"/>
          <a:srcRect l="5714" t="21858" r="8571" b="17487"/>
          <a:stretch>
            <a:fillRect/>
          </a:stretch>
        </p:blipFill>
        <p:spPr bwMode="gray">
          <a:xfrm>
            <a:off x="6890650" y="5114513"/>
            <a:ext cx="991234" cy="302420"/>
          </a:xfrm>
          <a:prstGeom prst="rect">
            <a:avLst/>
          </a:prstGeom>
          <a:noFill/>
          <a:ln w="9525">
            <a:noFill/>
            <a:miter lim="800000"/>
            <a:headEnd/>
            <a:tailEnd/>
          </a:ln>
        </p:spPr>
      </p:pic>
      <p:pic>
        <p:nvPicPr>
          <p:cNvPr id="11334" name="Picture 84" descr="Enbridge Inc."/>
          <p:cNvPicPr>
            <a:picLocks noChangeAspect="1" noChangeArrowheads="1"/>
          </p:cNvPicPr>
          <p:nvPr/>
        </p:nvPicPr>
        <p:blipFill>
          <a:blip r:embed="rId23" cstate="print"/>
          <a:srcRect/>
          <a:stretch>
            <a:fillRect/>
          </a:stretch>
        </p:blipFill>
        <p:spPr bwMode="gray">
          <a:xfrm>
            <a:off x="938543" y="5126861"/>
            <a:ext cx="931479" cy="256015"/>
          </a:xfrm>
          <a:prstGeom prst="rect">
            <a:avLst/>
          </a:prstGeom>
          <a:noFill/>
          <a:ln w="9525">
            <a:noFill/>
            <a:miter lim="800000"/>
            <a:headEnd/>
            <a:tailEnd/>
          </a:ln>
        </p:spPr>
      </p:pic>
      <p:pic>
        <p:nvPicPr>
          <p:cNvPr id="11335" name="Picture 85" descr="content_logo"/>
          <p:cNvPicPr>
            <a:picLocks noChangeAspect="1" noChangeArrowheads="1"/>
          </p:cNvPicPr>
          <p:nvPr/>
        </p:nvPicPr>
        <p:blipFill>
          <a:blip r:embed="rId24" cstate="print"/>
          <a:srcRect l="656" t="19048" b="19048"/>
          <a:stretch>
            <a:fillRect/>
          </a:stretch>
        </p:blipFill>
        <p:spPr bwMode="gray">
          <a:xfrm>
            <a:off x="3404113" y="5714053"/>
            <a:ext cx="1313555" cy="195930"/>
          </a:xfrm>
          <a:prstGeom prst="rect">
            <a:avLst/>
          </a:prstGeom>
          <a:noFill/>
          <a:ln w="9525">
            <a:noFill/>
            <a:miter lim="800000"/>
            <a:headEnd/>
            <a:tailEnd/>
          </a:ln>
        </p:spPr>
      </p:pic>
      <p:pic>
        <p:nvPicPr>
          <p:cNvPr id="11336" name="Picture 86" descr="nm_home_logo">
            <a:hlinkClick r:id="rId25"/>
          </p:cNvPr>
          <p:cNvPicPr>
            <a:picLocks noChangeAspect="1" noChangeArrowheads="1"/>
          </p:cNvPicPr>
          <p:nvPr/>
        </p:nvPicPr>
        <p:blipFill>
          <a:blip r:embed="rId26" cstate="print"/>
          <a:srcRect/>
          <a:stretch>
            <a:fillRect/>
          </a:stretch>
        </p:blipFill>
        <p:spPr bwMode="gray">
          <a:xfrm>
            <a:off x="938543" y="4626536"/>
            <a:ext cx="938066" cy="282139"/>
          </a:xfrm>
          <a:prstGeom prst="rect">
            <a:avLst/>
          </a:prstGeom>
          <a:noFill/>
          <a:ln w="9525">
            <a:noFill/>
            <a:miter lim="800000"/>
            <a:headEnd/>
            <a:tailEnd/>
          </a:ln>
        </p:spPr>
      </p:pic>
      <p:pic>
        <p:nvPicPr>
          <p:cNvPr id="11340" name="Picture 90" descr="Vitria Technology, Inc.">
            <a:hlinkClick r:id="rId27"/>
          </p:cNvPr>
          <p:cNvPicPr>
            <a:picLocks noChangeAspect="1" noChangeArrowheads="1"/>
          </p:cNvPicPr>
          <p:nvPr/>
        </p:nvPicPr>
        <p:blipFill>
          <a:blip r:embed="rId28" cstate="print"/>
          <a:srcRect t="18677"/>
          <a:stretch>
            <a:fillRect/>
          </a:stretch>
        </p:blipFill>
        <p:spPr bwMode="gray">
          <a:xfrm>
            <a:off x="5210351" y="5694764"/>
            <a:ext cx="948606" cy="272997"/>
          </a:xfrm>
          <a:prstGeom prst="rect">
            <a:avLst/>
          </a:prstGeom>
          <a:noFill/>
          <a:ln w="9525">
            <a:noFill/>
            <a:miter lim="800000"/>
            <a:headEnd/>
            <a:tailEnd/>
          </a:ln>
        </p:spPr>
      </p:pic>
      <p:pic>
        <p:nvPicPr>
          <p:cNvPr id="11314" name="Picture 42" descr="banner_11467"/>
          <p:cNvPicPr>
            <a:picLocks noChangeAspect="1" noChangeArrowheads="1"/>
          </p:cNvPicPr>
          <p:nvPr/>
        </p:nvPicPr>
        <p:blipFill>
          <a:blip r:embed="rId29" cstate="print"/>
          <a:srcRect r="78787"/>
          <a:stretch>
            <a:fillRect/>
          </a:stretch>
        </p:blipFill>
        <p:spPr bwMode="gray">
          <a:xfrm>
            <a:off x="810389" y="1894118"/>
            <a:ext cx="1246152" cy="606160"/>
          </a:xfrm>
          <a:prstGeom prst="rect">
            <a:avLst/>
          </a:prstGeom>
          <a:noFill/>
          <a:ln w="9525">
            <a:noFill/>
            <a:miter lim="800000"/>
            <a:headEnd/>
            <a:tailEnd/>
          </a:ln>
        </p:spPr>
      </p:pic>
      <p:pic>
        <p:nvPicPr>
          <p:cNvPr id="11315" name="Picture 43" descr="logobimbo"/>
          <p:cNvPicPr>
            <a:picLocks noChangeAspect="1" noChangeArrowheads="1"/>
          </p:cNvPicPr>
          <p:nvPr/>
        </p:nvPicPr>
        <p:blipFill>
          <a:blip r:embed="rId30" cstate="print"/>
          <a:srcRect l="19237" r="19237" b="2222"/>
          <a:stretch>
            <a:fillRect/>
          </a:stretch>
        </p:blipFill>
        <p:spPr bwMode="gray">
          <a:xfrm>
            <a:off x="938543" y="1250073"/>
            <a:ext cx="991463" cy="471290"/>
          </a:xfrm>
          <a:prstGeom prst="rect">
            <a:avLst/>
          </a:prstGeom>
          <a:noFill/>
          <a:ln w="9525">
            <a:noFill/>
            <a:miter lim="800000"/>
            <a:headEnd/>
            <a:tailEnd/>
          </a:ln>
        </p:spPr>
      </p:pic>
      <p:pic>
        <p:nvPicPr>
          <p:cNvPr id="11316" name="Picture 44" descr="Covisint - a subsidiary of Compuware Corporation">
            <a:hlinkClick r:id="rId31"/>
          </p:cNvPr>
          <p:cNvPicPr>
            <a:picLocks noChangeAspect="1" noChangeArrowheads="1"/>
          </p:cNvPicPr>
          <p:nvPr/>
        </p:nvPicPr>
        <p:blipFill>
          <a:blip r:embed="rId32" cstate="print"/>
          <a:srcRect/>
          <a:stretch>
            <a:fillRect/>
          </a:stretch>
        </p:blipFill>
        <p:spPr bwMode="gray">
          <a:xfrm>
            <a:off x="5562159" y="2476032"/>
            <a:ext cx="1024816" cy="271256"/>
          </a:xfrm>
          <a:prstGeom prst="rect">
            <a:avLst/>
          </a:prstGeom>
          <a:noFill/>
          <a:ln w="9525">
            <a:noFill/>
            <a:miter lim="800000"/>
            <a:headEnd/>
            <a:tailEnd/>
          </a:ln>
        </p:spPr>
      </p:pic>
      <p:pic>
        <p:nvPicPr>
          <p:cNvPr id="11327" name="Picture 55" descr="Starbucks Coffee">
            <a:hlinkClick r:id="rId33"/>
          </p:cNvPr>
          <p:cNvPicPr>
            <a:picLocks noChangeAspect="1" noChangeArrowheads="1"/>
          </p:cNvPicPr>
          <p:nvPr/>
        </p:nvPicPr>
        <p:blipFill>
          <a:blip r:embed="rId34" cstate="print"/>
          <a:srcRect/>
          <a:stretch>
            <a:fillRect/>
          </a:stretch>
        </p:blipFill>
        <p:spPr bwMode="gray">
          <a:xfrm>
            <a:off x="7726305" y="1980496"/>
            <a:ext cx="494216" cy="500082"/>
          </a:xfrm>
          <a:prstGeom prst="rect">
            <a:avLst/>
          </a:prstGeom>
          <a:noFill/>
          <a:ln w="9525">
            <a:noFill/>
            <a:miter lim="800000"/>
            <a:headEnd/>
            <a:tailEnd/>
          </a:ln>
        </p:spPr>
      </p:pic>
      <p:pic>
        <p:nvPicPr>
          <p:cNvPr id="11301" name="Picture 62" descr="Land O'Lakes">
            <a:hlinkClick r:id="rId35"/>
          </p:cNvPr>
          <p:cNvPicPr>
            <a:picLocks noChangeAspect="1" noChangeArrowheads="1"/>
          </p:cNvPicPr>
          <p:nvPr/>
        </p:nvPicPr>
        <p:blipFill>
          <a:blip r:embed="rId36" cstate="print"/>
          <a:srcRect l="6976" t="12122" r="5426" b="9697"/>
          <a:stretch>
            <a:fillRect/>
          </a:stretch>
        </p:blipFill>
        <p:spPr bwMode="gray">
          <a:xfrm>
            <a:off x="4676321" y="1769456"/>
            <a:ext cx="1193948" cy="578705"/>
          </a:xfrm>
          <a:prstGeom prst="rect">
            <a:avLst/>
          </a:prstGeom>
          <a:noFill/>
          <a:ln w="9525">
            <a:noFill/>
            <a:miter lim="800000"/>
            <a:headEnd/>
            <a:tailEnd/>
          </a:ln>
        </p:spPr>
      </p:pic>
      <p:pic>
        <p:nvPicPr>
          <p:cNvPr id="11302" name="Picture 63" descr="header"/>
          <p:cNvPicPr>
            <a:picLocks noChangeAspect="1" noChangeArrowheads="1"/>
          </p:cNvPicPr>
          <p:nvPr/>
        </p:nvPicPr>
        <p:blipFill>
          <a:blip r:embed="rId37" cstate="print"/>
          <a:srcRect l="2771" t="60445" r="70996" b="7111"/>
          <a:stretch>
            <a:fillRect/>
          </a:stretch>
        </p:blipFill>
        <p:spPr bwMode="gray">
          <a:xfrm>
            <a:off x="4040149" y="4611021"/>
            <a:ext cx="1234786" cy="297655"/>
          </a:xfrm>
          <a:prstGeom prst="rect">
            <a:avLst/>
          </a:prstGeom>
          <a:noFill/>
          <a:ln w="9525">
            <a:noFill/>
            <a:miter lim="800000"/>
            <a:headEnd/>
            <a:tailEnd/>
          </a:ln>
        </p:spPr>
      </p:pic>
      <p:pic>
        <p:nvPicPr>
          <p:cNvPr id="11304" name="Picture 37" descr="Star Financial - Return on Ideas">
            <a:hlinkClick r:id="rId38"/>
          </p:cNvPr>
          <p:cNvPicPr>
            <a:picLocks noChangeAspect="1" noChangeArrowheads="1"/>
          </p:cNvPicPr>
          <p:nvPr/>
        </p:nvPicPr>
        <p:blipFill>
          <a:blip r:embed="rId39" cstate="print"/>
          <a:srcRect/>
          <a:stretch>
            <a:fillRect/>
          </a:stretch>
        </p:blipFill>
        <p:spPr bwMode="auto">
          <a:xfrm>
            <a:off x="2194101" y="3054251"/>
            <a:ext cx="1589483" cy="317917"/>
          </a:xfrm>
          <a:prstGeom prst="rect">
            <a:avLst/>
          </a:prstGeom>
          <a:noFill/>
          <a:ln w="9525">
            <a:noFill/>
            <a:miter lim="800000"/>
            <a:headEnd/>
            <a:tailEnd/>
          </a:ln>
        </p:spPr>
      </p:pic>
      <p:pic>
        <p:nvPicPr>
          <p:cNvPr id="11305" name="Picture 28" descr="Finisar"/>
          <p:cNvPicPr>
            <a:picLocks noChangeAspect="1" noChangeArrowheads="1"/>
          </p:cNvPicPr>
          <p:nvPr/>
        </p:nvPicPr>
        <p:blipFill>
          <a:blip r:embed="rId40" cstate="print"/>
          <a:srcRect/>
          <a:stretch>
            <a:fillRect/>
          </a:stretch>
        </p:blipFill>
        <p:spPr bwMode="auto">
          <a:xfrm>
            <a:off x="868218" y="3616474"/>
            <a:ext cx="1332325" cy="210422"/>
          </a:xfrm>
          <a:prstGeom prst="rect">
            <a:avLst/>
          </a:prstGeom>
          <a:noFill/>
          <a:ln w="9525">
            <a:noFill/>
            <a:miter lim="800000"/>
            <a:headEnd/>
            <a:tailEnd/>
          </a:ln>
        </p:spPr>
      </p:pic>
      <p:pic>
        <p:nvPicPr>
          <p:cNvPr id="11306" name="Picture 83" descr="Hyperion"/>
          <p:cNvPicPr>
            <a:picLocks noChangeAspect="1" noChangeArrowheads="1"/>
          </p:cNvPicPr>
          <p:nvPr/>
        </p:nvPicPr>
        <p:blipFill>
          <a:blip r:embed="rId41" cstate="print"/>
          <a:srcRect l="20065" t="16667" r="22040" b="10300"/>
          <a:stretch>
            <a:fillRect/>
          </a:stretch>
        </p:blipFill>
        <p:spPr bwMode="gray">
          <a:xfrm>
            <a:off x="4427262" y="3451934"/>
            <a:ext cx="683108" cy="504601"/>
          </a:xfrm>
          <a:prstGeom prst="rect">
            <a:avLst/>
          </a:prstGeom>
          <a:noFill/>
          <a:ln w="9525">
            <a:noFill/>
            <a:miter lim="800000"/>
            <a:headEnd/>
            <a:tailEnd/>
          </a:ln>
        </p:spPr>
      </p:pic>
      <p:pic>
        <p:nvPicPr>
          <p:cNvPr id="11307" name="Picture 111" descr="logos_delmonte.gif"/>
          <p:cNvPicPr>
            <a:picLocks noChangeAspect="1"/>
          </p:cNvPicPr>
          <p:nvPr/>
        </p:nvPicPr>
        <p:blipFill>
          <a:blip r:embed="rId42" cstate="print"/>
          <a:srcRect/>
          <a:stretch>
            <a:fillRect/>
          </a:stretch>
        </p:blipFill>
        <p:spPr bwMode="auto">
          <a:xfrm>
            <a:off x="4880592" y="2913791"/>
            <a:ext cx="785405" cy="507524"/>
          </a:xfrm>
          <a:prstGeom prst="rect">
            <a:avLst/>
          </a:prstGeom>
          <a:noFill/>
          <a:ln w="9525">
            <a:noFill/>
            <a:miter lim="800000"/>
            <a:headEnd/>
            <a:tailEnd/>
          </a:ln>
        </p:spPr>
      </p:pic>
      <p:pic>
        <p:nvPicPr>
          <p:cNvPr id="11308" name="Picture 75"/>
          <p:cNvPicPr>
            <a:picLocks noChangeAspect="1" noChangeArrowheads="1"/>
          </p:cNvPicPr>
          <p:nvPr/>
        </p:nvPicPr>
        <p:blipFill>
          <a:blip r:embed="rId43" cstate="print"/>
          <a:srcRect l="3484" t="18842" r="83939" b="75819"/>
          <a:stretch>
            <a:fillRect/>
          </a:stretch>
        </p:blipFill>
        <p:spPr bwMode="auto">
          <a:xfrm>
            <a:off x="7598894" y="3709570"/>
            <a:ext cx="734717" cy="234653"/>
          </a:xfrm>
          <a:prstGeom prst="rect">
            <a:avLst/>
          </a:prstGeom>
          <a:noFill/>
          <a:ln w="9525">
            <a:noFill/>
            <a:miter lim="800000"/>
            <a:headEnd/>
            <a:tailEnd/>
          </a:ln>
        </p:spPr>
      </p:pic>
      <p:pic>
        <p:nvPicPr>
          <p:cNvPr id="11309" name="Picture 76"/>
          <p:cNvPicPr>
            <a:picLocks noChangeAspect="1" noChangeArrowheads="1"/>
          </p:cNvPicPr>
          <p:nvPr/>
        </p:nvPicPr>
        <p:blipFill>
          <a:blip r:embed="rId44" cstate="print"/>
          <a:srcRect l="2034" t="18599" r="91313" b="72948"/>
          <a:stretch>
            <a:fillRect/>
          </a:stretch>
        </p:blipFill>
        <p:spPr bwMode="auto">
          <a:xfrm>
            <a:off x="5532515" y="3497336"/>
            <a:ext cx="505245" cy="547874"/>
          </a:xfrm>
          <a:prstGeom prst="rect">
            <a:avLst/>
          </a:prstGeom>
          <a:noFill/>
          <a:ln w="9525">
            <a:noFill/>
            <a:miter lim="800000"/>
            <a:headEnd/>
            <a:tailEnd/>
          </a:ln>
        </p:spPr>
      </p:pic>
      <p:pic>
        <p:nvPicPr>
          <p:cNvPr id="11311" name="Picture 10"/>
          <p:cNvPicPr>
            <a:picLocks noChangeAspect="1" noChangeArrowheads="1"/>
          </p:cNvPicPr>
          <p:nvPr/>
        </p:nvPicPr>
        <p:blipFill>
          <a:blip r:embed="rId45" cstate="print"/>
          <a:srcRect/>
          <a:stretch>
            <a:fillRect/>
          </a:stretch>
        </p:blipFill>
        <p:spPr bwMode="auto">
          <a:xfrm>
            <a:off x="6225749" y="3057582"/>
            <a:ext cx="1578658" cy="281922"/>
          </a:xfrm>
          <a:prstGeom prst="rect">
            <a:avLst/>
          </a:prstGeom>
          <a:noFill/>
          <a:ln w="9525">
            <a:noFill/>
            <a:miter lim="800000"/>
            <a:headEnd/>
            <a:tailEnd/>
          </a:ln>
        </p:spPr>
      </p:pic>
      <p:pic>
        <p:nvPicPr>
          <p:cNvPr id="11312" name="Picture 2" descr="http://talent.capgemini.com/media_library/Medias/Images/Client_Logos/BERR-logo.jpg"/>
          <p:cNvPicPr>
            <a:picLocks noChangeAspect="1" noChangeArrowheads="1"/>
          </p:cNvPicPr>
          <p:nvPr/>
        </p:nvPicPr>
        <p:blipFill>
          <a:blip r:embed="rId46" cstate="print"/>
          <a:srcRect/>
          <a:stretch>
            <a:fillRect/>
          </a:stretch>
        </p:blipFill>
        <p:spPr bwMode="auto">
          <a:xfrm>
            <a:off x="6584414" y="3616474"/>
            <a:ext cx="675604" cy="391875"/>
          </a:xfrm>
          <a:prstGeom prst="rect">
            <a:avLst/>
          </a:prstGeom>
          <a:noFill/>
          <a:ln w="9525">
            <a:noFill/>
            <a:miter lim="800000"/>
            <a:headEnd/>
            <a:tailEnd/>
          </a:ln>
        </p:spPr>
      </p:pic>
      <p:pic>
        <p:nvPicPr>
          <p:cNvPr id="85" name="Picture 24"/>
          <p:cNvPicPr>
            <a:picLocks noChangeAspect="1" noChangeArrowheads="1"/>
          </p:cNvPicPr>
          <p:nvPr/>
        </p:nvPicPr>
        <p:blipFill>
          <a:blip r:embed="rId47" cstate="print"/>
          <a:srcRect/>
          <a:stretch>
            <a:fillRect/>
          </a:stretch>
        </p:blipFill>
        <p:spPr bwMode="auto">
          <a:xfrm>
            <a:off x="2198645" y="2283580"/>
            <a:ext cx="773508" cy="472286"/>
          </a:xfrm>
          <a:prstGeom prst="rect">
            <a:avLst/>
          </a:prstGeom>
          <a:noFill/>
          <a:ln w="9525">
            <a:noFill/>
            <a:miter lim="800000"/>
            <a:headEnd/>
            <a:tailEnd/>
          </a:ln>
        </p:spPr>
      </p:pic>
      <p:pic>
        <p:nvPicPr>
          <p:cNvPr id="51" name="Picture 50" descr="C:\Documents and Settings\ckapoor\Desktop\170px-7-eleven-brand_svg.png"/>
          <p:cNvPicPr/>
          <p:nvPr/>
        </p:nvPicPr>
        <p:blipFill>
          <a:blip r:embed="rId48" cstate="print"/>
          <a:srcRect l="3529" t="3922" r="4314" b="4314"/>
          <a:stretch>
            <a:fillRect/>
          </a:stretch>
        </p:blipFill>
        <p:spPr bwMode="auto">
          <a:xfrm>
            <a:off x="7233414" y="1201855"/>
            <a:ext cx="463653" cy="447847"/>
          </a:xfrm>
          <a:prstGeom prst="rect">
            <a:avLst/>
          </a:prstGeom>
          <a:noFill/>
          <a:ln w="9525">
            <a:noFill/>
            <a:miter lim="800000"/>
            <a:headEnd/>
            <a:tailEnd/>
          </a:ln>
        </p:spPr>
      </p:pic>
      <p:pic>
        <p:nvPicPr>
          <p:cNvPr id="466946" name="Picture 2" descr="http://upload.wikimedia.org/wikipedia/en/thumb/3/3a/Burger_King_Logo.svg/300px-Burger_King_Logo.svg.png"/>
          <p:cNvPicPr>
            <a:picLocks noChangeAspect="1" noChangeArrowheads="1"/>
          </p:cNvPicPr>
          <p:nvPr/>
        </p:nvPicPr>
        <p:blipFill>
          <a:blip r:embed="rId49" cstate="print"/>
          <a:srcRect/>
          <a:stretch>
            <a:fillRect/>
          </a:stretch>
        </p:blipFill>
        <p:spPr bwMode="auto">
          <a:xfrm>
            <a:off x="6166834" y="1708828"/>
            <a:ext cx="543337" cy="543337"/>
          </a:xfrm>
          <a:prstGeom prst="rect">
            <a:avLst/>
          </a:prstGeom>
          <a:noFill/>
        </p:spPr>
      </p:pic>
      <p:pic>
        <p:nvPicPr>
          <p:cNvPr id="466952" name="Picture 8" descr="http://microtizer.com/photos_2/february_2011/dell_logo.jpg"/>
          <p:cNvPicPr>
            <a:picLocks noChangeAspect="1" noChangeArrowheads="1"/>
          </p:cNvPicPr>
          <p:nvPr/>
        </p:nvPicPr>
        <p:blipFill>
          <a:blip r:embed="rId50" cstate="print"/>
          <a:srcRect t="23181" b="28832"/>
          <a:stretch>
            <a:fillRect/>
          </a:stretch>
        </p:blipFill>
        <p:spPr bwMode="auto">
          <a:xfrm>
            <a:off x="2398736" y="1287671"/>
            <a:ext cx="889739" cy="320042"/>
          </a:xfrm>
          <a:prstGeom prst="rect">
            <a:avLst/>
          </a:prstGeom>
          <a:noFill/>
        </p:spPr>
      </p:pic>
      <p:pic>
        <p:nvPicPr>
          <p:cNvPr id="46" name="Picture 1"/>
          <p:cNvPicPr>
            <a:picLocks noChangeAspect="1" noChangeArrowheads="1"/>
          </p:cNvPicPr>
          <p:nvPr/>
        </p:nvPicPr>
        <p:blipFill>
          <a:blip r:embed="rId51" cstate="print"/>
          <a:srcRect/>
          <a:stretch>
            <a:fillRect/>
          </a:stretch>
        </p:blipFill>
        <p:spPr bwMode="auto">
          <a:xfrm>
            <a:off x="6439731" y="5498528"/>
            <a:ext cx="1600547" cy="485695"/>
          </a:xfrm>
          <a:prstGeom prst="rect">
            <a:avLst/>
          </a:prstGeom>
          <a:noFill/>
          <a:ln w="9525">
            <a:noFill/>
            <a:miter lim="800000"/>
            <a:headEnd/>
            <a:tailEnd/>
          </a:ln>
        </p:spPr>
      </p:pic>
      <p:pic>
        <p:nvPicPr>
          <p:cNvPr id="52" name="Picture 6" descr="https://encrypted-tbn3.gstatic.com/images?q=tbn:ANd9GcQ1svdvZlcwVjxq2Bj6Iz9ww8rqYMmFMIrJmgkempRRXAocGLDi0w"/>
          <p:cNvPicPr>
            <a:picLocks noChangeAspect="1" noChangeArrowheads="1"/>
          </p:cNvPicPr>
          <p:nvPr/>
        </p:nvPicPr>
        <p:blipFill>
          <a:blip r:embed="rId52" cstate="print"/>
          <a:srcRect/>
          <a:stretch>
            <a:fillRect/>
          </a:stretch>
        </p:blipFill>
        <p:spPr bwMode="auto">
          <a:xfrm>
            <a:off x="948549" y="2774610"/>
            <a:ext cx="898489" cy="509546"/>
          </a:xfrm>
          <a:prstGeom prst="rect">
            <a:avLst/>
          </a:prstGeom>
          <a:noFill/>
        </p:spPr>
      </p:pic>
      <p:pic>
        <p:nvPicPr>
          <p:cNvPr id="53" name="Picture 2" descr="https://encrypted-tbn1.gstatic.com/images?q=tbn:ANd9GcTbGigm8t_CVcVKI0sRX6OwcQs60Q3VVBUwTGQg5KV1ZPf6q75MgA"/>
          <p:cNvPicPr>
            <a:picLocks noChangeAspect="1" noChangeArrowheads="1"/>
          </p:cNvPicPr>
          <p:nvPr/>
        </p:nvPicPr>
        <p:blipFill>
          <a:blip r:embed="rId53" cstate="print"/>
          <a:srcRect/>
          <a:stretch>
            <a:fillRect/>
          </a:stretch>
        </p:blipFill>
        <p:spPr bwMode="auto">
          <a:xfrm>
            <a:off x="3435531" y="2543675"/>
            <a:ext cx="1462677" cy="289231"/>
          </a:xfrm>
          <a:prstGeom prst="rect">
            <a:avLst/>
          </a:prstGeom>
          <a:noFill/>
        </p:spPr>
      </p:pic>
      <p:pic>
        <p:nvPicPr>
          <p:cNvPr id="55" name="Picture 2"/>
          <p:cNvPicPr>
            <a:picLocks noChangeAspect="1" noChangeArrowheads="1"/>
          </p:cNvPicPr>
          <p:nvPr/>
        </p:nvPicPr>
        <p:blipFill>
          <a:blip r:embed="rId54" cstate="print"/>
          <a:srcRect/>
          <a:stretch>
            <a:fillRect/>
          </a:stretch>
        </p:blipFill>
        <p:spPr bwMode="auto">
          <a:xfrm>
            <a:off x="2756264" y="1828801"/>
            <a:ext cx="1567542" cy="352697"/>
          </a:xfrm>
          <a:prstGeom prst="rect">
            <a:avLst/>
          </a:prstGeom>
          <a:noFill/>
          <a:ln w="9525">
            <a:noFill/>
            <a:miter lim="800000"/>
            <a:headEnd/>
            <a:tailEnd/>
          </a:ln>
        </p:spPr>
      </p:pic>
      <p:pic>
        <p:nvPicPr>
          <p:cNvPr id="57" name="Picture 9" descr="SUEZ%20logo%20w1024"/>
          <p:cNvPicPr>
            <a:picLocks noChangeAspect="1" noChangeArrowheads="1"/>
          </p:cNvPicPr>
          <p:nvPr/>
        </p:nvPicPr>
        <p:blipFill>
          <a:blip r:embed="rId55" cstate="print"/>
          <a:srcRect/>
          <a:stretch>
            <a:fillRect/>
          </a:stretch>
        </p:blipFill>
        <p:spPr bwMode="auto">
          <a:xfrm>
            <a:off x="4558937" y="1238870"/>
            <a:ext cx="1286103" cy="382490"/>
          </a:xfrm>
          <a:prstGeom prst="rect">
            <a:avLst/>
          </a:prstGeom>
          <a:noFill/>
          <a:ln w="9525">
            <a:noFill/>
            <a:miter lim="800000"/>
            <a:headEnd/>
            <a:tailEnd/>
          </a:ln>
        </p:spPr>
      </p:pic>
      <p:pic>
        <p:nvPicPr>
          <p:cNvPr id="58" name="Picture 2" descr="https://encrypted-tbn0.gstatic.com/images?q=tbn:ANd9GcQqwW59b9HYTdKmDCj9_rcS_57YKNXD6KE4T3ZS8k4YRMkSdZZs"/>
          <p:cNvPicPr>
            <a:picLocks noChangeAspect="1" noChangeArrowheads="1"/>
          </p:cNvPicPr>
          <p:nvPr/>
        </p:nvPicPr>
        <p:blipFill>
          <a:blip r:embed="rId56" cstate="print"/>
          <a:srcRect/>
          <a:stretch>
            <a:fillRect/>
          </a:stretch>
        </p:blipFill>
        <p:spPr bwMode="auto">
          <a:xfrm>
            <a:off x="2945477" y="3598092"/>
            <a:ext cx="949523" cy="425269"/>
          </a:xfrm>
          <a:prstGeom prst="rect">
            <a:avLst/>
          </a:prstGeom>
          <a:noFill/>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D8C15F1ZpECUL5b5vvF0.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U_kovJ2KPE6Gt6E8GIeUg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U_kovJ2KPE6Gt6E8GIeUg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Rza.f4aZE6lqqHHdh3EP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heme/theme1.xml><?xml version="1.0" encoding="utf-8"?>
<a:theme xmlns:a="http://schemas.openxmlformats.org/drawingml/2006/main" name="Capgemini_NA_PowerPoint_Template_2012_from website">
  <a:themeElements>
    <a:clrScheme name="Custom 7">
      <a:dk1>
        <a:sysClr val="windowText" lastClr="000000"/>
      </a:dk1>
      <a:lt1>
        <a:sysClr val="window" lastClr="FFFFFF"/>
      </a:lt1>
      <a:dk2>
        <a:srgbClr val="969696"/>
      </a:dk2>
      <a:lt2>
        <a:srgbClr val="C0C0C0"/>
      </a:lt2>
      <a:accent1>
        <a:srgbClr val="263147"/>
      </a:accent1>
      <a:accent2>
        <a:srgbClr val="009ACC"/>
      </a:accent2>
      <a:accent3>
        <a:srgbClr val="6A9529"/>
      </a:accent3>
      <a:accent4>
        <a:srgbClr val="40B3D6"/>
      </a:accent4>
      <a:accent5>
        <a:srgbClr val="E47E1A"/>
      </a:accent5>
      <a:accent6>
        <a:srgbClr val="7FCCE3"/>
      </a:accent6>
      <a:hlink>
        <a:srgbClr val="AC2B37"/>
      </a:hlink>
      <a:folHlink>
        <a:srgbClr val="762C7C"/>
      </a:folHlink>
    </a:clrScheme>
    <a:fontScheme name="Capgemini_NA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tlCol="0" anchor="ctr"/>
      <a:lstStyle>
        <a:defPPr algn="ctr">
          <a:defRPr sz="1200" dirty="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spcAft>
            <a:spcPts val="600"/>
          </a:spcAft>
          <a:defRPr sz="1200" dirty="0" err="1"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4806</TotalTime>
  <Words>5552</Words>
  <Application>Microsoft Office PowerPoint</Application>
  <PresentationFormat>On-screen Show (4:3)</PresentationFormat>
  <Paragraphs>864</Paragraphs>
  <Slides>43</Slides>
  <Notes>42</Notes>
  <HiddenSlides>5</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6</vt:i4>
      </vt:variant>
      <vt:variant>
        <vt:lpstr>Slide Titles</vt:lpstr>
      </vt:variant>
      <vt:variant>
        <vt:i4>43</vt:i4>
      </vt:variant>
    </vt:vector>
  </HeadingPairs>
  <TitlesOfParts>
    <vt:vector size="60" baseType="lpstr">
      <vt:lpstr>ＭＳ Ｐゴシック</vt:lpstr>
      <vt:lpstr>MS UI Gothic</vt:lpstr>
      <vt:lpstr>宋体</vt:lpstr>
      <vt:lpstr>Arial</vt:lpstr>
      <vt:lpstr>Arial Narrow</vt:lpstr>
      <vt:lpstr>Calibri</vt:lpstr>
      <vt:lpstr>Times New Roman</vt:lpstr>
      <vt:lpstr>Verdana</vt:lpstr>
      <vt:lpstr>Wingdings</vt:lpstr>
      <vt:lpstr>Capgemini_NA_PowerPoint_Template_2012_from website</vt:lpstr>
      <vt:lpstr>Closing slides</vt:lpstr>
      <vt:lpstr>think-cell Slide</vt:lpstr>
      <vt:lpstr>Photo Editor Photo</vt:lpstr>
      <vt:lpstr>Document</vt:lpstr>
      <vt:lpstr>Visio</vt:lpstr>
      <vt:lpstr>Bitmap Image</vt:lpstr>
      <vt:lpstr>Picture</vt:lpstr>
      <vt:lpstr>Capgemini’s Oracle   Service Line Overview</vt:lpstr>
      <vt:lpstr>Our Brand Promise</vt:lpstr>
      <vt:lpstr>Table of Contents</vt:lpstr>
      <vt:lpstr>Capgemini – Global Oracle Overview</vt:lpstr>
      <vt:lpstr>Oracle Awards &amp; Certifications Diamond Partner</vt:lpstr>
      <vt:lpstr>Oracle Resources are Spread Across the Globe</vt:lpstr>
      <vt:lpstr>Comprehensive Portfolio of Oracle Solutions</vt:lpstr>
      <vt:lpstr> Capgemini is A World Leader in Oracle E-Business Suite</vt:lpstr>
      <vt:lpstr>We Work with Leading Global Companies to Implement EBS</vt:lpstr>
      <vt:lpstr>Capgemini’s PeopleSoft Enterprise Capabilities</vt:lpstr>
      <vt:lpstr>We Have Extensive Experience  with PeopleSoft Human Resources…</vt:lpstr>
      <vt:lpstr>Capgemini’s Business Information Management (BIM) Practice</vt:lpstr>
      <vt:lpstr>Capgemini’s Oracle Analytics Competency </vt:lpstr>
      <vt:lpstr>Capgemini is A World Leader in Oracle JDE</vt:lpstr>
      <vt:lpstr>We work with leading global companies  to implement JDE</vt:lpstr>
      <vt:lpstr>Our CRM Offerings Include Strategy, Implementation,  Upgrades, Data and Support Services</vt:lpstr>
      <vt:lpstr>And Leveraging our CRM Experiences Across Multiple Verticals </vt:lpstr>
      <vt:lpstr>Accelerating Innovation for our clients with Cloud Strategy</vt:lpstr>
      <vt:lpstr>Table of Contents</vt:lpstr>
      <vt:lpstr>Capgemini: A leader in Gartner Magic Quadrant for Oracle Implementation Services, Worldwide 2014</vt:lpstr>
      <vt:lpstr>Capgemini: A leader in Gartner Magic Quadrant for  CRM service providers, worldwide 2013</vt:lpstr>
      <vt:lpstr>Capgemini: A challenger in Gartner’s Magic Quadrant for  Oracle AM service providers, worldwide 2013</vt:lpstr>
      <vt:lpstr>Capgemini Positioned as a Leader in  Forrester’s Oracle Services Providers</vt:lpstr>
      <vt:lpstr> IDC Features Capgemini as Leading SI</vt:lpstr>
      <vt:lpstr>Table of Contents</vt:lpstr>
      <vt:lpstr>Industrialized Oracle – iUnify </vt:lpstr>
      <vt:lpstr>iUnify – Built on Agile Principles &amp; Methods</vt:lpstr>
      <vt:lpstr>Lifecycle for Oracle Applications:  A Comprehensive Suite of Solutions Along the Entire Lifecycle</vt:lpstr>
      <vt:lpstr>Oracle SingleSource*: A Unique way for Customers to Accelerate ROI on Oracle from Capgemini</vt:lpstr>
      <vt:lpstr>Oracle Global Delivery Center (Offshore)</vt:lpstr>
      <vt:lpstr>IDP’s Advanced Delivery Center for Reliability and Maximum Customer Value</vt:lpstr>
      <vt:lpstr>We Make Better Decisions</vt:lpstr>
      <vt:lpstr>Table of Contents</vt:lpstr>
      <vt:lpstr>Oracle Partner SAM Program</vt:lpstr>
      <vt:lpstr>Oracle Analytics Drive Innovation</vt:lpstr>
      <vt:lpstr>OracleTesting COE</vt:lpstr>
      <vt:lpstr>Developed with Industry Leading Practices and Business Processes</vt:lpstr>
      <vt:lpstr>Oracle Solution Center – Industry Focus</vt:lpstr>
      <vt:lpstr>Oracle Solution Center – Technology Accelerators</vt:lpstr>
      <vt:lpstr>Capgemini Cities Framework –  Retaining Perspective Whilst Focusing on Specifics</vt:lpstr>
      <vt:lpstr>Mobile Solutions: Your Business. Always On.</vt:lpstr>
      <vt:lpstr>Intelligent COMPLETE Solutions</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2 Lines Maximum</dc:title>
  <dc:creator>Martha Finklea</dc:creator>
  <cp:lastModifiedBy>Vinay Mistry</cp:lastModifiedBy>
  <cp:revision>301</cp:revision>
  <dcterms:created xsi:type="dcterms:W3CDTF">2013-03-11T17:34:29Z</dcterms:created>
  <dcterms:modified xsi:type="dcterms:W3CDTF">2015-06-16T03:31:52Z</dcterms:modified>
</cp:coreProperties>
</file>